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5" r:id="rId3"/>
    <p:sldId id="2147470785" r:id="rId4"/>
    <p:sldId id="2147470786" r:id="rId5"/>
    <p:sldId id="555" r:id="rId6"/>
    <p:sldId id="2147470787" r:id="rId7"/>
    <p:sldId id="566" r:id="rId8"/>
    <p:sldId id="565" r:id="rId9"/>
    <p:sldId id="556" r:id="rId10"/>
    <p:sldId id="2147470788" r:id="rId11"/>
    <p:sldId id="715" r:id="rId12"/>
    <p:sldId id="716" r:id="rId13"/>
    <p:sldId id="287" r:id="rId14"/>
    <p:sldId id="283" r:id="rId15"/>
    <p:sldId id="717" r:id="rId16"/>
    <p:sldId id="2147470776" r:id="rId17"/>
    <p:sldId id="569" r:id="rId18"/>
    <p:sldId id="2147470792" r:id="rId19"/>
    <p:sldId id="2147470793" r:id="rId20"/>
    <p:sldId id="722" r:id="rId21"/>
    <p:sldId id="702" r:id="rId22"/>
    <p:sldId id="2147470789" r:id="rId23"/>
    <p:sldId id="721" r:id="rId24"/>
    <p:sldId id="719" r:id="rId25"/>
    <p:sldId id="718" r:id="rId26"/>
    <p:sldId id="724" r:id="rId27"/>
    <p:sldId id="2147470790" r:id="rId28"/>
    <p:sldId id="726" r:id="rId29"/>
    <p:sldId id="258" r:id="rId30"/>
    <p:sldId id="2147470791" r:id="rId31"/>
    <p:sldId id="727" r:id="rId32"/>
    <p:sldId id="278" r:id="rId33"/>
    <p:sldId id="280" r:id="rId34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6509" userDrawn="1">
          <p15:clr>
            <a:srgbClr val="A4A3A4"/>
          </p15:clr>
        </p15:guide>
        <p15:guide id="5" pos="4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D76ABB-30A8-FE08-8A54-B54208B01D95}" name="Donohue" initials="U" userId="Donohu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3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750"/>
    <a:srgbClr val="0000FF"/>
    <a:srgbClr val="F5EAE8"/>
    <a:srgbClr val="EAD1CE"/>
    <a:srgbClr val="E7F5E9"/>
    <a:srgbClr val="CBEBD0"/>
    <a:srgbClr val="2E7B8E"/>
    <a:srgbClr val="FFA402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9" autoAdjust="0"/>
    <p:restoredTop sz="83150" autoAdjust="0"/>
  </p:normalViewPr>
  <p:slideViewPr>
    <p:cSldViewPr snapToObjects="1">
      <p:cViewPr varScale="1">
        <p:scale>
          <a:sx n="70" d="100"/>
          <a:sy n="70" d="100"/>
        </p:scale>
        <p:origin x="1296" y="62"/>
      </p:cViewPr>
      <p:guideLst>
        <p:guide orient="horz" pos="2160"/>
        <p:guide pos="4565"/>
        <p:guide pos="513"/>
        <p:guide pos="6509"/>
        <p:guide pos="4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6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09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62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664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06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629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45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24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1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21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478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864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83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50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754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30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450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00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22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085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41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66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359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982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53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1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24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0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51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32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References</a:t>
            </a:r>
            <a:r>
              <a:rPr lang="en-NZ" b="1" baseline="0" dirty="0"/>
              <a:t> </a:t>
            </a: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Saltz LB, et al. J Clin Oncol 2008;26:2013-9; 2. Heinemann V, et al. Lancet Oncol 2014;15:1065-75; 3. Douillard JY, et al. J Clin Oncol 2010;28:4697-705; 4. Loupakis F, et al. N Engl J Med 2014;371:1609-18; 5. Douillard JY, et al. Ann Oncol 2014;25:1346-55; 6. Falcone A, et al. J Clin Oncol 2007;25:1670-6; 7. Van Cutsem E, et al. J Clin Oncol 2011;29:2011-9; 8. Venook AP, et al. JAMA 2017;317:2392-2401; 9. Giantonio BJ, et al. J Clin Oncol 2007;25:1539-44; 10. Peeters M, et al. J Clin Oncol 2010;28:4706-13; 11. Bennouna J, et al. Lancet Oncol 2013;14:29-37; 12. Van Cutsem E, et al. J Clin Oncol 2012;30:3499-506; 13. Tabernero J, et al. Lancet Oncol 2015;16:499-508; 14. Sobrero AF, et al. J Clin Oncol 2008;26:2311-9; 15. Seymour MT, et al. Lancet Oncol 2013;14:749-59; 16. Peeters M, et al. Ann Oncol 2014;25:107-16; 17. Amado RG, et al. J Clin Oncol 2008;26:1626-34; 18. Grothey A, et al. Lancet 2013;381:303-12; 19. Karapetis CS, et al. N Engl J Med 2008;359:1757-65; 20. Mayer RJ, et al. N Engl J Med 2015;372:1909-19; 21. Kim TW, et al. Br J Cancer 2016;115:1206.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2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hyperlink" Target="https://twitter.com/giconnectinfo" TargetMode="External"/><Relationship Id="rId1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hyperlink" Target="mailto:froukje.sosef@cor2ed.com" TargetMode="External"/><Relationship Id="rId12" Type="http://schemas.openxmlformats.org/officeDocument/2006/relationships/image" Target="../media/image9.svg"/><Relationship Id="rId17" Type="http://schemas.openxmlformats.org/officeDocument/2006/relationships/hyperlink" Target="https://vimeo.com/channels/giconnect" TargetMode="External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6.svg"/><Relationship Id="rId15" Type="http://schemas.openxmlformats.org/officeDocument/2006/relationships/image" Target="../media/image8.png"/><Relationship Id="rId10" Type="http://schemas.openxmlformats.org/officeDocument/2006/relationships/hyperlink" Target="https://giconnect.cor2ed.com/" TargetMode="External"/><Relationship Id="rId19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www.linkedin.com/company/23701925" TargetMode="External"/><Relationship Id="rId1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F46CCC-17EC-4546-A8C3-6123AC0F3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8" r="3227"/>
          <a:stretch/>
        </p:blipFill>
        <p:spPr>
          <a:xfrm>
            <a:off x="2876604" y="2098157"/>
            <a:ext cx="6315740" cy="25544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9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F3E907F7-F049-3346-817C-4E380589F1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xmlns="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FC03B4B-02F2-074E-A87E-62D3ED9581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xmlns="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25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27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xmlns="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8C1A9C60-DC10-AF42-A9B6-25F72CDE79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xmlns="" id="{147066D1-99D5-964B-9981-F417724AD6E9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xmlns="" id="{D5B8A9BD-E173-8D47-8766-9735B9B3D0D8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5" name="Titre 1">
            <a:extLst>
              <a:ext uri="{FF2B5EF4-FFF2-40B4-BE49-F238E27FC236}">
                <a16:creationId xmlns:a16="http://schemas.microsoft.com/office/drawing/2014/main" xmlns="" id="{44828A62-380B-6D44-80C1-01497F2DAB24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xmlns="" id="{64114651-763C-9F4B-B10B-0EA9B095CF49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GI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xmlns="" id="{3E54DEB6-0BD1-5B4B-A591-D5C43A6C1F69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9" name="Titre 1">
            <a:extLst>
              <a:ext uri="{FF2B5EF4-FFF2-40B4-BE49-F238E27FC236}">
                <a16:creationId xmlns:a16="http://schemas.microsoft.com/office/drawing/2014/main" xmlns="" id="{FEBCC298-7B0E-8541-B35A-36F6ECD7FA11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A25980D5-90F1-644A-B5F9-16A6164AF88A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534A3078-61F9-504A-982F-8429D3B0195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Graphic 81" descr="Speaker Phone">
              <a:extLst>
                <a:ext uri="{FF2B5EF4-FFF2-40B4-BE49-F238E27FC236}">
                  <a16:creationId xmlns:a16="http://schemas.microsoft.com/office/drawing/2014/main" xmlns="" id="{218E1533-FC43-7F43-9ECC-5215A6BCF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33B91EDA-0314-E54C-B933-989E6FB76231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Graphic 83" descr="Envelope">
            <a:extLst>
              <a:ext uri="{FF2B5EF4-FFF2-40B4-BE49-F238E27FC236}">
                <a16:creationId xmlns:a16="http://schemas.microsoft.com/office/drawing/2014/main" xmlns="" id="{01AA928C-AF8D-1646-A6F3-EF5995C396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D62D6A0C-D391-9444-BAE8-05898E458C5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D51DE147-A5B6-2A4B-82C7-B7D56514D050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" name="Graphic 86" descr="Speaker Phone">
              <a:extLst>
                <a:ext uri="{FF2B5EF4-FFF2-40B4-BE49-F238E27FC236}">
                  <a16:creationId xmlns:a16="http://schemas.microsoft.com/office/drawing/2014/main" xmlns="" id="{F8437A7F-6FE7-204F-A7BB-FB2B7D77E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02A35449-5ECA-CE4D-89C9-2A747ED49EF7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Graphic 88" descr="Envelope">
            <a:extLst>
              <a:ext uri="{FF2B5EF4-FFF2-40B4-BE49-F238E27FC236}">
                <a16:creationId xmlns:a16="http://schemas.microsoft.com/office/drawing/2014/main" xmlns="" id="{1E46B590-9C0A-7B46-9B82-EA2643F89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0" name="Titre 1">
            <a:extLst>
              <a:ext uri="{FF2B5EF4-FFF2-40B4-BE49-F238E27FC236}">
                <a16:creationId xmlns:a16="http://schemas.microsoft.com/office/drawing/2014/main" xmlns="" id="{90227DFB-A463-DE43-9DBC-2FD83D3BAB9C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91" name="Titre 1">
            <a:extLst>
              <a:ext uri="{FF2B5EF4-FFF2-40B4-BE49-F238E27FC236}">
                <a16:creationId xmlns:a16="http://schemas.microsoft.com/office/drawing/2014/main" xmlns="" id="{4BA7582A-20B6-B244-9786-601737857F7F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127C4F4-60AD-914A-AB4F-8C7F59659433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8766C4F0-8314-A745-8990-2085C83F0EEF}"/>
              </a:ext>
            </a:extLst>
          </p:cNvPr>
          <p:cNvSpPr/>
          <p:nvPr userDrawn="1"/>
        </p:nvSpPr>
        <p:spPr>
          <a:xfrm>
            <a:off x="340012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2" descr="Free White Twitter Icon - Download White Twitter Icon">
            <a:extLst>
              <a:ext uri="{FF2B5EF4-FFF2-40B4-BE49-F238E27FC236}">
                <a16:creationId xmlns:a16="http://schemas.microsoft.com/office/drawing/2014/main" xmlns="" id="{9741FCF2-16F8-2E44-BF31-73DEB16641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A498A7E-A6C1-174E-9FB2-6AD08ECADD77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@GI CONNECT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E061EB8-04EA-2B41-AA75-7507ACCEB920}"/>
              </a:ext>
            </a:extLst>
          </p:cNvPr>
          <p:cNvSpPr txBox="1"/>
          <p:nvPr userDrawn="1"/>
        </p:nvSpPr>
        <p:spPr>
          <a:xfrm>
            <a:off x="3821101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@GI CONNECT</a:t>
            </a:r>
          </a:p>
        </p:txBody>
      </p:sp>
      <p:sp>
        <p:nvSpPr>
          <p:cNvPr id="98" name="Rectangle 97">
            <a:hlinkClick r:id="rId7"/>
            <a:extLst>
              <a:ext uri="{FF2B5EF4-FFF2-40B4-BE49-F238E27FC236}">
                <a16:creationId xmlns:a16="http://schemas.microsoft.com/office/drawing/2014/main" xmlns="" id="{517A18AF-8056-8547-91A1-98FD034FD520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hlinkClick r:id="rId8"/>
            <a:extLst>
              <a:ext uri="{FF2B5EF4-FFF2-40B4-BE49-F238E27FC236}">
                <a16:creationId xmlns:a16="http://schemas.microsoft.com/office/drawing/2014/main" xmlns="" id="{3A07D25D-6190-954A-8771-C4BC4FD6366A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>
            <a:hlinkClick r:id="rId9"/>
            <a:extLst>
              <a:ext uri="{FF2B5EF4-FFF2-40B4-BE49-F238E27FC236}">
                <a16:creationId xmlns:a16="http://schemas.microsoft.com/office/drawing/2014/main" xmlns="" id="{383B5C1B-6D21-1F47-8570-6CA156CDECDB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B3B8FB1A-20C7-5241-A37B-20B549BA46B8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69AFCB0-C44C-964E-A570-5FE1305BFB46}"/>
              </a:ext>
            </a:extLst>
          </p:cNvPr>
          <p:cNvSpPr txBox="1"/>
          <p:nvPr userDrawn="1"/>
        </p:nvSpPr>
        <p:spPr>
          <a:xfrm>
            <a:off x="805458" y="6013567"/>
            <a:ext cx="26140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https://giconnect.cor2ed.com/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0"/>
            <a:extLst>
              <a:ext uri="{FF2B5EF4-FFF2-40B4-BE49-F238E27FC236}">
                <a16:creationId xmlns:a16="http://schemas.microsoft.com/office/drawing/2014/main" xmlns="" id="{FCED7DC8-4C79-9943-B102-D35A25B0222D}"/>
              </a:ext>
            </a:extLst>
          </p:cNvPr>
          <p:cNvSpPr/>
          <p:nvPr userDrawn="1"/>
        </p:nvSpPr>
        <p:spPr>
          <a:xfrm>
            <a:off x="391316" y="6007039"/>
            <a:ext cx="286463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Graphic 103" descr="World">
            <a:extLst>
              <a:ext uri="{FF2B5EF4-FFF2-40B4-BE49-F238E27FC236}">
                <a16:creationId xmlns:a16="http://schemas.microsoft.com/office/drawing/2014/main" xmlns="" id="{90423F17-1622-CF4B-B561-5C1DD916D6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8951B32-3FCB-A840-A33C-3E2248EB9A6B}"/>
              </a:ext>
            </a:extLst>
          </p:cNvPr>
          <p:cNvSpPr txBox="1"/>
          <p:nvPr userDrawn="1"/>
        </p:nvSpPr>
        <p:spPr>
          <a:xfrm>
            <a:off x="382091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giconnectinfo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06" name="Rectangle 105">
            <a:hlinkClick r:id="rId13"/>
            <a:extLst>
              <a:ext uri="{FF2B5EF4-FFF2-40B4-BE49-F238E27FC236}">
                <a16:creationId xmlns:a16="http://schemas.microsoft.com/office/drawing/2014/main" xmlns="" id="{830974DD-735E-454E-B71F-57B310A2D614}"/>
              </a:ext>
            </a:extLst>
          </p:cNvPr>
          <p:cNvSpPr/>
          <p:nvPr userDrawn="1"/>
        </p:nvSpPr>
        <p:spPr>
          <a:xfrm>
            <a:off x="3380402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2" descr="Linkedin logo logo website icon - Popular Social Media Flat">
            <a:extLst>
              <a:ext uri="{FF2B5EF4-FFF2-40B4-BE49-F238E27FC236}">
                <a16:creationId xmlns:a16="http://schemas.microsoft.com/office/drawing/2014/main" xmlns="" id="{018D16C2-1610-3948-A133-70882A150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E25CCD45-8E19-5B4E-BB4C-293B04AEA8E7}"/>
              </a:ext>
            </a:extLst>
          </p:cNvPr>
          <p:cNvSpPr/>
          <p:nvPr userDrawn="1"/>
        </p:nvSpPr>
        <p:spPr>
          <a:xfrm>
            <a:off x="340455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Picture 4" descr="Vimeo Icon Logo - Free vector graphic on Pixabay">
            <a:extLst>
              <a:ext uri="{FF2B5EF4-FFF2-40B4-BE49-F238E27FC236}">
                <a16:creationId xmlns:a16="http://schemas.microsoft.com/office/drawing/2014/main" xmlns="" id="{F6C23F6D-124D-0F4A-901D-7ADF10A91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>
            <a:hlinkClick r:id="rId17"/>
            <a:extLst>
              <a:ext uri="{FF2B5EF4-FFF2-40B4-BE49-F238E27FC236}">
                <a16:creationId xmlns:a16="http://schemas.microsoft.com/office/drawing/2014/main" xmlns="" id="{D74179F3-23FE-4145-BB78-E6D19A950974}"/>
              </a:ext>
            </a:extLst>
          </p:cNvPr>
          <p:cNvSpPr/>
          <p:nvPr userDrawn="1"/>
        </p:nvSpPr>
        <p:spPr>
          <a:xfrm>
            <a:off x="3360577" y="5507360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DE721FD-EF5E-E948-A29C-3A0C3D73B1F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05448" y="673449"/>
            <a:ext cx="2268141" cy="8789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718BCCC-C4B8-4C43-BA12-9E5FF56A5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378" t="16757" r="13110" b="10564"/>
          <a:stretch/>
        </p:blipFill>
        <p:spPr>
          <a:xfrm>
            <a:off x="6598102" y="0"/>
            <a:ext cx="5593898" cy="6365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621216" y="6356351"/>
            <a:ext cx="8116385" cy="365125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indent="-342000" algn="l">
              <a:buFontTx/>
              <a:buNone/>
              <a:defRPr lang="fr-FR" sz="1200" b="0" i="0" baseline="0" smtClean="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pPr lvl="0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rgbClr val="C757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8739148" cy="865188"/>
          </a:xfrm>
          <a:prstGeom prst="rect">
            <a:avLst/>
          </a:prstGeom>
        </p:spPr>
        <p:txBody>
          <a:bodyPr lIns="0" tIns="0" rIns="0" bIns="0"/>
          <a:lstStyle>
            <a:lvl1pPr>
              <a:defRPr b="1" spc="100" baseline="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pPr lvl="0"/>
            <a:r>
              <a:rPr lang="fr-FR" dirty="0"/>
              <a:t>ADD 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21216" y="1426939"/>
            <a:ext cx="10961185" cy="44618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1pPr>
            <a:lvl2pPr marL="742950" indent="-28575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143000" indent="-2286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 baseline="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Add</a:t>
            </a:r>
            <a:r>
              <a:rPr lang="fr-FR" sz="2000" dirty="0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text</a:t>
            </a:r>
            <a:endParaRPr lang="fr-FR" sz="2000" dirty="0">
              <a:solidFill>
                <a:srgbClr val="5D8298"/>
              </a:solidFill>
              <a:latin typeface="PT Sans"/>
              <a:ea typeface="+mn-ea"/>
              <a:cs typeface="PT Sans"/>
            </a:endParaRPr>
          </a:p>
          <a:p>
            <a:pPr lvl="1"/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Add</a:t>
            </a:r>
            <a:r>
              <a:rPr lang="fr-FR" sz="2000" dirty="0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text</a:t>
            </a:r>
            <a:endParaRPr lang="fr-FR" sz="2000" dirty="0">
              <a:solidFill>
                <a:srgbClr val="5D8298"/>
              </a:solidFill>
              <a:latin typeface="PT Sans"/>
              <a:ea typeface="+mn-ea"/>
              <a:cs typeface="PT Sans"/>
            </a:endParaRPr>
          </a:p>
          <a:p>
            <a:pPr lvl="2"/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Add</a:t>
            </a:r>
            <a:r>
              <a:rPr lang="fr-FR" sz="2000" dirty="0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text</a:t>
            </a:r>
            <a:endParaRPr lang="fr-FR" sz="2000" dirty="0">
              <a:solidFill>
                <a:srgbClr val="5D8298"/>
              </a:solidFill>
              <a:latin typeface="PT Sans"/>
              <a:ea typeface="+mn-ea"/>
              <a:cs typeface="PT Sans"/>
            </a:endParaRPr>
          </a:p>
          <a:p>
            <a:pPr lvl="3"/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Add</a:t>
            </a:r>
            <a:r>
              <a:rPr lang="fr-FR" sz="2000" dirty="0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text</a:t>
            </a:r>
            <a:endParaRPr lang="fr-FR" sz="2000" dirty="0">
              <a:solidFill>
                <a:srgbClr val="5D8298"/>
              </a:solidFill>
              <a:latin typeface="PT Sans"/>
              <a:ea typeface="+mn-ea"/>
              <a:cs typeface="PT Sans"/>
            </a:endParaRPr>
          </a:p>
          <a:p>
            <a:pPr lvl="4"/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Add</a:t>
            </a:r>
            <a:r>
              <a:rPr lang="fr-FR" sz="2000" dirty="0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2000" dirty="0" err="1">
                <a:solidFill>
                  <a:srgbClr val="5D8298"/>
                </a:solidFill>
                <a:latin typeface="PT Sans"/>
                <a:ea typeface="+mn-ea"/>
                <a:cs typeface="PT Sans"/>
              </a:rPr>
              <a:t>text</a:t>
            </a:r>
            <a:endParaRPr lang="fr-FR" sz="2000" dirty="0">
              <a:solidFill>
                <a:srgbClr val="5D8298"/>
              </a:solidFill>
              <a:latin typeface="PT Sans"/>
              <a:ea typeface="+mn-ea"/>
              <a:cs typeface="PT Sans"/>
            </a:endParaRPr>
          </a:p>
          <a:p>
            <a:endParaRPr lang="fr-FR" sz="2000" dirty="0">
              <a:solidFill>
                <a:srgbClr val="5D8298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55981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704512" y="6356351"/>
            <a:ext cx="8778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1"/>
            <a:ext cx="81168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46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79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C7E94F1-BB4A-FC4C-8EA3-FB3F77AC4B80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4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ileron" charset="0"/>
                <a:ea typeface="Aileron" charset="0"/>
                <a:cs typeface="Ailero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and add text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704512" y="6356351"/>
            <a:ext cx="8778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1"/>
            <a:ext cx="81168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7142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92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 with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23892" y="332656"/>
            <a:ext cx="10944225" cy="398144"/>
          </a:xfrm>
          <a:prstGeom prst="rect">
            <a:avLst/>
          </a:prstGeom>
        </p:spPr>
        <p:txBody>
          <a:bodyPr tIns="18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623892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 bwMode="gray"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D6226B-D5DC-4385-8541-9CA6B9897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3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989F61-B860-AA41-A8B9-6C82D4D45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0439" y="1772816"/>
            <a:ext cx="5191122" cy="374441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83161B-39C5-AE43-83DB-C0B2FF0A3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0439" y="1772816"/>
            <a:ext cx="5191122" cy="374441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41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41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7F77D6-73F7-8447-83EB-B04DA7C1AD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xmlns="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8F9640F8-1FD3-3541-875E-9076AB502E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91"/>
            <a:ext cx="10972800" cy="702471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E24256E-4036-AF47-887A-CFEBCB3FBA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26" y="239349"/>
            <a:ext cx="8931169" cy="4465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83"/>
            <a:ext cx="8942784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xmlns="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07A7190E-5A24-CE44-B761-A40462BBBB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4" y="6356356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D7BF63-BADC-964B-B1B0-E88A4BEAD92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944099" y="307093"/>
            <a:ext cx="1708859" cy="6621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7993" indent="-287993" algn="l" defTabSz="457189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5986" indent="-287993" algn="l" defTabSz="457189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978" indent="-287993" algn="l" defTabSz="457189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1971" indent="-287993" algn="l" defTabSz="457189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9964" indent="-287993" algn="l" defTabSz="457189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professionals/physician_gls/pdf/colo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trials.gov/ct2/show/NCT0352094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293452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519893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linicaltrials.gov/ct2/show/NCT04744831" TargetMode="External"/><Relationship Id="rId4" Type="http://schemas.openxmlformats.org/officeDocument/2006/relationships/hyperlink" Target="https://www.clinicaltrials.gov/ct2/show/NCT0304331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77614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inicaltrials.gov/ct2/show/NCT0532890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3" Type="http://schemas.openxmlformats.org/officeDocument/2006/relationships/hyperlink" Target="https://twitter.com/giconnectinfo" TargetMode="External"/><Relationship Id="rId7" Type="http://schemas.openxmlformats.org/officeDocument/2006/relationships/hyperlink" Target="https://giconnect.cor2ed.com/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iconnect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louise.handbury@cor2ed.com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linkedin.com/company/23701925" TargetMode="External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0947CE-E94E-890E-DEAA-ACF73C2D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3 data influencing </a:t>
            </a:r>
            <a:br>
              <a:rPr lang="en-GB" dirty="0"/>
            </a:br>
            <a:r>
              <a:rPr lang="en-GB" dirty="0"/>
              <a:t>treatment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DF577F-FCCC-EF29-FF15-FDE4261B7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3337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dirty="0"/>
              <a:t>CORRECT Study: Regorafenib vs placebo PROLONGED PFS AND OS in refractory </a:t>
            </a:r>
            <a:r>
              <a:rPr lang="en-GB" cap="none" dirty="0"/>
              <a:t>m</a:t>
            </a:r>
            <a:r>
              <a:rPr lang="en-GB" dirty="0"/>
              <a:t>CRC patients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98D36D53-8AF2-CA40-BF58-D71F3502AB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r>
              <a:rPr lang="en-GB" dirty="0"/>
              <a:t>CI, confidence interval; DCR, disease control rate; HR, hazard ratio; mCRC, metastatic colorectal cancer; mo, months; ORR, objective response rate; OS, overall survival; PFS, progression free survival</a:t>
            </a:r>
          </a:p>
          <a:p>
            <a:r>
              <a:rPr lang="en-GB" dirty="0"/>
              <a:t>Grothey A, et al. Lancet. 2013;381:303-12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32648" y="4960628"/>
            <a:ext cx="387638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OS: 6.4 mo vs. 5.0 mo (HR 0.77; p= 0.0052)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46826" y="4945241"/>
            <a:ext cx="391806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PFS: 1.9 mo vs. 1.7 mo (HR 0.49; p&lt;0.0001)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9200" y="5295145"/>
            <a:ext cx="2843727" cy="6773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594769" algn="l"/>
                <a:tab pos="1911303" algn="l"/>
              </a:tabLst>
            </a:pPr>
            <a:r>
              <a:rPr lang="en-GB" sz="1467" u="sng" dirty="0">
                <a:latin typeface="Arial" panose="020B0604020202020204" pitchFamily="34" charset="0"/>
                <a:cs typeface="Arial" panose="020B0604020202020204" pitchFamily="34" charset="0"/>
              </a:rPr>
              <a:t>Tumour response: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ORR: 	1.0% vs. 0.4% 	(p=0.19)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DCR: 	41% vs. 15% 	(p&lt;0.0001)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E5909D-471D-4E60-C66A-92D49F30DA06}"/>
              </a:ext>
            </a:extLst>
          </p:cNvPr>
          <p:cNvSpPr txBox="1"/>
          <p:nvPr/>
        </p:nvSpPr>
        <p:spPr>
          <a:xfrm>
            <a:off x="619200" y="1633735"/>
            <a:ext cx="32296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pc="100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PROGRESSION-FREE SURVIVAL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3F4A7A-4676-0F21-94BA-B5DBFC5DFF0F}"/>
              </a:ext>
            </a:extLst>
          </p:cNvPr>
          <p:cNvSpPr txBox="1"/>
          <p:nvPr/>
        </p:nvSpPr>
        <p:spPr>
          <a:xfrm>
            <a:off x="6264390" y="1628800"/>
            <a:ext cx="20680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pc="100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OVERALL SURVIVAL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7D1528-A094-5A4A-91F9-9E0A4B12BCCA}"/>
              </a:ext>
            </a:extLst>
          </p:cNvPr>
          <p:cNvSpPr txBox="1"/>
          <p:nvPr/>
        </p:nvSpPr>
        <p:spPr>
          <a:xfrm>
            <a:off x="855121" y="2289944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0268C90-BEEA-C047-BC5E-83B1FFBC02B5}"/>
              </a:ext>
            </a:extLst>
          </p:cNvPr>
          <p:cNvSpPr txBox="1"/>
          <p:nvPr/>
        </p:nvSpPr>
        <p:spPr>
          <a:xfrm rot="16200000">
            <a:off x="-204640" y="3237749"/>
            <a:ext cx="17745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 (%)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6072AD0-2113-2F41-A893-5E8E9C779ED5}"/>
              </a:ext>
            </a:extLst>
          </p:cNvPr>
          <p:cNvCxnSpPr>
            <a:cxnSpLocks/>
          </p:cNvCxnSpPr>
          <p:nvPr/>
        </p:nvCxnSpPr>
        <p:spPr>
          <a:xfrm>
            <a:off x="1136973" y="2372866"/>
            <a:ext cx="0" cy="18669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3D7DB74-2253-1E4A-986B-28CCEE39CBE4}"/>
              </a:ext>
            </a:extLst>
          </p:cNvPr>
          <p:cNvCxnSpPr>
            <a:cxnSpLocks/>
          </p:cNvCxnSpPr>
          <p:nvPr/>
        </p:nvCxnSpPr>
        <p:spPr>
          <a:xfrm flipH="1">
            <a:off x="1134505" y="4237298"/>
            <a:ext cx="463764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F9D70F1-5C4D-014F-A7D4-41E31692A3F0}"/>
              </a:ext>
            </a:extLst>
          </p:cNvPr>
          <p:cNvCxnSpPr>
            <a:cxnSpLocks/>
          </p:cNvCxnSpPr>
          <p:nvPr/>
        </p:nvCxnSpPr>
        <p:spPr>
          <a:xfrm>
            <a:off x="1136973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54B642B-C04E-D348-B126-652EA45C9F48}"/>
              </a:ext>
            </a:extLst>
          </p:cNvPr>
          <p:cNvCxnSpPr>
            <a:cxnSpLocks/>
          </p:cNvCxnSpPr>
          <p:nvPr/>
        </p:nvCxnSpPr>
        <p:spPr>
          <a:xfrm>
            <a:off x="1911673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A90B12-BB6B-F949-B08E-6B5C327C6E00}"/>
              </a:ext>
            </a:extLst>
          </p:cNvPr>
          <p:cNvSpPr txBox="1"/>
          <p:nvPr/>
        </p:nvSpPr>
        <p:spPr>
          <a:xfrm>
            <a:off x="1874978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F84B31-BFE2-B148-A759-723BEBA0C0A1}"/>
              </a:ext>
            </a:extLst>
          </p:cNvPr>
          <p:cNvSpPr txBox="1"/>
          <p:nvPr/>
        </p:nvSpPr>
        <p:spPr>
          <a:xfrm>
            <a:off x="1106628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45051-D512-5F4D-AD5D-F5071227DB29}"/>
              </a:ext>
            </a:extLst>
          </p:cNvPr>
          <p:cNvCxnSpPr>
            <a:cxnSpLocks/>
          </p:cNvCxnSpPr>
          <p:nvPr/>
        </p:nvCxnSpPr>
        <p:spPr>
          <a:xfrm>
            <a:off x="2683198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B51BA46-4EEF-BE49-BA49-E8C8E98BCA05}"/>
              </a:ext>
            </a:extLst>
          </p:cNvPr>
          <p:cNvSpPr txBox="1"/>
          <p:nvPr/>
        </p:nvSpPr>
        <p:spPr>
          <a:xfrm>
            <a:off x="2646503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E987668-0942-4746-80B4-0B25D55A22C9}"/>
              </a:ext>
            </a:extLst>
          </p:cNvPr>
          <p:cNvCxnSpPr>
            <a:cxnSpLocks/>
          </p:cNvCxnSpPr>
          <p:nvPr/>
        </p:nvCxnSpPr>
        <p:spPr>
          <a:xfrm rot="5400000">
            <a:off x="1105223" y="4211017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9573A91-69C1-014F-8337-AB28A3B29A82}"/>
              </a:ext>
            </a:extLst>
          </p:cNvPr>
          <p:cNvCxnSpPr>
            <a:cxnSpLocks/>
          </p:cNvCxnSpPr>
          <p:nvPr/>
        </p:nvCxnSpPr>
        <p:spPr>
          <a:xfrm rot="5400000">
            <a:off x="1105223" y="2344116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B2104FF-50E3-EF4D-AD6C-5A8A8663175F}"/>
              </a:ext>
            </a:extLst>
          </p:cNvPr>
          <p:cNvSpPr txBox="1"/>
          <p:nvPr/>
        </p:nvSpPr>
        <p:spPr>
          <a:xfrm>
            <a:off x="925653" y="275666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85CEC11-7288-2846-9A3D-D62910DD3528}"/>
              </a:ext>
            </a:extLst>
          </p:cNvPr>
          <p:cNvCxnSpPr>
            <a:cxnSpLocks/>
          </p:cNvCxnSpPr>
          <p:nvPr/>
        </p:nvCxnSpPr>
        <p:spPr>
          <a:xfrm rot="5400000">
            <a:off x="1105223" y="281084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E3B0B53-256B-234F-BC1B-DEADB2BB2FC6}"/>
              </a:ext>
            </a:extLst>
          </p:cNvPr>
          <p:cNvSpPr txBox="1"/>
          <p:nvPr/>
        </p:nvSpPr>
        <p:spPr>
          <a:xfrm>
            <a:off x="925653" y="322339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FB97438-5BAA-A745-ADB2-F04004C7D3E7}"/>
              </a:ext>
            </a:extLst>
          </p:cNvPr>
          <p:cNvCxnSpPr>
            <a:cxnSpLocks/>
          </p:cNvCxnSpPr>
          <p:nvPr/>
        </p:nvCxnSpPr>
        <p:spPr>
          <a:xfrm rot="5400000">
            <a:off x="1105223" y="3277566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F7C8B77-CC42-7044-ADF6-C5B68E08D29A}"/>
              </a:ext>
            </a:extLst>
          </p:cNvPr>
          <p:cNvSpPr txBox="1"/>
          <p:nvPr/>
        </p:nvSpPr>
        <p:spPr>
          <a:xfrm>
            <a:off x="925653" y="369329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A6494F8A-A561-C748-9EFC-0952ECAE5A97}"/>
              </a:ext>
            </a:extLst>
          </p:cNvPr>
          <p:cNvCxnSpPr>
            <a:cxnSpLocks/>
          </p:cNvCxnSpPr>
          <p:nvPr/>
        </p:nvCxnSpPr>
        <p:spPr>
          <a:xfrm rot="5400000">
            <a:off x="1105223" y="3747466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7666F6B-36D5-504B-9943-C3C5CAB1AC11}"/>
              </a:ext>
            </a:extLst>
          </p:cNvPr>
          <p:cNvSpPr txBox="1"/>
          <p:nvPr/>
        </p:nvSpPr>
        <p:spPr>
          <a:xfrm>
            <a:off x="996185" y="4160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AC20AF6C-F775-1C44-BD2F-260C91F8F498}"/>
              </a:ext>
            </a:extLst>
          </p:cNvPr>
          <p:cNvCxnSpPr>
            <a:cxnSpLocks/>
          </p:cNvCxnSpPr>
          <p:nvPr/>
        </p:nvCxnSpPr>
        <p:spPr>
          <a:xfrm>
            <a:off x="5769298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1CA3F87-6822-8F49-A6A8-34F52B283F6D}"/>
              </a:ext>
            </a:extLst>
          </p:cNvPr>
          <p:cNvSpPr txBox="1"/>
          <p:nvPr/>
        </p:nvSpPr>
        <p:spPr>
          <a:xfrm>
            <a:off x="5697337" y="428701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DA782DD-79A5-E148-A49F-A6CD86A632F1}"/>
              </a:ext>
            </a:extLst>
          </p:cNvPr>
          <p:cNvCxnSpPr>
            <a:cxnSpLocks/>
          </p:cNvCxnSpPr>
          <p:nvPr/>
        </p:nvCxnSpPr>
        <p:spPr>
          <a:xfrm>
            <a:off x="5000948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59739B4-7417-FB49-9A2C-FBB0EDA19243}"/>
              </a:ext>
            </a:extLst>
          </p:cNvPr>
          <p:cNvSpPr txBox="1"/>
          <p:nvPr/>
        </p:nvSpPr>
        <p:spPr>
          <a:xfrm>
            <a:off x="4928987" y="428701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58F6C06-375E-F445-8AA9-05A29C39C48A}"/>
              </a:ext>
            </a:extLst>
          </p:cNvPr>
          <p:cNvCxnSpPr>
            <a:cxnSpLocks/>
          </p:cNvCxnSpPr>
          <p:nvPr/>
        </p:nvCxnSpPr>
        <p:spPr>
          <a:xfrm>
            <a:off x="4226248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C897987-AEBD-974C-AA71-93D44BF9E97C}"/>
              </a:ext>
            </a:extLst>
          </p:cNvPr>
          <p:cNvSpPr txBox="1"/>
          <p:nvPr/>
        </p:nvSpPr>
        <p:spPr>
          <a:xfrm>
            <a:off x="4189553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95301E1-4C3C-174F-88AE-45A61A715572}"/>
              </a:ext>
            </a:extLst>
          </p:cNvPr>
          <p:cNvCxnSpPr>
            <a:cxnSpLocks/>
          </p:cNvCxnSpPr>
          <p:nvPr/>
        </p:nvCxnSpPr>
        <p:spPr>
          <a:xfrm>
            <a:off x="3454723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FF111D9-E2C0-DD43-89D1-5B913B1D13F4}"/>
              </a:ext>
            </a:extLst>
          </p:cNvPr>
          <p:cNvSpPr txBox="1"/>
          <p:nvPr/>
        </p:nvSpPr>
        <p:spPr>
          <a:xfrm>
            <a:off x="3418028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7E56757-1DB2-C94A-B29A-858214F2AF54}"/>
              </a:ext>
            </a:extLst>
          </p:cNvPr>
          <p:cNvSpPr txBox="1"/>
          <p:nvPr/>
        </p:nvSpPr>
        <p:spPr>
          <a:xfrm>
            <a:off x="1804446" y="4601344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1BC4280-F5E5-AA46-81CA-FD7C805460FE}"/>
              </a:ext>
            </a:extLst>
          </p:cNvPr>
          <p:cNvSpPr txBox="1"/>
          <p:nvPr/>
        </p:nvSpPr>
        <p:spPr>
          <a:xfrm>
            <a:off x="280262" y="4462845"/>
            <a:ext cx="89447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3E110F4-CD46-544B-BE6D-78A023DEAD80}"/>
              </a:ext>
            </a:extLst>
          </p:cNvPr>
          <p:cNvSpPr txBox="1"/>
          <p:nvPr/>
        </p:nvSpPr>
        <p:spPr>
          <a:xfrm>
            <a:off x="2611237" y="4601344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14D61D8-F03D-0243-BE8C-7DA4470F99A6}"/>
              </a:ext>
            </a:extLst>
          </p:cNvPr>
          <p:cNvSpPr txBox="1"/>
          <p:nvPr/>
        </p:nvSpPr>
        <p:spPr>
          <a:xfrm>
            <a:off x="4964253" y="4601344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D66D990-34AC-BE4B-BE76-6F09D3085B82}"/>
              </a:ext>
            </a:extLst>
          </p:cNvPr>
          <p:cNvSpPr txBox="1"/>
          <p:nvPr/>
        </p:nvSpPr>
        <p:spPr>
          <a:xfrm>
            <a:off x="4154287" y="4601344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7CB6F95-17E8-ED48-A856-92DB8342EE23}"/>
              </a:ext>
            </a:extLst>
          </p:cNvPr>
          <p:cNvSpPr txBox="1"/>
          <p:nvPr/>
        </p:nvSpPr>
        <p:spPr>
          <a:xfrm>
            <a:off x="3382762" y="4601344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83C4DEE-F89E-E248-8721-0F89C7D81233}"/>
              </a:ext>
            </a:extLst>
          </p:cNvPr>
          <p:cNvSpPr txBox="1"/>
          <p:nvPr/>
        </p:nvSpPr>
        <p:spPr>
          <a:xfrm>
            <a:off x="2623741" y="4414897"/>
            <a:ext cx="168635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after randomisation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0297BA8-D662-6A48-BAA3-393E10DC2E95}"/>
              </a:ext>
            </a:extLst>
          </p:cNvPr>
          <p:cNvSpPr txBox="1"/>
          <p:nvPr/>
        </p:nvSpPr>
        <p:spPr>
          <a:xfrm>
            <a:off x="3582144" y="3234770"/>
            <a:ext cx="21480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 0.49, 95% CI 0.42-0.58, P&lt;0.0001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4C00AFA-45E6-634E-9D54-8DC8561EFF1A}"/>
              </a:ext>
            </a:extLst>
          </p:cNvPr>
          <p:cNvSpPr txBox="1"/>
          <p:nvPr/>
        </p:nvSpPr>
        <p:spPr>
          <a:xfrm>
            <a:off x="4702919" y="2291795"/>
            <a:ext cx="115416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 160 mg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48EA924F-FAB6-7142-9BE0-BCDDE1B5F206}"/>
              </a:ext>
            </a:extLst>
          </p:cNvPr>
          <p:cNvCxnSpPr>
            <a:cxnSpLocks/>
          </p:cNvCxnSpPr>
          <p:nvPr/>
        </p:nvCxnSpPr>
        <p:spPr>
          <a:xfrm flipH="1">
            <a:off x="4406343" y="2374639"/>
            <a:ext cx="213282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2EA112A1-1999-A540-8D0F-FC4FE334E306}"/>
              </a:ext>
            </a:extLst>
          </p:cNvPr>
          <p:cNvCxnSpPr>
            <a:cxnSpLocks/>
          </p:cNvCxnSpPr>
          <p:nvPr/>
        </p:nvCxnSpPr>
        <p:spPr>
          <a:xfrm flipH="1">
            <a:off x="4406343" y="2520689"/>
            <a:ext cx="213282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075ADE6-957D-BF48-9122-694E47A42214}"/>
              </a:ext>
            </a:extLst>
          </p:cNvPr>
          <p:cNvSpPr/>
          <p:nvPr/>
        </p:nvSpPr>
        <p:spPr>
          <a:xfrm>
            <a:off x="4476658" y="2338313"/>
            <a:ext cx="72653" cy="726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09208C5-8F3B-B942-9A66-82B0C28D0662}"/>
              </a:ext>
            </a:extLst>
          </p:cNvPr>
          <p:cNvSpPr/>
          <p:nvPr/>
        </p:nvSpPr>
        <p:spPr>
          <a:xfrm>
            <a:off x="4476658" y="2484363"/>
            <a:ext cx="72653" cy="7265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BBC047C-181D-8D45-B7D5-4EA92AF31135}"/>
              </a:ext>
            </a:extLst>
          </p:cNvPr>
          <p:cNvSpPr txBox="1"/>
          <p:nvPr/>
        </p:nvSpPr>
        <p:spPr>
          <a:xfrm rot="16200000">
            <a:off x="5838772" y="3237749"/>
            <a:ext cx="11830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 (%)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B2C45DB-88CE-8A49-AC9C-5A24AF58894A}"/>
              </a:ext>
            </a:extLst>
          </p:cNvPr>
          <p:cNvCxnSpPr>
            <a:cxnSpLocks/>
          </p:cNvCxnSpPr>
          <p:nvPr/>
        </p:nvCxnSpPr>
        <p:spPr>
          <a:xfrm flipH="1">
            <a:off x="6882163" y="4237298"/>
            <a:ext cx="48245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827141B-0316-9846-933D-6C6F6D8F1E88}"/>
              </a:ext>
            </a:extLst>
          </p:cNvPr>
          <p:cNvCxnSpPr>
            <a:cxnSpLocks/>
          </p:cNvCxnSpPr>
          <p:nvPr/>
        </p:nvCxnSpPr>
        <p:spPr>
          <a:xfrm>
            <a:off x="7571098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61C0319-7C0F-5943-A145-C13843396F8C}"/>
              </a:ext>
            </a:extLst>
          </p:cNvPr>
          <p:cNvSpPr txBox="1"/>
          <p:nvPr/>
        </p:nvSpPr>
        <p:spPr>
          <a:xfrm>
            <a:off x="7534403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FDFCA368-0958-E249-B0FC-FBB37E84DDD4}"/>
              </a:ext>
            </a:extLst>
          </p:cNvPr>
          <p:cNvCxnSpPr>
            <a:cxnSpLocks/>
          </p:cNvCxnSpPr>
          <p:nvPr/>
        </p:nvCxnSpPr>
        <p:spPr>
          <a:xfrm>
            <a:off x="8262412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A4F3E0E-4CE4-B74E-8FD4-A553E66C3E8D}"/>
              </a:ext>
            </a:extLst>
          </p:cNvPr>
          <p:cNvSpPr txBox="1"/>
          <p:nvPr/>
        </p:nvSpPr>
        <p:spPr>
          <a:xfrm>
            <a:off x="8225717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5E689004-64EA-3945-8463-966170764C62}"/>
              </a:ext>
            </a:extLst>
          </p:cNvPr>
          <p:cNvCxnSpPr>
            <a:cxnSpLocks/>
          </p:cNvCxnSpPr>
          <p:nvPr/>
        </p:nvCxnSpPr>
        <p:spPr>
          <a:xfrm>
            <a:off x="11011629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F22AF28-C1AB-584C-B197-A985F1E5B295}"/>
              </a:ext>
            </a:extLst>
          </p:cNvPr>
          <p:cNvSpPr txBox="1"/>
          <p:nvPr/>
        </p:nvSpPr>
        <p:spPr>
          <a:xfrm>
            <a:off x="10939668" y="428701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CE09311B-CDA1-E745-89B9-8BC841850AAA}"/>
              </a:ext>
            </a:extLst>
          </p:cNvPr>
          <p:cNvCxnSpPr>
            <a:cxnSpLocks/>
          </p:cNvCxnSpPr>
          <p:nvPr/>
        </p:nvCxnSpPr>
        <p:spPr>
          <a:xfrm>
            <a:off x="10323489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9421C3C-4ADF-FF40-B37E-B52F3F514E9C}"/>
              </a:ext>
            </a:extLst>
          </p:cNvPr>
          <p:cNvSpPr txBox="1"/>
          <p:nvPr/>
        </p:nvSpPr>
        <p:spPr>
          <a:xfrm>
            <a:off x="10251528" y="428701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1843499B-4393-CA4A-901B-1514340871D6}"/>
              </a:ext>
            </a:extLst>
          </p:cNvPr>
          <p:cNvCxnSpPr>
            <a:cxnSpLocks/>
          </p:cNvCxnSpPr>
          <p:nvPr/>
        </p:nvCxnSpPr>
        <p:spPr>
          <a:xfrm>
            <a:off x="9637021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2AE60F30-89A6-CB48-BB89-B48DE8C961CC}"/>
              </a:ext>
            </a:extLst>
          </p:cNvPr>
          <p:cNvSpPr txBox="1"/>
          <p:nvPr/>
        </p:nvSpPr>
        <p:spPr>
          <a:xfrm>
            <a:off x="9600326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713FE3B4-5928-D04E-A0DA-D53DBA630EFC}"/>
              </a:ext>
            </a:extLst>
          </p:cNvPr>
          <p:cNvCxnSpPr>
            <a:cxnSpLocks/>
          </p:cNvCxnSpPr>
          <p:nvPr/>
        </p:nvCxnSpPr>
        <p:spPr>
          <a:xfrm>
            <a:off x="8945706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B5BD197-6B31-3741-BE0B-56805EFBAC9D}"/>
              </a:ext>
            </a:extLst>
          </p:cNvPr>
          <p:cNvSpPr txBox="1"/>
          <p:nvPr/>
        </p:nvSpPr>
        <p:spPr>
          <a:xfrm>
            <a:off x="8909011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57B4876-B86C-F14B-AB7B-72A3BC9A0445}"/>
              </a:ext>
            </a:extLst>
          </p:cNvPr>
          <p:cNvSpPr txBox="1"/>
          <p:nvPr/>
        </p:nvSpPr>
        <p:spPr>
          <a:xfrm>
            <a:off x="7442478" y="4601344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C95145E-A269-2C47-AC3D-C4598F1C40D8}"/>
              </a:ext>
            </a:extLst>
          </p:cNvPr>
          <p:cNvSpPr txBox="1"/>
          <p:nvPr/>
        </p:nvSpPr>
        <p:spPr>
          <a:xfrm>
            <a:off x="6027919" y="4462845"/>
            <a:ext cx="89447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38C43C9-9E55-5047-B4DC-B3417B024CB5}"/>
              </a:ext>
            </a:extLst>
          </p:cNvPr>
          <p:cNvSpPr txBox="1"/>
          <p:nvPr/>
        </p:nvSpPr>
        <p:spPr>
          <a:xfrm>
            <a:off x="8155185" y="4601344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5B5D1D9-7D42-8F43-B881-566D48A52876}"/>
              </a:ext>
            </a:extLst>
          </p:cNvPr>
          <p:cNvSpPr txBox="1"/>
          <p:nvPr/>
        </p:nvSpPr>
        <p:spPr>
          <a:xfrm>
            <a:off x="10251528" y="4601344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CFCF9B0-F8D4-D541-87E8-799DC959307C}"/>
              </a:ext>
            </a:extLst>
          </p:cNvPr>
          <p:cNvSpPr txBox="1"/>
          <p:nvPr/>
        </p:nvSpPr>
        <p:spPr>
          <a:xfrm>
            <a:off x="9565060" y="4601344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12A20EB-A18D-E944-9CD4-15EEC3030054}"/>
              </a:ext>
            </a:extLst>
          </p:cNvPr>
          <p:cNvSpPr txBox="1"/>
          <p:nvPr/>
        </p:nvSpPr>
        <p:spPr>
          <a:xfrm>
            <a:off x="8838479" y="4601344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1F1858C-C84E-2E41-A230-7B53A8C6C07F}"/>
              </a:ext>
            </a:extLst>
          </p:cNvPr>
          <p:cNvSpPr txBox="1"/>
          <p:nvPr/>
        </p:nvSpPr>
        <p:spPr>
          <a:xfrm>
            <a:off x="8371398" y="4414897"/>
            <a:ext cx="168635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after randomisation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109C8B2D-B6D5-6642-8AE0-7028AFAB1CC5}"/>
              </a:ext>
            </a:extLst>
          </p:cNvPr>
          <p:cNvCxnSpPr>
            <a:cxnSpLocks/>
          </p:cNvCxnSpPr>
          <p:nvPr/>
        </p:nvCxnSpPr>
        <p:spPr>
          <a:xfrm>
            <a:off x="11701440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F15DB51-CEC3-8F49-B091-51B2AAC386E5}"/>
              </a:ext>
            </a:extLst>
          </p:cNvPr>
          <p:cNvSpPr txBox="1"/>
          <p:nvPr/>
        </p:nvSpPr>
        <p:spPr>
          <a:xfrm>
            <a:off x="11629479" y="428701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EF24CFE-6D83-0A4E-ABA7-907037EFF1D7}"/>
              </a:ext>
            </a:extLst>
          </p:cNvPr>
          <p:cNvSpPr txBox="1"/>
          <p:nvPr/>
        </p:nvSpPr>
        <p:spPr>
          <a:xfrm>
            <a:off x="10984626" y="4601344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9DCA378-0732-134A-B3D0-639C37453678}"/>
              </a:ext>
            </a:extLst>
          </p:cNvPr>
          <p:cNvSpPr txBox="1"/>
          <p:nvPr/>
        </p:nvSpPr>
        <p:spPr>
          <a:xfrm>
            <a:off x="9600770" y="2980205"/>
            <a:ext cx="21832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 0.77, 95% CI 0.64-0.94, P=0.0052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725E8FF-EE10-AA4E-910D-903BC046EA61}"/>
              </a:ext>
            </a:extLst>
          </p:cNvPr>
          <p:cNvSpPr txBox="1"/>
          <p:nvPr/>
        </p:nvSpPr>
        <p:spPr>
          <a:xfrm>
            <a:off x="10659968" y="2225207"/>
            <a:ext cx="115416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 160 mg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7CD69AB-1C27-6B49-84D2-48779AE59103}"/>
              </a:ext>
            </a:extLst>
          </p:cNvPr>
          <p:cNvCxnSpPr>
            <a:cxnSpLocks/>
          </p:cNvCxnSpPr>
          <p:nvPr/>
        </p:nvCxnSpPr>
        <p:spPr>
          <a:xfrm flipH="1">
            <a:off x="10363392" y="2308051"/>
            <a:ext cx="213282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C9239A77-3138-054C-AED5-88EC1E821436}"/>
              </a:ext>
            </a:extLst>
          </p:cNvPr>
          <p:cNvCxnSpPr>
            <a:cxnSpLocks/>
          </p:cNvCxnSpPr>
          <p:nvPr/>
        </p:nvCxnSpPr>
        <p:spPr>
          <a:xfrm flipH="1">
            <a:off x="10363392" y="2454101"/>
            <a:ext cx="213282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E37D8EAC-804B-8C47-9AAE-E9CD6094E6F2}"/>
              </a:ext>
            </a:extLst>
          </p:cNvPr>
          <p:cNvSpPr/>
          <p:nvPr/>
        </p:nvSpPr>
        <p:spPr>
          <a:xfrm>
            <a:off x="10433707" y="2271725"/>
            <a:ext cx="72653" cy="726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BE28271B-5039-CF4E-BAF4-8388D8A65CF5}"/>
              </a:ext>
            </a:extLst>
          </p:cNvPr>
          <p:cNvSpPr/>
          <p:nvPr/>
        </p:nvSpPr>
        <p:spPr>
          <a:xfrm>
            <a:off x="10433707" y="2417775"/>
            <a:ext cx="72653" cy="7265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FD89A0B-85C2-0446-9B24-FE808BBA3759}"/>
              </a:ext>
            </a:extLst>
          </p:cNvPr>
          <p:cNvSpPr txBox="1"/>
          <p:nvPr/>
        </p:nvSpPr>
        <p:spPr>
          <a:xfrm>
            <a:off x="6602778" y="2216919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5F6A9D1-F653-C640-85E8-903ABAE30A94}"/>
              </a:ext>
            </a:extLst>
          </p:cNvPr>
          <p:cNvCxnSpPr>
            <a:cxnSpLocks/>
          </p:cNvCxnSpPr>
          <p:nvPr/>
        </p:nvCxnSpPr>
        <p:spPr>
          <a:xfrm>
            <a:off x="6884630" y="2287141"/>
            <a:ext cx="0" cy="1952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3AB7868E-5D47-BB4F-95C2-5367B428ECB1}"/>
              </a:ext>
            </a:extLst>
          </p:cNvPr>
          <p:cNvCxnSpPr>
            <a:cxnSpLocks/>
          </p:cNvCxnSpPr>
          <p:nvPr/>
        </p:nvCxnSpPr>
        <p:spPr>
          <a:xfrm>
            <a:off x="6884630" y="42348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AF875A0-F403-AB4E-8CEF-A8585C752896}"/>
              </a:ext>
            </a:extLst>
          </p:cNvPr>
          <p:cNvSpPr txBox="1"/>
          <p:nvPr/>
        </p:nvSpPr>
        <p:spPr>
          <a:xfrm>
            <a:off x="6854285" y="4287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E62A61AF-2D10-7543-BDE3-A0D4E7A3BECA}"/>
              </a:ext>
            </a:extLst>
          </p:cNvPr>
          <p:cNvCxnSpPr>
            <a:cxnSpLocks/>
          </p:cNvCxnSpPr>
          <p:nvPr/>
        </p:nvCxnSpPr>
        <p:spPr>
          <a:xfrm rot="5400000">
            <a:off x="6852880" y="4211017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32267435-1E0D-0843-948B-86DCAD6F9E11}"/>
              </a:ext>
            </a:extLst>
          </p:cNvPr>
          <p:cNvCxnSpPr>
            <a:cxnSpLocks/>
          </p:cNvCxnSpPr>
          <p:nvPr/>
        </p:nvCxnSpPr>
        <p:spPr>
          <a:xfrm rot="5400000">
            <a:off x="6852880" y="227109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EBE6029-A2CA-7043-B751-6DFCD5AC19A4}"/>
              </a:ext>
            </a:extLst>
          </p:cNvPr>
          <p:cNvSpPr txBox="1"/>
          <p:nvPr/>
        </p:nvSpPr>
        <p:spPr>
          <a:xfrm>
            <a:off x="6673310" y="269951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AFF75D2F-C47A-CE47-9764-F530EF20DE24}"/>
              </a:ext>
            </a:extLst>
          </p:cNvPr>
          <p:cNvCxnSpPr>
            <a:cxnSpLocks/>
          </p:cNvCxnSpPr>
          <p:nvPr/>
        </p:nvCxnSpPr>
        <p:spPr>
          <a:xfrm rot="5400000">
            <a:off x="6852880" y="275369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D3966A5-46A8-E548-AEF0-1E0DB5B207D9}"/>
              </a:ext>
            </a:extLst>
          </p:cNvPr>
          <p:cNvSpPr txBox="1"/>
          <p:nvPr/>
        </p:nvSpPr>
        <p:spPr>
          <a:xfrm>
            <a:off x="6673310" y="318529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663F7E27-E047-8544-BF4B-B792CA3B846A}"/>
              </a:ext>
            </a:extLst>
          </p:cNvPr>
          <p:cNvCxnSpPr>
            <a:cxnSpLocks/>
          </p:cNvCxnSpPr>
          <p:nvPr/>
        </p:nvCxnSpPr>
        <p:spPr>
          <a:xfrm rot="5400000">
            <a:off x="6852880" y="3239466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D1B33FA-0F6D-6B49-BB48-E0C0B8CCC07F}"/>
              </a:ext>
            </a:extLst>
          </p:cNvPr>
          <p:cNvSpPr txBox="1"/>
          <p:nvPr/>
        </p:nvSpPr>
        <p:spPr>
          <a:xfrm>
            <a:off x="6673310" y="367106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F5E578E8-35A9-7649-AE12-62941F0D364F}"/>
              </a:ext>
            </a:extLst>
          </p:cNvPr>
          <p:cNvCxnSpPr>
            <a:cxnSpLocks/>
          </p:cNvCxnSpPr>
          <p:nvPr/>
        </p:nvCxnSpPr>
        <p:spPr>
          <a:xfrm rot="5400000">
            <a:off x="6852880" y="372524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FA238AA-CA83-D640-8ABD-0C2A86169BFE}"/>
              </a:ext>
            </a:extLst>
          </p:cNvPr>
          <p:cNvSpPr txBox="1"/>
          <p:nvPr/>
        </p:nvSpPr>
        <p:spPr>
          <a:xfrm>
            <a:off x="6743842" y="416001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116" name="Graphic 106">
            <a:extLst>
              <a:ext uri="{FF2B5EF4-FFF2-40B4-BE49-F238E27FC236}">
                <a16:creationId xmlns:a16="http://schemas.microsoft.com/office/drawing/2014/main" xmlns="" id="{4AD38263-EF4B-8C41-9728-2BBCE5F70BAE}"/>
              </a:ext>
            </a:extLst>
          </p:cNvPr>
          <p:cNvGrpSpPr/>
          <p:nvPr/>
        </p:nvGrpSpPr>
        <p:grpSpPr>
          <a:xfrm>
            <a:off x="6873288" y="2275076"/>
            <a:ext cx="4774413" cy="1610761"/>
            <a:chOff x="6873288" y="2131060"/>
            <a:chExt cx="4774413" cy="1610761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xmlns="" id="{6FA1FD28-3992-4A4A-A98D-04A2750A4075}"/>
                </a:ext>
              </a:extLst>
            </p:cNvPr>
            <p:cNvSpPr/>
            <p:nvPr/>
          </p:nvSpPr>
          <p:spPr>
            <a:xfrm>
              <a:off x="6881282" y="2142725"/>
              <a:ext cx="4745477" cy="1495191"/>
            </a:xfrm>
            <a:custGeom>
              <a:avLst/>
              <a:gdLst>
                <a:gd name="connsiteX0" fmla="*/ 4740378 w 4745477"/>
                <a:gd name="connsiteY0" fmla="*/ 1489954 h 1495190"/>
                <a:gd name="connsiteX1" fmla="*/ 3615207 w 4745477"/>
                <a:gd name="connsiteY1" fmla="*/ 1489954 h 1495190"/>
                <a:gd name="connsiteX2" fmla="*/ 3615207 w 4745477"/>
                <a:gd name="connsiteY2" fmla="*/ 1432313 h 1495190"/>
                <a:gd name="connsiteX3" fmla="*/ 3373304 w 4745477"/>
                <a:gd name="connsiteY3" fmla="*/ 1432313 h 1495190"/>
                <a:gd name="connsiteX4" fmla="*/ 3373304 w 4745477"/>
                <a:gd name="connsiteY4" fmla="*/ 1389119 h 1495190"/>
                <a:gd name="connsiteX5" fmla="*/ 3149123 w 4745477"/>
                <a:gd name="connsiteY5" fmla="*/ 1389119 h 1495190"/>
                <a:gd name="connsiteX6" fmla="*/ 3149123 w 4745477"/>
                <a:gd name="connsiteY6" fmla="*/ 1370267 h 1495190"/>
                <a:gd name="connsiteX7" fmla="*/ 3134728 w 4745477"/>
                <a:gd name="connsiteY7" fmla="*/ 1370267 h 1495190"/>
                <a:gd name="connsiteX8" fmla="*/ 3134728 w 4745477"/>
                <a:gd name="connsiteY8" fmla="*/ 1358059 h 1495190"/>
                <a:gd name="connsiteX9" fmla="*/ 2827357 w 4745477"/>
                <a:gd name="connsiteY9" fmla="*/ 1358059 h 1495190"/>
                <a:gd name="connsiteX10" fmla="*/ 2827357 w 4745477"/>
                <a:gd name="connsiteY10" fmla="*/ 1338123 h 1495190"/>
                <a:gd name="connsiteX11" fmla="*/ 2747422 w 4745477"/>
                <a:gd name="connsiteY11" fmla="*/ 1338123 h 1495190"/>
                <a:gd name="connsiteX12" fmla="*/ 2747422 w 4745477"/>
                <a:gd name="connsiteY12" fmla="*/ 1322594 h 1495190"/>
                <a:gd name="connsiteX13" fmla="*/ 2724128 w 4745477"/>
                <a:gd name="connsiteY13" fmla="*/ 1322594 h 1495190"/>
                <a:gd name="connsiteX14" fmla="*/ 2724128 w 4745477"/>
                <a:gd name="connsiteY14" fmla="*/ 1304897 h 1495190"/>
                <a:gd name="connsiteX15" fmla="*/ 2687524 w 4745477"/>
                <a:gd name="connsiteY15" fmla="*/ 1304897 h 1495190"/>
                <a:gd name="connsiteX16" fmla="*/ 2687524 w 4745477"/>
                <a:gd name="connsiteY16" fmla="*/ 1276077 h 1495190"/>
                <a:gd name="connsiteX17" fmla="*/ 2656491 w 4745477"/>
                <a:gd name="connsiteY17" fmla="*/ 1276077 h 1495190"/>
                <a:gd name="connsiteX18" fmla="*/ 2656491 w 4745477"/>
                <a:gd name="connsiteY18" fmla="*/ 1265025 h 1495190"/>
                <a:gd name="connsiteX19" fmla="*/ 2569900 w 4745477"/>
                <a:gd name="connsiteY19" fmla="*/ 1265025 h 1495190"/>
                <a:gd name="connsiteX20" fmla="*/ 2569900 w 4745477"/>
                <a:gd name="connsiteY20" fmla="*/ 1248412 h 1495190"/>
                <a:gd name="connsiteX21" fmla="*/ 2532211 w 4745477"/>
                <a:gd name="connsiteY21" fmla="*/ 1248412 h 1495190"/>
                <a:gd name="connsiteX22" fmla="*/ 2532211 w 4745477"/>
                <a:gd name="connsiteY22" fmla="*/ 1223998 h 1495190"/>
                <a:gd name="connsiteX23" fmla="*/ 2481140 w 4745477"/>
                <a:gd name="connsiteY23" fmla="*/ 1223998 h 1495190"/>
                <a:gd name="connsiteX24" fmla="*/ 2481140 w 4745477"/>
                <a:gd name="connsiteY24" fmla="*/ 1208540 h 1495190"/>
                <a:gd name="connsiteX25" fmla="*/ 2441208 w 4745477"/>
                <a:gd name="connsiteY25" fmla="*/ 1208540 h 1495190"/>
                <a:gd name="connsiteX26" fmla="*/ 2441208 w 4745477"/>
                <a:gd name="connsiteY26" fmla="*/ 1185210 h 1495190"/>
                <a:gd name="connsiteX27" fmla="*/ 2423412 w 4745477"/>
                <a:gd name="connsiteY27" fmla="*/ 1185210 h 1495190"/>
                <a:gd name="connsiteX28" fmla="*/ 2423412 w 4745477"/>
                <a:gd name="connsiteY28" fmla="*/ 1175242 h 1495190"/>
                <a:gd name="connsiteX29" fmla="*/ 2289150 w 4745477"/>
                <a:gd name="connsiteY29" fmla="*/ 1175242 h 1495190"/>
                <a:gd name="connsiteX30" fmla="*/ 2289150 w 4745477"/>
                <a:gd name="connsiteY30" fmla="*/ 1155306 h 1495190"/>
                <a:gd name="connsiteX31" fmla="*/ 2265857 w 4745477"/>
                <a:gd name="connsiteY31" fmla="*/ 1155306 h 1495190"/>
                <a:gd name="connsiteX32" fmla="*/ 2265857 w 4745477"/>
                <a:gd name="connsiteY32" fmla="*/ 1147577 h 1495190"/>
                <a:gd name="connsiteX33" fmla="*/ 2249219 w 4745477"/>
                <a:gd name="connsiteY33" fmla="*/ 1147577 h 1495190"/>
                <a:gd name="connsiteX34" fmla="*/ 2249219 w 4745477"/>
                <a:gd name="connsiteY34" fmla="*/ 1132047 h 1495190"/>
                <a:gd name="connsiteX35" fmla="*/ 2177096 w 4745477"/>
                <a:gd name="connsiteY35" fmla="*/ 1132047 h 1495190"/>
                <a:gd name="connsiteX36" fmla="*/ 2177096 w 4745477"/>
                <a:gd name="connsiteY36" fmla="*/ 1119840 h 1495190"/>
                <a:gd name="connsiteX37" fmla="*/ 2109387 w 4745477"/>
                <a:gd name="connsiteY37" fmla="*/ 1119840 h 1495190"/>
                <a:gd name="connsiteX38" fmla="*/ 2046161 w 4745477"/>
                <a:gd name="connsiteY38" fmla="*/ 1119840 h 1495190"/>
                <a:gd name="connsiteX39" fmla="*/ 2046161 w 4745477"/>
                <a:gd name="connsiteY39" fmla="*/ 1102143 h 1495190"/>
                <a:gd name="connsiteX40" fmla="*/ 1955158 w 4745477"/>
                <a:gd name="connsiteY40" fmla="*/ 1102143 h 1495190"/>
                <a:gd name="connsiteX41" fmla="*/ 1955158 w 4745477"/>
                <a:gd name="connsiteY41" fmla="*/ 1076646 h 1495190"/>
                <a:gd name="connsiteX42" fmla="*/ 1928537 w 4745477"/>
                <a:gd name="connsiteY42" fmla="*/ 1076646 h 1495190"/>
                <a:gd name="connsiteX43" fmla="*/ 1928537 w 4745477"/>
                <a:gd name="connsiteY43" fmla="*/ 1052304 h 1495190"/>
                <a:gd name="connsiteX44" fmla="*/ 1898589 w 4745477"/>
                <a:gd name="connsiteY44" fmla="*/ 1052304 h 1495190"/>
                <a:gd name="connsiteX45" fmla="*/ 1898589 w 4745477"/>
                <a:gd name="connsiteY45" fmla="*/ 1030129 h 1495190"/>
                <a:gd name="connsiteX46" fmla="*/ 1868640 w 4745477"/>
                <a:gd name="connsiteY46" fmla="*/ 1030129 h 1495190"/>
                <a:gd name="connsiteX47" fmla="*/ 1868640 w 4745477"/>
                <a:gd name="connsiteY47" fmla="*/ 1012432 h 1495190"/>
                <a:gd name="connsiteX48" fmla="*/ 1767654 w 4745477"/>
                <a:gd name="connsiteY48" fmla="*/ 1012432 h 1495190"/>
                <a:gd name="connsiteX49" fmla="*/ 1767654 w 4745477"/>
                <a:gd name="connsiteY49" fmla="*/ 986934 h 1495190"/>
                <a:gd name="connsiteX50" fmla="*/ 1732135 w 4745477"/>
                <a:gd name="connsiteY50" fmla="*/ 986934 h 1495190"/>
                <a:gd name="connsiteX51" fmla="*/ 1732135 w 4745477"/>
                <a:gd name="connsiteY51" fmla="*/ 962520 h 1495190"/>
                <a:gd name="connsiteX52" fmla="*/ 1699944 w 4745477"/>
                <a:gd name="connsiteY52" fmla="*/ 962520 h 1495190"/>
                <a:gd name="connsiteX53" fmla="*/ 1699944 w 4745477"/>
                <a:gd name="connsiteY53" fmla="*/ 937022 h 1495190"/>
                <a:gd name="connsiteX54" fmla="*/ 1666668 w 4745477"/>
                <a:gd name="connsiteY54" fmla="*/ 937022 h 1495190"/>
                <a:gd name="connsiteX55" fmla="*/ 1666668 w 4745477"/>
                <a:gd name="connsiteY55" fmla="*/ 918242 h 1495190"/>
                <a:gd name="connsiteX56" fmla="*/ 1625579 w 4745477"/>
                <a:gd name="connsiteY56" fmla="*/ 918242 h 1495190"/>
                <a:gd name="connsiteX57" fmla="*/ 1625579 w 4745477"/>
                <a:gd name="connsiteY57" fmla="*/ 897151 h 1495190"/>
                <a:gd name="connsiteX58" fmla="*/ 1601201 w 4745477"/>
                <a:gd name="connsiteY58" fmla="*/ 897151 h 1495190"/>
                <a:gd name="connsiteX59" fmla="*/ 1601201 w 4745477"/>
                <a:gd name="connsiteY59" fmla="*/ 881621 h 1495190"/>
                <a:gd name="connsiteX60" fmla="*/ 1560112 w 4745477"/>
                <a:gd name="connsiteY60" fmla="*/ 881621 h 1495190"/>
                <a:gd name="connsiteX61" fmla="*/ 1560112 w 4745477"/>
                <a:gd name="connsiteY61" fmla="*/ 865008 h 1495190"/>
                <a:gd name="connsiteX62" fmla="*/ 1519095 w 4745477"/>
                <a:gd name="connsiteY62" fmla="*/ 865008 h 1495190"/>
                <a:gd name="connsiteX63" fmla="*/ 1519095 w 4745477"/>
                <a:gd name="connsiteY63" fmla="*/ 852873 h 1495190"/>
                <a:gd name="connsiteX64" fmla="*/ 1496887 w 4745477"/>
                <a:gd name="connsiteY64" fmla="*/ 852873 h 1495190"/>
                <a:gd name="connsiteX65" fmla="*/ 1496887 w 4745477"/>
                <a:gd name="connsiteY65" fmla="*/ 835104 h 1495190"/>
                <a:gd name="connsiteX66" fmla="*/ 1482491 w 4745477"/>
                <a:gd name="connsiteY66" fmla="*/ 835104 h 1495190"/>
                <a:gd name="connsiteX67" fmla="*/ 1482491 w 4745477"/>
                <a:gd name="connsiteY67" fmla="*/ 822897 h 1495190"/>
                <a:gd name="connsiteX68" fmla="*/ 1466938 w 4745477"/>
                <a:gd name="connsiteY68" fmla="*/ 822897 h 1495190"/>
                <a:gd name="connsiteX69" fmla="*/ 1466938 w 4745477"/>
                <a:gd name="connsiteY69" fmla="*/ 814084 h 1495190"/>
                <a:gd name="connsiteX70" fmla="*/ 1449143 w 4745477"/>
                <a:gd name="connsiteY70" fmla="*/ 814084 h 1495190"/>
                <a:gd name="connsiteX71" fmla="*/ 1449143 w 4745477"/>
                <a:gd name="connsiteY71" fmla="*/ 798555 h 1495190"/>
                <a:gd name="connsiteX72" fmla="*/ 1421437 w 4745477"/>
                <a:gd name="connsiteY72" fmla="*/ 798555 h 1495190"/>
                <a:gd name="connsiteX73" fmla="*/ 1421437 w 4745477"/>
                <a:gd name="connsiteY73" fmla="*/ 790826 h 1495190"/>
                <a:gd name="connsiteX74" fmla="*/ 1389101 w 4745477"/>
                <a:gd name="connsiteY74" fmla="*/ 790826 h 1495190"/>
                <a:gd name="connsiteX75" fmla="*/ 1389101 w 4745477"/>
                <a:gd name="connsiteY75" fmla="*/ 781941 h 1495190"/>
                <a:gd name="connsiteX76" fmla="*/ 1372535 w 4745477"/>
                <a:gd name="connsiteY76" fmla="*/ 781941 h 1495190"/>
                <a:gd name="connsiteX77" fmla="*/ 1372535 w 4745477"/>
                <a:gd name="connsiteY77" fmla="*/ 767712 h 1495190"/>
                <a:gd name="connsiteX78" fmla="*/ 1336727 w 4745477"/>
                <a:gd name="connsiteY78" fmla="*/ 767712 h 1495190"/>
                <a:gd name="connsiteX79" fmla="*/ 1336727 w 4745477"/>
                <a:gd name="connsiteY79" fmla="*/ 753988 h 1495190"/>
                <a:gd name="connsiteX80" fmla="*/ 1322187 w 4745477"/>
                <a:gd name="connsiteY80" fmla="*/ 753988 h 1495190"/>
                <a:gd name="connsiteX81" fmla="*/ 1322187 w 4745477"/>
                <a:gd name="connsiteY81" fmla="*/ 742792 h 1495190"/>
                <a:gd name="connsiteX82" fmla="*/ 1296362 w 4745477"/>
                <a:gd name="connsiteY82" fmla="*/ 742792 h 1495190"/>
                <a:gd name="connsiteX83" fmla="*/ 1296362 w 4745477"/>
                <a:gd name="connsiteY83" fmla="*/ 735280 h 1495190"/>
                <a:gd name="connsiteX84" fmla="*/ 1278349 w 4745477"/>
                <a:gd name="connsiteY84" fmla="*/ 735280 h 1495190"/>
                <a:gd name="connsiteX85" fmla="*/ 1278349 w 4745477"/>
                <a:gd name="connsiteY85" fmla="*/ 725529 h 1495190"/>
                <a:gd name="connsiteX86" fmla="*/ 1257949 w 4745477"/>
                <a:gd name="connsiteY86" fmla="*/ 725529 h 1495190"/>
                <a:gd name="connsiteX87" fmla="*/ 1257949 w 4745477"/>
                <a:gd name="connsiteY87" fmla="*/ 710360 h 1495190"/>
                <a:gd name="connsiteX88" fmla="*/ 1232052 w 4745477"/>
                <a:gd name="connsiteY88" fmla="*/ 710360 h 1495190"/>
                <a:gd name="connsiteX89" fmla="*/ 1232052 w 4745477"/>
                <a:gd name="connsiteY89" fmla="*/ 688330 h 1495190"/>
                <a:gd name="connsiteX90" fmla="*/ 1216354 w 4745477"/>
                <a:gd name="connsiteY90" fmla="*/ 688330 h 1495190"/>
                <a:gd name="connsiteX91" fmla="*/ 1216354 w 4745477"/>
                <a:gd name="connsiteY91" fmla="*/ 665577 h 1495190"/>
                <a:gd name="connsiteX92" fmla="*/ 1195737 w 4745477"/>
                <a:gd name="connsiteY92" fmla="*/ 665577 h 1495190"/>
                <a:gd name="connsiteX93" fmla="*/ 1195737 w 4745477"/>
                <a:gd name="connsiteY93" fmla="*/ 647808 h 1495190"/>
                <a:gd name="connsiteX94" fmla="*/ 1185103 w 4745477"/>
                <a:gd name="connsiteY94" fmla="*/ 647808 h 1495190"/>
                <a:gd name="connsiteX95" fmla="*/ 1185103 w 4745477"/>
                <a:gd name="connsiteY95" fmla="*/ 628377 h 1495190"/>
                <a:gd name="connsiteX96" fmla="*/ 1172010 w 4745477"/>
                <a:gd name="connsiteY96" fmla="*/ 628377 h 1495190"/>
                <a:gd name="connsiteX97" fmla="*/ 1172010 w 4745477"/>
                <a:gd name="connsiteY97" fmla="*/ 617470 h 1495190"/>
                <a:gd name="connsiteX98" fmla="*/ 1161810 w 4745477"/>
                <a:gd name="connsiteY98" fmla="*/ 617470 h 1495190"/>
                <a:gd name="connsiteX99" fmla="*/ 1161810 w 4745477"/>
                <a:gd name="connsiteY99" fmla="*/ 602591 h 1495190"/>
                <a:gd name="connsiteX100" fmla="*/ 1137866 w 4745477"/>
                <a:gd name="connsiteY100" fmla="*/ 602591 h 1495190"/>
                <a:gd name="connsiteX101" fmla="*/ 1137866 w 4745477"/>
                <a:gd name="connsiteY101" fmla="*/ 592117 h 1495190"/>
                <a:gd name="connsiteX102" fmla="*/ 1129040 w 4745477"/>
                <a:gd name="connsiteY102" fmla="*/ 592117 h 1495190"/>
                <a:gd name="connsiteX103" fmla="*/ 1129040 w 4745477"/>
                <a:gd name="connsiteY103" fmla="*/ 579621 h 1495190"/>
                <a:gd name="connsiteX104" fmla="*/ 1114862 w 4745477"/>
                <a:gd name="connsiteY104" fmla="*/ 579621 h 1495190"/>
                <a:gd name="connsiteX105" fmla="*/ 1114862 w 4745477"/>
                <a:gd name="connsiteY105" fmla="*/ 571748 h 1495190"/>
                <a:gd name="connsiteX106" fmla="*/ 1103215 w 4745477"/>
                <a:gd name="connsiteY106" fmla="*/ 571748 h 1495190"/>
                <a:gd name="connsiteX107" fmla="*/ 1103215 w 4745477"/>
                <a:gd name="connsiteY107" fmla="*/ 563730 h 1495190"/>
                <a:gd name="connsiteX108" fmla="*/ 1089471 w 4745477"/>
                <a:gd name="connsiteY108" fmla="*/ 563730 h 1495190"/>
                <a:gd name="connsiteX109" fmla="*/ 1089471 w 4745477"/>
                <a:gd name="connsiteY109" fmla="*/ 557302 h 1495190"/>
                <a:gd name="connsiteX110" fmla="*/ 1074496 w 4745477"/>
                <a:gd name="connsiteY110" fmla="*/ 557302 h 1495190"/>
                <a:gd name="connsiteX111" fmla="*/ 1074496 w 4745477"/>
                <a:gd name="connsiteY111" fmla="*/ 547334 h 1495190"/>
                <a:gd name="connsiteX112" fmla="*/ 1059305 w 4745477"/>
                <a:gd name="connsiteY112" fmla="*/ 547334 h 1495190"/>
                <a:gd name="connsiteX113" fmla="*/ 1059305 w 4745477"/>
                <a:gd name="connsiteY113" fmla="*/ 537438 h 1495190"/>
                <a:gd name="connsiteX114" fmla="*/ 1049105 w 4745477"/>
                <a:gd name="connsiteY114" fmla="*/ 537438 h 1495190"/>
                <a:gd name="connsiteX115" fmla="*/ 1049105 w 4745477"/>
                <a:gd name="connsiteY115" fmla="*/ 524147 h 1495190"/>
                <a:gd name="connsiteX116" fmla="*/ 1032250 w 4745477"/>
                <a:gd name="connsiteY116" fmla="*/ 524147 h 1495190"/>
                <a:gd name="connsiteX117" fmla="*/ 1032250 w 4745477"/>
                <a:gd name="connsiteY117" fmla="*/ 511362 h 1495190"/>
                <a:gd name="connsiteX118" fmla="*/ 1011127 w 4745477"/>
                <a:gd name="connsiteY118" fmla="*/ 511362 h 1495190"/>
                <a:gd name="connsiteX119" fmla="*/ 1011127 w 4745477"/>
                <a:gd name="connsiteY119" fmla="*/ 502839 h 1495190"/>
                <a:gd name="connsiteX120" fmla="*/ 980021 w 4745477"/>
                <a:gd name="connsiteY120" fmla="*/ 502839 h 1495190"/>
                <a:gd name="connsiteX121" fmla="*/ 980021 w 4745477"/>
                <a:gd name="connsiteY121" fmla="*/ 486226 h 1495190"/>
                <a:gd name="connsiteX122" fmla="*/ 960634 w 4745477"/>
                <a:gd name="connsiteY122" fmla="*/ 486226 h 1495190"/>
                <a:gd name="connsiteX123" fmla="*/ 960634 w 4745477"/>
                <a:gd name="connsiteY123" fmla="*/ 479870 h 1495190"/>
                <a:gd name="connsiteX124" fmla="*/ 932855 w 4745477"/>
                <a:gd name="connsiteY124" fmla="*/ 479870 h 1495190"/>
                <a:gd name="connsiteX125" fmla="*/ 932855 w 4745477"/>
                <a:gd name="connsiteY125" fmla="*/ 471563 h 1495190"/>
                <a:gd name="connsiteX126" fmla="*/ 919038 w 4745477"/>
                <a:gd name="connsiteY126" fmla="*/ 471563 h 1495190"/>
                <a:gd name="connsiteX127" fmla="*/ 919038 w 4745477"/>
                <a:gd name="connsiteY127" fmla="*/ 461378 h 1495190"/>
                <a:gd name="connsiteX128" fmla="*/ 909345 w 4745477"/>
                <a:gd name="connsiteY128" fmla="*/ 461378 h 1495190"/>
                <a:gd name="connsiteX129" fmla="*/ 909345 w 4745477"/>
                <a:gd name="connsiteY129" fmla="*/ 453505 h 1495190"/>
                <a:gd name="connsiteX130" fmla="*/ 898639 w 4745477"/>
                <a:gd name="connsiteY130" fmla="*/ 453505 h 1495190"/>
                <a:gd name="connsiteX131" fmla="*/ 898639 w 4745477"/>
                <a:gd name="connsiteY131" fmla="*/ 441659 h 1495190"/>
                <a:gd name="connsiteX132" fmla="*/ 886775 w 4745477"/>
                <a:gd name="connsiteY132" fmla="*/ 441659 h 1495190"/>
                <a:gd name="connsiteX133" fmla="*/ 886775 w 4745477"/>
                <a:gd name="connsiteY133" fmla="*/ 432702 h 1495190"/>
                <a:gd name="connsiteX134" fmla="*/ 878239 w 4745477"/>
                <a:gd name="connsiteY134" fmla="*/ 432702 h 1495190"/>
                <a:gd name="connsiteX135" fmla="*/ 878239 w 4745477"/>
                <a:gd name="connsiteY135" fmla="*/ 411105 h 1495190"/>
                <a:gd name="connsiteX136" fmla="*/ 865435 w 4745477"/>
                <a:gd name="connsiteY136" fmla="*/ 411105 h 1495190"/>
                <a:gd name="connsiteX137" fmla="*/ 865435 w 4745477"/>
                <a:gd name="connsiteY137" fmla="*/ 389364 h 1495190"/>
                <a:gd name="connsiteX138" fmla="*/ 848146 w 4745477"/>
                <a:gd name="connsiteY138" fmla="*/ 389364 h 1495190"/>
                <a:gd name="connsiteX139" fmla="*/ 848146 w 4745477"/>
                <a:gd name="connsiteY139" fmla="*/ 380768 h 1495190"/>
                <a:gd name="connsiteX140" fmla="*/ 839609 w 4745477"/>
                <a:gd name="connsiteY140" fmla="*/ 380768 h 1495190"/>
                <a:gd name="connsiteX141" fmla="*/ 839609 w 4745477"/>
                <a:gd name="connsiteY141" fmla="*/ 357365 h 1495190"/>
                <a:gd name="connsiteX142" fmla="*/ 818197 w 4745477"/>
                <a:gd name="connsiteY142" fmla="*/ 357365 h 1495190"/>
                <a:gd name="connsiteX143" fmla="*/ 818197 w 4745477"/>
                <a:gd name="connsiteY143" fmla="*/ 347397 h 1495190"/>
                <a:gd name="connsiteX144" fmla="*/ 805393 w 4745477"/>
                <a:gd name="connsiteY144" fmla="*/ 347397 h 1495190"/>
                <a:gd name="connsiteX145" fmla="*/ 805393 w 4745477"/>
                <a:gd name="connsiteY145" fmla="*/ 327750 h 1495190"/>
                <a:gd name="connsiteX146" fmla="*/ 788104 w 4745477"/>
                <a:gd name="connsiteY146" fmla="*/ 327750 h 1495190"/>
                <a:gd name="connsiteX147" fmla="*/ 788104 w 4745477"/>
                <a:gd name="connsiteY147" fmla="*/ 310198 h 1495190"/>
                <a:gd name="connsiteX148" fmla="*/ 750559 w 4745477"/>
                <a:gd name="connsiteY148" fmla="*/ 310198 h 1495190"/>
                <a:gd name="connsiteX149" fmla="*/ 750559 w 4745477"/>
                <a:gd name="connsiteY149" fmla="*/ 300952 h 1495190"/>
                <a:gd name="connsiteX150" fmla="*/ 737538 w 4745477"/>
                <a:gd name="connsiteY150" fmla="*/ 300952 h 1495190"/>
                <a:gd name="connsiteX151" fmla="*/ 737538 w 4745477"/>
                <a:gd name="connsiteY151" fmla="*/ 286506 h 1495190"/>
                <a:gd name="connsiteX152" fmla="*/ 729002 w 4745477"/>
                <a:gd name="connsiteY152" fmla="*/ 286506 h 1495190"/>
                <a:gd name="connsiteX153" fmla="*/ 729002 w 4745477"/>
                <a:gd name="connsiteY153" fmla="*/ 272276 h 1495190"/>
                <a:gd name="connsiteX154" fmla="*/ 715692 w 4745477"/>
                <a:gd name="connsiteY154" fmla="*/ 272276 h 1495190"/>
                <a:gd name="connsiteX155" fmla="*/ 715692 w 4745477"/>
                <a:gd name="connsiteY155" fmla="*/ 264259 h 1495190"/>
                <a:gd name="connsiteX156" fmla="*/ 701224 w 4745477"/>
                <a:gd name="connsiteY156" fmla="*/ 264259 h 1495190"/>
                <a:gd name="connsiteX157" fmla="*/ 701224 w 4745477"/>
                <a:gd name="connsiteY157" fmla="*/ 257108 h 1495190"/>
                <a:gd name="connsiteX158" fmla="*/ 669467 w 4745477"/>
                <a:gd name="connsiteY158" fmla="*/ 257108 h 1495190"/>
                <a:gd name="connsiteX159" fmla="*/ 669467 w 4745477"/>
                <a:gd name="connsiteY159" fmla="*/ 243601 h 1495190"/>
                <a:gd name="connsiteX160" fmla="*/ 650224 w 4745477"/>
                <a:gd name="connsiteY160" fmla="*/ 243601 h 1495190"/>
                <a:gd name="connsiteX161" fmla="*/ 650224 w 4745477"/>
                <a:gd name="connsiteY161" fmla="*/ 226771 h 1495190"/>
                <a:gd name="connsiteX162" fmla="*/ 634093 w 4745477"/>
                <a:gd name="connsiteY162" fmla="*/ 226771 h 1495190"/>
                <a:gd name="connsiteX163" fmla="*/ 634093 w 4745477"/>
                <a:gd name="connsiteY163" fmla="*/ 218464 h 1495190"/>
                <a:gd name="connsiteX164" fmla="*/ 615791 w 4745477"/>
                <a:gd name="connsiteY164" fmla="*/ 218464 h 1495190"/>
                <a:gd name="connsiteX165" fmla="*/ 615791 w 4745477"/>
                <a:gd name="connsiteY165" fmla="*/ 209002 h 1495190"/>
                <a:gd name="connsiteX166" fmla="*/ 588085 w 4745477"/>
                <a:gd name="connsiteY166" fmla="*/ 209002 h 1495190"/>
                <a:gd name="connsiteX167" fmla="*/ 588085 w 4745477"/>
                <a:gd name="connsiteY167" fmla="*/ 186971 h 1495190"/>
                <a:gd name="connsiteX168" fmla="*/ 554809 w 4745477"/>
                <a:gd name="connsiteY168" fmla="*/ 186971 h 1495190"/>
                <a:gd name="connsiteX169" fmla="*/ 554809 w 4745477"/>
                <a:gd name="connsiteY169" fmla="*/ 170141 h 1495190"/>
                <a:gd name="connsiteX170" fmla="*/ 528694 w 4745477"/>
                <a:gd name="connsiteY170" fmla="*/ 170141 h 1495190"/>
                <a:gd name="connsiteX171" fmla="*/ 528694 w 4745477"/>
                <a:gd name="connsiteY171" fmla="*/ 161401 h 1495190"/>
                <a:gd name="connsiteX172" fmla="*/ 494550 w 4745477"/>
                <a:gd name="connsiteY172" fmla="*/ 161401 h 1495190"/>
                <a:gd name="connsiteX173" fmla="*/ 494550 w 4745477"/>
                <a:gd name="connsiteY173" fmla="*/ 143416 h 1495190"/>
                <a:gd name="connsiteX174" fmla="*/ 474367 w 4745477"/>
                <a:gd name="connsiteY174" fmla="*/ 143416 h 1495190"/>
                <a:gd name="connsiteX175" fmla="*/ 474367 w 4745477"/>
                <a:gd name="connsiteY175" fmla="*/ 125863 h 1495190"/>
                <a:gd name="connsiteX176" fmla="*/ 454473 w 4745477"/>
                <a:gd name="connsiteY176" fmla="*/ 125863 h 1495190"/>
                <a:gd name="connsiteX177" fmla="*/ 454473 w 4745477"/>
                <a:gd name="connsiteY177" fmla="*/ 115173 h 1495190"/>
                <a:gd name="connsiteX178" fmla="*/ 437112 w 4745477"/>
                <a:gd name="connsiteY178" fmla="*/ 115173 h 1495190"/>
                <a:gd name="connsiteX179" fmla="*/ 437112 w 4745477"/>
                <a:gd name="connsiteY179" fmla="*/ 100510 h 1495190"/>
                <a:gd name="connsiteX180" fmla="*/ 430746 w 4745477"/>
                <a:gd name="connsiteY180" fmla="*/ 100510 h 1495190"/>
                <a:gd name="connsiteX181" fmla="*/ 430746 w 4745477"/>
                <a:gd name="connsiteY181" fmla="*/ 86497 h 1495190"/>
                <a:gd name="connsiteX182" fmla="*/ 412010 w 4745477"/>
                <a:gd name="connsiteY182" fmla="*/ 86497 h 1495190"/>
                <a:gd name="connsiteX183" fmla="*/ 412010 w 4745477"/>
                <a:gd name="connsiteY183" fmla="*/ 77252 h 1495190"/>
                <a:gd name="connsiteX184" fmla="*/ 403185 w 4745477"/>
                <a:gd name="connsiteY184" fmla="*/ 77252 h 1495190"/>
                <a:gd name="connsiteX185" fmla="*/ 403185 w 4745477"/>
                <a:gd name="connsiteY185" fmla="*/ 62155 h 1495190"/>
                <a:gd name="connsiteX186" fmla="*/ 378300 w 4745477"/>
                <a:gd name="connsiteY186" fmla="*/ 62155 h 1495190"/>
                <a:gd name="connsiteX187" fmla="*/ 378300 w 4745477"/>
                <a:gd name="connsiteY187" fmla="*/ 54065 h 1495190"/>
                <a:gd name="connsiteX188" fmla="*/ 338441 w 4745477"/>
                <a:gd name="connsiteY188" fmla="*/ 54065 h 1495190"/>
                <a:gd name="connsiteX189" fmla="*/ 338441 w 4745477"/>
                <a:gd name="connsiteY189" fmla="*/ 47203 h 1495190"/>
                <a:gd name="connsiteX190" fmla="*/ 310662 w 4745477"/>
                <a:gd name="connsiteY190" fmla="*/ 47203 h 1495190"/>
                <a:gd name="connsiteX191" fmla="*/ 310662 w 4745477"/>
                <a:gd name="connsiteY191" fmla="*/ 34418 h 1495190"/>
                <a:gd name="connsiteX192" fmla="*/ 230944 w 4745477"/>
                <a:gd name="connsiteY192" fmla="*/ 34418 h 1495190"/>
                <a:gd name="connsiteX193" fmla="*/ 230944 w 4745477"/>
                <a:gd name="connsiteY193" fmla="*/ 23728 h 1495190"/>
                <a:gd name="connsiteX194" fmla="*/ 156434 w 4745477"/>
                <a:gd name="connsiteY194" fmla="*/ 23728 h 1495190"/>
                <a:gd name="connsiteX195" fmla="*/ 156434 w 4745477"/>
                <a:gd name="connsiteY195" fmla="*/ 14988 h 1495190"/>
                <a:gd name="connsiteX196" fmla="*/ 145077 w 4745477"/>
                <a:gd name="connsiteY196" fmla="*/ 14988 h 1495190"/>
                <a:gd name="connsiteX197" fmla="*/ 145077 w 4745477"/>
                <a:gd name="connsiteY197" fmla="*/ 8126 h 1495190"/>
                <a:gd name="connsiteX198" fmla="*/ 8138 w 4745477"/>
                <a:gd name="connsiteY198" fmla="*/ 8126 h 149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745477" h="1495190">
                  <a:moveTo>
                    <a:pt x="4740378" y="1489954"/>
                  </a:moveTo>
                  <a:lnTo>
                    <a:pt x="3615207" y="1489954"/>
                  </a:lnTo>
                  <a:lnTo>
                    <a:pt x="3615207" y="1432313"/>
                  </a:lnTo>
                  <a:lnTo>
                    <a:pt x="3373304" y="1432313"/>
                  </a:lnTo>
                  <a:lnTo>
                    <a:pt x="3373304" y="1389119"/>
                  </a:lnTo>
                  <a:lnTo>
                    <a:pt x="3149123" y="1389119"/>
                  </a:lnTo>
                  <a:lnTo>
                    <a:pt x="3149123" y="1370267"/>
                  </a:lnTo>
                  <a:lnTo>
                    <a:pt x="3134728" y="1370267"/>
                  </a:lnTo>
                  <a:lnTo>
                    <a:pt x="3134728" y="1358059"/>
                  </a:lnTo>
                  <a:lnTo>
                    <a:pt x="2827357" y="1358059"/>
                  </a:lnTo>
                  <a:lnTo>
                    <a:pt x="2827357" y="1338123"/>
                  </a:lnTo>
                  <a:lnTo>
                    <a:pt x="2747422" y="1338123"/>
                  </a:lnTo>
                  <a:lnTo>
                    <a:pt x="2747422" y="1322594"/>
                  </a:lnTo>
                  <a:lnTo>
                    <a:pt x="2724128" y="1322594"/>
                  </a:lnTo>
                  <a:lnTo>
                    <a:pt x="2724128" y="1304897"/>
                  </a:lnTo>
                  <a:lnTo>
                    <a:pt x="2687524" y="1304897"/>
                  </a:lnTo>
                  <a:lnTo>
                    <a:pt x="2687524" y="1276077"/>
                  </a:lnTo>
                  <a:lnTo>
                    <a:pt x="2656491" y="1276077"/>
                  </a:lnTo>
                  <a:lnTo>
                    <a:pt x="2656491" y="1265025"/>
                  </a:lnTo>
                  <a:lnTo>
                    <a:pt x="2569900" y="1265025"/>
                  </a:lnTo>
                  <a:lnTo>
                    <a:pt x="2569900" y="1248412"/>
                  </a:lnTo>
                  <a:lnTo>
                    <a:pt x="2532211" y="1248412"/>
                  </a:lnTo>
                  <a:lnTo>
                    <a:pt x="2532211" y="1223998"/>
                  </a:lnTo>
                  <a:lnTo>
                    <a:pt x="2481140" y="1223998"/>
                  </a:lnTo>
                  <a:lnTo>
                    <a:pt x="2481140" y="1208540"/>
                  </a:lnTo>
                  <a:lnTo>
                    <a:pt x="2441208" y="1208540"/>
                  </a:lnTo>
                  <a:lnTo>
                    <a:pt x="2441208" y="1185210"/>
                  </a:lnTo>
                  <a:lnTo>
                    <a:pt x="2423412" y="1185210"/>
                  </a:lnTo>
                  <a:lnTo>
                    <a:pt x="2423412" y="1175242"/>
                  </a:lnTo>
                  <a:lnTo>
                    <a:pt x="2289150" y="1175242"/>
                  </a:lnTo>
                  <a:lnTo>
                    <a:pt x="2289150" y="1155306"/>
                  </a:lnTo>
                  <a:lnTo>
                    <a:pt x="2265857" y="1155306"/>
                  </a:lnTo>
                  <a:lnTo>
                    <a:pt x="2265857" y="1147577"/>
                  </a:lnTo>
                  <a:lnTo>
                    <a:pt x="2249219" y="1147577"/>
                  </a:lnTo>
                  <a:lnTo>
                    <a:pt x="2249219" y="1132047"/>
                  </a:lnTo>
                  <a:lnTo>
                    <a:pt x="2177096" y="1132047"/>
                  </a:lnTo>
                  <a:lnTo>
                    <a:pt x="2177096" y="1119840"/>
                  </a:lnTo>
                  <a:lnTo>
                    <a:pt x="2109387" y="1119840"/>
                  </a:lnTo>
                  <a:lnTo>
                    <a:pt x="2046161" y="1119840"/>
                  </a:lnTo>
                  <a:lnTo>
                    <a:pt x="2046161" y="1102143"/>
                  </a:lnTo>
                  <a:lnTo>
                    <a:pt x="1955158" y="1102143"/>
                  </a:lnTo>
                  <a:lnTo>
                    <a:pt x="1955158" y="1076646"/>
                  </a:lnTo>
                  <a:lnTo>
                    <a:pt x="1928537" y="1076646"/>
                  </a:lnTo>
                  <a:lnTo>
                    <a:pt x="1928537" y="1052304"/>
                  </a:lnTo>
                  <a:lnTo>
                    <a:pt x="1898589" y="1052304"/>
                  </a:lnTo>
                  <a:lnTo>
                    <a:pt x="1898589" y="1030129"/>
                  </a:lnTo>
                  <a:lnTo>
                    <a:pt x="1868640" y="1030129"/>
                  </a:lnTo>
                  <a:lnTo>
                    <a:pt x="1868640" y="1012432"/>
                  </a:lnTo>
                  <a:lnTo>
                    <a:pt x="1767654" y="1012432"/>
                  </a:lnTo>
                  <a:lnTo>
                    <a:pt x="1767654" y="986934"/>
                  </a:lnTo>
                  <a:lnTo>
                    <a:pt x="1732135" y="986934"/>
                  </a:lnTo>
                  <a:lnTo>
                    <a:pt x="1732135" y="962520"/>
                  </a:lnTo>
                  <a:lnTo>
                    <a:pt x="1699944" y="962520"/>
                  </a:lnTo>
                  <a:lnTo>
                    <a:pt x="1699944" y="937022"/>
                  </a:lnTo>
                  <a:lnTo>
                    <a:pt x="1666668" y="937022"/>
                  </a:lnTo>
                  <a:lnTo>
                    <a:pt x="1666668" y="918242"/>
                  </a:lnTo>
                  <a:lnTo>
                    <a:pt x="1625579" y="918242"/>
                  </a:lnTo>
                  <a:lnTo>
                    <a:pt x="1625579" y="897151"/>
                  </a:lnTo>
                  <a:lnTo>
                    <a:pt x="1601201" y="897151"/>
                  </a:lnTo>
                  <a:lnTo>
                    <a:pt x="1601201" y="881621"/>
                  </a:lnTo>
                  <a:lnTo>
                    <a:pt x="1560112" y="881621"/>
                  </a:lnTo>
                  <a:lnTo>
                    <a:pt x="1560112" y="865008"/>
                  </a:lnTo>
                  <a:lnTo>
                    <a:pt x="1519095" y="865008"/>
                  </a:lnTo>
                  <a:lnTo>
                    <a:pt x="1519095" y="852873"/>
                  </a:lnTo>
                  <a:lnTo>
                    <a:pt x="1496887" y="852873"/>
                  </a:lnTo>
                  <a:lnTo>
                    <a:pt x="1496887" y="835104"/>
                  </a:lnTo>
                  <a:lnTo>
                    <a:pt x="1482491" y="835104"/>
                  </a:lnTo>
                  <a:lnTo>
                    <a:pt x="1482491" y="822897"/>
                  </a:lnTo>
                  <a:lnTo>
                    <a:pt x="1466938" y="822897"/>
                  </a:lnTo>
                  <a:lnTo>
                    <a:pt x="1466938" y="814084"/>
                  </a:lnTo>
                  <a:lnTo>
                    <a:pt x="1449143" y="814084"/>
                  </a:lnTo>
                  <a:lnTo>
                    <a:pt x="1449143" y="798555"/>
                  </a:lnTo>
                  <a:lnTo>
                    <a:pt x="1421437" y="798555"/>
                  </a:lnTo>
                  <a:lnTo>
                    <a:pt x="1421437" y="790826"/>
                  </a:lnTo>
                  <a:lnTo>
                    <a:pt x="1389101" y="790826"/>
                  </a:lnTo>
                  <a:lnTo>
                    <a:pt x="1389101" y="781941"/>
                  </a:lnTo>
                  <a:lnTo>
                    <a:pt x="1372535" y="781941"/>
                  </a:lnTo>
                  <a:lnTo>
                    <a:pt x="1372535" y="767712"/>
                  </a:lnTo>
                  <a:lnTo>
                    <a:pt x="1336727" y="767712"/>
                  </a:lnTo>
                  <a:lnTo>
                    <a:pt x="1336727" y="753988"/>
                  </a:lnTo>
                  <a:lnTo>
                    <a:pt x="1322187" y="753988"/>
                  </a:lnTo>
                  <a:lnTo>
                    <a:pt x="1322187" y="742792"/>
                  </a:lnTo>
                  <a:lnTo>
                    <a:pt x="1296362" y="742792"/>
                  </a:lnTo>
                  <a:lnTo>
                    <a:pt x="1296362" y="735280"/>
                  </a:lnTo>
                  <a:lnTo>
                    <a:pt x="1278349" y="735280"/>
                  </a:lnTo>
                  <a:lnTo>
                    <a:pt x="1278349" y="725529"/>
                  </a:lnTo>
                  <a:lnTo>
                    <a:pt x="1257949" y="725529"/>
                  </a:lnTo>
                  <a:lnTo>
                    <a:pt x="1257949" y="710360"/>
                  </a:lnTo>
                  <a:lnTo>
                    <a:pt x="1232052" y="710360"/>
                  </a:lnTo>
                  <a:lnTo>
                    <a:pt x="1232052" y="688330"/>
                  </a:lnTo>
                  <a:lnTo>
                    <a:pt x="1216354" y="688330"/>
                  </a:lnTo>
                  <a:lnTo>
                    <a:pt x="1216354" y="665577"/>
                  </a:lnTo>
                  <a:lnTo>
                    <a:pt x="1195737" y="665577"/>
                  </a:lnTo>
                  <a:lnTo>
                    <a:pt x="1195737" y="647808"/>
                  </a:lnTo>
                  <a:lnTo>
                    <a:pt x="1185103" y="647808"/>
                  </a:lnTo>
                  <a:lnTo>
                    <a:pt x="1185103" y="628377"/>
                  </a:lnTo>
                  <a:lnTo>
                    <a:pt x="1172010" y="628377"/>
                  </a:lnTo>
                  <a:lnTo>
                    <a:pt x="1172010" y="617470"/>
                  </a:lnTo>
                  <a:lnTo>
                    <a:pt x="1161810" y="617470"/>
                  </a:lnTo>
                  <a:lnTo>
                    <a:pt x="1161810" y="602591"/>
                  </a:lnTo>
                  <a:lnTo>
                    <a:pt x="1137866" y="602591"/>
                  </a:lnTo>
                  <a:lnTo>
                    <a:pt x="1137866" y="592117"/>
                  </a:lnTo>
                  <a:lnTo>
                    <a:pt x="1129040" y="592117"/>
                  </a:lnTo>
                  <a:lnTo>
                    <a:pt x="1129040" y="579621"/>
                  </a:lnTo>
                  <a:lnTo>
                    <a:pt x="1114862" y="579621"/>
                  </a:lnTo>
                  <a:lnTo>
                    <a:pt x="1114862" y="571748"/>
                  </a:lnTo>
                  <a:lnTo>
                    <a:pt x="1103215" y="571748"/>
                  </a:lnTo>
                  <a:lnTo>
                    <a:pt x="1103215" y="563730"/>
                  </a:lnTo>
                  <a:lnTo>
                    <a:pt x="1089471" y="563730"/>
                  </a:lnTo>
                  <a:lnTo>
                    <a:pt x="1089471" y="557302"/>
                  </a:lnTo>
                  <a:lnTo>
                    <a:pt x="1074496" y="557302"/>
                  </a:lnTo>
                  <a:lnTo>
                    <a:pt x="1074496" y="547334"/>
                  </a:lnTo>
                  <a:lnTo>
                    <a:pt x="1059305" y="547334"/>
                  </a:lnTo>
                  <a:lnTo>
                    <a:pt x="1059305" y="537438"/>
                  </a:lnTo>
                  <a:lnTo>
                    <a:pt x="1049105" y="537438"/>
                  </a:lnTo>
                  <a:lnTo>
                    <a:pt x="1049105" y="524147"/>
                  </a:lnTo>
                  <a:lnTo>
                    <a:pt x="1032250" y="524147"/>
                  </a:lnTo>
                  <a:lnTo>
                    <a:pt x="1032250" y="511362"/>
                  </a:lnTo>
                  <a:lnTo>
                    <a:pt x="1011127" y="511362"/>
                  </a:lnTo>
                  <a:lnTo>
                    <a:pt x="1011127" y="502839"/>
                  </a:lnTo>
                  <a:lnTo>
                    <a:pt x="980021" y="502839"/>
                  </a:lnTo>
                  <a:lnTo>
                    <a:pt x="980021" y="486226"/>
                  </a:lnTo>
                  <a:lnTo>
                    <a:pt x="960634" y="486226"/>
                  </a:lnTo>
                  <a:lnTo>
                    <a:pt x="960634" y="479870"/>
                  </a:lnTo>
                  <a:lnTo>
                    <a:pt x="932855" y="479870"/>
                  </a:lnTo>
                  <a:lnTo>
                    <a:pt x="932855" y="471563"/>
                  </a:lnTo>
                  <a:lnTo>
                    <a:pt x="919038" y="471563"/>
                  </a:lnTo>
                  <a:lnTo>
                    <a:pt x="919038" y="461378"/>
                  </a:lnTo>
                  <a:lnTo>
                    <a:pt x="909345" y="461378"/>
                  </a:lnTo>
                  <a:lnTo>
                    <a:pt x="909345" y="453505"/>
                  </a:lnTo>
                  <a:lnTo>
                    <a:pt x="898639" y="453505"/>
                  </a:lnTo>
                  <a:lnTo>
                    <a:pt x="898639" y="441659"/>
                  </a:lnTo>
                  <a:lnTo>
                    <a:pt x="886775" y="441659"/>
                  </a:lnTo>
                  <a:lnTo>
                    <a:pt x="886775" y="432702"/>
                  </a:lnTo>
                  <a:lnTo>
                    <a:pt x="878239" y="432702"/>
                  </a:lnTo>
                  <a:lnTo>
                    <a:pt x="878239" y="411105"/>
                  </a:lnTo>
                  <a:lnTo>
                    <a:pt x="865435" y="411105"/>
                  </a:lnTo>
                  <a:lnTo>
                    <a:pt x="865435" y="389364"/>
                  </a:lnTo>
                  <a:lnTo>
                    <a:pt x="848146" y="389364"/>
                  </a:lnTo>
                  <a:lnTo>
                    <a:pt x="848146" y="380768"/>
                  </a:lnTo>
                  <a:lnTo>
                    <a:pt x="839609" y="380768"/>
                  </a:lnTo>
                  <a:lnTo>
                    <a:pt x="839609" y="357365"/>
                  </a:lnTo>
                  <a:lnTo>
                    <a:pt x="818197" y="357365"/>
                  </a:lnTo>
                  <a:lnTo>
                    <a:pt x="818197" y="347397"/>
                  </a:lnTo>
                  <a:lnTo>
                    <a:pt x="805393" y="347397"/>
                  </a:lnTo>
                  <a:lnTo>
                    <a:pt x="805393" y="327750"/>
                  </a:lnTo>
                  <a:lnTo>
                    <a:pt x="788104" y="327750"/>
                  </a:lnTo>
                  <a:lnTo>
                    <a:pt x="788104" y="310198"/>
                  </a:lnTo>
                  <a:lnTo>
                    <a:pt x="750559" y="310198"/>
                  </a:lnTo>
                  <a:lnTo>
                    <a:pt x="750559" y="300952"/>
                  </a:lnTo>
                  <a:lnTo>
                    <a:pt x="737538" y="300952"/>
                  </a:lnTo>
                  <a:lnTo>
                    <a:pt x="737538" y="286506"/>
                  </a:lnTo>
                  <a:lnTo>
                    <a:pt x="729002" y="286506"/>
                  </a:lnTo>
                  <a:lnTo>
                    <a:pt x="729002" y="272276"/>
                  </a:lnTo>
                  <a:lnTo>
                    <a:pt x="715692" y="272276"/>
                  </a:lnTo>
                  <a:lnTo>
                    <a:pt x="715692" y="264259"/>
                  </a:lnTo>
                  <a:lnTo>
                    <a:pt x="701224" y="264259"/>
                  </a:lnTo>
                  <a:lnTo>
                    <a:pt x="701224" y="257108"/>
                  </a:lnTo>
                  <a:lnTo>
                    <a:pt x="669467" y="257108"/>
                  </a:lnTo>
                  <a:lnTo>
                    <a:pt x="669467" y="243601"/>
                  </a:lnTo>
                  <a:lnTo>
                    <a:pt x="650224" y="243601"/>
                  </a:lnTo>
                  <a:lnTo>
                    <a:pt x="650224" y="226771"/>
                  </a:lnTo>
                  <a:lnTo>
                    <a:pt x="634093" y="226771"/>
                  </a:lnTo>
                  <a:lnTo>
                    <a:pt x="634093" y="218464"/>
                  </a:lnTo>
                  <a:lnTo>
                    <a:pt x="615791" y="218464"/>
                  </a:lnTo>
                  <a:lnTo>
                    <a:pt x="615791" y="209002"/>
                  </a:lnTo>
                  <a:lnTo>
                    <a:pt x="588085" y="209002"/>
                  </a:lnTo>
                  <a:lnTo>
                    <a:pt x="588085" y="186971"/>
                  </a:lnTo>
                  <a:lnTo>
                    <a:pt x="554809" y="186971"/>
                  </a:lnTo>
                  <a:lnTo>
                    <a:pt x="554809" y="170141"/>
                  </a:lnTo>
                  <a:lnTo>
                    <a:pt x="528694" y="170141"/>
                  </a:lnTo>
                  <a:lnTo>
                    <a:pt x="528694" y="161401"/>
                  </a:lnTo>
                  <a:lnTo>
                    <a:pt x="494550" y="161401"/>
                  </a:lnTo>
                  <a:lnTo>
                    <a:pt x="494550" y="143416"/>
                  </a:lnTo>
                  <a:lnTo>
                    <a:pt x="474367" y="143416"/>
                  </a:lnTo>
                  <a:lnTo>
                    <a:pt x="474367" y="125863"/>
                  </a:lnTo>
                  <a:lnTo>
                    <a:pt x="454473" y="125863"/>
                  </a:lnTo>
                  <a:lnTo>
                    <a:pt x="454473" y="115173"/>
                  </a:lnTo>
                  <a:lnTo>
                    <a:pt x="437112" y="115173"/>
                  </a:lnTo>
                  <a:lnTo>
                    <a:pt x="437112" y="100510"/>
                  </a:lnTo>
                  <a:lnTo>
                    <a:pt x="430746" y="100510"/>
                  </a:lnTo>
                  <a:lnTo>
                    <a:pt x="430746" y="86497"/>
                  </a:lnTo>
                  <a:lnTo>
                    <a:pt x="412010" y="86497"/>
                  </a:lnTo>
                  <a:lnTo>
                    <a:pt x="412010" y="77252"/>
                  </a:lnTo>
                  <a:lnTo>
                    <a:pt x="403185" y="77252"/>
                  </a:lnTo>
                  <a:lnTo>
                    <a:pt x="403185" y="62155"/>
                  </a:lnTo>
                  <a:lnTo>
                    <a:pt x="378300" y="62155"/>
                  </a:lnTo>
                  <a:lnTo>
                    <a:pt x="378300" y="54065"/>
                  </a:lnTo>
                  <a:lnTo>
                    <a:pt x="338441" y="54065"/>
                  </a:lnTo>
                  <a:lnTo>
                    <a:pt x="338441" y="47203"/>
                  </a:lnTo>
                  <a:lnTo>
                    <a:pt x="310662" y="47203"/>
                  </a:lnTo>
                  <a:lnTo>
                    <a:pt x="310662" y="34418"/>
                  </a:lnTo>
                  <a:lnTo>
                    <a:pt x="230944" y="34418"/>
                  </a:lnTo>
                  <a:lnTo>
                    <a:pt x="230944" y="23728"/>
                  </a:lnTo>
                  <a:lnTo>
                    <a:pt x="156434" y="23728"/>
                  </a:lnTo>
                  <a:lnTo>
                    <a:pt x="156434" y="14988"/>
                  </a:lnTo>
                  <a:lnTo>
                    <a:pt x="145077" y="14988"/>
                  </a:lnTo>
                  <a:lnTo>
                    <a:pt x="145077" y="8126"/>
                  </a:lnTo>
                  <a:lnTo>
                    <a:pt x="8138" y="8126"/>
                  </a:lnTo>
                </a:path>
              </a:pathLst>
            </a:custGeom>
            <a:noFill/>
            <a:ln w="14288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xmlns="" id="{CD1AC42C-A528-DF47-B074-E3CA6AA3720B}"/>
                </a:ext>
              </a:extLst>
            </p:cNvPr>
            <p:cNvSpPr/>
            <p:nvPr/>
          </p:nvSpPr>
          <p:spPr>
            <a:xfrm>
              <a:off x="11590697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xmlns="" id="{07D8B53C-D1D3-204A-B5B7-C426AA92C22B}"/>
                </a:ext>
              </a:extLst>
            </p:cNvPr>
            <p:cNvSpPr/>
            <p:nvPr/>
          </p:nvSpPr>
          <p:spPr>
            <a:xfrm>
              <a:off x="11290560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6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6" y="42642"/>
                    <a:pt x="5426" y="29398"/>
                  </a:cubicBezTo>
                  <a:cubicBezTo>
                    <a:pt x="5426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xmlns="" id="{41DA2972-EFBF-1D4D-A3B2-F8385B85427C}"/>
                </a:ext>
              </a:extLst>
            </p:cNvPr>
            <p:cNvSpPr/>
            <p:nvPr/>
          </p:nvSpPr>
          <p:spPr>
            <a:xfrm>
              <a:off x="10639504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6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6" y="42642"/>
                    <a:pt x="5426" y="29398"/>
                  </a:cubicBezTo>
                  <a:cubicBezTo>
                    <a:pt x="5426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xmlns="" id="{0EDF5443-A9A3-324A-9D68-CA878B2A8B92}"/>
                </a:ext>
              </a:extLst>
            </p:cNvPr>
            <p:cNvSpPr/>
            <p:nvPr/>
          </p:nvSpPr>
          <p:spPr>
            <a:xfrm>
              <a:off x="10464515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xmlns="" id="{09F187E5-EC60-AD4D-AC50-6CEC5A9BD830}"/>
                </a:ext>
              </a:extLst>
            </p:cNvPr>
            <p:cNvSpPr/>
            <p:nvPr/>
          </p:nvSpPr>
          <p:spPr>
            <a:xfrm>
              <a:off x="10168212" y="350237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xmlns="" id="{3C077E04-58D3-6B42-B30A-551890F62420}"/>
                </a:ext>
              </a:extLst>
            </p:cNvPr>
            <p:cNvSpPr/>
            <p:nvPr/>
          </p:nvSpPr>
          <p:spPr>
            <a:xfrm>
              <a:off x="9980852" y="34724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xmlns="" id="{691E0503-A467-3149-9272-C2B94DEDA31C}"/>
                </a:ext>
              </a:extLst>
            </p:cNvPr>
            <p:cNvSpPr/>
            <p:nvPr/>
          </p:nvSpPr>
          <p:spPr>
            <a:xfrm>
              <a:off x="9727519" y="34724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xmlns="" id="{9BA29057-5B4F-8A48-A53A-95DB09C2ED64}"/>
                </a:ext>
              </a:extLst>
            </p:cNvPr>
            <p:cNvSpPr/>
            <p:nvPr/>
          </p:nvSpPr>
          <p:spPr>
            <a:xfrm>
              <a:off x="9544066" y="340197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xmlns="" id="{D96B254F-B36C-1346-9E11-0906FB20AAA7}"/>
                </a:ext>
              </a:extLst>
            </p:cNvPr>
            <p:cNvSpPr/>
            <p:nvPr/>
          </p:nvSpPr>
          <p:spPr>
            <a:xfrm>
              <a:off x="9750523" y="34724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xmlns="" id="{A01FDD85-6E78-9444-8287-CA0E2F4E8CB6}"/>
                </a:ext>
              </a:extLst>
            </p:cNvPr>
            <p:cNvSpPr/>
            <p:nvPr/>
          </p:nvSpPr>
          <p:spPr>
            <a:xfrm>
              <a:off x="9812735" y="34724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xmlns="" id="{CFA2FB2C-D193-A34A-96E4-F0AF6C41108D}"/>
                </a:ext>
              </a:extLst>
            </p:cNvPr>
            <p:cNvSpPr/>
            <p:nvPr/>
          </p:nvSpPr>
          <p:spPr>
            <a:xfrm>
              <a:off x="9617707" y="345484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xmlns="" id="{1596E255-E359-D847-956B-A97DE8A9F3BD}"/>
                </a:ext>
              </a:extLst>
            </p:cNvPr>
            <p:cNvSpPr/>
            <p:nvPr/>
          </p:nvSpPr>
          <p:spPr>
            <a:xfrm>
              <a:off x="9508764" y="338124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xmlns="" id="{64B71745-6563-5843-8BEE-FE010007A52C}"/>
                </a:ext>
              </a:extLst>
            </p:cNvPr>
            <p:cNvSpPr/>
            <p:nvPr/>
          </p:nvSpPr>
          <p:spPr>
            <a:xfrm>
              <a:off x="9377468" y="334902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xmlns="" id="{2DAF2546-7CB7-3642-BBB8-C47D9DF0D0D7}"/>
                </a:ext>
              </a:extLst>
            </p:cNvPr>
            <p:cNvSpPr/>
            <p:nvPr/>
          </p:nvSpPr>
          <p:spPr>
            <a:xfrm>
              <a:off x="9204721" y="328698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xmlns="" id="{72F9BFE6-B43F-F342-9E92-88B3FC62AFEA}"/>
                </a:ext>
              </a:extLst>
            </p:cNvPr>
            <p:cNvSpPr/>
            <p:nvPr/>
          </p:nvSpPr>
          <p:spPr>
            <a:xfrm>
              <a:off x="8070074" y="280324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xmlns="" id="{D5808360-FDEB-8848-9370-4701D1A64E92}"/>
                </a:ext>
              </a:extLst>
            </p:cNvPr>
            <p:cNvSpPr/>
            <p:nvPr/>
          </p:nvSpPr>
          <p:spPr>
            <a:xfrm>
              <a:off x="7645513" y="243688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xmlns="" id="{F4BF786A-A099-5349-8412-86561C2B84BC}"/>
                </a:ext>
              </a:extLst>
            </p:cNvPr>
            <p:cNvSpPr/>
            <p:nvPr/>
          </p:nvSpPr>
          <p:spPr>
            <a:xfrm>
              <a:off x="7336189" y="227285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xmlns="" id="{A0BE342D-7E83-DB43-9156-AC0D2140A5B5}"/>
                </a:ext>
              </a:extLst>
            </p:cNvPr>
            <p:cNvSpPr/>
            <p:nvPr/>
          </p:nvSpPr>
          <p:spPr>
            <a:xfrm>
              <a:off x="7494323" y="235411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xmlns="" id="{93217B3D-9F9A-0540-B54C-E82ABC334BF8}"/>
                </a:ext>
              </a:extLst>
            </p:cNvPr>
            <p:cNvSpPr/>
            <p:nvPr/>
          </p:nvSpPr>
          <p:spPr>
            <a:xfrm>
              <a:off x="6867863" y="212564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xmlns="" id="{12E60BA8-7DBF-E44A-8933-4F5C7FE7C55A}"/>
                </a:ext>
              </a:extLst>
            </p:cNvPr>
            <p:cNvSpPr/>
            <p:nvPr/>
          </p:nvSpPr>
          <p:spPr>
            <a:xfrm>
              <a:off x="9135636" y="327549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xmlns="" id="{23D81B72-C229-4B44-9172-36BF0C3A264D}"/>
                </a:ext>
              </a:extLst>
            </p:cNvPr>
            <p:cNvSpPr/>
            <p:nvPr/>
          </p:nvSpPr>
          <p:spPr>
            <a:xfrm>
              <a:off x="8968243" y="323793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xmlns="" id="{41538084-BBED-8D44-961E-EBB7F4048080}"/>
                </a:ext>
              </a:extLst>
            </p:cNvPr>
            <p:cNvSpPr/>
            <p:nvPr/>
          </p:nvSpPr>
          <p:spPr>
            <a:xfrm>
              <a:off x="8803959" y="320571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xmlns="" id="{1FD736E0-5FDE-F64C-BFA1-2AE829F96C2A}"/>
                </a:ext>
              </a:extLst>
            </p:cNvPr>
            <p:cNvSpPr/>
            <p:nvPr/>
          </p:nvSpPr>
          <p:spPr>
            <a:xfrm>
              <a:off x="8860818" y="321720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xmlns="" id="{3B9EE7D6-3A99-DA40-B0DF-EF9CBDA10A3C}"/>
                </a:ext>
              </a:extLst>
            </p:cNvPr>
            <p:cNvSpPr/>
            <p:nvPr/>
          </p:nvSpPr>
          <p:spPr>
            <a:xfrm>
              <a:off x="9026621" y="323562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xmlns="" id="{C5D99868-FA41-3847-8550-619FCE2CFD05}"/>
                </a:ext>
              </a:extLst>
            </p:cNvPr>
            <p:cNvSpPr/>
            <p:nvPr/>
          </p:nvSpPr>
          <p:spPr>
            <a:xfrm>
              <a:off x="9049625" y="324941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xmlns="" id="{B9190AED-A3E1-2740-BDA6-9769A1BDF33C}"/>
                </a:ext>
              </a:extLst>
            </p:cNvPr>
            <p:cNvSpPr/>
            <p:nvPr/>
          </p:nvSpPr>
          <p:spPr>
            <a:xfrm>
              <a:off x="8889971" y="322948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xmlns="" id="{EE6831A7-87A0-CC4A-86EF-B0B459511163}"/>
                </a:ext>
              </a:extLst>
            </p:cNvPr>
            <p:cNvSpPr/>
            <p:nvPr/>
          </p:nvSpPr>
          <p:spPr>
            <a:xfrm>
              <a:off x="8734152" y="313746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xmlns="" id="{828539E4-0B49-184F-B6EA-FE01FC071DAA}"/>
                </a:ext>
              </a:extLst>
            </p:cNvPr>
            <p:cNvSpPr/>
            <p:nvPr/>
          </p:nvSpPr>
          <p:spPr>
            <a:xfrm>
              <a:off x="8603651" y="310683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xmlns="" id="{E352CA47-49FD-154D-A1E4-89987439DDA8}"/>
                </a:ext>
              </a:extLst>
            </p:cNvPr>
            <p:cNvSpPr/>
            <p:nvPr/>
          </p:nvSpPr>
          <p:spPr>
            <a:xfrm>
              <a:off x="8628174" y="311983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xmlns="" id="{09E228C7-667B-1748-BEA5-4BC31848351B}"/>
                </a:ext>
              </a:extLst>
            </p:cNvPr>
            <p:cNvSpPr/>
            <p:nvPr/>
          </p:nvSpPr>
          <p:spPr>
            <a:xfrm>
              <a:off x="8776326" y="317502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xmlns="" id="{5575CE50-463B-524B-99BA-7EBDD380A271}"/>
                </a:ext>
              </a:extLst>
            </p:cNvPr>
            <p:cNvSpPr/>
            <p:nvPr/>
          </p:nvSpPr>
          <p:spPr>
            <a:xfrm>
              <a:off x="8645825" y="312597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xmlns="" id="{050D037E-575C-6B43-8B45-A2D4121003AB}"/>
                </a:ext>
              </a:extLst>
            </p:cNvPr>
            <p:cNvSpPr/>
            <p:nvPr/>
          </p:nvSpPr>
          <p:spPr>
            <a:xfrm>
              <a:off x="8546792" y="306313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xmlns="" id="{153005D1-DE11-B340-B934-C2FB8B980A9F}"/>
                </a:ext>
              </a:extLst>
            </p:cNvPr>
            <p:cNvSpPr/>
            <p:nvPr/>
          </p:nvSpPr>
          <p:spPr>
            <a:xfrm>
              <a:off x="8413253" y="298339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xmlns="" id="{735F88A3-5042-5D49-97AE-3B94C8627B68}"/>
                </a:ext>
              </a:extLst>
            </p:cNvPr>
            <p:cNvSpPr/>
            <p:nvPr/>
          </p:nvSpPr>
          <p:spPr>
            <a:xfrm>
              <a:off x="8486967" y="302860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xmlns="" id="{71898A8A-20BC-5045-8937-88F6857320CC}"/>
                </a:ext>
              </a:extLst>
            </p:cNvPr>
            <p:cNvSpPr/>
            <p:nvPr/>
          </p:nvSpPr>
          <p:spPr>
            <a:xfrm>
              <a:off x="8465410" y="302095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xmlns="" id="{7DBAB25D-766B-3744-B0B4-0BFB74B7F167}"/>
                </a:ext>
              </a:extLst>
            </p:cNvPr>
            <p:cNvSpPr/>
            <p:nvPr/>
          </p:nvSpPr>
          <p:spPr>
            <a:xfrm>
              <a:off x="8589038" y="309917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xmlns="" id="{ABA8D0BB-59C9-164D-8F8E-48078B845DDB}"/>
                </a:ext>
              </a:extLst>
            </p:cNvPr>
            <p:cNvSpPr/>
            <p:nvPr/>
          </p:nvSpPr>
          <p:spPr>
            <a:xfrm>
              <a:off x="8496154" y="302940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xmlns="" id="{4C305DD8-2FDE-EC4D-9E53-375C40DE1892}"/>
                </a:ext>
              </a:extLst>
            </p:cNvPr>
            <p:cNvSpPr/>
            <p:nvPr/>
          </p:nvSpPr>
          <p:spPr>
            <a:xfrm>
              <a:off x="8530660" y="305085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xmlns="" id="{73B3B649-64DF-234E-BA84-E0F126AED9F9}"/>
                </a:ext>
              </a:extLst>
            </p:cNvPr>
            <p:cNvSpPr/>
            <p:nvPr/>
          </p:nvSpPr>
          <p:spPr>
            <a:xfrm>
              <a:off x="8702684" y="31267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xmlns="" id="{FCD1BB4E-5047-704A-8F10-E5DA7DBF05BA}"/>
                </a:ext>
              </a:extLst>
            </p:cNvPr>
            <p:cNvSpPr/>
            <p:nvPr/>
          </p:nvSpPr>
          <p:spPr>
            <a:xfrm>
              <a:off x="8933737" y="322948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xmlns="" id="{45FDB82D-3EE8-FB45-9D6B-87B455E34EFC}"/>
                </a:ext>
              </a:extLst>
            </p:cNvPr>
            <p:cNvSpPr/>
            <p:nvPr/>
          </p:nvSpPr>
          <p:spPr>
            <a:xfrm>
              <a:off x="9338332" y="333833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xmlns="" id="{588B4B36-A642-5B45-A06D-06495355E83C}"/>
                </a:ext>
              </a:extLst>
            </p:cNvPr>
            <p:cNvSpPr/>
            <p:nvPr/>
          </p:nvSpPr>
          <p:spPr>
            <a:xfrm>
              <a:off x="9328349" y="333681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xmlns="" id="{ACE0A911-4A08-E646-AB70-A371DEBDF7BC}"/>
                </a:ext>
              </a:extLst>
            </p:cNvPr>
            <p:cNvSpPr/>
            <p:nvPr/>
          </p:nvSpPr>
          <p:spPr>
            <a:xfrm>
              <a:off x="9309107" y="332685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xmlns="" id="{8F0D5C9E-8A89-394E-8F99-8A952B9F6019}"/>
                </a:ext>
              </a:extLst>
            </p:cNvPr>
            <p:cNvSpPr/>
            <p:nvPr/>
          </p:nvSpPr>
          <p:spPr>
            <a:xfrm>
              <a:off x="9282992" y="331146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xmlns="" id="{8FC919A0-DD40-D14F-8EEC-0656072CCC42}"/>
                </a:ext>
              </a:extLst>
            </p:cNvPr>
            <p:cNvSpPr/>
            <p:nvPr/>
          </p:nvSpPr>
          <p:spPr>
            <a:xfrm>
              <a:off x="9449590" y="338124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xmlns="" id="{33D03376-688E-3E4F-8C98-1063EAB05F01}"/>
                </a:ext>
              </a:extLst>
            </p:cNvPr>
            <p:cNvSpPr/>
            <p:nvPr/>
          </p:nvSpPr>
          <p:spPr>
            <a:xfrm>
              <a:off x="9421956" y="337661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xmlns="" id="{581DC2B8-2CD0-974B-A826-8AA4178D2F81}"/>
                </a:ext>
              </a:extLst>
            </p:cNvPr>
            <p:cNvSpPr/>
            <p:nvPr/>
          </p:nvSpPr>
          <p:spPr>
            <a:xfrm>
              <a:off x="9272286" y="328770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xmlns="" id="{6EE67F1C-7318-D84C-9B0B-F20BB8A5D24A}"/>
                </a:ext>
              </a:extLst>
            </p:cNvPr>
            <p:cNvSpPr/>
            <p:nvPr/>
          </p:nvSpPr>
          <p:spPr>
            <a:xfrm>
              <a:off x="9527138" y="339352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xmlns="" id="{0CD85D77-72B8-474A-9F2D-32472C188A8D}"/>
                </a:ext>
              </a:extLst>
            </p:cNvPr>
            <p:cNvSpPr/>
            <p:nvPr/>
          </p:nvSpPr>
          <p:spPr>
            <a:xfrm>
              <a:off x="9838850" y="34724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xmlns="" id="{739A74BE-A82C-CF4D-B05E-EC12BDCF0E2F}"/>
                </a:ext>
              </a:extLst>
            </p:cNvPr>
            <p:cNvSpPr/>
            <p:nvPr/>
          </p:nvSpPr>
          <p:spPr>
            <a:xfrm>
              <a:off x="9900989" y="34724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xmlns="" id="{795CFA65-F552-6147-8CA0-6EEF5130690C}"/>
                </a:ext>
              </a:extLst>
            </p:cNvPr>
            <p:cNvSpPr/>
            <p:nvPr/>
          </p:nvSpPr>
          <p:spPr>
            <a:xfrm>
              <a:off x="9929419" y="34724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xmlns="" id="{30276ABC-0944-AD44-AB80-D30AB2EE8250}"/>
                </a:ext>
              </a:extLst>
            </p:cNvPr>
            <p:cNvSpPr/>
            <p:nvPr/>
          </p:nvSpPr>
          <p:spPr>
            <a:xfrm>
              <a:off x="9996188" y="350237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xmlns="" id="{5C3CB5E6-A837-D34C-A460-78A2B5342FAA}"/>
                </a:ext>
              </a:extLst>
            </p:cNvPr>
            <p:cNvSpPr/>
            <p:nvPr/>
          </p:nvSpPr>
          <p:spPr>
            <a:xfrm>
              <a:off x="10008486" y="350237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xmlns="" id="{D61D443C-D604-FC44-9450-C29DEED5C58A}"/>
                </a:ext>
              </a:extLst>
            </p:cNvPr>
            <p:cNvSpPr/>
            <p:nvPr/>
          </p:nvSpPr>
          <p:spPr>
            <a:xfrm>
              <a:off x="10133633" y="350237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xmlns="" id="{54B0FFF1-9693-8C45-BA22-CD419FCE06BF}"/>
                </a:ext>
              </a:extLst>
            </p:cNvPr>
            <p:cNvSpPr/>
            <p:nvPr/>
          </p:nvSpPr>
          <p:spPr>
            <a:xfrm>
              <a:off x="10086034" y="350237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xmlns="" id="{C7B3C2F1-58C1-7C45-9527-8D814382639E}"/>
                </a:ext>
              </a:extLst>
            </p:cNvPr>
            <p:cNvSpPr/>
            <p:nvPr/>
          </p:nvSpPr>
          <p:spPr>
            <a:xfrm>
              <a:off x="10337848" y="354527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xmlns="" id="{92838538-54DE-1644-8D9E-BEAB861170B1}"/>
                </a:ext>
              </a:extLst>
            </p:cNvPr>
            <p:cNvSpPr/>
            <p:nvPr/>
          </p:nvSpPr>
          <p:spPr>
            <a:xfrm>
              <a:off x="10315567" y="354527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xmlns="" id="{08308CBB-FF7D-FC4B-8FDD-49F82CA2494D}"/>
                </a:ext>
              </a:extLst>
            </p:cNvPr>
            <p:cNvSpPr/>
            <p:nvPr/>
          </p:nvSpPr>
          <p:spPr>
            <a:xfrm>
              <a:off x="10538229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6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6" y="42642"/>
                    <a:pt x="5426" y="29398"/>
                  </a:cubicBezTo>
                  <a:cubicBezTo>
                    <a:pt x="5426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xmlns="" id="{5E9F47CB-3DA7-944B-9AF1-7C8235A829E3}"/>
                </a:ext>
              </a:extLst>
            </p:cNvPr>
            <p:cNvSpPr/>
            <p:nvPr/>
          </p:nvSpPr>
          <p:spPr>
            <a:xfrm>
              <a:off x="11431767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xmlns="" id="{D97BE866-C278-FB43-88C7-5CDE8AB868A0}"/>
                </a:ext>
              </a:extLst>
            </p:cNvPr>
            <p:cNvSpPr/>
            <p:nvPr/>
          </p:nvSpPr>
          <p:spPr>
            <a:xfrm>
              <a:off x="10812251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6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6" y="42642"/>
                    <a:pt x="5426" y="29398"/>
                  </a:cubicBezTo>
                  <a:cubicBezTo>
                    <a:pt x="5426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xmlns="" id="{47E293C1-11C0-7242-81EA-522AAA2F3A48}"/>
                </a:ext>
              </a:extLst>
            </p:cNvPr>
            <p:cNvSpPr/>
            <p:nvPr/>
          </p:nvSpPr>
          <p:spPr>
            <a:xfrm>
              <a:off x="10544378" y="360429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xmlns="" id="{8EE94B72-B392-1849-8983-705DA0D61106}"/>
                </a:ext>
              </a:extLst>
            </p:cNvPr>
            <p:cNvSpPr/>
            <p:nvPr/>
          </p:nvSpPr>
          <p:spPr>
            <a:xfrm>
              <a:off x="6916330" y="213084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xmlns="" id="{ECAE46DB-A31B-0949-8C73-2BF8EB3E8E46}"/>
                </a:ext>
              </a:extLst>
            </p:cNvPr>
            <p:cNvSpPr/>
            <p:nvPr/>
          </p:nvSpPr>
          <p:spPr>
            <a:xfrm>
              <a:off x="7832077" y="246361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xmlns="" id="{E6E402FA-748B-FA44-9BCB-BCE21710174C}"/>
                </a:ext>
              </a:extLst>
            </p:cNvPr>
            <p:cNvSpPr/>
            <p:nvPr/>
          </p:nvSpPr>
          <p:spPr>
            <a:xfrm>
              <a:off x="8161150" y="265314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xmlns="" id="{0D6F3B92-5237-7245-B22A-587207AB57FE}"/>
                </a:ext>
              </a:extLst>
            </p:cNvPr>
            <p:cNvSpPr/>
            <p:nvPr/>
          </p:nvSpPr>
          <p:spPr>
            <a:xfrm>
              <a:off x="8376866" y="277977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xmlns="" id="{49E5E956-3B5F-4248-B722-45DD00B1FD55}"/>
                </a:ext>
              </a:extLst>
            </p:cNvPr>
            <p:cNvSpPr/>
            <p:nvPr/>
          </p:nvSpPr>
          <p:spPr>
            <a:xfrm>
              <a:off x="8321454" y="274900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xmlns="" id="{38EB5810-E679-7244-997A-2BFB678FF0A9}"/>
                </a:ext>
              </a:extLst>
            </p:cNvPr>
            <p:cNvSpPr/>
            <p:nvPr/>
          </p:nvSpPr>
          <p:spPr>
            <a:xfrm>
              <a:off x="8400955" y="279580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xmlns="" id="{3FA71D77-18FC-B140-868F-E29D3857A3F6}"/>
                </a:ext>
              </a:extLst>
            </p:cNvPr>
            <p:cNvSpPr/>
            <p:nvPr/>
          </p:nvSpPr>
          <p:spPr>
            <a:xfrm>
              <a:off x="8572834" y="287511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xmlns="" id="{131435A9-D19B-B948-B4EB-10ACB60DCCCF}"/>
                </a:ext>
              </a:extLst>
            </p:cNvPr>
            <p:cNvSpPr/>
            <p:nvPr/>
          </p:nvSpPr>
          <p:spPr>
            <a:xfrm>
              <a:off x="8870656" y="299733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xmlns="" id="{0B7D4721-9ECA-4C4D-9C3B-7040E08DAB35}"/>
                </a:ext>
              </a:extLst>
            </p:cNvPr>
            <p:cNvSpPr/>
            <p:nvPr/>
          </p:nvSpPr>
          <p:spPr>
            <a:xfrm>
              <a:off x="8894818" y="301112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xmlns="" id="{0C80C985-5CB5-AF47-B1F0-4EBBC55520CF}"/>
                </a:ext>
              </a:extLst>
            </p:cNvPr>
            <p:cNvSpPr/>
            <p:nvPr/>
          </p:nvSpPr>
          <p:spPr>
            <a:xfrm>
              <a:off x="8847869" y="298570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xmlns="" id="{96DB79EA-C98E-934E-ADCB-41FDFA8496F9}"/>
                </a:ext>
              </a:extLst>
            </p:cNvPr>
            <p:cNvSpPr/>
            <p:nvPr/>
          </p:nvSpPr>
          <p:spPr>
            <a:xfrm>
              <a:off x="8979166" y="305172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xmlns="" id="{FDF369A8-D5D2-EC42-B971-28522D3B2A6A}"/>
                </a:ext>
              </a:extLst>
            </p:cNvPr>
            <p:cNvSpPr/>
            <p:nvPr/>
          </p:nvSpPr>
          <p:spPr>
            <a:xfrm>
              <a:off x="8809964" y="296251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xmlns="" id="{D548E936-5897-EC46-828B-4731B9971AB6}"/>
                </a:ext>
              </a:extLst>
            </p:cNvPr>
            <p:cNvSpPr/>
            <p:nvPr/>
          </p:nvSpPr>
          <p:spPr>
            <a:xfrm>
              <a:off x="8960430" y="304861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xmlns="" id="{6C705FD0-ED19-7F43-BCE8-A2AA5699420E}"/>
                </a:ext>
              </a:extLst>
            </p:cNvPr>
            <p:cNvSpPr/>
            <p:nvPr/>
          </p:nvSpPr>
          <p:spPr>
            <a:xfrm>
              <a:off x="8938511" y="304189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xmlns="" id="{6E1690C3-2070-B742-8B7F-2BA9C555CAB2}"/>
                </a:ext>
              </a:extLst>
            </p:cNvPr>
            <p:cNvSpPr/>
            <p:nvPr/>
          </p:nvSpPr>
          <p:spPr>
            <a:xfrm>
              <a:off x="8787177" y="296251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xmlns="" id="{ED3B77E3-C62D-DD49-9CD2-644ED4D95687}"/>
                </a:ext>
              </a:extLst>
            </p:cNvPr>
            <p:cNvSpPr/>
            <p:nvPr/>
          </p:nvSpPr>
          <p:spPr>
            <a:xfrm>
              <a:off x="9086301" y="309274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xmlns="" id="{EE9A2D62-EE53-5342-8640-79493BA8E3B3}"/>
                </a:ext>
              </a:extLst>
            </p:cNvPr>
            <p:cNvSpPr/>
            <p:nvPr/>
          </p:nvSpPr>
          <p:spPr>
            <a:xfrm>
              <a:off x="9178317" y="311723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xmlns="" id="{A758DA99-7AE4-B049-A67F-7D0FEED1F1A8}"/>
                </a:ext>
              </a:extLst>
            </p:cNvPr>
            <p:cNvSpPr/>
            <p:nvPr/>
          </p:nvSpPr>
          <p:spPr>
            <a:xfrm>
              <a:off x="9133249" y="3111457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xmlns="" id="{B60099A3-79C8-8741-A646-27913BE05D2C}"/>
                </a:ext>
              </a:extLst>
            </p:cNvPr>
            <p:cNvSpPr/>
            <p:nvPr/>
          </p:nvSpPr>
          <p:spPr>
            <a:xfrm>
              <a:off x="9122977" y="311319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xmlns="" id="{6A9D7EDF-6F14-004D-8CBF-277ABBFA3475}"/>
                </a:ext>
              </a:extLst>
            </p:cNvPr>
            <p:cNvSpPr/>
            <p:nvPr/>
          </p:nvSpPr>
          <p:spPr>
            <a:xfrm>
              <a:off x="9214487" y="314800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xmlns="" id="{15CFE133-C706-CB44-8872-5335AAF69B43}"/>
                </a:ext>
              </a:extLst>
            </p:cNvPr>
            <p:cNvSpPr/>
            <p:nvPr/>
          </p:nvSpPr>
          <p:spPr>
            <a:xfrm>
              <a:off x="9288128" y="316584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xmlns="" id="{D9DD485C-EA92-0A4D-B37A-6493F171B508}"/>
                </a:ext>
              </a:extLst>
            </p:cNvPr>
            <p:cNvSpPr/>
            <p:nvPr/>
          </p:nvSpPr>
          <p:spPr>
            <a:xfrm>
              <a:off x="9349762" y="3180077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xmlns="" id="{DE188B8F-87C8-9B42-A868-873E94679CBD}"/>
                </a:ext>
              </a:extLst>
            </p:cNvPr>
            <p:cNvSpPr/>
            <p:nvPr/>
          </p:nvSpPr>
          <p:spPr>
            <a:xfrm>
              <a:off x="9248414" y="315826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xmlns="" id="{231E429C-F3F3-494B-B5E6-DEFBE0E85508}"/>
                </a:ext>
              </a:extLst>
            </p:cNvPr>
            <p:cNvSpPr/>
            <p:nvPr/>
          </p:nvSpPr>
          <p:spPr>
            <a:xfrm>
              <a:off x="9321621" y="317386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xmlns="" id="{37145651-1A34-DA45-A64F-32BED5EB395D}"/>
                </a:ext>
              </a:extLst>
            </p:cNvPr>
            <p:cNvSpPr/>
            <p:nvPr/>
          </p:nvSpPr>
          <p:spPr>
            <a:xfrm>
              <a:off x="9410961" y="319835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xmlns="" id="{271367D4-06F8-EA4B-8994-9F4A6DBF0EB3}"/>
                </a:ext>
              </a:extLst>
            </p:cNvPr>
            <p:cNvSpPr/>
            <p:nvPr/>
          </p:nvSpPr>
          <p:spPr>
            <a:xfrm>
              <a:off x="9488654" y="321395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xmlns="" id="{C2D83118-5995-F641-8C15-4E7F1FABDA05}"/>
                </a:ext>
              </a:extLst>
            </p:cNvPr>
            <p:cNvSpPr/>
            <p:nvPr/>
          </p:nvSpPr>
          <p:spPr>
            <a:xfrm>
              <a:off x="9377902" y="318592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xmlns="" id="{081EB0B1-0812-FA48-BE48-38B078FC95D9}"/>
                </a:ext>
              </a:extLst>
            </p:cNvPr>
            <p:cNvSpPr/>
            <p:nvPr/>
          </p:nvSpPr>
          <p:spPr>
            <a:xfrm>
              <a:off x="9465867" y="320730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xmlns="" id="{55933667-6F94-BE4A-8C7D-3DE980345647}"/>
                </a:ext>
              </a:extLst>
            </p:cNvPr>
            <p:cNvSpPr/>
            <p:nvPr/>
          </p:nvSpPr>
          <p:spPr>
            <a:xfrm>
              <a:off x="9521206" y="321575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xmlns="" id="{70E725F3-E8A8-EA41-9107-512E4E2C8E27}"/>
                </a:ext>
              </a:extLst>
            </p:cNvPr>
            <p:cNvSpPr/>
            <p:nvPr/>
          </p:nvSpPr>
          <p:spPr>
            <a:xfrm>
              <a:off x="9694894" y="325144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xmlns="" id="{0FF43264-2928-5446-A1A4-3C7B0235FE6C}"/>
                </a:ext>
              </a:extLst>
            </p:cNvPr>
            <p:cNvSpPr/>
            <p:nvPr/>
          </p:nvSpPr>
          <p:spPr>
            <a:xfrm>
              <a:off x="9811867" y="327643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xmlns="" id="{B09EF1DB-41EF-E648-8BB2-1253F188E4AB}"/>
                </a:ext>
              </a:extLst>
            </p:cNvPr>
            <p:cNvSpPr/>
            <p:nvPr/>
          </p:nvSpPr>
          <p:spPr>
            <a:xfrm>
              <a:off x="9858815" y="330135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xmlns="" id="{01030FF1-38AD-4342-8A51-F5D8451F037C}"/>
                </a:ext>
              </a:extLst>
            </p:cNvPr>
            <p:cNvSpPr/>
            <p:nvPr/>
          </p:nvSpPr>
          <p:spPr>
            <a:xfrm>
              <a:off x="9966384" y="3321867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xmlns="" id="{1D1D0983-C72E-0248-8238-0233CE7DE081}"/>
                </a:ext>
              </a:extLst>
            </p:cNvPr>
            <p:cNvSpPr/>
            <p:nvPr/>
          </p:nvSpPr>
          <p:spPr>
            <a:xfrm>
              <a:off x="10048128" y="333299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xmlns="" id="{E312A8DF-7184-0C41-AB29-00C70BB91373}"/>
                </a:ext>
              </a:extLst>
            </p:cNvPr>
            <p:cNvSpPr/>
            <p:nvPr/>
          </p:nvSpPr>
          <p:spPr>
            <a:xfrm>
              <a:off x="10014635" y="333393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xmlns="" id="{60FC88C4-A17D-7B47-ACEC-9D311CFB93C9}"/>
                </a:ext>
              </a:extLst>
            </p:cNvPr>
            <p:cNvSpPr/>
            <p:nvPr/>
          </p:nvSpPr>
          <p:spPr>
            <a:xfrm>
              <a:off x="10244096" y="335220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xmlns="" id="{F2AF0578-4C3A-CD4A-88C1-9BB13D578DF7}"/>
                </a:ext>
              </a:extLst>
            </p:cNvPr>
            <p:cNvSpPr/>
            <p:nvPr/>
          </p:nvSpPr>
          <p:spPr>
            <a:xfrm>
              <a:off x="10367797" y="340522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xmlns="" id="{82305E58-233E-2E4F-A058-F322C04CE385}"/>
                </a:ext>
              </a:extLst>
            </p:cNvPr>
            <p:cNvSpPr/>
            <p:nvPr/>
          </p:nvSpPr>
          <p:spPr>
            <a:xfrm>
              <a:off x="10335678" y="340522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xmlns="" id="{721F7CE6-B2C3-F54F-8327-2D0C68CB2414}"/>
                </a:ext>
              </a:extLst>
            </p:cNvPr>
            <p:cNvSpPr/>
            <p:nvPr/>
          </p:nvSpPr>
          <p:spPr>
            <a:xfrm>
              <a:off x="10402158" y="340478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xmlns="" id="{18C3E11B-9A8B-2347-9AED-538417894E80}"/>
                </a:ext>
              </a:extLst>
            </p:cNvPr>
            <p:cNvSpPr/>
            <p:nvPr/>
          </p:nvSpPr>
          <p:spPr>
            <a:xfrm>
              <a:off x="10549514" y="343202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xmlns="" id="{F652EEB0-155B-EB4A-8553-0267ED0939CF}"/>
                </a:ext>
              </a:extLst>
            </p:cNvPr>
            <p:cNvSpPr/>
            <p:nvPr/>
          </p:nvSpPr>
          <p:spPr>
            <a:xfrm>
              <a:off x="10486578" y="342934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xmlns="" id="{D4F61416-2D81-FA41-A37D-C8AFFB51B8F2}"/>
                </a:ext>
              </a:extLst>
            </p:cNvPr>
            <p:cNvSpPr/>
            <p:nvPr/>
          </p:nvSpPr>
          <p:spPr>
            <a:xfrm>
              <a:off x="10626338" y="346279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xmlns="" id="{C2A82778-00E9-3548-9EA8-41FCFCA0A6DA}"/>
                </a:ext>
              </a:extLst>
            </p:cNvPr>
            <p:cNvSpPr/>
            <p:nvPr/>
          </p:nvSpPr>
          <p:spPr>
            <a:xfrm>
              <a:off x="10704465" y="349348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xmlns="" id="{8B09B080-0197-A048-A48C-815D023F19DC}"/>
                </a:ext>
              </a:extLst>
            </p:cNvPr>
            <p:cNvSpPr/>
            <p:nvPr/>
          </p:nvSpPr>
          <p:spPr>
            <a:xfrm>
              <a:off x="10787945" y="349348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xmlns="" id="{8DE9DDE0-B9E4-5D4A-B1A6-21A484E93B54}"/>
                </a:ext>
              </a:extLst>
            </p:cNvPr>
            <p:cNvSpPr/>
            <p:nvPr/>
          </p:nvSpPr>
          <p:spPr>
            <a:xfrm>
              <a:off x="10900505" y="353408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xmlns="" id="{8E6F9E3E-44ED-6E4E-8540-837561F05437}"/>
                </a:ext>
              </a:extLst>
            </p:cNvPr>
            <p:cNvSpPr/>
            <p:nvPr/>
          </p:nvSpPr>
          <p:spPr>
            <a:xfrm>
              <a:off x="10929514" y="353408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xmlns="" id="{72806C40-E3D7-2C43-8866-A886B3FDF2E1}"/>
                </a:ext>
              </a:extLst>
            </p:cNvPr>
            <p:cNvSpPr/>
            <p:nvPr/>
          </p:nvSpPr>
          <p:spPr>
            <a:xfrm>
              <a:off x="10964743" y="353408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xmlns="" id="{511B0830-3070-F043-861D-202E2E181AAA}"/>
                </a:ext>
              </a:extLst>
            </p:cNvPr>
            <p:cNvSpPr/>
            <p:nvPr/>
          </p:nvSpPr>
          <p:spPr>
            <a:xfrm>
              <a:off x="10983551" y="359338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xmlns="" id="{FD143429-A2FA-7C45-8161-CF8DF1E47C03}"/>
                </a:ext>
              </a:extLst>
            </p:cNvPr>
            <p:cNvSpPr/>
            <p:nvPr/>
          </p:nvSpPr>
          <p:spPr>
            <a:xfrm>
              <a:off x="11140239" y="359338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xmlns="" id="{FACFB671-4DC8-8442-8859-8815A59E98B5}"/>
                </a:ext>
              </a:extLst>
            </p:cNvPr>
            <p:cNvSpPr/>
            <p:nvPr/>
          </p:nvSpPr>
          <p:spPr>
            <a:xfrm>
              <a:off x="11097341" y="359338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xmlns="" id="{96E709B6-CB8C-274C-9D08-FC4C56817549}"/>
                </a:ext>
              </a:extLst>
            </p:cNvPr>
            <p:cNvSpPr/>
            <p:nvPr/>
          </p:nvSpPr>
          <p:spPr>
            <a:xfrm>
              <a:off x="11259454" y="368613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xmlns="" id="{F200C7FB-D79F-E342-83A8-25F55F2E8A15}"/>
                </a:ext>
              </a:extLst>
            </p:cNvPr>
            <p:cNvSpPr/>
            <p:nvPr/>
          </p:nvSpPr>
          <p:spPr>
            <a:xfrm>
              <a:off x="11283109" y="368613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xmlns="" id="{AF5FCD38-4A07-464B-862A-3A8FA2FB8D80}"/>
                </a:ext>
              </a:extLst>
            </p:cNvPr>
            <p:cNvSpPr/>
            <p:nvPr/>
          </p:nvSpPr>
          <p:spPr>
            <a:xfrm>
              <a:off x="11434010" y="368613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xmlns="" id="{EFE9A5EC-2DFB-8B48-A201-0656250491F9}"/>
                </a:ext>
              </a:extLst>
            </p:cNvPr>
            <p:cNvSpPr/>
            <p:nvPr/>
          </p:nvSpPr>
          <p:spPr>
            <a:xfrm>
              <a:off x="11446959" y="368613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xmlns="" id="{EE7E8145-B2C0-5647-9864-5822CF887800}"/>
                </a:ext>
              </a:extLst>
            </p:cNvPr>
            <p:cNvSpPr/>
            <p:nvPr/>
          </p:nvSpPr>
          <p:spPr>
            <a:xfrm>
              <a:off x="10735716" y="349348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7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xmlns="" id="{45B565E8-B918-BB42-998D-D3797243041E}"/>
                </a:ext>
              </a:extLst>
            </p:cNvPr>
            <p:cNvSpPr/>
            <p:nvPr/>
          </p:nvSpPr>
          <p:spPr>
            <a:xfrm>
              <a:off x="10852689" y="349348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xmlns="" id="{9FA5BC61-FE68-6C49-8472-B25B562C4BA9}"/>
                </a:ext>
              </a:extLst>
            </p:cNvPr>
            <p:cNvSpPr/>
            <p:nvPr/>
          </p:nvSpPr>
          <p:spPr>
            <a:xfrm>
              <a:off x="10468276" y="341995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xmlns="" id="{35C1E97C-0457-6142-80F2-4331BEBD9914}"/>
                </a:ext>
              </a:extLst>
            </p:cNvPr>
            <p:cNvSpPr/>
            <p:nvPr/>
          </p:nvSpPr>
          <p:spPr>
            <a:xfrm>
              <a:off x="10456196" y="340616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xmlns="" id="{0640315F-6F66-2A4C-846D-8DA009FAB204}"/>
                </a:ext>
              </a:extLst>
            </p:cNvPr>
            <p:cNvSpPr/>
            <p:nvPr/>
          </p:nvSpPr>
          <p:spPr>
            <a:xfrm>
              <a:off x="10318678" y="338738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xmlns="" id="{05CFC73A-2752-CF4E-A329-1C4123AF636B}"/>
                </a:ext>
              </a:extLst>
            </p:cNvPr>
            <p:cNvSpPr/>
            <p:nvPr/>
          </p:nvSpPr>
          <p:spPr>
            <a:xfrm>
              <a:off x="10103468" y="333523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xmlns="" id="{463055BD-5E14-0247-A496-D894A62AAA3B}"/>
                </a:ext>
              </a:extLst>
            </p:cNvPr>
            <p:cNvSpPr/>
            <p:nvPr/>
          </p:nvSpPr>
          <p:spPr>
            <a:xfrm>
              <a:off x="10075762" y="333255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xmlns="" id="{9607B7C8-46CD-6944-9F5C-090C6B0CD7E7}"/>
                </a:ext>
              </a:extLst>
            </p:cNvPr>
            <p:cNvSpPr/>
            <p:nvPr/>
          </p:nvSpPr>
          <p:spPr>
            <a:xfrm>
              <a:off x="10211037" y="334953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xmlns="" id="{E0D4C35F-B4C9-9E41-8A12-DFC5F103275E}"/>
                </a:ext>
              </a:extLst>
            </p:cNvPr>
            <p:cNvSpPr/>
            <p:nvPr/>
          </p:nvSpPr>
          <p:spPr>
            <a:xfrm>
              <a:off x="10160616" y="333566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xmlns="" id="{0FEBE5D2-E588-D745-8D6D-BBEC523736C2}"/>
                </a:ext>
              </a:extLst>
            </p:cNvPr>
            <p:cNvSpPr/>
            <p:nvPr/>
          </p:nvSpPr>
          <p:spPr>
            <a:xfrm>
              <a:off x="10136527" y="333616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xmlns="" id="{D95AF287-6B48-D146-B77B-70BACEBABB44}"/>
                </a:ext>
              </a:extLst>
            </p:cNvPr>
            <p:cNvSpPr/>
            <p:nvPr/>
          </p:nvSpPr>
          <p:spPr>
            <a:xfrm>
              <a:off x="9935568" y="3324107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xmlns="" id="{41995EE4-DD65-3945-B7BB-712A011ECF5C}"/>
                </a:ext>
              </a:extLst>
            </p:cNvPr>
            <p:cNvSpPr/>
            <p:nvPr/>
          </p:nvSpPr>
          <p:spPr>
            <a:xfrm>
              <a:off x="9991414" y="332454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xmlns="" id="{8DA83A39-2F52-2844-98FA-1AFE8FC60891}"/>
                </a:ext>
              </a:extLst>
            </p:cNvPr>
            <p:cNvSpPr/>
            <p:nvPr/>
          </p:nvSpPr>
          <p:spPr>
            <a:xfrm>
              <a:off x="9918640" y="331962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xmlns="" id="{F5299120-6948-AD4D-BC71-D9B789EF7081}"/>
                </a:ext>
              </a:extLst>
            </p:cNvPr>
            <p:cNvSpPr/>
            <p:nvPr/>
          </p:nvSpPr>
          <p:spPr>
            <a:xfrm>
              <a:off x="9903015" y="331074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xmlns="" id="{962743BE-DD1C-644F-96EC-16667395AE77}"/>
                </a:ext>
              </a:extLst>
            </p:cNvPr>
            <p:cNvSpPr/>
            <p:nvPr/>
          </p:nvSpPr>
          <p:spPr>
            <a:xfrm>
              <a:off x="9844058" y="329781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xmlns="" id="{2DFA8230-048A-B041-BA0D-0656DE5E6041}"/>
                </a:ext>
              </a:extLst>
            </p:cNvPr>
            <p:cNvSpPr/>
            <p:nvPr/>
          </p:nvSpPr>
          <p:spPr>
            <a:xfrm>
              <a:off x="9828867" y="3292469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xmlns="" id="{76381310-4EE6-BD4A-B951-3B8A17D9E704}"/>
                </a:ext>
              </a:extLst>
            </p:cNvPr>
            <p:cNvSpPr/>
            <p:nvPr/>
          </p:nvSpPr>
          <p:spPr>
            <a:xfrm>
              <a:off x="9676158" y="324472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xmlns="" id="{47CE4362-702D-AB48-B942-F2BD66DB913B}"/>
                </a:ext>
              </a:extLst>
            </p:cNvPr>
            <p:cNvSpPr/>
            <p:nvPr/>
          </p:nvSpPr>
          <p:spPr>
            <a:xfrm>
              <a:off x="9648958" y="323230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xmlns="" id="{C4576F16-9D30-DC48-90B6-D67DE7DE7E04}"/>
                </a:ext>
              </a:extLst>
            </p:cNvPr>
            <p:cNvSpPr/>
            <p:nvPr/>
          </p:nvSpPr>
          <p:spPr>
            <a:xfrm>
              <a:off x="9615465" y="323092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xmlns="" id="{2B311460-651B-3841-857B-0DB67364C61B}"/>
                </a:ext>
              </a:extLst>
            </p:cNvPr>
            <p:cNvSpPr/>
            <p:nvPr/>
          </p:nvSpPr>
          <p:spPr>
            <a:xfrm>
              <a:off x="9591737" y="323092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xmlns="" id="{3FADF658-C929-F647-BC64-08F6A99B70E6}"/>
                </a:ext>
              </a:extLst>
            </p:cNvPr>
            <p:cNvSpPr/>
            <p:nvPr/>
          </p:nvSpPr>
          <p:spPr>
            <a:xfrm>
              <a:off x="9740468" y="324920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xmlns="" id="{98C6A38E-400B-4A46-8721-C941377E7D8C}"/>
                </a:ext>
              </a:extLst>
            </p:cNvPr>
            <p:cNvSpPr/>
            <p:nvPr/>
          </p:nvSpPr>
          <p:spPr>
            <a:xfrm>
              <a:off x="9571699" y="322421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xmlns="" id="{56F9FC7B-3BDB-9A49-8897-B2E7A5043B6E}"/>
                </a:ext>
              </a:extLst>
            </p:cNvPr>
            <p:cNvSpPr/>
            <p:nvPr/>
          </p:nvSpPr>
          <p:spPr>
            <a:xfrm>
              <a:off x="9757395" y="3261265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xmlns="" id="{339B2DE4-1A26-6F4D-82EA-3AF2A257800A}"/>
                </a:ext>
              </a:extLst>
            </p:cNvPr>
            <p:cNvSpPr/>
            <p:nvPr/>
          </p:nvSpPr>
          <p:spPr>
            <a:xfrm>
              <a:off x="9764991" y="3267477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xmlns="" id="{4C484D7B-5F1F-1249-8115-8513B2E838FE}"/>
                </a:ext>
              </a:extLst>
            </p:cNvPr>
            <p:cNvSpPr/>
            <p:nvPr/>
          </p:nvSpPr>
          <p:spPr>
            <a:xfrm>
              <a:off x="9435918" y="3203697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xmlns="" id="{43426EDD-7460-D34A-A918-071EB6FA4244}"/>
                </a:ext>
              </a:extLst>
            </p:cNvPr>
            <p:cNvSpPr/>
            <p:nvPr/>
          </p:nvSpPr>
          <p:spPr>
            <a:xfrm>
              <a:off x="9064888" y="309094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3"/>
                    <a:pt x="42706" y="53379"/>
                    <a:pt x="29442" y="53379"/>
                  </a:cubicBezTo>
                  <a:cubicBezTo>
                    <a:pt x="16178" y="53379"/>
                    <a:pt x="5425" y="42643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xmlns="" id="{5CC44875-E4D9-0E4D-BB4E-E913EAC7E4D9}"/>
                </a:ext>
              </a:extLst>
            </p:cNvPr>
            <p:cNvSpPr/>
            <p:nvPr/>
          </p:nvSpPr>
          <p:spPr>
            <a:xfrm>
              <a:off x="9044778" y="308559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xmlns="" id="{F5CA1278-350D-864D-A4B2-1E89AA6C78BF}"/>
                </a:ext>
              </a:extLst>
            </p:cNvPr>
            <p:cNvSpPr/>
            <p:nvPr/>
          </p:nvSpPr>
          <p:spPr>
            <a:xfrm>
              <a:off x="9026042" y="307043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xmlns="" id="{2A89AD1C-1DA3-3440-A417-54B6610F30AE}"/>
                </a:ext>
              </a:extLst>
            </p:cNvPr>
            <p:cNvSpPr/>
            <p:nvPr/>
          </p:nvSpPr>
          <p:spPr>
            <a:xfrm>
              <a:off x="9007306" y="306060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xmlns="" id="{2E15838A-694B-A145-AC0D-A8B07827FCEB}"/>
                </a:ext>
              </a:extLst>
            </p:cNvPr>
            <p:cNvSpPr/>
            <p:nvPr/>
          </p:nvSpPr>
          <p:spPr>
            <a:xfrm>
              <a:off x="8763087" y="295493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xmlns="" id="{57E4136C-387A-1548-9600-48C3922B1BDC}"/>
                </a:ext>
              </a:extLst>
            </p:cNvPr>
            <p:cNvSpPr/>
            <p:nvPr/>
          </p:nvSpPr>
          <p:spPr>
            <a:xfrm>
              <a:off x="8730028" y="294250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xmlns="" id="{37FBE804-4AF6-6541-B3F8-4A70F39C7319}"/>
                </a:ext>
              </a:extLst>
            </p:cNvPr>
            <p:cNvSpPr/>
            <p:nvPr/>
          </p:nvSpPr>
          <p:spPr>
            <a:xfrm>
              <a:off x="8647851" y="290682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xmlns="" id="{8A322878-B15E-3140-972C-2529574659EA}"/>
                </a:ext>
              </a:extLst>
            </p:cNvPr>
            <p:cNvSpPr/>
            <p:nvPr/>
          </p:nvSpPr>
          <p:spPr>
            <a:xfrm>
              <a:off x="8705433" y="293846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xmlns="" id="{0A547DE7-C56D-EE45-B50E-EC172DA25DDC}"/>
                </a:ext>
              </a:extLst>
            </p:cNvPr>
            <p:cNvSpPr/>
            <p:nvPr/>
          </p:nvSpPr>
          <p:spPr>
            <a:xfrm>
              <a:off x="8689373" y="293803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xmlns="" id="{02157C2A-1739-1D41-9864-538FC3E31F40}"/>
                </a:ext>
              </a:extLst>
            </p:cNvPr>
            <p:cNvSpPr/>
            <p:nvPr/>
          </p:nvSpPr>
          <p:spPr>
            <a:xfrm>
              <a:off x="8632225" y="289830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xmlns="" id="{81637432-2433-8647-AFA2-497E2D3CF47F}"/>
                </a:ext>
              </a:extLst>
            </p:cNvPr>
            <p:cNvSpPr/>
            <p:nvPr/>
          </p:nvSpPr>
          <p:spPr>
            <a:xfrm>
              <a:off x="8545635" y="2866232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xmlns="" id="{0CE7D11F-DF52-CB45-9495-D7997FFDB293}"/>
                </a:ext>
              </a:extLst>
            </p:cNvPr>
            <p:cNvSpPr/>
            <p:nvPr/>
          </p:nvSpPr>
          <p:spPr>
            <a:xfrm>
              <a:off x="8519737" y="2856841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xmlns="" id="{BF69C5CD-2B85-174D-B517-737C9C262AF1}"/>
                </a:ext>
              </a:extLst>
            </p:cNvPr>
            <p:cNvSpPr/>
            <p:nvPr/>
          </p:nvSpPr>
          <p:spPr>
            <a:xfrm>
              <a:off x="8493405" y="2847524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xmlns="" id="{D3371FCE-5A97-3E47-B814-3C026312D995}"/>
                </a:ext>
              </a:extLst>
            </p:cNvPr>
            <p:cNvSpPr/>
            <p:nvPr/>
          </p:nvSpPr>
          <p:spPr>
            <a:xfrm>
              <a:off x="8464831" y="2840373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xmlns="" id="{18547217-AD7A-734A-9A6F-EDB87C509EB2}"/>
                </a:ext>
              </a:extLst>
            </p:cNvPr>
            <p:cNvSpPr/>
            <p:nvPr/>
          </p:nvSpPr>
          <p:spPr>
            <a:xfrm>
              <a:off x="8446529" y="282881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xmlns="" id="{2D8BFE77-BEC9-2D4D-8650-1EAC4276A10F}"/>
                </a:ext>
              </a:extLst>
            </p:cNvPr>
            <p:cNvSpPr/>
            <p:nvPr/>
          </p:nvSpPr>
          <p:spPr>
            <a:xfrm>
              <a:off x="8608570" y="288941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xmlns="" id="{5083A003-8EF6-C541-B2D7-FA202B17C0F9}"/>
                </a:ext>
              </a:extLst>
            </p:cNvPr>
            <p:cNvSpPr/>
            <p:nvPr/>
          </p:nvSpPr>
          <p:spPr>
            <a:xfrm>
              <a:off x="8116516" y="2610316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xmlns="" id="{F65C6D17-77F8-E14F-BC55-63A2DED66B95}"/>
                </a:ext>
              </a:extLst>
            </p:cNvPr>
            <p:cNvSpPr/>
            <p:nvPr/>
          </p:nvSpPr>
          <p:spPr>
            <a:xfrm>
              <a:off x="8256276" y="270660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xmlns="" id="{C275AB05-A24A-084C-A172-4304E022F9FE}"/>
                </a:ext>
              </a:extLst>
            </p:cNvPr>
            <p:cNvSpPr/>
            <p:nvPr/>
          </p:nvSpPr>
          <p:spPr>
            <a:xfrm>
              <a:off x="8242459" y="2692370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xmlns="" id="{CE667B5E-E6A0-964B-80E8-1A5138023F38}"/>
                </a:ext>
              </a:extLst>
            </p:cNvPr>
            <p:cNvSpPr/>
            <p:nvPr/>
          </p:nvSpPr>
          <p:spPr>
            <a:xfrm>
              <a:off x="7199684" y="2185378"/>
              <a:ext cx="57872" cy="57785"/>
            </a:xfrm>
            <a:custGeom>
              <a:avLst/>
              <a:gdLst>
                <a:gd name="connsiteX0" fmla="*/ 53459 w 57871"/>
                <a:gd name="connsiteY0" fmla="*/ 29398 h 57785"/>
                <a:gd name="connsiteX1" fmla="*/ 29442 w 57871"/>
                <a:gd name="connsiteY1" fmla="*/ 53379 h 57785"/>
                <a:gd name="connsiteX2" fmla="*/ 5425 w 57871"/>
                <a:gd name="connsiteY2" fmla="*/ 29398 h 57785"/>
                <a:gd name="connsiteX3" fmla="*/ 29442 w 57871"/>
                <a:gd name="connsiteY3" fmla="*/ 5417 h 57785"/>
                <a:gd name="connsiteX4" fmla="*/ 53459 w 57871"/>
                <a:gd name="connsiteY4" fmla="*/ 29398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" h="57785">
                  <a:moveTo>
                    <a:pt x="53459" y="29398"/>
                  </a:moveTo>
                  <a:cubicBezTo>
                    <a:pt x="53459" y="42642"/>
                    <a:pt x="42706" y="53379"/>
                    <a:pt x="29442" y="53379"/>
                  </a:cubicBezTo>
                  <a:cubicBezTo>
                    <a:pt x="16178" y="53379"/>
                    <a:pt x="5425" y="42642"/>
                    <a:pt x="5425" y="29398"/>
                  </a:cubicBezTo>
                  <a:cubicBezTo>
                    <a:pt x="5425" y="16154"/>
                    <a:pt x="16178" y="5417"/>
                    <a:pt x="29442" y="5417"/>
                  </a:cubicBezTo>
                  <a:cubicBezTo>
                    <a:pt x="42706" y="5417"/>
                    <a:pt x="53459" y="16154"/>
                    <a:pt x="53459" y="29398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xmlns="" id="{1B3A0AC7-9CA1-224D-9388-424C8853B101}"/>
                </a:ext>
              </a:extLst>
            </p:cNvPr>
            <p:cNvSpPr/>
            <p:nvPr/>
          </p:nvSpPr>
          <p:spPr>
            <a:xfrm>
              <a:off x="6890469" y="2144026"/>
              <a:ext cx="4586330" cy="1574645"/>
            </a:xfrm>
            <a:custGeom>
              <a:avLst/>
              <a:gdLst>
                <a:gd name="connsiteX0" fmla="*/ 4580435 w 4586330"/>
                <a:gd name="connsiteY0" fmla="*/ 1570709 h 1574645"/>
                <a:gd name="connsiteX1" fmla="*/ 4293680 w 4586330"/>
                <a:gd name="connsiteY1" fmla="*/ 1570709 h 1574645"/>
                <a:gd name="connsiteX2" fmla="*/ 4293680 w 4586330"/>
                <a:gd name="connsiteY2" fmla="*/ 1480853 h 1574645"/>
                <a:gd name="connsiteX3" fmla="*/ 4122091 w 4586330"/>
                <a:gd name="connsiteY3" fmla="*/ 1480853 h 1574645"/>
                <a:gd name="connsiteX4" fmla="*/ 4122091 w 4586330"/>
                <a:gd name="connsiteY4" fmla="*/ 1421190 h 1574645"/>
                <a:gd name="connsiteX5" fmla="*/ 4034632 w 4586330"/>
                <a:gd name="connsiteY5" fmla="*/ 1421190 h 1574645"/>
                <a:gd name="connsiteX6" fmla="*/ 4034632 w 4586330"/>
                <a:gd name="connsiteY6" fmla="*/ 1402409 h 1574645"/>
                <a:gd name="connsiteX7" fmla="*/ 4022262 w 4586330"/>
                <a:gd name="connsiteY7" fmla="*/ 1402409 h 1574645"/>
                <a:gd name="connsiteX8" fmla="*/ 4022262 w 4586330"/>
                <a:gd name="connsiteY8" fmla="*/ 1381101 h 1574645"/>
                <a:gd name="connsiteX9" fmla="*/ 3779852 w 4586330"/>
                <a:gd name="connsiteY9" fmla="*/ 1381101 h 1574645"/>
                <a:gd name="connsiteX10" fmla="*/ 3779852 w 4586330"/>
                <a:gd name="connsiteY10" fmla="*/ 1349608 h 1574645"/>
                <a:gd name="connsiteX11" fmla="*/ 3757644 w 4586330"/>
                <a:gd name="connsiteY11" fmla="*/ 1349608 h 1574645"/>
                <a:gd name="connsiteX12" fmla="*/ 3757644 w 4586330"/>
                <a:gd name="connsiteY12" fmla="*/ 1341518 h 1574645"/>
                <a:gd name="connsiteX13" fmla="*/ 3735942 w 4586330"/>
                <a:gd name="connsiteY13" fmla="*/ 1341518 h 1574645"/>
                <a:gd name="connsiteX14" fmla="*/ 3735942 w 4586330"/>
                <a:gd name="connsiteY14" fmla="*/ 1312481 h 1574645"/>
                <a:gd name="connsiteX15" fmla="*/ 3617667 w 4586330"/>
                <a:gd name="connsiteY15" fmla="*/ 1312481 h 1574645"/>
                <a:gd name="connsiteX16" fmla="*/ 3617667 w 4586330"/>
                <a:gd name="connsiteY16" fmla="*/ 1298902 h 1574645"/>
                <a:gd name="connsiteX17" fmla="*/ 3595893 w 4586330"/>
                <a:gd name="connsiteY17" fmla="*/ 1298902 h 1574645"/>
                <a:gd name="connsiteX18" fmla="*/ 3595893 w 4586330"/>
                <a:gd name="connsiteY18" fmla="*/ 1286550 h 1574645"/>
                <a:gd name="connsiteX19" fmla="*/ 3482392 w 4586330"/>
                <a:gd name="connsiteY19" fmla="*/ 1286550 h 1574645"/>
                <a:gd name="connsiteX20" fmla="*/ 3463656 w 4586330"/>
                <a:gd name="connsiteY20" fmla="*/ 1286550 h 1574645"/>
                <a:gd name="connsiteX21" fmla="*/ 3463656 w 4586330"/>
                <a:gd name="connsiteY21" fmla="*/ 1265603 h 1574645"/>
                <a:gd name="connsiteX22" fmla="*/ 3424810 w 4586330"/>
                <a:gd name="connsiteY22" fmla="*/ 1265603 h 1574645"/>
                <a:gd name="connsiteX23" fmla="*/ 3424810 w 4586330"/>
                <a:gd name="connsiteY23" fmla="*/ 1254552 h 1574645"/>
                <a:gd name="connsiteX24" fmla="*/ 3411571 w 4586330"/>
                <a:gd name="connsiteY24" fmla="*/ 1254552 h 1574645"/>
                <a:gd name="connsiteX25" fmla="*/ 3411571 w 4586330"/>
                <a:gd name="connsiteY25" fmla="*/ 1234110 h 1574645"/>
                <a:gd name="connsiteX26" fmla="*/ 3320279 w 4586330"/>
                <a:gd name="connsiteY26" fmla="*/ 1234110 h 1574645"/>
                <a:gd name="connsiteX27" fmla="*/ 3320279 w 4586330"/>
                <a:gd name="connsiteY27" fmla="*/ 1220892 h 1574645"/>
                <a:gd name="connsiteX28" fmla="*/ 3136753 w 4586330"/>
                <a:gd name="connsiteY28" fmla="*/ 1220892 h 1574645"/>
                <a:gd name="connsiteX29" fmla="*/ 3136753 w 4586330"/>
                <a:gd name="connsiteY29" fmla="*/ 1206012 h 1574645"/>
                <a:gd name="connsiteX30" fmla="*/ 3043725 w 4586330"/>
                <a:gd name="connsiteY30" fmla="*/ 1206012 h 1574645"/>
                <a:gd name="connsiteX31" fmla="*/ 3043725 w 4586330"/>
                <a:gd name="connsiteY31" fmla="*/ 1188966 h 1574645"/>
                <a:gd name="connsiteX32" fmla="*/ 2995040 w 4586330"/>
                <a:gd name="connsiteY32" fmla="*/ 1188966 h 1574645"/>
                <a:gd name="connsiteX33" fmla="*/ 2995040 w 4586330"/>
                <a:gd name="connsiteY33" fmla="*/ 1178709 h 1574645"/>
                <a:gd name="connsiteX34" fmla="*/ 2948960 w 4586330"/>
                <a:gd name="connsiteY34" fmla="*/ 1178709 h 1574645"/>
                <a:gd name="connsiteX35" fmla="*/ 2948960 w 4586330"/>
                <a:gd name="connsiteY35" fmla="*/ 1156534 h 1574645"/>
                <a:gd name="connsiteX36" fmla="*/ 2903313 w 4586330"/>
                <a:gd name="connsiteY36" fmla="*/ 1156534 h 1574645"/>
                <a:gd name="connsiteX37" fmla="*/ 2903313 w 4586330"/>
                <a:gd name="connsiteY37" fmla="*/ 1132697 h 1574645"/>
                <a:gd name="connsiteX38" fmla="*/ 2811949 w 4586330"/>
                <a:gd name="connsiteY38" fmla="*/ 1132697 h 1574645"/>
                <a:gd name="connsiteX39" fmla="*/ 2811949 w 4586330"/>
                <a:gd name="connsiteY39" fmla="*/ 1119912 h 1574645"/>
                <a:gd name="connsiteX40" fmla="*/ 2733894 w 4586330"/>
                <a:gd name="connsiteY40" fmla="*/ 1119912 h 1574645"/>
                <a:gd name="connsiteX41" fmla="*/ 2733894 w 4586330"/>
                <a:gd name="connsiteY41" fmla="*/ 1101566 h 1574645"/>
                <a:gd name="connsiteX42" fmla="*/ 2638695 w 4586330"/>
                <a:gd name="connsiteY42" fmla="*/ 1101566 h 1574645"/>
                <a:gd name="connsiteX43" fmla="*/ 2638695 w 4586330"/>
                <a:gd name="connsiteY43" fmla="*/ 1093476 h 1574645"/>
                <a:gd name="connsiteX44" fmla="*/ 2555505 w 4586330"/>
                <a:gd name="connsiteY44" fmla="*/ 1093476 h 1574645"/>
                <a:gd name="connsiteX45" fmla="*/ 2555505 w 4586330"/>
                <a:gd name="connsiteY45" fmla="*/ 1079463 h 1574645"/>
                <a:gd name="connsiteX46" fmla="*/ 2494450 w 4586330"/>
                <a:gd name="connsiteY46" fmla="*/ 1079463 h 1574645"/>
                <a:gd name="connsiteX47" fmla="*/ 2494450 w 4586330"/>
                <a:gd name="connsiteY47" fmla="*/ 1057721 h 1574645"/>
                <a:gd name="connsiteX48" fmla="*/ 2435132 w 4586330"/>
                <a:gd name="connsiteY48" fmla="*/ 1057721 h 1574645"/>
                <a:gd name="connsiteX49" fmla="*/ 2435132 w 4586330"/>
                <a:gd name="connsiteY49" fmla="*/ 1041469 h 1574645"/>
                <a:gd name="connsiteX50" fmla="*/ 2383481 w 4586330"/>
                <a:gd name="connsiteY50" fmla="*/ 1041469 h 1574645"/>
                <a:gd name="connsiteX51" fmla="*/ 2383481 w 4586330"/>
                <a:gd name="connsiteY51" fmla="*/ 1034679 h 1574645"/>
                <a:gd name="connsiteX52" fmla="*/ 2342537 w 4586330"/>
                <a:gd name="connsiteY52" fmla="*/ 1034679 h 1574645"/>
                <a:gd name="connsiteX53" fmla="*/ 2342537 w 4586330"/>
                <a:gd name="connsiteY53" fmla="*/ 1014238 h 1574645"/>
                <a:gd name="connsiteX54" fmla="*/ 2318665 w 4586330"/>
                <a:gd name="connsiteY54" fmla="*/ 1014238 h 1574645"/>
                <a:gd name="connsiteX55" fmla="*/ 2318665 w 4586330"/>
                <a:gd name="connsiteY55" fmla="*/ 999719 h 1574645"/>
                <a:gd name="connsiteX56" fmla="*/ 2272512 w 4586330"/>
                <a:gd name="connsiteY56" fmla="*/ 999719 h 1574645"/>
                <a:gd name="connsiteX57" fmla="*/ 2272512 w 4586330"/>
                <a:gd name="connsiteY57" fmla="*/ 985706 h 1574645"/>
                <a:gd name="connsiteX58" fmla="*/ 2229470 w 4586330"/>
                <a:gd name="connsiteY58" fmla="*/ 985706 h 1574645"/>
                <a:gd name="connsiteX59" fmla="*/ 2229470 w 4586330"/>
                <a:gd name="connsiteY59" fmla="*/ 970754 h 1574645"/>
                <a:gd name="connsiteX60" fmla="*/ 2176518 w 4586330"/>
                <a:gd name="connsiteY60" fmla="*/ 970754 h 1574645"/>
                <a:gd name="connsiteX61" fmla="*/ 2176518 w 4586330"/>
                <a:gd name="connsiteY61" fmla="*/ 949446 h 1574645"/>
                <a:gd name="connsiteX62" fmla="*/ 2144905 w 4586330"/>
                <a:gd name="connsiteY62" fmla="*/ 949446 h 1574645"/>
                <a:gd name="connsiteX63" fmla="*/ 2144905 w 4586330"/>
                <a:gd name="connsiteY63" fmla="*/ 938828 h 1574645"/>
                <a:gd name="connsiteX64" fmla="*/ 2081391 w 4586330"/>
                <a:gd name="connsiteY64" fmla="*/ 938828 h 1574645"/>
                <a:gd name="connsiteX65" fmla="*/ 2081391 w 4586330"/>
                <a:gd name="connsiteY65" fmla="*/ 920481 h 1574645"/>
                <a:gd name="connsiteX66" fmla="*/ 2068515 w 4586330"/>
                <a:gd name="connsiteY66" fmla="*/ 920481 h 1574645"/>
                <a:gd name="connsiteX67" fmla="*/ 2068515 w 4586330"/>
                <a:gd name="connsiteY67" fmla="*/ 907263 h 1574645"/>
                <a:gd name="connsiteX68" fmla="*/ 2043774 w 4586330"/>
                <a:gd name="connsiteY68" fmla="*/ 907263 h 1574645"/>
                <a:gd name="connsiteX69" fmla="*/ 2043774 w 4586330"/>
                <a:gd name="connsiteY69" fmla="*/ 887255 h 1574645"/>
                <a:gd name="connsiteX70" fmla="*/ 1997694 w 4586330"/>
                <a:gd name="connsiteY70" fmla="*/ 887255 h 1574645"/>
                <a:gd name="connsiteX71" fmla="*/ 1997694 w 4586330"/>
                <a:gd name="connsiteY71" fmla="*/ 867247 h 1574645"/>
                <a:gd name="connsiteX72" fmla="*/ 1979392 w 4586330"/>
                <a:gd name="connsiteY72" fmla="*/ 867247 h 1574645"/>
                <a:gd name="connsiteX73" fmla="*/ 1979392 w 4586330"/>
                <a:gd name="connsiteY73" fmla="*/ 853162 h 1574645"/>
                <a:gd name="connsiteX74" fmla="*/ 1925571 w 4586330"/>
                <a:gd name="connsiteY74" fmla="*/ 853162 h 1574645"/>
                <a:gd name="connsiteX75" fmla="*/ 1925571 w 4586330"/>
                <a:gd name="connsiteY75" fmla="*/ 832287 h 1574645"/>
                <a:gd name="connsiteX76" fmla="*/ 1845347 w 4586330"/>
                <a:gd name="connsiteY76" fmla="*/ 832287 h 1574645"/>
                <a:gd name="connsiteX77" fmla="*/ 1845347 w 4586330"/>
                <a:gd name="connsiteY77" fmla="*/ 813507 h 1574645"/>
                <a:gd name="connsiteX78" fmla="*/ 1821475 w 4586330"/>
                <a:gd name="connsiteY78" fmla="*/ 813507 h 1574645"/>
                <a:gd name="connsiteX79" fmla="*/ 1821475 w 4586330"/>
                <a:gd name="connsiteY79" fmla="*/ 802455 h 1574645"/>
                <a:gd name="connsiteX80" fmla="*/ 1777926 w 4586330"/>
                <a:gd name="connsiteY80" fmla="*/ 802455 h 1574645"/>
                <a:gd name="connsiteX81" fmla="*/ 1777926 w 4586330"/>
                <a:gd name="connsiteY81" fmla="*/ 776018 h 1574645"/>
                <a:gd name="connsiteX82" fmla="*/ 1728012 w 4586330"/>
                <a:gd name="connsiteY82" fmla="*/ 776018 h 1574645"/>
                <a:gd name="connsiteX83" fmla="*/ 1728012 w 4586330"/>
                <a:gd name="connsiteY83" fmla="*/ 758538 h 1574645"/>
                <a:gd name="connsiteX84" fmla="*/ 1676362 w 4586330"/>
                <a:gd name="connsiteY84" fmla="*/ 758538 h 1574645"/>
                <a:gd name="connsiteX85" fmla="*/ 1676362 w 4586330"/>
                <a:gd name="connsiteY85" fmla="*/ 737664 h 1574645"/>
                <a:gd name="connsiteX86" fmla="*/ 1623409 w 4586330"/>
                <a:gd name="connsiteY86" fmla="*/ 737664 h 1574645"/>
                <a:gd name="connsiteX87" fmla="*/ 1623409 w 4586330"/>
                <a:gd name="connsiteY87" fmla="*/ 722351 h 1574645"/>
                <a:gd name="connsiteX88" fmla="*/ 1586733 w 4586330"/>
                <a:gd name="connsiteY88" fmla="*/ 722351 h 1574645"/>
                <a:gd name="connsiteX89" fmla="*/ 1586733 w 4586330"/>
                <a:gd name="connsiteY89" fmla="*/ 694180 h 1574645"/>
                <a:gd name="connsiteX90" fmla="*/ 1548321 w 4586330"/>
                <a:gd name="connsiteY90" fmla="*/ 694180 h 1574645"/>
                <a:gd name="connsiteX91" fmla="*/ 1548321 w 4586330"/>
                <a:gd name="connsiteY91" fmla="*/ 668249 h 1574645"/>
                <a:gd name="connsiteX92" fmla="*/ 1513742 w 4586330"/>
                <a:gd name="connsiteY92" fmla="*/ 668249 h 1574645"/>
                <a:gd name="connsiteX93" fmla="*/ 1513742 w 4586330"/>
                <a:gd name="connsiteY93" fmla="*/ 647735 h 1574645"/>
                <a:gd name="connsiteX94" fmla="*/ 1495006 w 4586330"/>
                <a:gd name="connsiteY94" fmla="*/ 647735 h 1574645"/>
                <a:gd name="connsiteX95" fmla="*/ 1495006 w 4586330"/>
                <a:gd name="connsiteY95" fmla="*/ 640512 h 1574645"/>
                <a:gd name="connsiteX96" fmla="*/ 1464696 w 4586330"/>
                <a:gd name="connsiteY96" fmla="*/ 640512 h 1574645"/>
                <a:gd name="connsiteX97" fmla="*/ 1464696 w 4586330"/>
                <a:gd name="connsiteY97" fmla="*/ 616243 h 1574645"/>
                <a:gd name="connsiteX98" fmla="*/ 1427586 w 4586330"/>
                <a:gd name="connsiteY98" fmla="*/ 616243 h 1574645"/>
                <a:gd name="connsiteX99" fmla="*/ 1427586 w 4586330"/>
                <a:gd name="connsiteY99" fmla="*/ 600857 h 1574645"/>
                <a:gd name="connsiteX100" fmla="*/ 1397275 w 4586330"/>
                <a:gd name="connsiteY100" fmla="*/ 600857 h 1574645"/>
                <a:gd name="connsiteX101" fmla="*/ 1397275 w 4586330"/>
                <a:gd name="connsiteY101" fmla="*/ 566836 h 1574645"/>
                <a:gd name="connsiteX102" fmla="*/ 1370799 w 4586330"/>
                <a:gd name="connsiteY102" fmla="*/ 566836 h 1574645"/>
                <a:gd name="connsiteX103" fmla="*/ 1370799 w 4586330"/>
                <a:gd name="connsiteY103" fmla="*/ 559541 h 1574645"/>
                <a:gd name="connsiteX104" fmla="*/ 1347361 w 4586330"/>
                <a:gd name="connsiteY104" fmla="*/ 559541 h 1574645"/>
                <a:gd name="connsiteX105" fmla="*/ 1347361 w 4586330"/>
                <a:gd name="connsiteY105" fmla="*/ 547623 h 1574645"/>
                <a:gd name="connsiteX106" fmla="*/ 1301208 w 4586330"/>
                <a:gd name="connsiteY106" fmla="*/ 547623 h 1574645"/>
                <a:gd name="connsiteX107" fmla="*/ 1301208 w 4586330"/>
                <a:gd name="connsiteY107" fmla="*/ 522053 h 1574645"/>
                <a:gd name="connsiteX108" fmla="*/ 1288477 w 4586330"/>
                <a:gd name="connsiteY108" fmla="*/ 522053 h 1574645"/>
                <a:gd name="connsiteX109" fmla="*/ 1288477 w 4586330"/>
                <a:gd name="connsiteY109" fmla="*/ 503273 h 1574645"/>
                <a:gd name="connsiteX110" fmla="*/ 1252596 w 4586330"/>
                <a:gd name="connsiteY110" fmla="*/ 503273 h 1574645"/>
                <a:gd name="connsiteX111" fmla="*/ 1252596 w 4586330"/>
                <a:gd name="connsiteY111" fmla="*/ 488826 h 1574645"/>
                <a:gd name="connsiteX112" fmla="*/ 1226120 w 4586330"/>
                <a:gd name="connsiteY112" fmla="*/ 488826 h 1574645"/>
                <a:gd name="connsiteX113" fmla="*/ 1226120 w 4586330"/>
                <a:gd name="connsiteY113" fmla="*/ 471780 h 1574645"/>
                <a:gd name="connsiteX114" fmla="*/ 1201814 w 4586330"/>
                <a:gd name="connsiteY114" fmla="*/ 471780 h 1574645"/>
                <a:gd name="connsiteX115" fmla="*/ 1201814 w 4586330"/>
                <a:gd name="connsiteY115" fmla="*/ 461162 h 1574645"/>
                <a:gd name="connsiteX116" fmla="*/ 1187708 w 4586330"/>
                <a:gd name="connsiteY116" fmla="*/ 461162 h 1574645"/>
                <a:gd name="connsiteX117" fmla="*/ 1187708 w 4586330"/>
                <a:gd name="connsiteY117" fmla="*/ 456900 h 1574645"/>
                <a:gd name="connsiteX118" fmla="*/ 1171938 w 4586330"/>
                <a:gd name="connsiteY118" fmla="*/ 456900 h 1574645"/>
                <a:gd name="connsiteX119" fmla="*/ 1171938 w 4586330"/>
                <a:gd name="connsiteY119" fmla="*/ 448738 h 1574645"/>
                <a:gd name="connsiteX120" fmla="*/ 1153129 w 4586330"/>
                <a:gd name="connsiteY120" fmla="*/ 448738 h 1574645"/>
                <a:gd name="connsiteX121" fmla="*/ 1153129 w 4586330"/>
                <a:gd name="connsiteY121" fmla="*/ 441081 h 1574645"/>
                <a:gd name="connsiteX122" fmla="*/ 1138661 w 4586330"/>
                <a:gd name="connsiteY122" fmla="*/ 441081 h 1574645"/>
                <a:gd name="connsiteX123" fmla="*/ 1138661 w 4586330"/>
                <a:gd name="connsiteY123" fmla="*/ 431330 h 1574645"/>
                <a:gd name="connsiteX124" fmla="*/ 1110015 w 4586330"/>
                <a:gd name="connsiteY124" fmla="*/ 431330 h 1574645"/>
                <a:gd name="connsiteX125" fmla="*/ 1110015 w 4586330"/>
                <a:gd name="connsiteY125" fmla="*/ 422807 h 1574645"/>
                <a:gd name="connsiteX126" fmla="*/ 1092147 w 4586330"/>
                <a:gd name="connsiteY126" fmla="*/ 422807 h 1574645"/>
                <a:gd name="connsiteX127" fmla="*/ 1092147 w 4586330"/>
                <a:gd name="connsiteY127" fmla="*/ 415945 h 1574645"/>
                <a:gd name="connsiteX128" fmla="*/ 1066539 w 4586330"/>
                <a:gd name="connsiteY128" fmla="*/ 415945 h 1574645"/>
                <a:gd name="connsiteX129" fmla="*/ 1066539 w 4586330"/>
                <a:gd name="connsiteY129" fmla="*/ 401498 h 1574645"/>
                <a:gd name="connsiteX130" fmla="*/ 1051565 w 4586330"/>
                <a:gd name="connsiteY130" fmla="*/ 401498 h 1574645"/>
                <a:gd name="connsiteX131" fmla="*/ 1051565 w 4586330"/>
                <a:gd name="connsiteY131" fmla="*/ 391675 h 1574645"/>
                <a:gd name="connsiteX132" fmla="*/ 1034926 w 4586330"/>
                <a:gd name="connsiteY132" fmla="*/ 391675 h 1574645"/>
                <a:gd name="connsiteX133" fmla="*/ 1034926 w 4586330"/>
                <a:gd name="connsiteY133" fmla="*/ 384885 h 1574645"/>
                <a:gd name="connsiteX134" fmla="*/ 1021688 w 4586330"/>
                <a:gd name="connsiteY134" fmla="*/ 384885 h 1574645"/>
                <a:gd name="connsiteX135" fmla="*/ 1021688 w 4586330"/>
                <a:gd name="connsiteY135" fmla="*/ 378023 h 1574645"/>
                <a:gd name="connsiteX136" fmla="*/ 1007654 w 4586330"/>
                <a:gd name="connsiteY136" fmla="*/ 378023 h 1574645"/>
                <a:gd name="connsiteX137" fmla="*/ 1007654 w 4586330"/>
                <a:gd name="connsiteY137" fmla="*/ 366972 h 1574645"/>
                <a:gd name="connsiteX138" fmla="*/ 993114 w 4586330"/>
                <a:gd name="connsiteY138" fmla="*/ 366972 h 1574645"/>
                <a:gd name="connsiteX139" fmla="*/ 993114 w 4586330"/>
                <a:gd name="connsiteY139" fmla="*/ 357582 h 1574645"/>
                <a:gd name="connsiteX140" fmla="*/ 979008 w 4586330"/>
                <a:gd name="connsiteY140" fmla="*/ 357582 h 1574645"/>
                <a:gd name="connsiteX141" fmla="*/ 979008 w 4586330"/>
                <a:gd name="connsiteY141" fmla="*/ 339235 h 1574645"/>
                <a:gd name="connsiteX142" fmla="*/ 964540 w 4586330"/>
                <a:gd name="connsiteY142" fmla="*/ 339235 h 1574645"/>
                <a:gd name="connsiteX143" fmla="*/ 964540 w 4586330"/>
                <a:gd name="connsiteY143" fmla="*/ 324355 h 1574645"/>
                <a:gd name="connsiteX144" fmla="*/ 947902 w 4586330"/>
                <a:gd name="connsiteY144" fmla="*/ 324355 h 1574645"/>
                <a:gd name="connsiteX145" fmla="*/ 947902 w 4586330"/>
                <a:gd name="connsiteY145" fmla="*/ 315399 h 1574645"/>
                <a:gd name="connsiteX146" fmla="*/ 932059 w 4586330"/>
                <a:gd name="connsiteY146" fmla="*/ 315399 h 1574645"/>
                <a:gd name="connsiteX147" fmla="*/ 932059 w 4586330"/>
                <a:gd name="connsiteY147" fmla="*/ 306008 h 1574645"/>
                <a:gd name="connsiteX148" fmla="*/ 917158 w 4586330"/>
                <a:gd name="connsiteY148" fmla="*/ 306008 h 1574645"/>
                <a:gd name="connsiteX149" fmla="*/ 917158 w 4586330"/>
                <a:gd name="connsiteY149" fmla="*/ 299652 h 1574645"/>
                <a:gd name="connsiteX150" fmla="*/ 903051 w 4586330"/>
                <a:gd name="connsiteY150" fmla="*/ 299652 h 1574645"/>
                <a:gd name="connsiteX151" fmla="*/ 903051 w 4586330"/>
                <a:gd name="connsiteY151" fmla="*/ 292790 h 1574645"/>
                <a:gd name="connsiteX152" fmla="*/ 881277 w 4586330"/>
                <a:gd name="connsiteY152" fmla="*/ 292790 h 1574645"/>
                <a:gd name="connsiteX153" fmla="*/ 881277 w 4586330"/>
                <a:gd name="connsiteY153" fmla="*/ 284700 h 1574645"/>
                <a:gd name="connsiteX154" fmla="*/ 868545 w 4586330"/>
                <a:gd name="connsiteY154" fmla="*/ 284700 h 1574645"/>
                <a:gd name="connsiteX155" fmla="*/ 868545 w 4586330"/>
                <a:gd name="connsiteY155" fmla="*/ 274082 h 1574645"/>
                <a:gd name="connsiteX156" fmla="*/ 856971 w 4586330"/>
                <a:gd name="connsiteY156" fmla="*/ 274082 h 1574645"/>
                <a:gd name="connsiteX157" fmla="*/ 856971 w 4586330"/>
                <a:gd name="connsiteY157" fmla="*/ 264259 h 1574645"/>
                <a:gd name="connsiteX158" fmla="*/ 832231 w 4586330"/>
                <a:gd name="connsiteY158" fmla="*/ 264259 h 1574645"/>
                <a:gd name="connsiteX159" fmla="*/ 832231 w 4586330"/>
                <a:gd name="connsiteY159" fmla="*/ 255735 h 1574645"/>
                <a:gd name="connsiteX160" fmla="*/ 817329 w 4586330"/>
                <a:gd name="connsiteY160" fmla="*/ 255735 h 1574645"/>
                <a:gd name="connsiteX161" fmla="*/ 817329 w 4586330"/>
                <a:gd name="connsiteY161" fmla="*/ 245479 h 1574645"/>
                <a:gd name="connsiteX162" fmla="*/ 796784 w 4586330"/>
                <a:gd name="connsiteY162" fmla="*/ 245479 h 1574645"/>
                <a:gd name="connsiteX163" fmla="*/ 796784 w 4586330"/>
                <a:gd name="connsiteY163" fmla="*/ 237822 h 1574645"/>
                <a:gd name="connsiteX164" fmla="*/ 777180 w 4586330"/>
                <a:gd name="connsiteY164" fmla="*/ 237822 h 1574645"/>
                <a:gd name="connsiteX165" fmla="*/ 777180 w 4586330"/>
                <a:gd name="connsiteY165" fmla="*/ 225470 h 1574645"/>
                <a:gd name="connsiteX166" fmla="*/ 746436 w 4586330"/>
                <a:gd name="connsiteY166" fmla="*/ 225470 h 1574645"/>
                <a:gd name="connsiteX167" fmla="*/ 746436 w 4586330"/>
                <a:gd name="connsiteY167" fmla="*/ 216080 h 1574645"/>
                <a:gd name="connsiteX168" fmla="*/ 726398 w 4586330"/>
                <a:gd name="connsiteY168" fmla="*/ 216080 h 1574645"/>
                <a:gd name="connsiteX169" fmla="*/ 726398 w 4586330"/>
                <a:gd name="connsiteY169" fmla="*/ 208857 h 1574645"/>
                <a:gd name="connsiteX170" fmla="*/ 686250 w 4586330"/>
                <a:gd name="connsiteY170" fmla="*/ 208857 h 1574645"/>
                <a:gd name="connsiteX171" fmla="*/ 686250 w 4586330"/>
                <a:gd name="connsiteY171" fmla="*/ 199467 h 1574645"/>
                <a:gd name="connsiteX172" fmla="*/ 664475 w 4586330"/>
                <a:gd name="connsiteY172" fmla="*/ 199467 h 1574645"/>
                <a:gd name="connsiteX173" fmla="*/ 664475 w 4586330"/>
                <a:gd name="connsiteY173" fmla="*/ 191811 h 1574645"/>
                <a:gd name="connsiteX174" fmla="*/ 647476 w 4586330"/>
                <a:gd name="connsiteY174" fmla="*/ 191811 h 1574645"/>
                <a:gd name="connsiteX175" fmla="*/ 647476 w 4586330"/>
                <a:gd name="connsiteY175" fmla="*/ 178592 h 1574645"/>
                <a:gd name="connsiteX176" fmla="*/ 629969 w 4586330"/>
                <a:gd name="connsiteY176" fmla="*/ 178592 h 1574645"/>
                <a:gd name="connsiteX177" fmla="*/ 629969 w 4586330"/>
                <a:gd name="connsiteY177" fmla="*/ 167974 h 1574645"/>
                <a:gd name="connsiteX178" fmla="*/ 606893 w 4586330"/>
                <a:gd name="connsiteY178" fmla="*/ 167974 h 1574645"/>
                <a:gd name="connsiteX179" fmla="*/ 606893 w 4586330"/>
                <a:gd name="connsiteY179" fmla="*/ 161979 h 1574645"/>
                <a:gd name="connsiteX180" fmla="*/ 568481 w 4586330"/>
                <a:gd name="connsiteY180" fmla="*/ 161979 h 1574645"/>
                <a:gd name="connsiteX181" fmla="*/ 568481 w 4586330"/>
                <a:gd name="connsiteY181" fmla="*/ 147460 h 1574645"/>
                <a:gd name="connsiteX182" fmla="*/ 538170 w 4586330"/>
                <a:gd name="connsiteY182" fmla="*/ 147460 h 1574645"/>
                <a:gd name="connsiteX183" fmla="*/ 538170 w 4586330"/>
                <a:gd name="connsiteY183" fmla="*/ 139371 h 1574645"/>
                <a:gd name="connsiteX184" fmla="*/ 512562 w 4586330"/>
                <a:gd name="connsiteY184" fmla="*/ 139371 h 1574645"/>
                <a:gd name="connsiteX185" fmla="*/ 512562 w 4586330"/>
                <a:gd name="connsiteY185" fmla="*/ 129186 h 1574645"/>
                <a:gd name="connsiteX186" fmla="*/ 500192 w 4586330"/>
                <a:gd name="connsiteY186" fmla="*/ 129186 h 1574645"/>
                <a:gd name="connsiteX187" fmla="*/ 500192 w 4586330"/>
                <a:gd name="connsiteY187" fmla="*/ 116401 h 1574645"/>
                <a:gd name="connsiteX188" fmla="*/ 477622 w 4586330"/>
                <a:gd name="connsiteY188" fmla="*/ 116401 h 1574645"/>
                <a:gd name="connsiteX189" fmla="*/ 477622 w 4586330"/>
                <a:gd name="connsiteY189" fmla="*/ 107011 h 1574645"/>
                <a:gd name="connsiteX190" fmla="*/ 452448 w 4586330"/>
                <a:gd name="connsiteY190" fmla="*/ 107011 h 1574645"/>
                <a:gd name="connsiteX191" fmla="*/ 452448 w 4586330"/>
                <a:gd name="connsiteY191" fmla="*/ 94226 h 1574645"/>
                <a:gd name="connsiteX192" fmla="*/ 399061 w 4586330"/>
                <a:gd name="connsiteY192" fmla="*/ 94226 h 1574645"/>
                <a:gd name="connsiteX193" fmla="*/ 399061 w 4586330"/>
                <a:gd name="connsiteY193" fmla="*/ 84402 h 1574645"/>
                <a:gd name="connsiteX194" fmla="*/ 383291 w 4586330"/>
                <a:gd name="connsiteY194" fmla="*/ 84402 h 1574645"/>
                <a:gd name="connsiteX195" fmla="*/ 383291 w 4586330"/>
                <a:gd name="connsiteY195" fmla="*/ 66922 h 1574645"/>
                <a:gd name="connsiteX196" fmla="*/ 330773 w 4586330"/>
                <a:gd name="connsiteY196" fmla="*/ 66922 h 1574645"/>
                <a:gd name="connsiteX197" fmla="*/ 330773 w 4586330"/>
                <a:gd name="connsiteY197" fmla="*/ 46481 h 1574645"/>
                <a:gd name="connsiteX198" fmla="*/ 230944 w 4586330"/>
                <a:gd name="connsiteY198" fmla="*/ 46481 h 1574645"/>
                <a:gd name="connsiteX199" fmla="*/ 230944 w 4586330"/>
                <a:gd name="connsiteY199" fmla="*/ 32901 h 1574645"/>
                <a:gd name="connsiteX200" fmla="*/ 178426 w 4586330"/>
                <a:gd name="connsiteY200" fmla="*/ 32901 h 1574645"/>
                <a:gd name="connsiteX201" fmla="*/ 178426 w 4586330"/>
                <a:gd name="connsiteY201" fmla="*/ 20911 h 1574645"/>
                <a:gd name="connsiteX202" fmla="*/ 120409 w 4586330"/>
                <a:gd name="connsiteY202" fmla="*/ 20911 h 1574645"/>
                <a:gd name="connsiteX203" fmla="*/ 120409 w 4586330"/>
                <a:gd name="connsiteY203" fmla="*/ 8126 h 1574645"/>
                <a:gd name="connsiteX204" fmla="*/ 8138 w 4586330"/>
                <a:gd name="connsiteY204" fmla="*/ 8126 h 15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4586330" h="1574645">
                  <a:moveTo>
                    <a:pt x="4580435" y="1570709"/>
                  </a:moveTo>
                  <a:lnTo>
                    <a:pt x="4293680" y="1570709"/>
                  </a:lnTo>
                  <a:lnTo>
                    <a:pt x="4293680" y="1480853"/>
                  </a:lnTo>
                  <a:lnTo>
                    <a:pt x="4122091" y="1480853"/>
                  </a:lnTo>
                  <a:lnTo>
                    <a:pt x="4122091" y="1421190"/>
                  </a:lnTo>
                  <a:lnTo>
                    <a:pt x="4034632" y="1421190"/>
                  </a:lnTo>
                  <a:lnTo>
                    <a:pt x="4034632" y="1402409"/>
                  </a:lnTo>
                  <a:lnTo>
                    <a:pt x="4022262" y="1402409"/>
                  </a:lnTo>
                  <a:lnTo>
                    <a:pt x="4022262" y="1381101"/>
                  </a:lnTo>
                  <a:lnTo>
                    <a:pt x="3779852" y="1381101"/>
                  </a:lnTo>
                  <a:lnTo>
                    <a:pt x="3779852" y="1349608"/>
                  </a:lnTo>
                  <a:lnTo>
                    <a:pt x="3757644" y="1349608"/>
                  </a:lnTo>
                  <a:lnTo>
                    <a:pt x="3757644" y="1341518"/>
                  </a:lnTo>
                  <a:lnTo>
                    <a:pt x="3735942" y="1341518"/>
                  </a:lnTo>
                  <a:lnTo>
                    <a:pt x="3735942" y="1312481"/>
                  </a:lnTo>
                  <a:lnTo>
                    <a:pt x="3617667" y="1312481"/>
                  </a:lnTo>
                  <a:lnTo>
                    <a:pt x="3617667" y="1298902"/>
                  </a:lnTo>
                  <a:lnTo>
                    <a:pt x="3595893" y="1298902"/>
                  </a:lnTo>
                  <a:lnTo>
                    <a:pt x="3595893" y="1286550"/>
                  </a:lnTo>
                  <a:lnTo>
                    <a:pt x="3482392" y="1286550"/>
                  </a:lnTo>
                  <a:lnTo>
                    <a:pt x="3463656" y="1286550"/>
                  </a:lnTo>
                  <a:lnTo>
                    <a:pt x="3463656" y="1265603"/>
                  </a:lnTo>
                  <a:lnTo>
                    <a:pt x="3424810" y="1265603"/>
                  </a:lnTo>
                  <a:lnTo>
                    <a:pt x="3424810" y="1254552"/>
                  </a:lnTo>
                  <a:lnTo>
                    <a:pt x="3411571" y="1254552"/>
                  </a:lnTo>
                  <a:lnTo>
                    <a:pt x="3411571" y="1234110"/>
                  </a:lnTo>
                  <a:lnTo>
                    <a:pt x="3320279" y="1234110"/>
                  </a:lnTo>
                  <a:lnTo>
                    <a:pt x="3320279" y="1220892"/>
                  </a:lnTo>
                  <a:lnTo>
                    <a:pt x="3136753" y="1220892"/>
                  </a:lnTo>
                  <a:lnTo>
                    <a:pt x="3136753" y="1206012"/>
                  </a:lnTo>
                  <a:lnTo>
                    <a:pt x="3043725" y="1206012"/>
                  </a:lnTo>
                  <a:lnTo>
                    <a:pt x="3043725" y="1188966"/>
                  </a:lnTo>
                  <a:lnTo>
                    <a:pt x="2995040" y="1188966"/>
                  </a:lnTo>
                  <a:lnTo>
                    <a:pt x="2995040" y="1178709"/>
                  </a:lnTo>
                  <a:lnTo>
                    <a:pt x="2948960" y="1178709"/>
                  </a:lnTo>
                  <a:lnTo>
                    <a:pt x="2948960" y="1156534"/>
                  </a:lnTo>
                  <a:lnTo>
                    <a:pt x="2903313" y="1156534"/>
                  </a:lnTo>
                  <a:lnTo>
                    <a:pt x="2903313" y="1132697"/>
                  </a:lnTo>
                  <a:lnTo>
                    <a:pt x="2811949" y="1132697"/>
                  </a:lnTo>
                  <a:lnTo>
                    <a:pt x="2811949" y="1119912"/>
                  </a:lnTo>
                  <a:lnTo>
                    <a:pt x="2733894" y="1119912"/>
                  </a:lnTo>
                  <a:lnTo>
                    <a:pt x="2733894" y="1101566"/>
                  </a:lnTo>
                  <a:lnTo>
                    <a:pt x="2638695" y="1101566"/>
                  </a:lnTo>
                  <a:lnTo>
                    <a:pt x="2638695" y="1093476"/>
                  </a:lnTo>
                  <a:lnTo>
                    <a:pt x="2555505" y="1093476"/>
                  </a:lnTo>
                  <a:lnTo>
                    <a:pt x="2555505" y="1079463"/>
                  </a:lnTo>
                  <a:lnTo>
                    <a:pt x="2494450" y="1079463"/>
                  </a:lnTo>
                  <a:lnTo>
                    <a:pt x="2494450" y="1057721"/>
                  </a:lnTo>
                  <a:lnTo>
                    <a:pt x="2435132" y="1057721"/>
                  </a:lnTo>
                  <a:lnTo>
                    <a:pt x="2435132" y="1041469"/>
                  </a:lnTo>
                  <a:lnTo>
                    <a:pt x="2383481" y="1041469"/>
                  </a:lnTo>
                  <a:lnTo>
                    <a:pt x="2383481" y="1034679"/>
                  </a:lnTo>
                  <a:lnTo>
                    <a:pt x="2342537" y="1034679"/>
                  </a:lnTo>
                  <a:lnTo>
                    <a:pt x="2342537" y="1014238"/>
                  </a:lnTo>
                  <a:lnTo>
                    <a:pt x="2318665" y="1014238"/>
                  </a:lnTo>
                  <a:lnTo>
                    <a:pt x="2318665" y="999719"/>
                  </a:lnTo>
                  <a:lnTo>
                    <a:pt x="2272512" y="999719"/>
                  </a:lnTo>
                  <a:lnTo>
                    <a:pt x="2272512" y="985706"/>
                  </a:lnTo>
                  <a:lnTo>
                    <a:pt x="2229470" y="985706"/>
                  </a:lnTo>
                  <a:lnTo>
                    <a:pt x="2229470" y="970754"/>
                  </a:lnTo>
                  <a:lnTo>
                    <a:pt x="2176518" y="970754"/>
                  </a:lnTo>
                  <a:lnTo>
                    <a:pt x="2176518" y="949446"/>
                  </a:lnTo>
                  <a:lnTo>
                    <a:pt x="2144905" y="949446"/>
                  </a:lnTo>
                  <a:lnTo>
                    <a:pt x="2144905" y="938828"/>
                  </a:lnTo>
                  <a:lnTo>
                    <a:pt x="2081391" y="938828"/>
                  </a:lnTo>
                  <a:lnTo>
                    <a:pt x="2081391" y="920481"/>
                  </a:lnTo>
                  <a:lnTo>
                    <a:pt x="2068515" y="920481"/>
                  </a:lnTo>
                  <a:lnTo>
                    <a:pt x="2068515" y="907263"/>
                  </a:lnTo>
                  <a:lnTo>
                    <a:pt x="2043774" y="907263"/>
                  </a:lnTo>
                  <a:lnTo>
                    <a:pt x="2043774" y="887255"/>
                  </a:lnTo>
                  <a:lnTo>
                    <a:pt x="1997694" y="887255"/>
                  </a:lnTo>
                  <a:lnTo>
                    <a:pt x="1997694" y="867247"/>
                  </a:lnTo>
                  <a:lnTo>
                    <a:pt x="1979392" y="867247"/>
                  </a:lnTo>
                  <a:lnTo>
                    <a:pt x="1979392" y="853162"/>
                  </a:lnTo>
                  <a:lnTo>
                    <a:pt x="1925571" y="853162"/>
                  </a:lnTo>
                  <a:lnTo>
                    <a:pt x="1925571" y="832287"/>
                  </a:lnTo>
                  <a:lnTo>
                    <a:pt x="1845347" y="832287"/>
                  </a:lnTo>
                  <a:lnTo>
                    <a:pt x="1845347" y="813507"/>
                  </a:lnTo>
                  <a:lnTo>
                    <a:pt x="1821475" y="813507"/>
                  </a:lnTo>
                  <a:lnTo>
                    <a:pt x="1821475" y="802455"/>
                  </a:lnTo>
                  <a:lnTo>
                    <a:pt x="1777926" y="802455"/>
                  </a:lnTo>
                  <a:lnTo>
                    <a:pt x="1777926" y="776018"/>
                  </a:lnTo>
                  <a:lnTo>
                    <a:pt x="1728012" y="776018"/>
                  </a:lnTo>
                  <a:lnTo>
                    <a:pt x="1728012" y="758538"/>
                  </a:lnTo>
                  <a:lnTo>
                    <a:pt x="1676362" y="758538"/>
                  </a:lnTo>
                  <a:lnTo>
                    <a:pt x="1676362" y="737664"/>
                  </a:lnTo>
                  <a:lnTo>
                    <a:pt x="1623409" y="737664"/>
                  </a:lnTo>
                  <a:lnTo>
                    <a:pt x="1623409" y="722351"/>
                  </a:lnTo>
                  <a:lnTo>
                    <a:pt x="1586733" y="722351"/>
                  </a:lnTo>
                  <a:lnTo>
                    <a:pt x="1586733" y="694180"/>
                  </a:lnTo>
                  <a:lnTo>
                    <a:pt x="1548321" y="694180"/>
                  </a:lnTo>
                  <a:lnTo>
                    <a:pt x="1548321" y="668249"/>
                  </a:lnTo>
                  <a:lnTo>
                    <a:pt x="1513742" y="668249"/>
                  </a:lnTo>
                  <a:lnTo>
                    <a:pt x="1513742" y="647735"/>
                  </a:lnTo>
                  <a:lnTo>
                    <a:pt x="1495006" y="647735"/>
                  </a:lnTo>
                  <a:lnTo>
                    <a:pt x="1495006" y="640512"/>
                  </a:lnTo>
                  <a:lnTo>
                    <a:pt x="1464696" y="640512"/>
                  </a:lnTo>
                  <a:lnTo>
                    <a:pt x="1464696" y="616243"/>
                  </a:lnTo>
                  <a:lnTo>
                    <a:pt x="1427586" y="616243"/>
                  </a:lnTo>
                  <a:lnTo>
                    <a:pt x="1427586" y="600857"/>
                  </a:lnTo>
                  <a:lnTo>
                    <a:pt x="1397275" y="600857"/>
                  </a:lnTo>
                  <a:lnTo>
                    <a:pt x="1397275" y="566836"/>
                  </a:lnTo>
                  <a:lnTo>
                    <a:pt x="1370799" y="566836"/>
                  </a:lnTo>
                  <a:lnTo>
                    <a:pt x="1370799" y="559541"/>
                  </a:lnTo>
                  <a:lnTo>
                    <a:pt x="1347361" y="559541"/>
                  </a:lnTo>
                  <a:lnTo>
                    <a:pt x="1347361" y="547623"/>
                  </a:lnTo>
                  <a:lnTo>
                    <a:pt x="1301208" y="547623"/>
                  </a:lnTo>
                  <a:lnTo>
                    <a:pt x="1301208" y="522053"/>
                  </a:lnTo>
                  <a:lnTo>
                    <a:pt x="1288477" y="522053"/>
                  </a:lnTo>
                  <a:lnTo>
                    <a:pt x="1288477" y="503273"/>
                  </a:lnTo>
                  <a:lnTo>
                    <a:pt x="1252596" y="503273"/>
                  </a:lnTo>
                  <a:lnTo>
                    <a:pt x="1252596" y="488826"/>
                  </a:lnTo>
                  <a:lnTo>
                    <a:pt x="1226120" y="488826"/>
                  </a:lnTo>
                  <a:lnTo>
                    <a:pt x="1226120" y="471780"/>
                  </a:lnTo>
                  <a:lnTo>
                    <a:pt x="1201814" y="471780"/>
                  </a:lnTo>
                  <a:lnTo>
                    <a:pt x="1201814" y="461162"/>
                  </a:lnTo>
                  <a:lnTo>
                    <a:pt x="1187708" y="461162"/>
                  </a:lnTo>
                  <a:lnTo>
                    <a:pt x="1187708" y="456900"/>
                  </a:lnTo>
                  <a:lnTo>
                    <a:pt x="1171938" y="456900"/>
                  </a:lnTo>
                  <a:lnTo>
                    <a:pt x="1171938" y="448738"/>
                  </a:lnTo>
                  <a:lnTo>
                    <a:pt x="1153129" y="448738"/>
                  </a:lnTo>
                  <a:lnTo>
                    <a:pt x="1153129" y="441081"/>
                  </a:lnTo>
                  <a:lnTo>
                    <a:pt x="1138661" y="441081"/>
                  </a:lnTo>
                  <a:lnTo>
                    <a:pt x="1138661" y="431330"/>
                  </a:lnTo>
                  <a:lnTo>
                    <a:pt x="1110015" y="431330"/>
                  </a:lnTo>
                  <a:lnTo>
                    <a:pt x="1110015" y="422807"/>
                  </a:lnTo>
                  <a:lnTo>
                    <a:pt x="1092147" y="422807"/>
                  </a:lnTo>
                  <a:lnTo>
                    <a:pt x="1092147" y="415945"/>
                  </a:lnTo>
                  <a:lnTo>
                    <a:pt x="1066539" y="415945"/>
                  </a:lnTo>
                  <a:lnTo>
                    <a:pt x="1066539" y="401498"/>
                  </a:lnTo>
                  <a:lnTo>
                    <a:pt x="1051565" y="401498"/>
                  </a:lnTo>
                  <a:lnTo>
                    <a:pt x="1051565" y="391675"/>
                  </a:lnTo>
                  <a:lnTo>
                    <a:pt x="1034926" y="391675"/>
                  </a:lnTo>
                  <a:lnTo>
                    <a:pt x="1034926" y="384885"/>
                  </a:lnTo>
                  <a:lnTo>
                    <a:pt x="1021688" y="384885"/>
                  </a:lnTo>
                  <a:lnTo>
                    <a:pt x="1021688" y="378023"/>
                  </a:lnTo>
                  <a:lnTo>
                    <a:pt x="1007654" y="378023"/>
                  </a:lnTo>
                  <a:lnTo>
                    <a:pt x="1007654" y="366972"/>
                  </a:lnTo>
                  <a:lnTo>
                    <a:pt x="993114" y="366972"/>
                  </a:lnTo>
                  <a:lnTo>
                    <a:pt x="993114" y="357582"/>
                  </a:lnTo>
                  <a:lnTo>
                    <a:pt x="979008" y="357582"/>
                  </a:lnTo>
                  <a:lnTo>
                    <a:pt x="979008" y="339235"/>
                  </a:lnTo>
                  <a:lnTo>
                    <a:pt x="964540" y="339235"/>
                  </a:lnTo>
                  <a:lnTo>
                    <a:pt x="964540" y="324355"/>
                  </a:lnTo>
                  <a:lnTo>
                    <a:pt x="947902" y="324355"/>
                  </a:lnTo>
                  <a:lnTo>
                    <a:pt x="947902" y="315399"/>
                  </a:lnTo>
                  <a:lnTo>
                    <a:pt x="932059" y="315399"/>
                  </a:lnTo>
                  <a:lnTo>
                    <a:pt x="932059" y="306008"/>
                  </a:lnTo>
                  <a:lnTo>
                    <a:pt x="917158" y="306008"/>
                  </a:lnTo>
                  <a:lnTo>
                    <a:pt x="917158" y="299652"/>
                  </a:lnTo>
                  <a:lnTo>
                    <a:pt x="903051" y="299652"/>
                  </a:lnTo>
                  <a:lnTo>
                    <a:pt x="903051" y="292790"/>
                  </a:lnTo>
                  <a:lnTo>
                    <a:pt x="881277" y="292790"/>
                  </a:lnTo>
                  <a:lnTo>
                    <a:pt x="881277" y="284700"/>
                  </a:lnTo>
                  <a:lnTo>
                    <a:pt x="868545" y="284700"/>
                  </a:lnTo>
                  <a:lnTo>
                    <a:pt x="868545" y="274082"/>
                  </a:lnTo>
                  <a:lnTo>
                    <a:pt x="856971" y="274082"/>
                  </a:lnTo>
                  <a:lnTo>
                    <a:pt x="856971" y="264259"/>
                  </a:lnTo>
                  <a:lnTo>
                    <a:pt x="832231" y="264259"/>
                  </a:lnTo>
                  <a:lnTo>
                    <a:pt x="832231" y="255735"/>
                  </a:lnTo>
                  <a:lnTo>
                    <a:pt x="817329" y="255735"/>
                  </a:lnTo>
                  <a:lnTo>
                    <a:pt x="817329" y="245479"/>
                  </a:lnTo>
                  <a:lnTo>
                    <a:pt x="796784" y="245479"/>
                  </a:lnTo>
                  <a:lnTo>
                    <a:pt x="796784" y="237822"/>
                  </a:lnTo>
                  <a:lnTo>
                    <a:pt x="777180" y="237822"/>
                  </a:lnTo>
                  <a:lnTo>
                    <a:pt x="777180" y="225470"/>
                  </a:lnTo>
                  <a:lnTo>
                    <a:pt x="746436" y="225470"/>
                  </a:lnTo>
                  <a:lnTo>
                    <a:pt x="746436" y="216080"/>
                  </a:lnTo>
                  <a:lnTo>
                    <a:pt x="726398" y="216080"/>
                  </a:lnTo>
                  <a:lnTo>
                    <a:pt x="726398" y="208857"/>
                  </a:lnTo>
                  <a:lnTo>
                    <a:pt x="686250" y="208857"/>
                  </a:lnTo>
                  <a:lnTo>
                    <a:pt x="686250" y="199467"/>
                  </a:lnTo>
                  <a:lnTo>
                    <a:pt x="664475" y="199467"/>
                  </a:lnTo>
                  <a:lnTo>
                    <a:pt x="664475" y="191811"/>
                  </a:lnTo>
                  <a:lnTo>
                    <a:pt x="647476" y="191811"/>
                  </a:lnTo>
                  <a:lnTo>
                    <a:pt x="647476" y="178592"/>
                  </a:lnTo>
                  <a:lnTo>
                    <a:pt x="629969" y="178592"/>
                  </a:lnTo>
                  <a:lnTo>
                    <a:pt x="629969" y="167974"/>
                  </a:lnTo>
                  <a:lnTo>
                    <a:pt x="606893" y="167974"/>
                  </a:lnTo>
                  <a:lnTo>
                    <a:pt x="606893" y="161979"/>
                  </a:lnTo>
                  <a:lnTo>
                    <a:pt x="568481" y="161979"/>
                  </a:lnTo>
                  <a:lnTo>
                    <a:pt x="568481" y="147460"/>
                  </a:lnTo>
                  <a:lnTo>
                    <a:pt x="538170" y="147460"/>
                  </a:lnTo>
                  <a:lnTo>
                    <a:pt x="538170" y="139371"/>
                  </a:lnTo>
                  <a:lnTo>
                    <a:pt x="512562" y="139371"/>
                  </a:lnTo>
                  <a:lnTo>
                    <a:pt x="512562" y="129186"/>
                  </a:lnTo>
                  <a:lnTo>
                    <a:pt x="500192" y="129186"/>
                  </a:lnTo>
                  <a:lnTo>
                    <a:pt x="500192" y="116401"/>
                  </a:lnTo>
                  <a:lnTo>
                    <a:pt x="477622" y="116401"/>
                  </a:lnTo>
                  <a:lnTo>
                    <a:pt x="477622" y="107011"/>
                  </a:lnTo>
                  <a:lnTo>
                    <a:pt x="452448" y="107011"/>
                  </a:lnTo>
                  <a:lnTo>
                    <a:pt x="452448" y="94226"/>
                  </a:lnTo>
                  <a:lnTo>
                    <a:pt x="399061" y="94226"/>
                  </a:lnTo>
                  <a:lnTo>
                    <a:pt x="399061" y="84402"/>
                  </a:lnTo>
                  <a:lnTo>
                    <a:pt x="383291" y="84402"/>
                  </a:lnTo>
                  <a:lnTo>
                    <a:pt x="383291" y="66922"/>
                  </a:lnTo>
                  <a:lnTo>
                    <a:pt x="330773" y="66922"/>
                  </a:lnTo>
                  <a:lnTo>
                    <a:pt x="330773" y="46481"/>
                  </a:lnTo>
                  <a:lnTo>
                    <a:pt x="230944" y="46481"/>
                  </a:lnTo>
                  <a:lnTo>
                    <a:pt x="230944" y="32901"/>
                  </a:lnTo>
                  <a:lnTo>
                    <a:pt x="178426" y="32901"/>
                  </a:lnTo>
                  <a:lnTo>
                    <a:pt x="178426" y="20911"/>
                  </a:lnTo>
                  <a:lnTo>
                    <a:pt x="120409" y="20911"/>
                  </a:lnTo>
                  <a:lnTo>
                    <a:pt x="120409" y="8126"/>
                  </a:lnTo>
                  <a:lnTo>
                    <a:pt x="8138" y="8126"/>
                  </a:lnTo>
                </a:path>
              </a:pathLst>
            </a:custGeom>
            <a:noFill/>
            <a:ln w="14288" cap="flat">
              <a:solidFill>
                <a:srgbClr val="C657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79" name="Graphic 114">
            <a:extLst>
              <a:ext uri="{FF2B5EF4-FFF2-40B4-BE49-F238E27FC236}">
                <a16:creationId xmlns:a16="http://schemas.microsoft.com/office/drawing/2014/main" xmlns="" id="{383C01D4-7A62-6C4A-916F-DB9652DEAC5C}"/>
              </a:ext>
            </a:extLst>
          </p:cNvPr>
          <p:cNvGrpSpPr/>
          <p:nvPr/>
        </p:nvGrpSpPr>
        <p:grpSpPr>
          <a:xfrm>
            <a:off x="1123496" y="2349086"/>
            <a:ext cx="4356165" cy="1887505"/>
            <a:chOff x="1123496" y="2205070"/>
            <a:chExt cx="4356165" cy="1887505"/>
          </a:xfrm>
        </p:grpSpPr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xmlns="" id="{E30B34EA-1D78-1249-8F84-DDDAE878D656}"/>
                </a:ext>
              </a:extLst>
            </p:cNvPr>
            <p:cNvSpPr/>
            <p:nvPr/>
          </p:nvSpPr>
          <p:spPr>
            <a:xfrm>
              <a:off x="1136971" y="2221145"/>
              <a:ext cx="3563508" cy="1873677"/>
            </a:xfrm>
            <a:custGeom>
              <a:avLst/>
              <a:gdLst>
                <a:gd name="connsiteX0" fmla="*/ 3557202 w 3563508"/>
                <a:gd name="connsiteY0" fmla="*/ 1870670 h 1873677"/>
                <a:gd name="connsiteX1" fmla="*/ 3557202 w 3563508"/>
                <a:gd name="connsiteY1" fmla="*/ 1846194 h 1873677"/>
                <a:gd name="connsiteX2" fmla="*/ 3251236 w 3563508"/>
                <a:gd name="connsiteY2" fmla="*/ 1846194 h 1873677"/>
                <a:gd name="connsiteX3" fmla="*/ 3251236 w 3563508"/>
                <a:gd name="connsiteY3" fmla="*/ 1829947 h 1873677"/>
                <a:gd name="connsiteX4" fmla="*/ 2244700 w 3563508"/>
                <a:gd name="connsiteY4" fmla="*/ 1829947 h 1873677"/>
                <a:gd name="connsiteX5" fmla="*/ 2244700 w 3563508"/>
                <a:gd name="connsiteY5" fmla="*/ 1809620 h 1873677"/>
                <a:gd name="connsiteX6" fmla="*/ 2082378 w 3563508"/>
                <a:gd name="connsiteY6" fmla="*/ 1809620 h 1873677"/>
                <a:gd name="connsiteX7" fmla="*/ 2082378 w 3563508"/>
                <a:gd name="connsiteY7" fmla="*/ 1796552 h 1873677"/>
                <a:gd name="connsiteX8" fmla="*/ 2028822 w 3563508"/>
                <a:gd name="connsiteY8" fmla="*/ 1796552 h 1873677"/>
                <a:gd name="connsiteX9" fmla="*/ 2028822 w 3563508"/>
                <a:gd name="connsiteY9" fmla="*/ 1783554 h 1873677"/>
                <a:gd name="connsiteX10" fmla="*/ 1620569 w 3563508"/>
                <a:gd name="connsiteY10" fmla="*/ 1783554 h 1873677"/>
                <a:gd name="connsiteX11" fmla="*/ 1620569 w 3563508"/>
                <a:gd name="connsiteY11" fmla="*/ 1771316 h 1873677"/>
                <a:gd name="connsiteX12" fmla="*/ 1588036 w 3563508"/>
                <a:gd name="connsiteY12" fmla="*/ 1771316 h 1873677"/>
                <a:gd name="connsiteX13" fmla="*/ 1588036 w 3563508"/>
                <a:gd name="connsiteY13" fmla="*/ 1760738 h 1873677"/>
                <a:gd name="connsiteX14" fmla="*/ 1492297 w 3563508"/>
                <a:gd name="connsiteY14" fmla="*/ 1760738 h 1873677"/>
                <a:gd name="connsiteX15" fmla="*/ 1492297 w 3563508"/>
                <a:gd name="connsiteY15" fmla="*/ 1746080 h 1873677"/>
                <a:gd name="connsiteX16" fmla="*/ 1454180 w 3563508"/>
                <a:gd name="connsiteY16" fmla="*/ 1746080 h 1873677"/>
                <a:gd name="connsiteX17" fmla="*/ 1454180 w 3563508"/>
                <a:gd name="connsiteY17" fmla="*/ 1732253 h 1873677"/>
                <a:gd name="connsiteX18" fmla="*/ 1441153 w 3563508"/>
                <a:gd name="connsiteY18" fmla="*/ 1732253 h 1873677"/>
                <a:gd name="connsiteX19" fmla="*/ 1441153 w 3563508"/>
                <a:gd name="connsiteY19" fmla="*/ 1720845 h 1873677"/>
                <a:gd name="connsiteX20" fmla="*/ 1427368 w 3563508"/>
                <a:gd name="connsiteY20" fmla="*/ 1720845 h 1873677"/>
                <a:gd name="connsiteX21" fmla="*/ 1427368 w 3563508"/>
                <a:gd name="connsiteY21" fmla="*/ 1711096 h 1873677"/>
                <a:gd name="connsiteX22" fmla="*/ 1401383 w 3563508"/>
                <a:gd name="connsiteY22" fmla="*/ 1711096 h 1873677"/>
                <a:gd name="connsiteX23" fmla="*/ 1401383 w 3563508"/>
                <a:gd name="connsiteY23" fmla="*/ 1703767 h 1873677"/>
                <a:gd name="connsiteX24" fmla="*/ 1388424 w 3563508"/>
                <a:gd name="connsiteY24" fmla="*/ 1703767 h 1873677"/>
                <a:gd name="connsiteX25" fmla="*/ 1388424 w 3563508"/>
                <a:gd name="connsiteY25" fmla="*/ 1696438 h 1873677"/>
                <a:gd name="connsiteX26" fmla="*/ 1373812 w 3563508"/>
                <a:gd name="connsiteY26" fmla="*/ 1696438 h 1873677"/>
                <a:gd name="connsiteX27" fmla="*/ 1373812 w 3563508"/>
                <a:gd name="connsiteY27" fmla="*/ 1668713 h 1873677"/>
                <a:gd name="connsiteX28" fmla="*/ 1346999 w 3563508"/>
                <a:gd name="connsiteY28" fmla="*/ 1668713 h 1873677"/>
                <a:gd name="connsiteX29" fmla="*/ 1346999 w 3563508"/>
                <a:gd name="connsiteY29" fmla="*/ 1654056 h 1873677"/>
                <a:gd name="connsiteX30" fmla="*/ 1330802 w 3563508"/>
                <a:gd name="connsiteY30" fmla="*/ 1654056 h 1873677"/>
                <a:gd name="connsiteX31" fmla="*/ 1330802 w 3563508"/>
                <a:gd name="connsiteY31" fmla="*/ 1645137 h 1873677"/>
                <a:gd name="connsiteX32" fmla="*/ 1283656 w 3563508"/>
                <a:gd name="connsiteY32" fmla="*/ 1645137 h 1873677"/>
                <a:gd name="connsiteX33" fmla="*/ 1283656 w 3563508"/>
                <a:gd name="connsiteY33" fmla="*/ 1637808 h 1873677"/>
                <a:gd name="connsiteX34" fmla="*/ 1255258 w 3563508"/>
                <a:gd name="connsiteY34" fmla="*/ 1637808 h 1873677"/>
                <a:gd name="connsiteX35" fmla="*/ 1255258 w 3563508"/>
                <a:gd name="connsiteY35" fmla="*/ 1627230 h 1873677"/>
                <a:gd name="connsiteX36" fmla="*/ 1227687 w 3563508"/>
                <a:gd name="connsiteY36" fmla="*/ 1627230 h 1873677"/>
                <a:gd name="connsiteX37" fmla="*/ 1227687 w 3563508"/>
                <a:gd name="connsiteY37" fmla="*/ 1617412 h 1873677"/>
                <a:gd name="connsiteX38" fmla="*/ 1151385 w 3563508"/>
                <a:gd name="connsiteY38" fmla="*/ 1617412 h 1873677"/>
                <a:gd name="connsiteX39" fmla="*/ 1151385 w 3563508"/>
                <a:gd name="connsiteY39" fmla="*/ 1606834 h 1873677"/>
                <a:gd name="connsiteX40" fmla="*/ 1092936 w 3563508"/>
                <a:gd name="connsiteY40" fmla="*/ 1606834 h 1873677"/>
                <a:gd name="connsiteX41" fmla="*/ 1088869 w 3563508"/>
                <a:gd name="connsiteY41" fmla="*/ 1602755 h 1873677"/>
                <a:gd name="connsiteX42" fmla="*/ 1040207 w 3563508"/>
                <a:gd name="connsiteY42" fmla="*/ 1602755 h 1873677"/>
                <a:gd name="connsiteX43" fmla="*/ 1040207 w 3563508"/>
                <a:gd name="connsiteY43" fmla="*/ 1593836 h 1873677"/>
                <a:gd name="connsiteX44" fmla="*/ 1023113 w 3563508"/>
                <a:gd name="connsiteY44" fmla="*/ 1593836 h 1873677"/>
                <a:gd name="connsiteX45" fmla="*/ 1023113 w 3563508"/>
                <a:gd name="connsiteY45" fmla="*/ 1586507 h 1873677"/>
                <a:gd name="connsiteX46" fmla="*/ 1001194 w 3563508"/>
                <a:gd name="connsiteY46" fmla="*/ 1586507 h 1873677"/>
                <a:gd name="connsiteX47" fmla="*/ 1001194 w 3563508"/>
                <a:gd name="connsiteY47" fmla="*/ 1578348 h 1873677"/>
                <a:gd name="connsiteX48" fmla="*/ 934680 w 3563508"/>
                <a:gd name="connsiteY48" fmla="*/ 1578348 h 1873677"/>
                <a:gd name="connsiteX49" fmla="*/ 934680 w 3563508"/>
                <a:gd name="connsiteY49" fmla="*/ 1570190 h 1873677"/>
                <a:gd name="connsiteX50" fmla="*/ 896495 w 3563508"/>
                <a:gd name="connsiteY50" fmla="*/ 1570190 h 1873677"/>
                <a:gd name="connsiteX51" fmla="*/ 896495 w 3563508"/>
                <a:gd name="connsiteY51" fmla="*/ 1560441 h 1873677"/>
                <a:gd name="connsiteX52" fmla="*/ 874576 w 3563508"/>
                <a:gd name="connsiteY52" fmla="*/ 1560441 h 1873677"/>
                <a:gd name="connsiteX53" fmla="*/ 874576 w 3563508"/>
                <a:gd name="connsiteY53" fmla="*/ 1549863 h 1873677"/>
                <a:gd name="connsiteX54" fmla="*/ 860791 w 3563508"/>
                <a:gd name="connsiteY54" fmla="*/ 1549863 h 1873677"/>
                <a:gd name="connsiteX55" fmla="*/ 860791 w 3563508"/>
                <a:gd name="connsiteY55" fmla="*/ 1537625 h 1873677"/>
                <a:gd name="connsiteX56" fmla="*/ 831566 w 3563508"/>
                <a:gd name="connsiteY56" fmla="*/ 1537625 h 1873677"/>
                <a:gd name="connsiteX57" fmla="*/ 831566 w 3563508"/>
                <a:gd name="connsiteY57" fmla="*/ 1531126 h 1873677"/>
                <a:gd name="connsiteX58" fmla="*/ 816953 w 3563508"/>
                <a:gd name="connsiteY58" fmla="*/ 1531126 h 1873677"/>
                <a:gd name="connsiteX59" fmla="*/ 816953 w 3563508"/>
                <a:gd name="connsiteY59" fmla="*/ 1516469 h 1873677"/>
                <a:gd name="connsiteX60" fmla="*/ 807235 w 3563508"/>
                <a:gd name="connsiteY60" fmla="*/ 1516469 h 1873677"/>
                <a:gd name="connsiteX61" fmla="*/ 807235 w 3563508"/>
                <a:gd name="connsiteY61" fmla="*/ 1505061 h 1873677"/>
                <a:gd name="connsiteX62" fmla="*/ 795035 w 3563508"/>
                <a:gd name="connsiteY62" fmla="*/ 1505061 h 1873677"/>
                <a:gd name="connsiteX63" fmla="*/ 795035 w 3563508"/>
                <a:gd name="connsiteY63" fmla="*/ 1496142 h 1873677"/>
                <a:gd name="connsiteX64" fmla="*/ 778837 w 3563508"/>
                <a:gd name="connsiteY64" fmla="*/ 1496142 h 1873677"/>
                <a:gd name="connsiteX65" fmla="*/ 778837 w 3563508"/>
                <a:gd name="connsiteY65" fmla="*/ 1485563 h 1873677"/>
                <a:gd name="connsiteX66" fmla="*/ 767464 w 3563508"/>
                <a:gd name="connsiteY66" fmla="*/ 1485563 h 1873677"/>
                <a:gd name="connsiteX67" fmla="*/ 767464 w 3563508"/>
                <a:gd name="connsiteY67" fmla="*/ 1471735 h 1873677"/>
                <a:gd name="connsiteX68" fmla="*/ 758503 w 3563508"/>
                <a:gd name="connsiteY68" fmla="*/ 1471735 h 1873677"/>
                <a:gd name="connsiteX69" fmla="*/ 758503 w 3563508"/>
                <a:gd name="connsiteY69" fmla="*/ 1445670 h 1873677"/>
                <a:gd name="connsiteX70" fmla="*/ 743133 w 3563508"/>
                <a:gd name="connsiteY70" fmla="*/ 1445670 h 1873677"/>
                <a:gd name="connsiteX71" fmla="*/ 743133 w 3563508"/>
                <a:gd name="connsiteY71" fmla="*/ 1422854 h 1873677"/>
                <a:gd name="connsiteX72" fmla="*/ 727693 w 3563508"/>
                <a:gd name="connsiteY72" fmla="*/ 1422854 h 1873677"/>
                <a:gd name="connsiteX73" fmla="*/ 727693 w 3563508"/>
                <a:gd name="connsiteY73" fmla="*/ 1346317 h 1873677"/>
                <a:gd name="connsiteX74" fmla="*/ 717147 w 3563508"/>
                <a:gd name="connsiteY74" fmla="*/ 1346317 h 1873677"/>
                <a:gd name="connsiteX75" fmla="*/ 717147 w 3563508"/>
                <a:gd name="connsiteY75" fmla="*/ 1154178 h 1873677"/>
                <a:gd name="connsiteX76" fmla="*/ 703362 w 3563508"/>
                <a:gd name="connsiteY76" fmla="*/ 1154178 h 1873677"/>
                <a:gd name="connsiteX77" fmla="*/ 703362 w 3563508"/>
                <a:gd name="connsiteY77" fmla="*/ 1100457 h 1873677"/>
                <a:gd name="connsiteX78" fmla="*/ 690335 w 3563508"/>
                <a:gd name="connsiteY78" fmla="*/ 1100457 h 1873677"/>
                <a:gd name="connsiteX79" fmla="*/ 690335 w 3563508"/>
                <a:gd name="connsiteY79" fmla="*/ 1055655 h 1873677"/>
                <a:gd name="connsiteX80" fmla="*/ 676550 w 3563508"/>
                <a:gd name="connsiteY80" fmla="*/ 1055655 h 1873677"/>
                <a:gd name="connsiteX81" fmla="*/ 676550 w 3563508"/>
                <a:gd name="connsiteY81" fmla="*/ 973448 h 1873677"/>
                <a:gd name="connsiteX82" fmla="*/ 666004 w 3563508"/>
                <a:gd name="connsiteY82" fmla="*/ 973448 h 1873677"/>
                <a:gd name="connsiteX83" fmla="*/ 666004 w 3563508"/>
                <a:gd name="connsiteY83" fmla="*/ 913988 h 1873677"/>
                <a:gd name="connsiteX84" fmla="*/ 652977 w 3563508"/>
                <a:gd name="connsiteY84" fmla="*/ 913988 h 1873677"/>
                <a:gd name="connsiteX85" fmla="*/ 652977 w 3563508"/>
                <a:gd name="connsiteY85" fmla="*/ 794308 h 1873677"/>
                <a:gd name="connsiteX86" fmla="*/ 638433 w 3563508"/>
                <a:gd name="connsiteY86" fmla="*/ 794308 h 1873677"/>
                <a:gd name="connsiteX87" fmla="*/ 638433 w 3563508"/>
                <a:gd name="connsiteY87" fmla="*/ 689285 h 1873677"/>
                <a:gd name="connsiteX88" fmla="*/ 629473 w 3563508"/>
                <a:gd name="connsiteY88" fmla="*/ 689285 h 1873677"/>
                <a:gd name="connsiteX89" fmla="*/ 629473 w 3563508"/>
                <a:gd name="connsiteY89" fmla="*/ 572025 h 1873677"/>
                <a:gd name="connsiteX90" fmla="*/ 609967 w 3563508"/>
                <a:gd name="connsiteY90" fmla="*/ 572025 h 1873677"/>
                <a:gd name="connsiteX91" fmla="*/ 609967 w 3563508"/>
                <a:gd name="connsiteY91" fmla="*/ 552458 h 1873677"/>
                <a:gd name="connsiteX92" fmla="*/ 598663 w 3563508"/>
                <a:gd name="connsiteY92" fmla="*/ 552458 h 1873677"/>
                <a:gd name="connsiteX93" fmla="*/ 598663 w 3563508"/>
                <a:gd name="connsiteY93" fmla="*/ 543539 h 1873677"/>
                <a:gd name="connsiteX94" fmla="*/ 584050 w 3563508"/>
                <a:gd name="connsiteY94" fmla="*/ 543539 h 1873677"/>
                <a:gd name="connsiteX95" fmla="*/ 584050 w 3563508"/>
                <a:gd name="connsiteY95" fmla="*/ 532131 h 1873677"/>
                <a:gd name="connsiteX96" fmla="*/ 573435 w 3563508"/>
                <a:gd name="connsiteY96" fmla="*/ 532131 h 1873677"/>
                <a:gd name="connsiteX97" fmla="*/ 573435 w 3563508"/>
                <a:gd name="connsiteY97" fmla="*/ 527222 h 1873677"/>
                <a:gd name="connsiteX98" fmla="*/ 565371 w 3563508"/>
                <a:gd name="connsiteY98" fmla="*/ 527222 h 1873677"/>
                <a:gd name="connsiteX99" fmla="*/ 565371 w 3563508"/>
                <a:gd name="connsiteY99" fmla="*/ 497078 h 1873677"/>
                <a:gd name="connsiteX100" fmla="*/ 551517 w 3563508"/>
                <a:gd name="connsiteY100" fmla="*/ 497078 h 1873677"/>
                <a:gd name="connsiteX101" fmla="*/ 551517 w 3563508"/>
                <a:gd name="connsiteY101" fmla="*/ 475160 h 1873677"/>
                <a:gd name="connsiteX102" fmla="*/ 538558 w 3563508"/>
                <a:gd name="connsiteY102" fmla="*/ 475160 h 1873677"/>
                <a:gd name="connsiteX103" fmla="*/ 538558 w 3563508"/>
                <a:gd name="connsiteY103" fmla="*/ 441766 h 1873677"/>
                <a:gd name="connsiteX104" fmla="*/ 528840 w 3563508"/>
                <a:gd name="connsiteY104" fmla="*/ 441766 h 1873677"/>
                <a:gd name="connsiteX105" fmla="*/ 528840 w 3563508"/>
                <a:gd name="connsiteY105" fmla="*/ 432778 h 1873677"/>
                <a:gd name="connsiteX106" fmla="*/ 511746 w 3563508"/>
                <a:gd name="connsiteY106" fmla="*/ 432778 h 1873677"/>
                <a:gd name="connsiteX107" fmla="*/ 511746 w 3563508"/>
                <a:gd name="connsiteY107" fmla="*/ 417360 h 1873677"/>
                <a:gd name="connsiteX108" fmla="*/ 497961 w 3563508"/>
                <a:gd name="connsiteY108" fmla="*/ 417360 h 1873677"/>
                <a:gd name="connsiteX109" fmla="*/ 497961 w 3563508"/>
                <a:gd name="connsiteY109" fmla="*/ 405122 h 1873677"/>
                <a:gd name="connsiteX110" fmla="*/ 487415 w 3563508"/>
                <a:gd name="connsiteY110" fmla="*/ 405122 h 1873677"/>
                <a:gd name="connsiteX111" fmla="*/ 487415 w 3563508"/>
                <a:gd name="connsiteY111" fmla="*/ 387215 h 1873677"/>
                <a:gd name="connsiteX112" fmla="*/ 471217 w 3563508"/>
                <a:gd name="connsiteY112" fmla="*/ 387215 h 1873677"/>
                <a:gd name="connsiteX113" fmla="*/ 471217 w 3563508"/>
                <a:gd name="connsiteY113" fmla="*/ 354650 h 1873677"/>
                <a:gd name="connsiteX114" fmla="*/ 466323 w 3563508"/>
                <a:gd name="connsiteY114" fmla="*/ 354650 h 1873677"/>
                <a:gd name="connsiteX115" fmla="*/ 466323 w 3563508"/>
                <a:gd name="connsiteY115" fmla="*/ 337504 h 1873677"/>
                <a:gd name="connsiteX116" fmla="*/ 457363 w 3563508"/>
                <a:gd name="connsiteY116" fmla="*/ 337504 h 1873677"/>
                <a:gd name="connsiteX117" fmla="*/ 457363 w 3563508"/>
                <a:gd name="connsiteY117" fmla="*/ 312268 h 1873677"/>
                <a:gd name="connsiteX118" fmla="*/ 446817 w 3563508"/>
                <a:gd name="connsiteY118" fmla="*/ 312268 h 1873677"/>
                <a:gd name="connsiteX119" fmla="*/ 446817 w 3563508"/>
                <a:gd name="connsiteY119" fmla="*/ 287862 h 1873677"/>
                <a:gd name="connsiteX120" fmla="*/ 437098 w 3563508"/>
                <a:gd name="connsiteY120" fmla="*/ 287862 h 1873677"/>
                <a:gd name="connsiteX121" fmla="*/ 437098 w 3563508"/>
                <a:gd name="connsiteY121" fmla="*/ 268295 h 1873677"/>
                <a:gd name="connsiteX122" fmla="*/ 424898 w 3563508"/>
                <a:gd name="connsiteY122" fmla="*/ 268295 h 1873677"/>
                <a:gd name="connsiteX123" fmla="*/ 424898 w 3563508"/>
                <a:gd name="connsiteY123" fmla="*/ 260967 h 1873677"/>
                <a:gd name="connsiteX124" fmla="*/ 408701 w 3563508"/>
                <a:gd name="connsiteY124" fmla="*/ 260967 h 1873677"/>
                <a:gd name="connsiteX125" fmla="*/ 408701 w 3563508"/>
                <a:gd name="connsiteY125" fmla="*/ 223562 h 1873677"/>
                <a:gd name="connsiteX126" fmla="*/ 394088 w 3563508"/>
                <a:gd name="connsiteY126" fmla="*/ 223562 h 1873677"/>
                <a:gd name="connsiteX127" fmla="*/ 394088 w 3563508"/>
                <a:gd name="connsiteY127" fmla="*/ 209734 h 1873677"/>
                <a:gd name="connsiteX128" fmla="*/ 358384 w 3563508"/>
                <a:gd name="connsiteY128" fmla="*/ 209734 h 1873677"/>
                <a:gd name="connsiteX129" fmla="*/ 358384 w 3563508"/>
                <a:gd name="connsiteY129" fmla="*/ 186089 h 1873677"/>
                <a:gd name="connsiteX130" fmla="*/ 338051 w 3563508"/>
                <a:gd name="connsiteY130" fmla="*/ 186089 h 1873677"/>
                <a:gd name="connsiteX131" fmla="*/ 338051 w 3563508"/>
                <a:gd name="connsiteY131" fmla="*/ 168182 h 1873677"/>
                <a:gd name="connsiteX132" fmla="*/ 312065 w 3563508"/>
                <a:gd name="connsiteY132" fmla="*/ 168182 h 1873677"/>
                <a:gd name="connsiteX133" fmla="*/ 312065 w 3563508"/>
                <a:gd name="connsiteY133" fmla="*/ 155944 h 1873677"/>
                <a:gd name="connsiteX134" fmla="*/ 295041 w 3563508"/>
                <a:gd name="connsiteY134" fmla="*/ 155944 h 1873677"/>
                <a:gd name="connsiteX135" fmla="*/ 295041 w 3563508"/>
                <a:gd name="connsiteY135" fmla="*/ 142116 h 1873677"/>
                <a:gd name="connsiteX136" fmla="*/ 281255 w 3563508"/>
                <a:gd name="connsiteY136" fmla="*/ 142116 h 1873677"/>
                <a:gd name="connsiteX137" fmla="*/ 281255 w 3563508"/>
                <a:gd name="connsiteY137" fmla="*/ 130708 h 1873677"/>
                <a:gd name="connsiteX138" fmla="*/ 267470 w 3563508"/>
                <a:gd name="connsiteY138" fmla="*/ 130708 h 1873677"/>
                <a:gd name="connsiteX139" fmla="*/ 267470 w 3563508"/>
                <a:gd name="connsiteY139" fmla="*/ 112801 h 1873677"/>
                <a:gd name="connsiteX140" fmla="*/ 247964 w 3563508"/>
                <a:gd name="connsiteY140" fmla="*/ 112801 h 1873677"/>
                <a:gd name="connsiteX141" fmla="*/ 247964 w 3563508"/>
                <a:gd name="connsiteY141" fmla="*/ 103882 h 1873677"/>
                <a:gd name="connsiteX142" fmla="*/ 238245 w 3563508"/>
                <a:gd name="connsiteY142" fmla="*/ 103882 h 1873677"/>
                <a:gd name="connsiteX143" fmla="*/ 238245 w 3563508"/>
                <a:gd name="connsiteY143" fmla="*/ 94064 h 1873677"/>
                <a:gd name="connsiteX144" fmla="*/ 223633 w 3563508"/>
                <a:gd name="connsiteY144" fmla="*/ 94064 h 1873677"/>
                <a:gd name="connsiteX145" fmla="*/ 223633 w 3563508"/>
                <a:gd name="connsiteY145" fmla="*/ 81066 h 1873677"/>
                <a:gd name="connsiteX146" fmla="*/ 210674 w 3563508"/>
                <a:gd name="connsiteY146" fmla="*/ 81066 h 1873677"/>
                <a:gd name="connsiteX147" fmla="*/ 210674 w 3563508"/>
                <a:gd name="connsiteY147" fmla="*/ 74567 h 1873677"/>
                <a:gd name="connsiteX148" fmla="*/ 199301 w 3563508"/>
                <a:gd name="connsiteY148" fmla="*/ 74567 h 1873677"/>
                <a:gd name="connsiteX149" fmla="*/ 199301 w 3563508"/>
                <a:gd name="connsiteY149" fmla="*/ 65579 h 1873677"/>
                <a:gd name="connsiteX150" fmla="*/ 182208 w 3563508"/>
                <a:gd name="connsiteY150" fmla="*/ 65579 h 1873677"/>
                <a:gd name="connsiteX151" fmla="*/ 182208 w 3563508"/>
                <a:gd name="connsiteY151" fmla="*/ 60739 h 1873677"/>
                <a:gd name="connsiteX152" fmla="*/ 174901 w 3563508"/>
                <a:gd name="connsiteY152" fmla="*/ 60739 h 1873677"/>
                <a:gd name="connsiteX153" fmla="*/ 174901 w 3563508"/>
                <a:gd name="connsiteY153" fmla="*/ 50921 h 1873677"/>
                <a:gd name="connsiteX154" fmla="*/ 115693 w 3563508"/>
                <a:gd name="connsiteY154" fmla="*/ 50921 h 1873677"/>
                <a:gd name="connsiteX155" fmla="*/ 115693 w 3563508"/>
                <a:gd name="connsiteY155" fmla="*/ 31424 h 1873677"/>
                <a:gd name="connsiteX156" fmla="*/ 101839 w 3563508"/>
                <a:gd name="connsiteY156" fmla="*/ 31424 h 1873677"/>
                <a:gd name="connsiteX157" fmla="*/ 101839 w 3563508"/>
                <a:gd name="connsiteY157" fmla="*/ 20776 h 1873677"/>
                <a:gd name="connsiteX158" fmla="*/ 75923 w 3563508"/>
                <a:gd name="connsiteY158" fmla="*/ 20776 h 1873677"/>
                <a:gd name="connsiteX159" fmla="*/ 75923 w 3563508"/>
                <a:gd name="connsiteY159" fmla="*/ 7778 h 1873677"/>
                <a:gd name="connsiteX160" fmla="*/ 7754 w 3563508"/>
                <a:gd name="connsiteY160" fmla="*/ 7778 h 187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563508" h="1873677">
                  <a:moveTo>
                    <a:pt x="3557202" y="1870670"/>
                  </a:moveTo>
                  <a:lnTo>
                    <a:pt x="3557202" y="1846194"/>
                  </a:lnTo>
                  <a:lnTo>
                    <a:pt x="3251236" y="1846194"/>
                  </a:lnTo>
                  <a:lnTo>
                    <a:pt x="3251236" y="1829947"/>
                  </a:lnTo>
                  <a:lnTo>
                    <a:pt x="2244700" y="1829947"/>
                  </a:lnTo>
                  <a:lnTo>
                    <a:pt x="2244700" y="1809620"/>
                  </a:lnTo>
                  <a:lnTo>
                    <a:pt x="2082378" y="1809620"/>
                  </a:lnTo>
                  <a:lnTo>
                    <a:pt x="2082378" y="1796552"/>
                  </a:lnTo>
                  <a:lnTo>
                    <a:pt x="2028822" y="1796552"/>
                  </a:lnTo>
                  <a:lnTo>
                    <a:pt x="2028822" y="1783554"/>
                  </a:lnTo>
                  <a:lnTo>
                    <a:pt x="1620569" y="1783554"/>
                  </a:lnTo>
                  <a:lnTo>
                    <a:pt x="1620569" y="1771316"/>
                  </a:lnTo>
                  <a:lnTo>
                    <a:pt x="1588036" y="1771316"/>
                  </a:lnTo>
                  <a:lnTo>
                    <a:pt x="1588036" y="1760738"/>
                  </a:lnTo>
                  <a:lnTo>
                    <a:pt x="1492297" y="1760738"/>
                  </a:lnTo>
                  <a:lnTo>
                    <a:pt x="1492297" y="1746080"/>
                  </a:lnTo>
                  <a:lnTo>
                    <a:pt x="1454180" y="1746080"/>
                  </a:lnTo>
                  <a:lnTo>
                    <a:pt x="1454180" y="1732253"/>
                  </a:lnTo>
                  <a:lnTo>
                    <a:pt x="1441153" y="1732253"/>
                  </a:lnTo>
                  <a:lnTo>
                    <a:pt x="1441153" y="1720845"/>
                  </a:lnTo>
                  <a:lnTo>
                    <a:pt x="1427368" y="1720845"/>
                  </a:lnTo>
                  <a:lnTo>
                    <a:pt x="1427368" y="1711096"/>
                  </a:lnTo>
                  <a:lnTo>
                    <a:pt x="1401383" y="1711096"/>
                  </a:lnTo>
                  <a:lnTo>
                    <a:pt x="1401383" y="1703767"/>
                  </a:lnTo>
                  <a:lnTo>
                    <a:pt x="1388424" y="1703767"/>
                  </a:lnTo>
                  <a:lnTo>
                    <a:pt x="1388424" y="1696438"/>
                  </a:lnTo>
                  <a:lnTo>
                    <a:pt x="1373812" y="1696438"/>
                  </a:lnTo>
                  <a:lnTo>
                    <a:pt x="1373812" y="1668713"/>
                  </a:lnTo>
                  <a:lnTo>
                    <a:pt x="1346999" y="1668713"/>
                  </a:lnTo>
                  <a:lnTo>
                    <a:pt x="1346999" y="1654056"/>
                  </a:lnTo>
                  <a:lnTo>
                    <a:pt x="1330802" y="1654056"/>
                  </a:lnTo>
                  <a:lnTo>
                    <a:pt x="1330802" y="1645137"/>
                  </a:lnTo>
                  <a:lnTo>
                    <a:pt x="1283656" y="1645137"/>
                  </a:lnTo>
                  <a:lnTo>
                    <a:pt x="1283656" y="1637808"/>
                  </a:lnTo>
                  <a:lnTo>
                    <a:pt x="1255258" y="1637808"/>
                  </a:lnTo>
                  <a:lnTo>
                    <a:pt x="1255258" y="1627230"/>
                  </a:lnTo>
                  <a:lnTo>
                    <a:pt x="1227687" y="1627230"/>
                  </a:lnTo>
                  <a:lnTo>
                    <a:pt x="1227687" y="1617412"/>
                  </a:lnTo>
                  <a:lnTo>
                    <a:pt x="1151385" y="1617412"/>
                  </a:lnTo>
                  <a:lnTo>
                    <a:pt x="1151385" y="1606834"/>
                  </a:lnTo>
                  <a:lnTo>
                    <a:pt x="1092936" y="1606834"/>
                  </a:lnTo>
                  <a:lnTo>
                    <a:pt x="1088869" y="1602755"/>
                  </a:lnTo>
                  <a:lnTo>
                    <a:pt x="1040207" y="1602755"/>
                  </a:lnTo>
                  <a:lnTo>
                    <a:pt x="1040207" y="1593836"/>
                  </a:lnTo>
                  <a:lnTo>
                    <a:pt x="1023113" y="1593836"/>
                  </a:lnTo>
                  <a:lnTo>
                    <a:pt x="1023113" y="1586507"/>
                  </a:lnTo>
                  <a:lnTo>
                    <a:pt x="1001194" y="1586507"/>
                  </a:lnTo>
                  <a:lnTo>
                    <a:pt x="1001194" y="1578348"/>
                  </a:lnTo>
                  <a:lnTo>
                    <a:pt x="934680" y="1578348"/>
                  </a:lnTo>
                  <a:lnTo>
                    <a:pt x="934680" y="1570190"/>
                  </a:lnTo>
                  <a:lnTo>
                    <a:pt x="896495" y="1570190"/>
                  </a:lnTo>
                  <a:lnTo>
                    <a:pt x="896495" y="1560441"/>
                  </a:lnTo>
                  <a:lnTo>
                    <a:pt x="874576" y="1560441"/>
                  </a:lnTo>
                  <a:lnTo>
                    <a:pt x="874576" y="1549863"/>
                  </a:lnTo>
                  <a:lnTo>
                    <a:pt x="860791" y="1549863"/>
                  </a:lnTo>
                  <a:lnTo>
                    <a:pt x="860791" y="1537625"/>
                  </a:lnTo>
                  <a:lnTo>
                    <a:pt x="831566" y="1537625"/>
                  </a:lnTo>
                  <a:lnTo>
                    <a:pt x="831566" y="1531126"/>
                  </a:lnTo>
                  <a:lnTo>
                    <a:pt x="816953" y="1531126"/>
                  </a:lnTo>
                  <a:lnTo>
                    <a:pt x="816953" y="1516469"/>
                  </a:lnTo>
                  <a:lnTo>
                    <a:pt x="807235" y="1516469"/>
                  </a:lnTo>
                  <a:lnTo>
                    <a:pt x="807235" y="1505061"/>
                  </a:lnTo>
                  <a:lnTo>
                    <a:pt x="795035" y="1505061"/>
                  </a:lnTo>
                  <a:lnTo>
                    <a:pt x="795035" y="1496142"/>
                  </a:lnTo>
                  <a:lnTo>
                    <a:pt x="778837" y="1496142"/>
                  </a:lnTo>
                  <a:lnTo>
                    <a:pt x="778837" y="1485563"/>
                  </a:lnTo>
                  <a:lnTo>
                    <a:pt x="767464" y="1485563"/>
                  </a:lnTo>
                  <a:lnTo>
                    <a:pt x="767464" y="1471735"/>
                  </a:lnTo>
                  <a:lnTo>
                    <a:pt x="758503" y="1471735"/>
                  </a:lnTo>
                  <a:lnTo>
                    <a:pt x="758503" y="1445670"/>
                  </a:lnTo>
                  <a:lnTo>
                    <a:pt x="743133" y="1445670"/>
                  </a:lnTo>
                  <a:lnTo>
                    <a:pt x="743133" y="1422854"/>
                  </a:lnTo>
                  <a:lnTo>
                    <a:pt x="727693" y="1422854"/>
                  </a:lnTo>
                  <a:lnTo>
                    <a:pt x="727693" y="1346317"/>
                  </a:lnTo>
                  <a:lnTo>
                    <a:pt x="717147" y="1346317"/>
                  </a:lnTo>
                  <a:lnTo>
                    <a:pt x="717147" y="1154178"/>
                  </a:lnTo>
                  <a:lnTo>
                    <a:pt x="703362" y="1154178"/>
                  </a:lnTo>
                  <a:lnTo>
                    <a:pt x="703362" y="1100457"/>
                  </a:lnTo>
                  <a:lnTo>
                    <a:pt x="690335" y="1100457"/>
                  </a:lnTo>
                  <a:lnTo>
                    <a:pt x="690335" y="1055655"/>
                  </a:lnTo>
                  <a:lnTo>
                    <a:pt x="676550" y="1055655"/>
                  </a:lnTo>
                  <a:lnTo>
                    <a:pt x="676550" y="973448"/>
                  </a:lnTo>
                  <a:lnTo>
                    <a:pt x="666004" y="973448"/>
                  </a:lnTo>
                  <a:lnTo>
                    <a:pt x="666004" y="913988"/>
                  </a:lnTo>
                  <a:lnTo>
                    <a:pt x="652977" y="913988"/>
                  </a:lnTo>
                  <a:lnTo>
                    <a:pt x="652977" y="794308"/>
                  </a:lnTo>
                  <a:lnTo>
                    <a:pt x="638433" y="794308"/>
                  </a:lnTo>
                  <a:lnTo>
                    <a:pt x="638433" y="689285"/>
                  </a:lnTo>
                  <a:lnTo>
                    <a:pt x="629473" y="689285"/>
                  </a:lnTo>
                  <a:lnTo>
                    <a:pt x="629473" y="572025"/>
                  </a:lnTo>
                  <a:lnTo>
                    <a:pt x="609967" y="572025"/>
                  </a:lnTo>
                  <a:lnTo>
                    <a:pt x="609967" y="552458"/>
                  </a:lnTo>
                  <a:lnTo>
                    <a:pt x="598663" y="552458"/>
                  </a:lnTo>
                  <a:lnTo>
                    <a:pt x="598663" y="543539"/>
                  </a:lnTo>
                  <a:lnTo>
                    <a:pt x="584050" y="543539"/>
                  </a:lnTo>
                  <a:lnTo>
                    <a:pt x="584050" y="532131"/>
                  </a:lnTo>
                  <a:lnTo>
                    <a:pt x="573435" y="532131"/>
                  </a:lnTo>
                  <a:lnTo>
                    <a:pt x="573435" y="527222"/>
                  </a:lnTo>
                  <a:lnTo>
                    <a:pt x="565371" y="527222"/>
                  </a:lnTo>
                  <a:lnTo>
                    <a:pt x="565371" y="497078"/>
                  </a:lnTo>
                  <a:lnTo>
                    <a:pt x="551517" y="497078"/>
                  </a:lnTo>
                  <a:lnTo>
                    <a:pt x="551517" y="475160"/>
                  </a:lnTo>
                  <a:lnTo>
                    <a:pt x="538558" y="475160"/>
                  </a:lnTo>
                  <a:lnTo>
                    <a:pt x="538558" y="441766"/>
                  </a:lnTo>
                  <a:lnTo>
                    <a:pt x="528840" y="441766"/>
                  </a:lnTo>
                  <a:lnTo>
                    <a:pt x="528840" y="432778"/>
                  </a:lnTo>
                  <a:lnTo>
                    <a:pt x="511746" y="432778"/>
                  </a:lnTo>
                  <a:lnTo>
                    <a:pt x="511746" y="417360"/>
                  </a:lnTo>
                  <a:lnTo>
                    <a:pt x="497961" y="417360"/>
                  </a:lnTo>
                  <a:lnTo>
                    <a:pt x="497961" y="405122"/>
                  </a:lnTo>
                  <a:lnTo>
                    <a:pt x="487415" y="405122"/>
                  </a:lnTo>
                  <a:lnTo>
                    <a:pt x="487415" y="387215"/>
                  </a:lnTo>
                  <a:lnTo>
                    <a:pt x="471217" y="387215"/>
                  </a:lnTo>
                  <a:lnTo>
                    <a:pt x="471217" y="354650"/>
                  </a:lnTo>
                  <a:lnTo>
                    <a:pt x="466323" y="354650"/>
                  </a:lnTo>
                  <a:lnTo>
                    <a:pt x="466323" y="337504"/>
                  </a:lnTo>
                  <a:lnTo>
                    <a:pt x="457363" y="337504"/>
                  </a:lnTo>
                  <a:lnTo>
                    <a:pt x="457363" y="312268"/>
                  </a:lnTo>
                  <a:lnTo>
                    <a:pt x="446817" y="312268"/>
                  </a:lnTo>
                  <a:lnTo>
                    <a:pt x="446817" y="287862"/>
                  </a:lnTo>
                  <a:lnTo>
                    <a:pt x="437098" y="287862"/>
                  </a:lnTo>
                  <a:lnTo>
                    <a:pt x="437098" y="268295"/>
                  </a:lnTo>
                  <a:lnTo>
                    <a:pt x="424898" y="268295"/>
                  </a:lnTo>
                  <a:lnTo>
                    <a:pt x="424898" y="260967"/>
                  </a:lnTo>
                  <a:lnTo>
                    <a:pt x="408701" y="260967"/>
                  </a:lnTo>
                  <a:lnTo>
                    <a:pt x="408701" y="223562"/>
                  </a:lnTo>
                  <a:lnTo>
                    <a:pt x="394088" y="223562"/>
                  </a:lnTo>
                  <a:lnTo>
                    <a:pt x="394088" y="209734"/>
                  </a:lnTo>
                  <a:lnTo>
                    <a:pt x="358384" y="209734"/>
                  </a:lnTo>
                  <a:lnTo>
                    <a:pt x="358384" y="186089"/>
                  </a:lnTo>
                  <a:lnTo>
                    <a:pt x="338051" y="186089"/>
                  </a:lnTo>
                  <a:lnTo>
                    <a:pt x="338051" y="168182"/>
                  </a:lnTo>
                  <a:lnTo>
                    <a:pt x="312065" y="168182"/>
                  </a:lnTo>
                  <a:lnTo>
                    <a:pt x="312065" y="155944"/>
                  </a:lnTo>
                  <a:lnTo>
                    <a:pt x="295041" y="155944"/>
                  </a:lnTo>
                  <a:lnTo>
                    <a:pt x="295041" y="142116"/>
                  </a:lnTo>
                  <a:lnTo>
                    <a:pt x="281255" y="142116"/>
                  </a:lnTo>
                  <a:lnTo>
                    <a:pt x="281255" y="130708"/>
                  </a:lnTo>
                  <a:lnTo>
                    <a:pt x="267470" y="130708"/>
                  </a:lnTo>
                  <a:lnTo>
                    <a:pt x="267470" y="112801"/>
                  </a:lnTo>
                  <a:lnTo>
                    <a:pt x="247964" y="112801"/>
                  </a:lnTo>
                  <a:lnTo>
                    <a:pt x="247964" y="103882"/>
                  </a:lnTo>
                  <a:lnTo>
                    <a:pt x="238245" y="103882"/>
                  </a:lnTo>
                  <a:lnTo>
                    <a:pt x="238245" y="94064"/>
                  </a:lnTo>
                  <a:lnTo>
                    <a:pt x="223633" y="94064"/>
                  </a:lnTo>
                  <a:lnTo>
                    <a:pt x="223633" y="81066"/>
                  </a:lnTo>
                  <a:lnTo>
                    <a:pt x="210674" y="81066"/>
                  </a:lnTo>
                  <a:lnTo>
                    <a:pt x="210674" y="74567"/>
                  </a:lnTo>
                  <a:lnTo>
                    <a:pt x="199301" y="74567"/>
                  </a:lnTo>
                  <a:lnTo>
                    <a:pt x="199301" y="65579"/>
                  </a:lnTo>
                  <a:lnTo>
                    <a:pt x="182208" y="65579"/>
                  </a:lnTo>
                  <a:lnTo>
                    <a:pt x="182208" y="60739"/>
                  </a:lnTo>
                  <a:lnTo>
                    <a:pt x="174901" y="60739"/>
                  </a:lnTo>
                  <a:lnTo>
                    <a:pt x="174901" y="50921"/>
                  </a:lnTo>
                  <a:lnTo>
                    <a:pt x="115693" y="50921"/>
                  </a:lnTo>
                  <a:lnTo>
                    <a:pt x="115693" y="31424"/>
                  </a:lnTo>
                  <a:lnTo>
                    <a:pt x="101839" y="31424"/>
                  </a:lnTo>
                  <a:lnTo>
                    <a:pt x="101839" y="20776"/>
                  </a:lnTo>
                  <a:lnTo>
                    <a:pt x="75923" y="20776"/>
                  </a:lnTo>
                  <a:lnTo>
                    <a:pt x="75923" y="7778"/>
                  </a:lnTo>
                  <a:lnTo>
                    <a:pt x="7754" y="7778"/>
                  </a:lnTo>
                </a:path>
              </a:pathLst>
            </a:custGeom>
            <a:noFill/>
            <a:ln w="14288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xmlns="" id="{1327CDBC-D2E2-8544-BAE6-B439BEEE6335}"/>
                </a:ext>
              </a:extLst>
            </p:cNvPr>
            <p:cNvSpPr/>
            <p:nvPr/>
          </p:nvSpPr>
          <p:spPr>
            <a:xfrm>
              <a:off x="1567935" y="2549799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70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70" y="40817"/>
                    <a:pt x="5170" y="28140"/>
                  </a:cubicBezTo>
                  <a:cubicBezTo>
                    <a:pt x="5170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xmlns="" id="{82D38066-E9A8-0543-B3F8-D6C5BE3B5B20}"/>
                </a:ext>
              </a:extLst>
            </p:cNvPr>
            <p:cNvSpPr/>
            <p:nvPr/>
          </p:nvSpPr>
          <p:spPr>
            <a:xfrm>
              <a:off x="1723778" y="277208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70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70" y="40817"/>
                    <a:pt x="5170" y="28140"/>
                  </a:cubicBezTo>
                  <a:cubicBezTo>
                    <a:pt x="5170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xmlns="" id="{40531DFC-7A6E-D949-89B2-BFAE0964CDAF}"/>
                </a:ext>
              </a:extLst>
            </p:cNvPr>
            <p:cNvSpPr/>
            <p:nvPr/>
          </p:nvSpPr>
          <p:spPr>
            <a:xfrm>
              <a:off x="1979427" y="3750750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70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70" y="40817"/>
                    <a:pt x="5170" y="28140"/>
                  </a:cubicBezTo>
                  <a:cubicBezTo>
                    <a:pt x="5170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xmlns="" id="{ACDE5BAA-CA1C-8D4C-8BD6-12CB550AD682}"/>
                </a:ext>
              </a:extLst>
            </p:cNvPr>
            <p:cNvSpPr/>
            <p:nvPr/>
          </p:nvSpPr>
          <p:spPr>
            <a:xfrm>
              <a:off x="2389334" y="3832127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xmlns="" id="{61F1F0B4-4672-A247-8356-F6B667DAAC05}"/>
                </a:ext>
              </a:extLst>
            </p:cNvPr>
            <p:cNvSpPr/>
            <p:nvPr/>
          </p:nvSpPr>
          <p:spPr>
            <a:xfrm>
              <a:off x="3186402" y="3988451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xmlns="" id="{B03D5E1C-E7C0-BC43-8625-BE92C2DFD887}"/>
                </a:ext>
              </a:extLst>
            </p:cNvPr>
            <p:cNvSpPr/>
            <p:nvPr/>
          </p:nvSpPr>
          <p:spPr>
            <a:xfrm>
              <a:off x="2558136" y="3940468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xmlns="" id="{9EB3B160-1A62-F145-80E4-42C9D38EFDEE}"/>
                </a:ext>
              </a:extLst>
            </p:cNvPr>
            <p:cNvSpPr/>
            <p:nvPr/>
          </p:nvSpPr>
          <p:spPr>
            <a:xfrm>
              <a:off x="3288689" y="4003938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xmlns="" id="{2FFEAA96-2D99-7D4E-9B4C-141890CC2B6D}"/>
                </a:ext>
              </a:extLst>
            </p:cNvPr>
            <p:cNvSpPr/>
            <p:nvPr/>
          </p:nvSpPr>
          <p:spPr>
            <a:xfrm>
              <a:off x="2541938" y="3925811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xmlns="" id="{DAF2DFEA-ECE5-7D44-9A89-29648701699F}"/>
                </a:ext>
              </a:extLst>
            </p:cNvPr>
            <p:cNvSpPr/>
            <p:nvPr/>
          </p:nvSpPr>
          <p:spPr>
            <a:xfrm>
              <a:off x="2465636" y="3854943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8B87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xmlns="" id="{953083D6-C188-2B4B-A5EF-5C6EB356EF4A}"/>
                </a:ext>
              </a:extLst>
            </p:cNvPr>
            <p:cNvSpPr/>
            <p:nvPr/>
          </p:nvSpPr>
          <p:spPr>
            <a:xfrm>
              <a:off x="1137316" y="2219900"/>
              <a:ext cx="4328594" cy="1832193"/>
            </a:xfrm>
            <a:custGeom>
              <a:avLst/>
              <a:gdLst>
                <a:gd name="connsiteX0" fmla="*/ 4321529 w 4328594"/>
                <a:gd name="connsiteY0" fmla="*/ 1830085 h 1832193"/>
                <a:gd name="connsiteX1" fmla="*/ 4268938 w 4328594"/>
                <a:gd name="connsiteY1" fmla="*/ 1830085 h 1832193"/>
                <a:gd name="connsiteX2" fmla="*/ 4268938 w 4328594"/>
                <a:gd name="connsiteY2" fmla="*/ 1785766 h 1832193"/>
                <a:gd name="connsiteX3" fmla="*/ 3591803 w 4328594"/>
                <a:gd name="connsiteY3" fmla="*/ 1785766 h 1832193"/>
                <a:gd name="connsiteX4" fmla="*/ 3591803 w 4328594"/>
                <a:gd name="connsiteY4" fmla="*/ 1771386 h 1832193"/>
                <a:gd name="connsiteX5" fmla="*/ 3216773 w 4328594"/>
                <a:gd name="connsiteY5" fmla="*/ 1771386 h 1832193"/>
                <a:gd name="connsiteX6" fmla="*/ 3062722 w 4328594"/>
                <a:gd name="connsiteY6" fmla="*/ 1771386 h 1832193"/>
                <a:gd name="connsiteX7" fmla="*/ 3062722 w 4328594"/>
                <a:gd name="connsiteY7" fmla="*/ 1737853 h 1832193"/>
                <a:gd name="connsiteX8" fmla="*/ 2949269 w 4328594"/>
                <a:gd name="connsiteY8" fmla="*/ 1737853 h 1832193"/>
                <a:gd name="connsiteX9" fmla="*/ 2949269 w 4328594"/>
                <a:gd name="connsiteY9" fmla="*/ 1721052 h 1832193"/>
                <a:gd name="connsiteX10" fmla="*/ 2877585 w 4328594"/>
                <a:gd name="connsiteY10" fmla="*/ 1721052 h 1832193"/>
                <a:gd name="connsiteX11" fmla="*/ 2877585 w 4328594"/>
                <a:gd name="connsiteY11" fmla="*/ 1711511 h 1832193"/>
                <a:gd name="connsiteX12" fmla="*/ 2851324 w 4328594"/>
                <a:gd name="connsiteY12" fmla="*/ 1711511 h 1832193"/>
                <a:gd name="connsiteX13" fmla="*/ 2851324 w 4328594"/>
                <a:gd name="connsiteY13" fmla="*/ 1695885 h 1832193"/>
                <a:gd name="connsiteX14" fmla="*/ 2825063 w 4328594"/>
                <a:gd name="connsiteY14" fmla="*/ 1695885 h 1832193"/>
                <a:gd name="connsiteX15" fmla="*/ 2825063 w 4328594"/>
                <a:gd name="connsiteY15" fmla="*/ 1677909 h 1832193"/>
                <a:gd name="connsiteX16" fmla="*/ 2799974 w 4328594"/>
                <a:gd name="connsiteY16" fmla="*/ 1677909 h 1832193"/>
                <a:gd name="connsiteX17" fmla="*/ 2799974 w 4328594"/>
                <a:gd name="connsiteY17" fmla="*/ 1668368 h 1832193"/>
                <a:gd name="connsiteX18" fmla="*/ 2776125 w 4328594"/>
                <a:gd name="connsiteY18" fmla="*/ 1668368 h 1832193"/>
                <a:gd name="connsiteX19" fmla="*/ 2776125 w 4328594"/>
                <a:gd name="connsiteY19" fmla="*/ 1655162 h 1832193"/>
                <a:gd name="connsiteX20" fmla="*/ 2706854 w 4328594"/>
                <a:gd name="connsiteY20" fmla="*/ 1655162 h 1832193"/>
                <a:gd name="connsiteX21" fmla="*/ 2706854 w 4328594"/>
                <a:gd name="connsiteY21" fmla="*/ 1644376 h 1832193"/>
                <a:gd name="connsiteX22" fmla="*/ 2618421 w 4328594"/>
                <a:gd name="connsiteY22" fmla="*/ 1644376 h 1832193"/>
                <a:gd name="connsiteX23" fmla="*/ 2618421 w 4328594"/>
                <a:gd name="connsiteY23" fmla="*/ 1632415 h 1832193"/>
                <a:gd name="connsiteX24" fmla="*/ 2397511 w 4328594"/>
                <a:gd name="connsiteY24" fmla="*/ 1632415 h 1832193"/>
                <a:gd name="connsiteX25" fmla="*/ 2397511 w 4328594"/>
                <a:gd name="connsiteY25" fmla="*/ 1624049 h 1832193"/>
                <a:gd name="connsiteX26" fmla="*/ 2247044 w 4328594"/>
                <a:gd name="connsiteY26" fmla="*/ 1624049 h 1832193"/>
                <a:gd name="connsiteX27" fmla="*/ 2247044 w 4328594"/>
                <a:gd name="connsiteY27" fmla="*/ 1603653 h 1832193"/>
                <a:gd name="connsiteX28" fmla="*/ 2226710 w 4328594"/>
                <a:gd name="connsiteY28" fmla="*/ 1603653 h 1832193"/>
                <a:gd name="connsiteX29" fmla="*/ 2226710 w 4328594"/>
                <a:gd name="connsiteY29" fmla="*/ 1583326 h 1832193"/>
                <a:gd name="connsiteX30" fmla="*/ 2170604 w 4328594"/>
                <a:gd name="connsiteY30" fmla="*/ 1583326 h 1832193"/>
                <a:gd name="connsiteX31" fmla="*/ 2170604 w 4328594"/>
                <a:gd name="connsiteY31" fmla="*/ 1546199 h 1832193"/>
                <a:gd name="connsiteX32" fmla="*/ 2134762 w 4328594"/>
                <a:gd name="connsiteY32" fmla="*/ 1546199 h 1832193"/>
                <a:gd name="connsiteX33" fmla="*/ 2134762 w 4328594"/>
                <a:gd name="connsiteY33" fmla="*/ 1522207 h 1832193"/>
                <a:gd name="connsiteX34" fmla="*/ 2118082 w 4328594"/>
                <a:gd name="connsiteY34" fmla="*/ 1522207 h 1832193"/>
                <a:gd name="connsiteX35" fmla="*/ 2118082 w 4328594"/>
                <a:gd name="connsiteY35" fmla="*/ 1503056 h 1832193"/>
                <a:gd name="connsiteX36" fmla="*/ 2094164 w 4328594"/>
                <a:gd name="connsiteY36" fmla="*/ 1503056 h 1832193"/>
                <a:gd name="connsiteX37" fmla="*/ 2094164 w 4328594"/>
                <a:gd name="connsiteY37" fmla="*/ 1480309 h 1832193"/>
                <a:gd name="connsiteX38" fmla="*/ 1975955 w 4328594"/>
                <a:gd name="connsiteY38" fmla="*/ 1480309 h 1832193"/>
                <a:gd name="connsiteX39" fmla="*/ 1975955 w 4328594"/>
                <a:gd name="connsiteY39" fmla="*/ 1470698 h 1832193"/>
                <a:gd name="connsiteX40" fmla="*/ 1784270 w 4328594"/>
                <a:gd name="connsiteY40" fmla="*/ 1470698 h 1832193"/>
                <a:gd name="connsiteX41" fmla="*/ 1784270 w 4328594"/>
                <a:gd name="connsiteY41" fmla="*/ 1459636 h 1832193"/>
                <a:gd name="connsiteX42" fmla="*/ 1700800 w 4328594"/>
                <a:gd name="connsiteY42" fmla="*/ 1459636 h 1832193"/>
                <a:gd name="connsiteX43" fmla="*/ 1700800 w 4328594"/>
                <a:gd name="connsiteY43" fmla="*/ 1453275 h 1832193"/>
                <a:gd name="connsiteX44" fmla="*/ 1681707 w 4328594"/>
                <a:gd name="connsiteY44" fmla="*/ 1453275 h 1832193"/>
                <a:gd name="connsiteX45" fmla="*/ 1681707 w 4328594"/>
                <a:gd name="connsiteY45" fmla="*/ 1446154 h 1832193"/>
                <a:gd name="connsiteX46" fmla="*/ 1612436 w 4328594"/>
                <a:gd name="connsiteY46" fmla="*/ 1446154 h 1832193"/>
                <a:gd name="connsiteX47" fmla="*/ 1612436 w 4328594"/>
                <a:gd name="connsiteY47" fmla="*/ 1430736 h 1832193"/>
                <a:gd name="connsiteX48" fmla="*/ 1600098 w 4328594"/>
                <a:gd name="connsiteY48" fmla="*/ 1430736 h 1832193"/>
                <a:gd name="connsiteX49" fmla="*/ 1600098 w 4328594"/>
                <a:gd name="connsiteY49" fmla="*/ 1423269 h 1832193"/>
                <a:gd name="connsiteX50" fmla="*/ 1535721 w 4328594"/>
                <a:gd name="connsiteY50" fmla="*/ 1423269 h 1832193"/>
                <a:gd name="connsiteX51" fmla="*/ 1535721 w 4328594"/>
                <a:gd name="connsiteY51" fmla="*/ 1400314 h 1832193"/>
                <a:gd name="connsiteX52" fmla="*/ 1504290 w 4328594"/>
                <a:gd name="connsiteY52" fmla="*/ 1400314 h 1832193"/>
                <a:gd name="connsiteX53" fmla="*/ 1504290 w 4328594"/>
                <a:gd name="connsiteY53" fmla="*/ 1381923 h 1832193"/>
                <a:gd name="connsiteX54" fmla="*/ 1469068 w 4328594"/>
                <a:gd name="connsiteY54" fmla="*/ 1381923 h 1832193"/>
                <a:gd name="connsiteX55" fmla="*/ 1469068 w 4328594"/>
                <a:gd name="connsiteY55" fmla="*/ 1360144 h 1832193"/>
                <a:gd name="connsiteX56" fmla="*/ 1452595 w 4328594"/>
                <a:gd name="connsiteY56" fmla="*/ 1360144 h 1832193"/>
                <a:gd name="connsiteX57" fmla="*/ 1452595 w 4328594"/>
                <a:gd name="connsiteY57" fmla="*/ 1330138 h 1832193"/>
                <a:gd name="connsiteX58" fmla="*/ 1436190 w 4328594"/>
                <a:gd name="connsiteY58" fmla="*/ 1330138 h 1832193"/>
                <a:gd name="connsiteX59" fmla="*/ 1436190 w 4328594"/>
                <a:gd name="connsiteY59" fmla="*/ 1285059 h 1832193"/>
                <a:gd name="connsiteX60" fmla="*/ 1408482 w 4328594"/>
                <a:gd name="connsiteY60" fmla="*/ 1285059 h 1832193"/>
                <a:gd name="connsiteX61" fmla="*/ 1408482 w 4328594"/>
                <a:gd name="connsiteY61" fmla="*/ 1255398 h 1832193"/>
                <a:gd name="connsiteX62" fmla="*/ 1386770 w 4328594"/>
                <a:gd name="connsiteY62" fmla="*/ 1255398 h 1832193"/>
                <a:gd name="connsiteX63" fmla="*/ 1386770 w 4328594"/>
                <a:gd name="connsiteY63" fmla="*/ 1238528 h 1832193"/>
                <a:gd name="connsiteX64" fmla="*/ 1372158 w 4328594"/>
                <a:gd name="connsiteY64" fmla="*/ 1238528 h 1832193"/>
                <a:gd name="connsiteX65" fmla="*/ 1372158 w 4328594"/>
                <a:gd name="connsiteY65" fmla="*/ 1200225 h 1832193"/>
                <a:gd name="connsiteX66" fmla="*/ 1350101 w 4328594"/>
                <a:gd name="connsiteY66" fmla="*/ 1200225 h 1832193"/>
                <a:gd name="connsiteX67" fmla="*/ 1350101 w 4328594"/>
                <a:gd name="connsiteY67" fmla="*/ 1144637 h 1832193"/>
                <a:gd name="connsiteX68" fmla="*/ 1329492 w 4328594"/>
                <a:gd name="connsiteY68" fmla="*/ 1144637 h 1832193"/>
                <a:gd name="connsiteX69" fmla="*/ 1329492 w 4328594"/>
                <a:gd name="connsiteY69" fmla="*/ 1131155 h 1832193"/>
                <a:gd name="connsiteX70" fmla="*/ 1314880 w 4328594"/>
                <a:gd name="connsiteY70" fmla="*/ 1131155 h 1832193"/>
                <a:gd name="connsiteX71" fmla="*/ 1314880 w 4328594"/>
                <a:gd name="connsiteY71" fmla="*/ 1124379 h 1832193"/>
                <a:gd name="connsiteX72" fmla="*/ 1288274 w 4328594"/>
                <a:gd name="connsiteY72" fmla="*/ 1124379 h 1832193"/>
                <a:gd name="connsiteX73" fmla="*/ 1288274 w 4328594"/>
                <a:gd name="connsiteY73" fmla="*/ 1109722 h 1832193"/>
                <a:gd name="connsiteX74" fmla="*/ 1269250 w 4328594"/>
                <a:gd name="connsiteY74" fmla="*/ 1109722 h 1832193"/>
                <a:gd name="connsiteX75" fmla="*/ 1269250 w 4328594"/>
                <a:gd name="connsiteY75" fmla="*/ 1093197 h 1832193"/>
                <a:gd name="connsiteX76" fmla="*/ 1223207 w 4328594"/>
                <a:gd name="connsiteY76" fmla="*/ 1093197 h 1832193"/>
                <a:gd name="connsiteX77" fmla="*/ 1223207 w 4328594"/>
                <a:gd name="connsiteY77" fmla="*/ 1083103 h 1832193"/>
                <a:gd name="connsiteX78" fmla="*/ 1114992 w 4328594"/>
                <a:gd name="connsiteY78" fmla="*/ 1083103 h 1832193"/>
                <a:gd name="connsiteX79" fmla="*/ 1114992 w 4328594"/>
                <a:gd name="connsiteY79" fmla="*/ 1073285 h 1832193"/>
                <a:gd name="connsiteX80" fmla="*/ 1077220 w 4328594"/>
                <a:gd name="connsiteY80" fmla="*/ 1073285 h 1832193"/>
                <a:gd name="connsiteX81" fmla="*/ 1077220 w 4328594"/>
                <a:gd name="connsiteY81" fmla="*/ 1068031 h 1832193"/>
                <a:gd name="connsiteX82" fmla="*/ 1025525 w 4328594"/>
                <a:gd name="connsiteY82" fmla="*/ 1068031 h 1832193"/>
                <a:gd name="connsiteX83" fmla="*/ 1025525 w 4328594"/>
                <a:gd name="connsiteY83" fmla="*/ 1057176 h 1832193"/>
                <a:gd name="connsiteX84" fmla="*/ 982515 w 4328594"/>
                <a:gd name="connsiteY84" fmla="*/ 1057176 h 1832193"/>
                <a:gd name="connsiteX85" fmla="*/ 982515 w 4328594"/>
                <a:gd name="connsiteY85" fmla="*/ 1052267 h 1832193"/>
                <a:gd name="connsiteX86" fmla="*/ 935714 w 4328594"/>
                <a:gd name="connsiteY86" fmla="*/ 1052267 h 1832193"/>
                <a:gd name="connsiteX87" fmla="*/ 935714 w 4328594"/>
                <a:gd name="connsiteY87" fmla="*/ 1046252 h 1832193"/>
                <a:gd name="connsiteX88" fmla="*/ 919585 w 4328594"/>
                <a:gd name="connsiteY88" fmla="*/ 1046252 h 1832193"/>
                <a:gd name="connsiteX89" fmla="*/ 919585 w 4328594"/>
                <a:gd name="connsiteY89" fmla="*/ 1031663 h 1832193"/>
                <a:gd name="connsiteX90" fmla="*/ 821158 w 4328594"/>
                <a:gd name="connsiteY90" fmla="*/ 1031663 h 1832193"/>
                <a:gd name="connsiteX91" fmla="*/ 821158 w 4328594"/>
                <a:gd name="connsiteY91" fmla="*/ 1003454 h 1832193"/>
                <a:gd name="connsiteX92" fmla="*/ 799446 w 4328594"/>
                <a:gd name="connsiteY92" fmla="*/ 1003454 h 1832193"/>
                <a:gd name="connsiteX93" fmla="*/ 799446 w 4328594"/>
                <a:gd name="connsiteY93" fmla="*/ 980984 h 1832193"/>
                <a:gd name="connsiteX94" fmla="*/ 788969 w 4328594"/>
                <a:gd name="connsiteY94" fmla="*/ 980984 h 1832193"/>
                <a:gd name="connsiteX95" fmla="*/ 788969 w 4328594"/>
                <a:gd name="connsiteY95" fmla="*/ 966672 h 1832193"/>
                <a:gd name="connsiteX96" fmla="*/ 775115 w 4328594"/>
                <a:gd name="connsiteY96" fmla="*/ 966672 h 1832193"/>
                <a:gd name="connsiteX97" fmla="*/ 775115 w 4328594"/>
                <a:gd name="connsiteY97" fmla="*/ 951669 h 1832193"/>
                <a:gd name="connsiteX98" fmla="*/ 754919 w 4328594"/>
                <a:gd name="connsiteY98" fmla="*/ 951669 h 1832193"/>
                <a:gd name="connsiteX99" fmla="*/ 754919 w 4328594"/>
                <a:gd name="connsiteY99" fmla="*/ 922769 h 1832193"/>
                <a:gd name="connsiteX100" fmla="*/ 741823 w 4328594"/>
                <a:gd name="connsiteY100" fmla="*/ 922769 h 1832193"/>
                <a:gd name="connsiteX101" fmla="*/ 741823 w 4328594"/>
                <a:gd name="connsiteY101" fmla="*/ 888199 h 1832193"/>
                <a:gd name="connsiteX102" fmla="*/ 725694 w 4328594"/>
                <a:gd name="connsiteY102" fmla="*/ 888199 h 1832193"/>
                <a:gd name="connsiteX103" fmla="*/ 725694 w 4328594"/>
                <a:gd name="connsiteY103" fmla="*/ 846508 h 1832193"/>
                <a:gd name="connsiteX104" fmla="*/ 713357 w 4328594"/>
                <a:gd name="connsiteY104" fmla="*/ 846508 h 1832193"/>
                <a:gd name="connsiteX105" fmla="*/ 713357 w 4328594"/>
                <a:gd name="connsiteY105" fmla="*/ 722265 h 1832193"/>
                <a:gd name="connsiteX106" fmla="*/ 699916 w 4328594"/>
                <a:gd name="connsiteY106" fmla="*/ 722265 h 1832193"/>
                <a:gd name="connsiteX107" fmla="*/ 699916 w 4328594"/>
                <a:gd name="connsiteY107" fmla="*/ 664810 h 1832193"/>
                <a:gd name="connsiteX108" fmla="*/ 692058 w 4328594"/>
                <a:gd name="connsiteY108" fmla="*/ 664810 h 1832193"/>
                <a:gd name="connsiteX109" fmla="*/ 692058 w 4328594"/>
                <a:gd name="connsiteY109" fmla="*/ 634388 h 1832193"/>
                <a:gd name="connsiteX110" fmla="*/ 675171 w 4328594"/>
                <a:gd name="connsiteY110" fmla="*/ 634388 h 1832193"/>
                <a:gd name="connsiteX111" fmla="*/ 675171 w 4328594"/>
                <a:gd name="connsiteY111" fmla="*/ 584815 h 1832193"/>
                <a:gd name="connsiteX112" fmla="*/ 661317 w 4328594"/>
                <a:gd name="connsiteY112" fmla="*/ 584815 h 1832193"/>
                <a:gd name="connsiteX113" fmla="*/ 661317 w 4328594"/>
                <a:gd name="connsiteY113" fmla="*/ 528882 h 1832193"/>
                <a:gd name="connsiteX114" fmla="*/ 653459 w 4328594"/>
                <a:gd name="connsiteY114" fmla="*/ 528882 h 1832193"/>
                <a:gd name="connsiteX115" fmla="*/ 653459 w 4328594"/>
                <a:gd name="connsiteY115" fmla="*/ 490233 h 1832193"/>
                <a:gd name="connsiteX116" fmla="*/ 639605 w 4328594"/>
                <a:gd name="connsiteY116" fmla="*/ 490233 h 1832193"/>
                <a:gd name="connsiteX117" fmla="*/ 639605 w 4328594"/>
                <a:gd name="connsiteY117" fmla="*/ 431672 h 1832193"/>
                <a:gd name="connsiteX118" fmla="*/ 630231 w 4328594"/>
                <a:gd name="connsiteY118" fmla="*/ 431672 h 1832193"/>
                <a:gd name="connsiteX119" fmla="*/ 630231 w 4328594"/>
                <a:gd name="connsiteY119" fmla="*/ 380578 h 1832193"/>
                <a:gd name="connsiteX120" fmla="*/ 616446 w 4328594"/>
                <a:gd name="connsiteY120" fmla="*/ 380578 h 1832193"/>
                <a:gd name="connsiteX121" fmla="*/ 616446 w 4328594"/>
                <a:gd name="connsiteY121" fmla="*/ 344902 h 1832193"/>
                <a:gd name="connsiteX122" fmla="*/ 592873 w 4328594"/>
                <a:gd name="connsiteY122" fmla="*/ 344902 h 1832193"/>
                <a:gd name="connsiteX123" fmla="*/ 592873 w 4328594"/>
                <a:gd name="connsiteY123" fmla="*/ 311853 h 1832193"/>
                <a:gd name="connsiteX124" fmla="*/ 553929 w 4328594"/>
                <a:gd name="connsiteY124" fmla="*/ 311853 h 1832193"/>
                <a:gd name="connsiteX125" fmla="*/ 553929 w 4328594"/>
                <a:gd name="connsiteY125" fmla="*/ 293462 h 1832193"/>
                <a:gd name="connsiteX126" fmla="*/ 530356 w 4328594"/>
                <a:gd name="connsiteY126" fmla="*/ 293462 h 1832193"/>
                <a:gd name="connsiteX127" fmla="*/ 530356 w 4328594"/>
                <a:gd name="connsiteY127" fmla="*/ 264147 h 1832193"/>
                <a:gd name="connsiteX128" fmla="*/ 498167 w 4328594"/>
                <a:gd name="connsiteY128" fmla="*/ 264147 h 1832193"/>
                <a:gd name="connsiteX129" fmla="*/ 498167 w 4328594"/>
                <a:gd name="connsiteY129" fmla="*/ 239395 h 1832193"/>
                <a:gd name="connsiteX130" fmla="*/ 447231 w 4328594"/>
                <a:gd name="connsiteY130" fmla="*/ 239395 h 1832193"/>
                <a:gd name="connsiteX131" fmla="*/ 447231 w 4328594"/>
                <a:gd name="connsiteY131" fmla="*/ 212362 h 1832193"/>
                <a:gd name="connsiteX132" fmla="*/ 427793 w 4328594"/>
                <a:gd name="connsiteY132" fmla="*/ 212362 h 1832193"/>
                <a:gd name="connsiteX133" fmla="*/ 427793 w 4328594"/>
                <a:gd name="connsiteY133" fmla="*/ 184222 h 1832193"/>
                <a:gd name="connsiteX134" fmla="*/ 395191 w 4328594"/>
                <a:gd name="connsiteY134" fmla="*/ 184222 h 1832193"/>
                <a:gd name="connsiteX135" fmla="*/ 395191 w 4328594"/>
                <a:gd name="connsiteY135" fmla="*/ 163964 h 1832193"/>
                <a:gd name="connsiteX136" fmla="*/ 376857 w 4328594"/>
                <a:gd name="connsiteY136" fmla="*/ 163964 h 1832193"/>
                <a:gd name="connsiteX137" fmla="*/ 376857 w 4328594"/>
                <a:gd name="connsiteY137" fmla="*/ 148546 h 1832193"/>
                <a:gd name="connsiteX138" fmla="*/ 362658 w 4328594"/>
                <a:gd name="connsiteY138" fmla="*/ 148546 h 1832193"/>
                <a:gd name="connsiteX139" fmla="*/ 362658 w 4328594"/>
                <a:gd name="connsiteY139" fmla="*/ 125661 h 1832193"/>
                <a:gd name="connsiteX140" fmla="*/ 349906 w 4328594"/>
                <a:gd name="connsiteY140" fmla="*/ 125661 h 1832193"/>
                <a:gd name="connsiteX141" fmla="*/ 349906 w 4328594"/>
                <a:gd name="connsiteY141" fmla="*/ 96000 h 1832193"/>
                <a:gd name="connsiteX142" fmla="*/ 311376 w 4328594"/>
                <a:gd name="connsiteY142" fmla="*/ 96000 h 1832193"/>
                <a:gd name="connsiteX143" fmla="*/ 311376 w 4328594"/>
                <a:gd name="connsiteY143" fmla="*/ 81688 h 1832193"/>
                <a:gd name="connsiteX144" fmla="*/ 288148 w 4328594"/>
                <a:gd name="connsiteY144" fmla="*/ 81688 h 1832193"/>
                <a:gd name="connsiteX145" fmla="*/ 288148 w 4328594"/>
                <a:gd name="connsiteY145" fmla="*/ 72354 h 1832193"/>
                <a:gd name="connsiteX146" fmla="*/ 265333 w 4328594"/>
                <a:gd name="connsiteY146" fmla="*/ 72354 h 1832193"/>
                <a:gd name="connsiteX147" fmla="*/ 265333 w 4328594"/>
                <a:gd name="connsiteY147" fmla="*/ 57282 h 1832193"/>
                <a:gd name="connsiteX148" fmla="*/ 200542 w 4328594"/>
                <a:gd name="connsiteY148" fmla="*/ 57282 h 1832193"/>
                <a:gd name="connsiteX149" fmla="*/ 200542 w 4328594"/>
                <a:gd name="connsiteY149" fmla="*/ 38130 h 1832193"/>
                <a:gd name="connsiteX150" fmla="*/ 161599 w 4328594"/>
                <a:gd name="connsiteY150" fmla="*/ 38130 h 1832193"/>
                <a:gd name="connsiteX151" fmla="*/ 161599 w 4328594"/>
                <a:gd name="connsiteY151" fmla="*/ 22367 h 1832193"/>
                <a:gd name="connsiteX152" fmla="*/ 98393 w 4328594"/>
                <a:gd name="connsiteY152" fmla="*/ 22367 h 1832193"/>
                <a:gd name="connsiteX153" fmla="*/ 98393 w 4328594"/>
                <a:gd name="connsiteY153" fmla="*/ 11512 h 1832193"/>
                <a:gd name="connsiteX154" fmla="*/ 83022 w 4328594"/>
                <a:gd name="connsiteY154" fmla="*/ 11512 h 1832193"/>
                <a:gd name="connsiteX155" fmla="*/ 83022 w 4328594"/>
                <a:gd name="connsiteY155" fmla="*/ 7778 h 1832193"/>
                <a:gd name="connsiteX156" fmla="*/ 7754 w 4328594"/>
                <a:gd name="connsiteY156" fmla="*/ 7778 h 183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28594" h="1832193">
                  <a:moveTo>
                    <a:pt x="4321529" y="1830085"/>
                  </a:moveTo>
                  <a:lnTo>
                    <a:pt x="4268938" y="1830085"/>
                  </a:lnTo>
                  <a:lnTo>
                    <a:pt x="4268938" y="1785766"/>
                  </a:lnTo>
                  <a:lnTo>
                    <a:pt x="3591803" y="1785766"/>
                  </a:lnTo>
                  <a:lnTo>
                    <a:pt x="3591803" y="1771386"/>
                  </a:lnTo>
                  <a:lnTo>
                    <a:pt x="3216773" y="1771386"/>
                  </a:lnTo>
                  <a:lnTo>
                    <a:pt x="3062722" y="1771386"/>
                  </a:lnTo>
                  <a:lnTo>
                    <a:pt x="3062722" y="1737853"/>
                  </a:lnTo>
                  <a:lnTo>
                    <a:pt x="2949269" y="1737853"/>
                  </a:lnTo>
                  <a:lnTo>
                    <a:pt x="2949269" y="1721052"/>
                  </a:lnTo>
                  <a:lnTo>
                    <a:pt x="2877585" y="1721052"/>
                  </a:lnTo>
                  <a:lnTo>
                    <a:pt x="2877585" y="1711511"/>
                  </a:lnTo>
                  <a:lnTo>
                    <a:pt x="2851324" y="1711511"/>
                  </a:lnTo>
                  <a:lnTo>
                    <a:pt x="2851324" y="1695885"/>
                  </a:lnTo>
                  <a:lnTo>
                    <a:pt x="2825063" y="1695885"/>
                  </a:lnTo>
                  <a:lnTo>
                    <a:pt x="2825063" y="1677909"/>
                  </a:lnTo>
                  <a:lnTo>
                    <a:pt x="2799974" y="1677909"/>
                  </a:lnTo>
                  <a:lnTo>
                    <a:pt x="2799974" y="1668368"/>
                  </a:lnTo>
                  <a:lnTo>
                    <a:pt x="2776125" y="1668368"/>
                  </a:lnTo>
                  <a:lnTo>
                    <a:pt x="2776125" y="1655162"/>
                  </a:lnTo>
                  <a:lnTo>
                    <a:pt x="2706854" y="1655162"/>
                  </a:lnTo>
                  <a:lnTo>
                    <a:pt x="2706854" y="1644376"/>
                  </a:lnTo>
                  <a:lnTo>
                    <a:pt x="2618421" y="1644376"/>
                  </a:lnTo>
                  <a:lnTo>
                    <a:pt x="2618421" y="1632415"/>
                  </a:lnTo>
                  <a:lnTo>
                    <a:pt x="2397511" y="1632415"/>
                  </a:lnTo>
                  <a:lnTo>
                    <a:pt x="2397511" y="1624049"/>
                  </a:lnTo>
                  <a:lnTo>
                    <a:pt x="2247044" y="1624049"/>
                  </a:lnTo>
                  <a:lnTo>
                    <a:pt x="2247044" y="1603653"/>
                  </a:lnTo>
                  <a:lnTo>
                    <a:pt x="2226710" y="1603653"/>
                  </a:lnTo>
                  <a:lnTo>
                    <a:pt x="2226710" y="1583326"/>
                  </a:lnTo>
                  <a:lnTo>
                    <a:pt x="2170604" y="1583326"/>
                  </a:lnTo>
                  <a:lnTo>
                    <a:pt x="2170604" y="1546199"/>
                  </a:lnTo>
                  <a:lnTo>
                    <a:pt x="2134762" y="1546199"/>
                  </a:lnTo>
                  <a:lnTo>
                    <a:pt x="2134762" y="1522207"/>
                  </a:lnTo>
                  <a:lnTo>
                    <a:pt x="2118082" y="1522207"/>
                  </a:lnTo>
                  <a:lnTo>
                    <a:pt x="2118082" y="1503056"/>
                  </a:lnTo>
                  <a:lnTo>
                    <a:pt x="2094164" y="1503056"/>
                  </a:lnTo>
                  <a:lnTo>
                    <a:pt x="2094164" y="1480309"/>
                  </a:lnTo>
                  <a:lnTo>
                    <a:pt x="1975955" y="1480309"/>
                  </a:lnTo>
                  <a:lnTo>
                    <a:pt x="1975955" y="1470698"/>
                  </a:lnTo>
                  <a:lnTo>
                    <a:pt x="1784270" y="1470698"/>
                  </a:lnTo>
                  <a:lnTo>
                    <a:pt x="1784270" y="1459636"/>
                  </a:lnTo>
                  <a:lnTo>
                    <a:pt x="1700800" y="1459636"/>
                  </a:lnTo>
                  <a:lnTo>
                    <a:pt x="1700800" y="1453275"/>
                  </a:lnTo>
                  <a:lnTo>
                    <a:pt x="1681707" y="1453275"/>
                  </a:lnTo>
                  <a:lnTo>
                    <a:pt x="1681707" y="1446154"/>
                  </a:lnTo>
                  <a:lnTo>
                    <a:pt x="1612436" y="1446154"/>
                  </a:lnTo>
                  <a:lnTo>
                    <a:pt x="1612436" y="1430736"/>
                  </a:lnTo>
                  <a:lnTo>
                    <a:pt x="1600098" y="1430736"/>
                  </a:lnTo>
                  <a:lnTo>
                    <a:pt x="1600098" y="1423269"/>
                  </a:lnTo>
                  <a:lnTo>
                    <a:pt x="1535721" y="1423269"/>
                  </a:lnTo>
                  <a:lnTo>
                    <a:pt x="1535721" y="1400314"/>
                  </a:lnTo>
                  <a:lnTo>
                    <a:pt x="1504290" y="1400314"/>
                  </a:lnTo>
                  <a:lnTo>
                    <a:pt x="1504290" y="1381923"/>
                  </a:lnTo>
                  <a:lnTo>
                    <a:pt x="1469068" y="1381923"/>
                  </a:lnTo>
                  <a:lnTo>
                    <a:pt x="1469068" y="1360144"/>
                  </a:lnTo>
                  <a:lnTo>
                    <a:pt x="1452595" y="1360144"/>
                  </a:lnTo>
                  <a:lnTo>
                    <a:pt x="1452595" y="1330138"/>
                  </a:lnTo>
                  <a:lnTo>
                    <a:pt x="1436190" y="1330138"/>
                  </a:lnTo>
                  <a:lnTo>
                    <a:pt x="1436190" y="1285059"/>
                  </a:lnTo>
                  <a:lnTo>
                    <a:pt x="1408482" y="1285059"/>
                  </a:lnTo>
                  <a:lnTo>
                    <a:pt x="1408482" y="1255398"/>
                  </a:lnTo>
                  <a:lnTo>
                    <a:pt x="1386770" y="1255398"/>
                  </a:lnTo>
                  <a:lnTo>
                    <a:pt x="1386770" y="1238528"/>
                  </a:lnTo>
                  <a:lnTo>
                    <a:pt x="1372158" y="1238528"/>
                  </a:lnTo>
                  <a:lnTo>
                    <a:pt x="1372158" y="1200225"/>
                  </a:lnTo>
                  <a:lnTo>
                    <a:pt x="1350101" y="1200225"/>
                  </a:lnTo>
                  <a:lnTo>
                    <a:pt x="1350101" y="1144637"/>
                  </a:lnTo>
                  <a:lnTo>
                    <a:pt x="1329492" y="1144637"/>
                  </a:lnTo>
                  <a:lnTo>
                    <a:pt x="1329492" y="1131155"/>
                  </a:lnTo>
                  <a:lnTo>
                    <a:pt x="1314880" y="1131155"/>
                  </a:lnTo>
                  <a:lnTo>
                    <a:pt x="1314880" y="1124379"/>
                  </a:lnTo>
                  <a:lnTo>
                    <a:pt x="1288274" y="1124379"/>
                  </a:lnTo>
                  <a:lnTo>
                    <a:pt x="1288274" y="1109722"/>
                  </a:lnTo>
                  <a:lnTo>
                    <a:pt x="1269250" y="1109722"/>
                  </a:lnTo>
                  <a:lnTo>
                    <a:pt x="1269250" y="1093197"/>
                  </a:lnTo>
                  <a:lnTo>
                    <a:pt x="1223207" y="1093197"/>
                  </a:lnTo>
                  <a:lnTo>
                    <a:pt x="1223207" y="1083103"/>
                  </a:lnTo>
                  <a:lnTo>
                    <a:pt x="1114992" y="1083103"/>
                  </a:lnTo>
                  <a:lnTo>
                    <a:pt x="1114992" y="1073285"/>
                  </a:lnTo>
                  <a:lnTo>
                    <a:pt x="1077220" y="1073285"/>
                  </a:lnTo>
                  <a:lnTo>
                    <a:pt x="1077220" y="1068031"/>
                  </a:lnTo>
                  <a:lnTo>
                    <a:pt x="1025525" y="1068031"/>
                  </a:lnTo>
                  <a:lnTo>
                    <a:pt x="1025525" y="1057176"/>
                  </a:lnTo>
                  <a:lnTo>
                    <a:pt x="982515" y="1057176"/>
                  </a:lnTo>
                  <a:lnTo>
                    <a:pt x="982515" y="1052267"/>
                  </a:lnTo>
                  <a:lnTo>
                    <a:pt x="935714" y="1052267"/>
                  </a:lnTo>
                  <a:lnTo>
                    <a:pt x="935714" y="1046252"/>
                  </a:lnTo>
                  <a:lnTo>
                    <a:pt x="919585" y="1046252"/>
                  </a:lnTo>
                  <a:lnTo>
                    <a:pt x="919585" y="1031663"/>
                  </a:lnTo>
                  <a:lnTo>
                    <a:pt x="821158" y="1031663"/>
                  </a:lnTo>
                  <a:lnTo>
                    <a:pt x="821158" y="1003454"/>
                  </a:lnTo>
                  <a:lnTo>
                    <a:pt x="799446" y="1003454"/>
                  </a:lnTo>
                  <a:lnTo>
                    <a:pt x="799446" y="980984"/>
                  </a:lnTo>
                  <a:lnTo>
                    <a:pt x="788969" y="980984"/>
                  </a:lnTo>
                  <a:lnTo>
                    <a:pt x="788969" y="966672"/>
                  </a:lnTo>
                  <a:lnTo>
                    <a:pt x="775115" y="966672"/>
                  </a:lnTo>
                  <a:lnTo>
                    <a:pt x="775115" y="951669"/>
                  </a:lnTo>
                  <a:lnTo>
                    <a:pt x="754919" y="951669"/>
                  </a:lnTo>
                  <a:lnTo>
                    <a:pt x="754919" y="922769"/>
                  </a:lnTo>
                  <a:lnTo>
                    <a:pt x="741823" y="922769"/>
                  </a:lnTo>
                  <a:lnTo>
                    <a:pt x="741823" y="888199"/>
                  </a:lnTo>
                  <a:lnTo>
                    <a:pt x="725694" y="888199"/>
                  </a:lnTo>
                  <a:lnTo>
                    <a:pt x="725694" y="846508"/>
                  </a:lnTo>
                  <a:lnTo>
                    <a:pt x="713357" y="846508"/>
                  </a:lnTo>
                  <a:lnTo>
                    <a:pt x="713357" y="722265"/>
                  </a:lnTo>
                  <a:lnTo>
                    <a:pt x="699916" y="722265"/>
                  </a:lnTo>
                  <a:lnTo>
                    <a:pt x="699916" y="664810"/>
                  </a:lnTo>
                  <a:lnTo>
                    <a:pt x="692058" y="664810"/>
                  </a:lnTo>
                  <a:lnTo>
                    <a:pt x="692058" y="634388"/>
                  </a:lnTo>
                  <a:lnTo>
                    <a:pt x="675171" y="634388"/>
                  </a:lnTo>
                  <a:lnTo>
                    <a:pt x="675171" y="584815"/>
                  </a:lnTo>
                  <a:lnTo>
                    <a:pt x="661317" y="584815"/>
                  </a:lnTo>
                  <a:lnTo>
                    <a:pt x="661317" y="528882"/>
                  </a:lnTo>
                  <a:lnTo>
                    <a:pt x="653459" y="528882"/>
                  </a:lnTo>
                  <a:lnTo>
                    <a:pt x="653459" y="490233"/>
                  </a:lnTo>
                  <a:lnTo>
                    <a:pt x="639605" y="490233"/>
                  </a:lnTo>
                  <a:lnTo>
                    <a:pt x="639605" y="431672"/>
                  </a:lnTo>
                  <a:lnTo>
                    <a:pt x="630231" y="431672"/>
                  </a:lnTo>
                  <a:lnTo>
                    <a:pt x="630231" y="380578"/>
                  </a:lnTo>
                  <a:lnTo>
                    <a:pt x="616446" y="380578"/>
                  </a:lnTo>
                  <a:lnTo>
                    <a:pt x="616446" y="344902"/>
                  </a:lnTo>
                  <a:lnTo>
                    <a:pt x="592873" y="344902"/>
                  </a:lnTo>
                  <a:lnTo>
                    <a:pt x="592873" y="311853"/>
                  </a:lnTo>
                  <a:lnTo>
                    <a:pt x="553929" y="311853"/>
                  </a:lnTo>
                  <a:lnTo>
                    <a:pt x="553929" y="293462"/>
                  </a:lnTo>
                  <a:lnTo>
                    <a:pt x="530356" y="293462"/>
                  </a:lnTo>
                  <a:lnTo>
                    <a:pt x="530356" y="264147"/>
                  </a:lnTo>
                  <a:lnTo>
                    <a:pt x="498167" y="264147"/>
                  </a:lnTo>
                  <a:lnTo>
                    <a:pt x="498167" y="239395"/>
                  </a:lnTo>
                  <a:lnTo>
                    <a:pt x="447231" y="239395"/>
                  </a:lnTo>
                  <a:lnTo>
                    <a:pt x="447231" y="212362"/>
                  </a:lnTo>
                  <a:lnTo>
                    <a:pt x="427793" y="212362"/>
                  </a:lnTo>
                  <a:lnTo>
                    <a:pt x="427793" y="184222"/>
                  </a:lnTo>
                  <a:lnTo>
                    <a:pt x="395191" y="184222"/>
                  </a:lnTo>
                  <a:lnTo>
                    <a:pt x="395191" y="163964"/>
                  </a:lnTo>
                  <a:lnTo>
                    <a:pt x="376857" y="163964"/>
                  </a:lnTo>
                  <a:lnTo>
                    <a:pt x="376857" y="148546"/>
                  </a:lnTo>
                  <a:lnTo>
                    <a:pt x="362658" y="148546"/>
                  </a:lnTo>
                  <a:lnTo>
                    <a:pt x="362658" y="125661"/>
                  </a:lnTo>
                  <a:lnTo>
                    <a:pt x="349906" y="125661"/>
                  </a:lnTo>
                  <a:lnTo>
                    <a:pt x="349906" y="96000"/>
                  </a:lnTo>
                  <a:lnTo>
                    <a:pt x="311376" y="96000"/>
                  </a:lnTo>
                  <a:lnTo>
                    <a:pt x="311376" y="81688"/>
                  </a:lnTo>
                  <a:lnTo>
                    <a:pt x="288148" y="81688"/>
                  </a:lnTo>
                  <a:lnTo>
                    <a:pt x="288148" y="72354"/>
                  </a:lnTo>
                  <a:lnTo>
                    <a:pt x="265333" y="72354"/>
                  </a:lnTo>
                  <a:lnTo>
                    <a:pt x="265333" y="57282"/>
                  </a:lnTo>
                  <a:lnTo>
                    <a:pt x="200542" y="57282"/>
                  </a:lnTo>
                  <a:lnTo>
                    <a:pt x="200542" y="38130"/>
                  </a:lnTo>
                  <a:lnTo>
                    <a:pt x="161599" y="38130"/>
                  </a:lnTo>
                  <a:lnTo>
                    <a:pt x="161599" y="22367"/>
                  </a:lnTo>
                  <a:lnTo>
                    <a:pt x="98393" y="22367"/>
                  </a:lnTo>
                  <a:lnTo>
                    <a:pt x="98393" y="11512"/>
                  </a:lnTo>
                  <a:lnTo>
                    <a:pt x="83022" y="11512"/>
                  </a:lnTo>
                  <a:lnTo>
                    <a:pt x="83022" y="7778"/>
                  </a:lnTo>
                  <a:lnTo>
                    <a:pt x="7754" y="7778"/>
                  </a:lnTo>
                </a:path>
              </a:pathLst>
            </a:custGeom>
            <a:noFill/>
            <a:ln w="14288" cap="flat">
              <a:solidFill>
                <a:srgbClr val="C657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xmlns="" id="{4C7F105D-D8A3-3F47-AA68-A22BD023E9A2}"/>
                </a:ext>
              </a:extLst>
            </p:cNvPr>
            <p:cNvSpPr/>
            <p:nvPr/>
          </p:nvSpPr>
          <p:spPr>
            <a:xfrm>
              <a:off x="5425278" y="4022537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2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xmlns="" id="{CA20D2F9-D469-944D-92BE-6555AAAFE546}"/>
                </a:ext>
              </a:extLst>
            </p:cNvPr>
            <p:cNvSpPr/>
            <p:nvPr/>
          </p:nvSpPr>
          <p:spPr>
            <a:xfrm>
              <a:off x="5308792" y="398036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4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xmlns="" id="{CD0FB2B6-ED63-7642-9F0E-C078717570DE}"/>
                </a:ext>
              </a:extLst>
            </p:cNvPr>
            <p:cNvSpPr/>
            <p:nvPr/>
          </p:nvSpPr>
          <p:spPr>
            <a:xfrm>
              <a:off x="4973395" y="398036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2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xmlns="" id="{9E7C2467-F1DE-D848-B1E7-62F77C9B8ECC}"/>
                </a:ext>
              </a:extLst>
            </p:cNvPr>
            <p:cNvSpPr/>
            <p:nvPr/>
          </p:nvSpPr>
          <p:spPr>
            <a:xfrm>
              <a:off x="4944101" y="398036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2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xmlns="" id="{5606D369-CFD1-7440-868D-39289E2FF669}"/>
                </a:ext>
              </a:extLst>
            </p:cNvPr>
            <p:cNvSpPr/>
            <p:nvPr/>
          </p:nvSpPr>
          <p:spPr>
            <a:xfrm>
              <a:off x="4700652" y="3966326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2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xmlns="" id="{33AC320F-63FC-5548-BBEB-8B775BB0768E}"/>
                </a:ext>
              </a:extLst>
            </p:cNvPr>
            <p:cNvSpPr/>
            <p:nvPr/>
          </p:nvSpPr>
          <p:spPr>
            <a:xfrm>
              <a:off x="4664328" y="3966326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4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xmlns="" id="{A0BAFAD4-373F-9E45-832A-414A6150E939}"/>
                </a:ext>
              </a:extLst>
            </p:cNvPr>
            <p:cNvSpPr/>
            <p:nvPr/>
          </p:nvSpPr>
          <p:spPr>
            <a:xfrm>
              <a:off x="4343405" y="395623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xmlns="" id="{0CAE2948-72E0-BA43-8E7E-D9FC454C3789}"/>
                </a:ext>
              </a:extLst>
            </p:cNvPr>
            <p:cNvSpPr/>
            <p:nvPr/>
          </p:nvSpPr>
          <p:spPr>
            <a:xfrm>
              <a:off x="4326794" y="395623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xmlns="" id="{95FA20C3-9832-9848-9B14-B09389C1E9BA}"/>
                </a:ext>
              </a:extLst>
            </p:cNvPr>
            <p:cNvSpPr/>
            <p:nvPr/>
          </p:nvSpPr>
          <p:spPr>
            <a:xfrm>
              <a:off x="4170054" y="3947037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2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2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xmlns="" id="{BC3BBBFD-C567-D540-8180-36916C1E8983}"/>
                </a:ext>
              </a:extLst>
            </p:cNvPr>
            <p:cNvSpPr/>
            <p:nvPr/>
          </p:nvSpPr>
          <p:spPr>
            <a:xfrm>
              <a:off x="4052672" y="391364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xmlns="" id="{0E4B10FE-8C30-4742-881D-576411D0AAD0}"/>
                </a:ext>
              </a:extLst>
            </p:cNvPr>
            <p:cNvSpPr/>
            <p:nvPr/>
          </p:nvSpPr>
          <p:spPr>
            <a:xfrm>
              <a:off x="3997531" y="391364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xmlns="" id="{0E3279E7-437B-0A42-89AC-E39A01C79E48}"/>
                </a:ext>
              </a:extLst>
            </p:cNvPr>
            <p:cNvSpPr/>
            <p:nvPr/>
          </p:nvSpPr>
          <p:spPr>
            <a:xfrm>
              <a:off x="3970374" y="3903064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2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2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xmlns="" id="{C53A14BA-11AE-DF4F-9179-F146CC824F4F}"/>
                </a:ext>
              </a:extLst>
            </p:cNvPr>
            <p:cNvSpPr/>
            <p:nvPr/>
          </p:nvSpPr>
          <p:spPr>
            <a:xfrm>
              <a:off x="3945836" y="3886401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xmlns="" id="{0C9BAA1A-1228-AB40-82A9-02E14E9C2E80}"/>
                </a:ext>
              </a:extLst>
            </p:cNvPr>
            <p:cNvSpPr/>
            <p:nvPr/>
          </p:nvSpPr>
          <p:spPr>
            <a:xfrm>
              <a:off x="3915646" y="3870154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xmlns="" id="{DE8E70B9-8DA3-E24A-9AE2-B63BBCBE7E91}"/>
                </a:ext>
              </a:extLst>
            </p:cNvPr>
            <p:cNvSpPr/>
            <p:nvPr/>
          </p:nvSpPr>
          <p:spPr>
            <a:xfrm>
              <a:off x="3881941" y="3848651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xmlns="" id="{8FDFE074-CF5D-BA49-84D4-FDFFFE16EDCF}"/>
                </a:ext>
              </a:extLst>
            </p:cNvPr>
            <p:cNvSpPr/>
            <p:nvPr/>
          </p:nvSpPr>
          <p:spPr>
            <a:xfrm>
              <a:off x="3509323" y="3818299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xmlns="" id="{FBB195FE-218D-7D45-B95E-CC5B227FA31A}"/>
                </a:ext>
              </a:extLst>
            </p:cNvPr>
            <p:cNvSpPr/>
            <p:nvPr/>
          </p:nvSpPr>
          <p:spPr>
            <a:xfrm>
              <a:off x="3354376" y="3812630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xmlns="" id="{5F3625F8-39B6-9C47-9A2A-8F51AEAEF712}"/>
                </a:ext>
              </a:extLst>
            </p:cNvPr>
            <p:cNvSpPr/>
            <p:nvPr/>
          </p:nvSpPr>
          <p:spPr>
            <a:xfrm>
              <a:off x="3159107" y="3672553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xmlns="" id="{A7346BEE-0012-5947-9480-90C141FCC9CC}"/>
                </a:ext>
              </a:extLst>
            </p:cNvPr>
            <p:cNvSpPr/>
            <p:nvPr/>
          </p:nvSpPr>
          <p:spPr>
            <a:xfrm>
              <a:off x="2659320" y="3615997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xmlns="" id="{8BDEF1AB-44C4-E747-BF33-F8E3296C3577}"/>
                </a:ext>
              </a:extLst>
            </p:cNvPr>
            <p:cNvSpPr/>
            <p:nvPr/>
          </p:nvSpPr>
          <p:spPr>
            <a:xfrm>
              <a:off x="2374101" y="3297403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xmlns="" id="{D346879D-9285-CE40-B497-0FB8C59C5A9F}"/>
                </a:ext>
              </a:extLst>
            </p:cNvPr>
            <p:cNvSpPr/>
            <p:nvPr/>
          </p:nvSpPr>
          <p:spPr>
            <a:xfrm>
              <a:off x="1925527" y="3203719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70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70" y="40817"/>
                    <a:pt x="5170" y="28140"/>
                  </a:cubicBezTo>
                  <a:cubicBezTo>
                    <a:pt x="5170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xmlns="" id="{F09F38A3-CAC9-0E4C-A40F-59F89C32228F}"/>
                </a:ext>
              </a:extLst>
            </p:cNvPr>
            <p:cNvSpPr/>
            <p:nvPr/>
          </p:nvSpPr>
          <p:spPr>
            <a:xfrm>
              <a:off x="1829925" y="3042694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6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6"/>
                    <a:pt x="28053" y="5186"/>
                  </a:cubicBezTo>
                  <a:cubicBezTo>
                    <a:pt x="40691" y="5186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xmlns="" id="{C55A5DF0-A7A0-324D-9BC5-22055C0704C7}"/>
                </a:ext>
              </a:extLst>
            </p:cNvPr>
            <p:cNvSpPr/>
            <p:nvPr/>
          </p:nvSpPr>
          <p:spPr>
            <a:xfrm>
              <a:off x="1657402" y="2495663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xmlns="" id="{CA757EA3-1965-A84E-A78B-7A72179FBAF3}"/>
                </a:ext>
              </a:extLst>
            </p:cNvPr>
            <p:cNvSpPr/>
            <p:nvPr/>
          </p:nvSpPr>
          <p:spPr>
            <a:xfrm>
              <a:off x="1640308" y="2477410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70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70" y="40817"/>
                    <a:pt x="5170" y="28140"/>
                  </a:cubicBezTo>
                  <a:cubicBezTo>
                    <a:pt x="5170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xmlns="" id="{7E2A4352-6AC5-1B46-8CFD-68571B084D2E}"/>
                </a:ext>
              </a:extLst>
            </p:cNvPr>
            <p:cNvSpPr/>
            <p:nvPr/>
          </p:nvSpPr>
          <p:spPr>
            <a:xfrm>
              <a:off x="1713233" y="253106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xmlns="" id="{78ED50E4-CD89-F24D-BA63-54FFC7030059}"/>
                </a:ext>
              </a:extLst>
            </p:cNvPr>
            <p:cNvSpPr/>
            <p:nvPr/>
          </p:nvSpPr>
          <p:spPr>
            <a:xfrm>
              <a:off x="1118327" y="2199885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xmlns="" id="{E2CE240A-D561-334A-BF9E-F411C0D01AA1}"/>
                </a:ext>
              </a:extLst>
            </p:cNvPr>
            <p:cNvSpPr/>
            <p:nvPr/>
          </p:nvSpPr>
          <p:spPr>
            <a:xfrm>
              <a:off x="1628935" y="2455147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70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70" y="40817"/>
                    <a:pt x="5170" y="28140"/>
                  </a:cubicBezTo>
                  <a:cubicBezTo>
                    <a:pt x="5170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xmlns="" id="{81A8EBDD-62C8-504C-B901-B5618E4BABFA}"/>
                </a:ext>
              </a:extLst>
            </p:cNvPr>
            <p:cNvSpPr/>
            <p:nvPr/>
          </p:nvSpPr>
          <p:spPr>
            <a:xfrm>
              <a:off x="1531059" y="2391193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xmlns="" id="{62260D8B-D752-2C48-92F8-712009EEFDA1}"/>
                </a:ext>
              </a:extLst>
            </p:cNvPr>
            <p:cNvSpPr/>
            <p:nvPr/>
          </p:nvSpPr>
          <p:spPr>
            <a:xfrm>
              <a:off x="1505419" y="2368308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xmlns="" id="{8D102EC2-62B0-C142-8D07-3AE62910FD98}"/>
                </a:ext>
              </a:extLst>
            </p:cNvPr>
            <p:cNvSpPr/>
            <p:nvPr/>
          </p:nvSpPr>
          <p:spPr>
            <a:xfrm>
              <a:off x="2222118" y="3273965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xmlns="" id="{FEB68105-828F-C949-81B9-B7A2CCAB312B}"/>
                </a:ext>
              </a:extLst>
            </p:cNvPr>
            <p:cNvSpPr/>
            <p:nvPr/>
          </p:nvSpPr>
          <p:spPr>
            <a:xfrm>
              <a:off x="1903884" y="3185466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70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70" y="40817"/>
                    <a:pt x="5170" y="28140"/>
                  </a:cubicBezTo>
                  <a:cubicBezTo>
                    <a:pt x="5170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xmlns="" id="{14201648-D884-ED43-A27A-52B45C815ACB}"/>
                </a:ext>
              </a:extLst>
            </p:cNvPr>
            <p:cNvSpPr/>
            <p:nvPr/>
          </p:nvSpPr>
          <p:spPr>
            <a:xfrm>
              <a:off x="2453781" y="3377328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xmlns="" id="{5EAFDE66-6B06-594A-9C1F-D034058DD6A5}"/>
                </a:ext>
              </a:extLst>
            </p:cNvPr>
            <p:cNvSpPr/>
            <p:nvPr/>
          </p:nvSpPr>
          <p:spPr>
            <a:xfrm>
              <a:off x="2469151" y="3396756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xmlns="" id="{FBE94234-9D5C-2648-9A98-9CAD401F6471}"/>
                </a:ext>
              </a:extLst>
            </p:cNvPr>
            <p:cNvSpPr/>
            <p:nvPr/>
          </p:nvSpPr>
          <p:spPr>
            <a:xfrm>
              <a:off x="2493069" y="3444670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xmlns="" id="{69953605-AA75-394B-830E-A9FEF8711BC5}"/>
                </a:ext>
              </a:extLst>
            </p:cNvPr>
            <p:cNvSpPr/>
            <p:nvPr/>
          </p:nvSpPr>
          <p:spPr>
            <a:xfrm>
              <a:off x="2516435" y="3463545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xmlns="" id="{8363773B-2CF0-1545-9471-30F3F8AFFF41}"/>
                </a:ext>
              </a:extLst>
            </p:cNvPr>
            <p:cNvSpPr/>
            <p:nvPr/>
          </p:nvSpPr>
          <p:spPr>
            <a:xfrm>
              <a:off x="2531806" y="3483526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xmlns="" id="{80C0B0E5-C99B-4445-9BB3-0AE4B175359E}"/>
                </a:ext>
              </a:extLst>
            </p:cNvPr>
            <p:cNvSpPr/>
            <p:nvPr/>
          </p:nvSpPr>
          <p:spPr>
            <a:xfrm>
              <a:off x="2546004" y="3526324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xmlns="" id="{F429B8D1-490C-5242-805E-5DCA0222D9C7}"/>
                </a:ext>
              </a:extLst>
            </p:cNvPr>
            <p:cNvSpPr/>
            <p:nvPr/>
          </p:nvSpPr>
          <p:spPr>
            <a:xfrm>
              <a:off x="2614311" y="3588549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xmlns="" id="{A5EBF236-C198-A146-9C50-AC095A724225}"/>
                </a:ext>
              </a:extLst>
            </p:cNvPr>
            <p:cNvSpPr/>
            <p:nvPr/>
          </p:nvSpPr>
          <p:spPr>
            <a:xfrm>
              <a:off x="2589842" y="357147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xmlns="" id="{ABEE885E-76FE-E04C-B0D0-2B4907B90629}"/>
                </a:ext>
              </a:extLst>
            </p:cNvPr>
            <p:cNvSpPr/>
            <p:nvPr/>
          </p:nvSpPr>
          <p:spPr>
            <a:xfrm>
              <a:off x="2572197" y="3561723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xmlns="" id="{86BFE62F-7741-5B4C-A391-36F8AA22558D}"/>
                </a:ext>
              </a:extLst>
            </p:cNvPr>
            <p:cNvSpPr/>
            <p:nvPr/>
          </p:nvSpPr>
          <p:spPr>
            <a:xfrm>
              <a:off x="2635402" y="3601685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xmlns="" id="{162778E0-8C31-ED4E-8A14-80978EFCE145}"/>
                </a:ext>
              </a:extLst>
            </p:cNvPr>
            <p:cNvSpPr/>
            <p:nvPr/>
          </p:nvSpPr>
          <p:spPr>
            <a:xfrm>
              <a:off x="3181853" y="3679536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xmlns="" id="{D91E3742-C8F4-8840-AA8F-D65885C1D73E}"/>
                </a:ext>
              </a:extLst>
            </p:cNvPr>
            <p:cNvSpPr/>
            <p:nvPr/>
          </p:nvSpPr>
          <p:spPr>
            <a:xfrm>
              <a:off x="3205081" y="3688801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2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2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xmlns="" id="{31400D42-A36B-B64E-98D5-9CB6B554B1ED}"/>
                </a:ext>
              </a:extLst>
            </p:cNvPr>
            <p:cNvSpPr/>
            <p:nvPr/>
          </p:nvSpPr>
          <p:spPr>
            <a:xfrm>
              <a:off x="3237477" y="3725652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xmlns="" id="{EC1BE984-CEB3-FB4D-9C23-036C93FE68AF}"/>
                </a:ext>
              </a:extLst>
            </p:cNvPr>
            <p:cNvSpPr/>
            <p:nvPr/>
          </p:nvSpPr>
          <p:spPr>
            <a:xfrm>
              <a:off x="3253123" y="3734779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xmlns="" id="{4C9C62CF-0D63-354F-B769-676B663103CE}"/>
                </a:ext>
              </a:extLst>
            </p:cNvPr>
            <p:cNvSpPr/>
            <p:nvPr/>
          </p:nvSpPr>
          <p:spPr>
            <a:xfrm>
              <a:off x="3267667" y="3752893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xmlns="" id="{274F34CF-9021-7A4F-A773-A84AD9F0F158}"/>
                </a:ext>
              </a:extLst>
            </p:cNvPr>
            <p:cNvSpPr/>
            <p:nvPr/>
          </p:nvSpPr>
          <p:spPr>
            <a:xfrm>
              <a:off x="3292618" y="3768726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xmlns="" id="{85CE45B5-F4D7-2A44-8464-34CB64AE1754}"/>
                </a:ext>
              </a:extLst>
            </p:cNvPr>
            <p:cNvSpPr/>
            <p:nvPr/>
          </p:nvSpPr>
          <p:spPr>
            <a:xfrm>
              <a:off x="3449357" y="3818299"/>
              <a:ext cx="55141" cy="55312"/>
            </a:xfrm>
            <a:custGeom>
              <a:avLst/>
              <a:gdLst>
                <a:gd name="connsiteX0" fmla="*/ 50937 w 55141"/>
                <a:gd name="connsiteY0" fmla="*/ 28140 h 55311"/>
                <a:gd name="connsiteX1" fmla="*/ 28053 w 55141"/>
                <a:gd name="connsiteY1" fmla="*/ 51094 h 55311"/>
                <a:gd name="connsiteX2" fmla="*/ 5169 w 55141"/>
                <a:gd name="connsiteY2" fmla="*/ 28140 h 55311"/>
                <a:gd name="connsiteX3" fmla="*/ 28053 w 55141"/>
                <a:gd name="connsiteY3" fmla="*/ 5185 h 55311"/>
                <a:gd name="connsiteX4" fmla="*/ 50937 w 55141"/>
                <a:gd name="connsiteY4" fmla="*/ 28140 h 5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" h="55311">
                  <a:moveTo>
                    <a:pt x="50937" y="28140"/>
                  </a:moveTo>
                  <a:cubicBezTo>
                    <a:pt x="50937" y="40817"/>
                    <a:pt x="40691" y="51094"/>
                    <a:pt x="28053" y="51094"/>
                  </a:cubicBezTo>
                  <a:cubicBezTo>
                    <a:pt x="15415" y="51094"/>
                    <a:pt x="5169" y="40817"/>
                    <a:pt x="5169" y="28140"/>
                  </a:cubicBezTo>
                  <a:cubicBezTo>
                    <a:pt x="5169" y="15462"/>
                    <a:pt x="15415" y="5185"/>
                    <a:pt x="28053" y="5185"/>
                  </a:cubicBezTo>
                  <a:cubicBezTo>
                    <a:pt x="40691" y="5185"/>
                    <a:pt x="50937" y="15462"/>
                    <a:pt x="50937" y="28140"/>
                  </a:cubicBezTo>
                  <a:close/>
                </a:path>
              </a:pathLst>
            </a:custGeom>
            <a:solidFill>
              <a:srgbClr val="C657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39" name="Slide Number Placeholder 338">
            <a:extLst>
              <a:ext uri="{FF2B5EF4-FFF2-40B4-BE49-F238E27FC236}">
                <a16:creationId xmlns:a16="http://schemas.microsoft.com/office/drawing/2014/main" xmlns="" id="{4BF1E52B-4FA7-7644-A454-DC3C87BDF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RECOURSE Study: TAS-102 PROLONGED PFS AND OS in refractory </a:t>
            </a:r>
            <a:r>
              <a:rPr lang="en-GB" cap="none" dirty="0"/>
              <a:t>m</a:t>
            </a:r>
            <a:r>
              <a:rPr lang="en-GB" dirty="0"/>
              <a:t>crc patients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8A41349E-0C0B-D340-A04F-9D199979E0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300353" cy="365125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CI, confidence interval; DCR, disease control rate; HR, hazard ratio; mCRC, metastatic colorectal cancer; mo, months; ORR, objective response rate; OS, overall survival; PFS, progression free survival; TAS-102, trifluridine/tipiracil </a:t>
            </a:r>
          </a:p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Mayer RJ, et al N Engl J Med. 2015;372:1909-19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24962" y="4839092"/>
            <a:ext cx="371928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OS: 7.1 mo vs. 5.3 mo (HR 0.68; p&lt;0.001)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04719" y="4839092"/>
            <a:ext cx="381386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PFS: 2.0 mo vs. 1.7 mo (HR 0.48; p&lt;0.001)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93895F1-EC86-B047-AE21-4ECBBFEECC69}"/>
              </a:ext>
            </a:extLst>
          </p:cNvPr>
          <p:cNvCxnSpPr>
            <a:cxnSpLocks/>
          </p:cNvCxnSpPr>
          <p:nvPr/>
        </p:nvCxnSpPr>
        <p:spPr>
          <a:xfrm flipH="1">
            <a:off x="7252083" y="4022958"/>
            <a:ext cx="463764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AF0359-037F-4A42-B783-30FE79D0BF46}"/>
              </a:ext>
            </a:extLst>
          </p:cNvPr>
          <p:cNvSpPr txBox="1"/>
          <p:nvPr/>
        </p:nvSpPr>
        <p:spPr>
          <a:xfrm>
            <a:off x="7903238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feld 7">
            <a:extLst>
              <a:ext uri="{FF2B5EF4-FFF2-40B4-BE49-F238E27FC236}">
                <a16:creationId xmlns:a16="http://schemas.microsoft.com/office/drawing/2014/main" xmlns="" id="{54653579-1139-7D45-A0A5-9EBFFDDB5658}"/>
              </a:ext>
            </a:extLst>
          </p:cNvPr>
          <p:cNvSpPr txBox="1"/>
          <p:nvPr/>
        </p:nvSpPr>
        <p:spPr>
          <a:xfrm>
            <a:off x="619200" y="5295145"/>
            <a:ext cx="2739533" cy="6773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594769" algn="l"/>
                <a:tab pos="1911303" algn="l"/>
              </a:tabLst>
            </a:pPr>
            <a:r>
              <a:rPr lang="en-GB" sz="1467" u="sng" dirty="0">
                <a:latin typeface="Arial" panose="020B0604020202020204" pitchFamily="34" charset="0"/>
                <a:cs typeface="Arial" panose="020B0604020202020204" pitchFamily="34" charset="0"/>
              </a:rPr>
              <a:t>Tumour response: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ORR: 	1.6% vs. 0.4% 	(p=0.29)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DCR: 	44% vs. 16% 	(p&lt;0.001)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9FD5BA5-E85D-DE42-A600-A3B8C9734F61}"/>
              </a:ext>
            </a:extLst>
          </p:cNvPr>
          <p:cNvSpPr txBox="1"/>
          <p:nvPr/>
        </p:nvSpPr>
        <p:spPr>
          <a:xfrm>
            <a:off x="619200" y="1238866"/>
            <a:ext cx="32296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pc="100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PROGRESSION-FREE SURVIVAL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E9A936-047D-5C4F-B593-02F9A11B5B3E}"/>
              </a:ext>
            </a:extLst>
          </p:cNvPr>
          <p:cNvSpPr txBox="1"/>
          <p:nvPr/>
        </p:nvSpPr>
        <p:spPr>
          <a:xfrm>
            <a:off x="6264390" y="1233931"/>
            <a:ext cx="20680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pc="100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OVERALL SURVIVAL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xmlns="" id="{D2EEF92A-5B84-884E-901C-9D9878D5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C14318E-BFEA-BF4B-B7F9-DD187BAC1B27}"/>
              </a:ext>
            </a:extLst>
          </p:cNvPr>
          <p:cNvSpPr txBox="1"/>
          <p:nvPr/>
        </p:nvSpPr>
        <p:spPr>
          <a:xfrm>
            <a:off x="2646503" y="2092065"/>
            <a:ext cx="35763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Hazard ratio for progression or death, 0.48 (95% CI, 0.41-0.57)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P&lt;0.001 by log-rank test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75B08344-D1F8-834D-A5C5-A2E7945A0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10004" y="1693739"/>
            <a:ext cx="4622727" cy="237794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0C9358A-9BEE-AE48-94E8-D458329C9DA5}"/>
              </a:ext>
            </a:extLst>
          </p:cNvPr>
          <p:cNvSpPr txBox="1"/>
          <p:nvPr/>
        </p:nvSpPr>
        <p:spPr>
          <a:xfrm rot="16200000">
            <a:off x="6297707" y="2777277"/>
            <a:ext cx="11830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25DDB12-7AFC-494E-910C-347D316644B4}"/>
              </a:ext>
            </a:extLst>
          </p:cNvPr>
          <p:cNvSpPr txBox="1"/>
          <p:nvPr/>
        </p:nvSpPr>
        <p:spPr>
          <a:xfrm>
            <a:off x="6980792" y="162880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A0A8D64-EA0C-614F-9236-90EA211431DE}"/>
              </a:ext>
            </a:extLst>
          </p:cNvPr>
          <p:cNvSpPr txBox="1"/>
          <p:nvPr/>
        </p:nvSpPr>
        <p:spPr>
          <a:xfrm>
            <a:off x="7051324" y="184470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9BC68D6-34FB-E044-A390-A63283589886}"/>
              </a:ext>
            </a:extLst>
          </p:cNvPr>
          <p:cNvSpPr txBox="1"/>
          <p:nvPr/>
        </p:nvSpPr>
        <p:spPr>
          <a:xfrm>
            <a:off x="7051324" y="207965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A2C0763-AF1B-FE4D-A8E1-F1FCBC1A51ED}"/>
              </a:ext>
            </a:extLst>
          </p:cNvPr>
          <p:cNvSpPr txBox="1"/>
          <p:nvPr/>
        </p:nvSpPr>
        <p:spPr>
          <a:xfrm>
            <a:off x="7051324" y="231142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EDF65A2-1B53-E744-8F39-1274029DBBEB}"/>
              </a:ext>
            </a:extLst>
          </p:cNvPr>
          <p:cNvSpPr txBox="1"/>
          <p:nvPr/>
        </p:nvSpPr>
        <p:spPr>
          <a:xfrm>
            <a:off x="7051324" y="254637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09CFA0B-23C9-9C4F-9D7E-207EDA564EC6}"/>
              </a:ext>
            </a:extLst>
          </p:cNvPr>
          <p:cNvSpPr txBox="1"/>
          <p:nvPr/>
        </p:nvSpPr>
        <p:spPr>
          <a:xfrm>
            <a:off x="7051324" y="277497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AF9BEBB-BD84-1C43-A308-195CD270C861}"/>
              </a:ext>
            </a:extLst>
          </p:cNvPr>
          <p:cNvSpPr txBox="1"/>
          <p:nvPr/>
        </p:nvSpPr>
        <p:spPr>
          <a:xfrm>
            <a:off x="7051324" y="300675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FA23686-95F3-7644-951E-9D6DFD37EAB6}"/>
              </a:ext>
            </a:extLst>
          </p:cNvPr>
          <p:cNvSpPr txBox="1"/>
          <p:nvPr/>
        </p:nvSpPr>
        <p:spPr>
          <a:xfrm>
            <a:off x="7051324" y="324170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B61F401-BB01-3047-8F61-D156549CB719}"/>
              </a:ext>
            </a:extLst>
          </p:cNvPr>
          <p:cNvSpPr txBox="1"/>
          <p:nvPr/>
        </p:nvSpPr>
        <p:spPr>
          <a:xfrm>
            <a:off x="7051324" y="347347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109CD7A-9BD8-9A42-A24F-EF29136C1607}"/>
              </a:ext>
            </a:extLst>
          </p:cNvPr>
          <p:cNvSpPr txBox="1"/>
          <p:nvPr/>
        </p:nvSpPr>
        <p:spPr>
          <a:xfrm>
            <a:off x="7051324" y="370525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3ABE41-CF25-6941-8584-8A651D9BFAC0}"/>
              </a:ext>
            </a:extLst>
          </p:cNvPr>
          <p:cNvSpPr txBox="1"/>
          <p:nvPr/>
        </p:nvSpPr>
        <p:spPr>
          <a:xfrm>
            <a:off x="7121856" y="393702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931F18F-558B-994D-BD32-E587697BD1C4}"/>
              </a:ext>
            </a:extLst>
          </p:cNvPr>
          <p:cNvSpPr txBox="1"/>
          <p:nvPr/>
        </p:nvSpPr>
        <p:spPr>
          <a:xfrm>
            <a:off x="8644216" y="4224833"/>
            <a:ext cx="168635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after randomisation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328B9F6-1E15-214D-AEA5-EAC9278F93A7}"/>
              </a:ext>
            </a:extLst>
          </p:cNvPr>
          <p:cNvSpPr txBox="1"/>
          <p:nvPr/>
        </p:nvSpPr>
        <p:spPr>
          <a:xfrm>
            <a:off x="7145189" y="4565028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534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D3E0B0D-B64C-354E-B1AE-FDF0CA598506}"/>
              </a:ext>
            </a:extLst>
          </p:cNvPr>
          <p:cNvSpPr txBox="1"/>
          <p:nvPr/>
        </p:nvSpPr>
        <p:spPr>
          <a:xfrm>
            <a:off x="6082251" y="4426529"/>
            <a:ext cx="89447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TAS-102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06AF7E1-1B67-144D-B6DB-1A07E8C77E98}"/>
              </a:ext>
            </a:extLst>
          </p:cNvPr>
          <p:cNvSpPr txBox="1"/>
          <p:nvPr/>
        </p:nvSpPr>
        <p:spPr>
          <a:xfrm>
            <a:off x="7824638" y="4565028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412E843-93D2-014F-A02E-B89B161FCF2E}"/>
              </a:ext>
            </a:extLst>
          </p:cNvPr>
          <p:cNvSpPr txBox="1"/>
          <p:nvPr/>
        </p:nvSpPr>
        <p:spPr>
          <a:xfrm>
            <a:off x="8526313" y="4565028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DF865B6-95BB-E748-9938-862D94094CF8}"/>
              </a:ext>
            </a:extLst>
          </p:cNvPr>
          <p:cNvSpPr txBox="1"/>
          <p:nvPr/>
        </p:nvSpPr>
        <p:spPr>
          <a:xfrm>
            <a:off x="11298770" y="4565028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F8A7A69-8BD3-3843-86AD-530DEB419997}"/>
              </a:ext>
            </a:extLst>
          </p:cNvPr>
          <p:cNvSpPr txBox="1"/>
          <p:nvPr/>
        </p:nvSpPr>
        <p:spPr>
          <a:xfrm>
            <a:off x="10593579" y="4565028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A79ACC1-C5B8-864F-94F4-DB8E38B39FDB}"/>
              </a:ext>
            </a:extLst>
          </p:cNvPr>
          <p:cNvSpPr txBox="1"/>
          <p:nvPr/>
        </p:nvSpPr>
        <p:spPr>
          <a:xfrm>
            <a:off x="9910954" y="4565028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2BB809F-A57F-F943-A628-9829A1E58AAD}"/>
              </a:ext>
            </a:extLst>
          </p:cNvPr>
          <p:cNvSpPr txBox="1"/>
          <p:nvPr/>
        </p:nvSpPr>
        <p:spPr>
          <a:xfrm>
            <a:off x="9189888" y="4565028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1461A05-7C4D-BC4D-A58E-6AADF7B08582}"/>
              </a:ext>
            </a:extLst>
          </p:cNvPr>
          <p:cNvSpPr txBox="1"/>
          <p:nvPr/>
        </p:nvSpPr>
        <p:spPr>
          <a:xfrm>
            <a:off x="10112408" y="3296455"/>
            <a:ext cx="51135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TAS-102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686F2CB-FC61-F546-BFEC-25D91182298B}"/>
              </a:ext>
            </a:extLst>
          </p:cNvPr>
          <p:cNvSpPr txBox="1"/>
          <p:nvPr/>
        </p:nvSpPr>
        <p:spPr>
          <a:xfrm>
            <a:off x="9997285" y="3822437"/>
            <a:ext cx="4889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69471AC-6187-004F-AF8B-34FB18C051EB}"/>
              </a:ext>
            </a:extLst>
          </p:cNvPr>
          <p:cNvSpPr txBox="1"/>
          <p:nvPr/>
        </p:nvSpPr>
        <p:spPr>
          <a:xfrm>
            <a:off x="9103946" y="2100157"/>
            <a:ext cx="27251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Hazard ratio for death, 0.68 (95% CI, 0.58-0.81)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F92DF08-05BD-B549-A08B-45575418C88C}"/>
              </a:ext>
            </a:extLst>
          </p:cNvPr>
          <p:cNvSpPr txBox="1"/>
          <p:nvPr/>
        </p:nvSpPr>
        <p:spPr>
          <a:xfrm>
            <a:off x="7230138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3C27367-8C00-3045-A11F-6E92B70EF573}"/>
              </a:ext>
            </a:extLst>
          </p:cNvPr>
          <p:cNvSpPr txBox="1"/>
          <p:nvPr/>
        </p:nvSpPr>
        <p:spPr>
          <a:xfrm>
            <a:off x="8585863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97E3BCF-BC67-7940-83DF-38ABAE377B9E}"/>
              </a:ext>
            </a:extLst>
          </p:cNvPr>
          <p:cNvSpPr txBox="1"/>
          <p:nvPr/>
        </p:nvSpPr>
        <p:spPr>
          <a:xfrm>
            <a:off x="9265313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D81738C-29D2-D743-A1DB-A3E7B1F8BD21}"/>
              </a:ext>
            </a:extLst>
          </p:cNvPr>
          <p:cNvSpPr txBox="1"/>
          <p:nvPr/>
        </p:nvSpPr>
        <p:spPr>
          <a:xfrm>
            <a:off x="11271572" y="406626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8454D66-9571-B149-8ADE-8669CE12C39E}"/>
              </a:ext>
            </a:extLst>
          </p:cNvPr>
          <p:cNvSpPr txBox="1"/>
          <p:nvPr/>
        </p:nvSpPr>
        <p:spPr>
          <a:xfrm>
            <a:off x="10576247" y="406626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E34311-732B-6B47-91F1-3B7E1977BE66}"/>
              </a:ext>
            </a:extLst>
          </p:cNvPr>
          <p:cNvSpPr txBox="1"/>
          <p:nvPr/>
        </p:nvSpPr>
        <p:spPr>
          <a:xfrm>
            <a:off x="9896797" y="406626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E1DFEAE8-A07B-D24B-BA32-FEEDEE21EB11}"/>
              </a:ext>
            </a:extLst>
          </p:cNvPr>
          <p:cNvCxnSpPr>
            <a:cxnSpLocks/>
          </p:cNvCxnSpPr>
          <p:nvPr/>
        </p:nvCxnSpPr>
        <p:spPr>
          <a:xfrm>
            <a:off x="7255198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5F71BD26-A0A7-3146-B6F5-9829A9DC8FDD}"/>
              </a:ext>
            </a:extLst>
          </p:cNvPr>
          <p:cNvCxnSpPr>
            <a:cxnSpLocks/>
          </p:cNvCxnSpPr>
          <p:nvPr/>
        </p:nvCxnSpPr>
        <p:spPr>
          <a:xfrm>
            <a:off x="7255198" y="1702843"/>
            <a:ext cx="0" cy="23241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37C477FF-C6A2-7D40-B7A7-3F04CF3DD07E}"/>
              </a:ext>
            </a:extLst>
          </p:cNvPr>
          <p:cNvCxnSpPr>
            <a:cxnSpLocks/>
          </p:cNvCxnSpPr>
          <p:nvPr/>
        </p:nvCxnSpPr>
        <p:spPr>
          <a:xfrm rot="5400000">
            <a:off x="7229800" y="400066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AD60D186-110E-634E-BDE1-545807195755}"/>
              </a:ext>
            </a:extLst>
          </p:cNvPr>
          <p:cNvCxnSpPr>
            <a:cxnSpLocks/>
          </p:cNvCxnSpPr>
          <p:nvPr/>
        </p:nvCxnSpPr>
        <p:spPr>
          <a:xfrm>
            <a:off x="7937823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5C340429-46C4-D040-A010-B34D562402BE}"/>
              </a:ext>
            </a:extLst>
          </p:cNvPr>
          <p:cNvCxnSpPr>
            <a:cxnSpLocks/>
          </p:cNvCxnSpPr>
          <p:nvPr/>
        </p:nvCxnSpPr>
        <p:spPr>
          <a:xfrm>
            <a:off x="8617273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BB7DDECC-25DE-C84D-A35F-30618C45D611}"/>
              </a:ext>
            </a:extLst>
          </p:cNvPr>
          <p:cNvCxnSpPr>
            <a:cxnSpLocks/>
          </p:cNvCxnSpPr>
          <p:nvPr/>
        </p:nvCxnSpPr>
        <p:spPr>
          <a:xfrm>
            <a:off x="9296723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53777330-1557-7C45-9BDC-42189D49EA27}"/>
              </a:ext>
            </a:extLst>
          </p:cNvPr>
          <p:cNvCxnSpPr>
            <a:cxnSpLocks/>
          </p:cNvCxnSpPr>
          <p:nvPr/>
        </p:nvCxnSpPr>
        <p:spPr>
          <a:xfrm>
            <a:off x="9976173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9C4D96C5-DAA1-5E47-B2DA-0FF2689EDA52}"/>
              </a:ext>
            </a:extLst>
          </p:cNvPr>
          <p:cNvCxnSpPr>
            <a:cxnSpLocks/>
          </p:cNvCxnSpPr>
          <p:nvPr/>
        </p:nvCxnSpPr>
        <p:spPr>
          <a:xfrm>
            <a:off x="10652448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2CDF4EDC-D4C5-6A49-BFE0-7D4CFD29774A}"/>
              </a:ext>
            </a:extLst>
          </p:cNvPr>
          <p:cNvCxnSpPr>
            <a:cxnSpLocks/>
          </p:cNvCxnSpPr>
          <p:nvPr/>
        </p:nvCxnSpPr>
        <p:spPr>
          <a:xfrm>
            <a:off x="11335073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24BBACAF-8254-B241-BA5E-31E1246C3771}"/>
              </a:ext>
            </a:extLst>
          </p:cNvPr>
          <p:cNvCxnSpPr>
            <a:cxnSpLocks/>
          </p:cNvCxnSpPr>
          <p:nvPr/>
        </p:nvCxnSpPr>
        <p:spPr>
          <a:xfrm rot="5400000">
            <a:off x="7229800" y="376888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8BD473ED-B088-DC4D-A7BD-EC92319D3344}"/>
              </a:ext>
            </a:extLst>
          </p:cNvPr>
          <p:cNvCxnSpPr>
            <a:cxnSpLocks/>
          </p:cNvCxnSpPr>
          <p:nvPr/>
        </p:nvCxnSpPr>
        <p:spPr>
          <a:xfrm rot="5400000">
            <a:off x="7229800" y="353393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B7DC560A-C696-5140-AE85-1888B140B05D}"/>
              </a:ext>
            </a:extLst>
          </p:cNvPr>
          <p:cNvCxnSpPr>
            <a:cxnSpLocks/>
          </p:cNvCxnSpPr>
          <p:nvPr/>
        </p:nvCxnSpPr>
        <p:spPr>
          <a:xfrm rot="5400000">
            <a:off x="7229800" y="3302164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EEDDE8BA-F180-314F-B738-9AAB8848C51B}"/>
              </a:ext>
            </a:extLst>
          </p:cNvPr>
          <p:cNvCxnSpPr>
            <a:cxnSpLocks/>
          </p:cNvCxnSpPr>
          <p:nvPr/>
        </p:nvCxnSpPr>
        <p:spPr>
          <a:xfrm rot="5400000">
            <a:off x="7229800" y="2838614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76B8ACFB-B497-F64A-BF02-2AB96B434B71}"/>
              </a:ext>
            </a:extLst>
          </p:cNvPr>
          <p:cNvCxnSpPr>
            <a:cxnSpLocks/>
          </p:cNvCxnSpPr>
          <p:nvPr/>
        </p:nvCxnSpPr>
        <p:spPr>
          <a:xfrm rot="5400000">
            <a:off x="7229800" y="307039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BA43D09F-BBAA-A840-BD36-5CE9B1652767}"/>
              </a:ext>
            </a:extLst>
          </p:cNvPr>
          <p:cNvCxnSpPr>
            <a:cxnSpLocks/>
          </p:cNvCxnSpPr>
          <p:nvPr/>
        </p:nvCxnSpPr>
        <p:spPr>
          <a:xfrm rot="5400000">
            <a:off x="7229800" y="260684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D888FD31-8639-4649-8036-AD60D5914FA5}"/>
              </a:ext>
            </a:extLst>
          </p:cNvPr>
          <p:cNvCxnSpPr>
            <a:cxnSpLocks/>
          </p:cNvCxnSpPr>
          <p:nvPr/>
        </p:nvCxnSpPr>
        <p:spPr>
          <a:xfrm rot="5400000">
            <a:off x="7229800" y="237189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064BD4B9-3383-DC4F-A4B6-58317F062B8F}"/>
              </a:ext>
            </a:extLst>
          </p:cNvPr>
          <p:cNvCxnSpPr>
            <a:cxnSpLocks/>
          </p:cNvCxnSpPr>
          <p:nvPr/>
        </p:nvCxnSpPr>
        <p:spPr>
          <a:xfrm rot="5400000">
            <a:off x="7229800" y="214329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F3989CA9-BF1F-594A-B6AD-583D1C9ECCFA}"/>
              </a:ext>
            </a:extLst>
          </p:cNvPr>
          <p:cNvCxnSpPr>
            <a:cxnSpLocks/>
          </p:cNvCxnSpPr>
          <p:nvPr/>
        </p:nvCxnSpPr>
        <p:spPr>
          <a:xfrm rot="5400000">
            <a:off x="7229800" y="190834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D7A6A3B8-7C6D-3D4A-87E3-26A003F1A227}"/>
              </a:ext>
            </a:extLst>
          </p:cNvPr>
          <p:cNvCxnSpPr>
            <a:cxnSpLocks/>
          </p:cNvCxnSpPr>
          <p:nvPr/>
        </p:nvCxnSpPr>
        <p:spPr>
          <a:xfrm rot="5400000">
            <a:off x="7229800" y="1676567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476715E-C5F9-CA42-935E-9FA8A69CDA2D}"/>
              </a:ext>
            </a:extLst>
          </p:cNvPr>
          <p:cNvSpPr txBox="1"/>
          <p:nvPr/>
        </p:nvSpPr>
        <p:spPr>
          <a:xfrm>
            <a:off x="2809858" y="4224833"/>
            <a:ext cx="168635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after randomisation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09067489-3F2F-E141-9A48-4A97C7ACFAB8}"/>
              </a:ext>
            </a:extLst>
          </p:cNvPr>
          <p:cNvSpPr txBox="1"/>
          <p:nvPr/>
        </p:nvSpPr>
        <p:spPr>
          <a:xfrm>
            <a:off x="1310831" y="4565028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534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D683622F-7798-1D44-9FC3-BB29737A9633}"/>
              </a:ext>
            </a:extLst>
          </p:cNvPr>
          <p:cNvSpPr txBox="1"/>
          <p:nvPr/>
        </p:nvSpPr>
        <p:spPr>
          <a:xfrm>
            <a:off x="247893" y="4426529"/>
            <a:ext cx="89447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TAS-102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12B387AC-6649-BE4C-BC6A-C2E552D845F6}"/>
              </a:ext>
            </a:extLst>
          </p:cNvPr>
          <p:cNvSpPr txBox="1"/>
          <p:nvPr/>
        </p:nvSpPr>
        <p:spPr>
          <a:xfrm>
            <a:off x="1850580" y="4565028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A169D5B-2474-604A-8BA4-F308DFF43163}"/>
              </a:ext>
            </a:extLst>
          </p:cNvPr>
          <p:cNvSpPr txBox="1"/>
          <p:nvPr/>
        </p:nvSpPr>
        <p:spPr>
          <a:xfrm>
            <a:off x="2368105" y="4565028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4F75BF2-6ACF-3348-AB72-30153FEA5F4A}"/>
              </a:ext>
            </a:extLst>
          </p:cNvPr>
          <p:cNvSpPr txBox="1"/>
          <p:nvPr/>
        </p:nvSpPr>
        <p:spPr>
          <a:xfrm>
            <a:off x="5080237" y="4565028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8541026-4F57-6A43-83E5-52F96C68FC89}"/>
              </a:ext>
            </a:extLst>
          </p:cNvPr>
          <p:cNvSpPr txBox="1"/>
          <p:nvPr/>
        </p:nvSpPr>
        <p:spPr>
          <a:xfrm>
            <a:off x="4553187" y="4565028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0CAA5D14-62D1-5546-A267-D9DE959BA5D3}"/>
              </a:ext>
            </a:extLst>
          </p:cNvPr>
          <p:cNvSpPr txBox="1"/>
          <p:nvPr/>
        </p:nvSpPr>
        <p:spPr>
          <a:xfrm>
            <a:off x="3987696" y="4565028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C4560307-168C-5F4B-BD8F-CCC7D6BA2EC2}"/>
              </a:ext>
            </a:extLst>
          </p:cNvPr>
          <p:cNvSpPr txBox="1"/>
          <p:nvPr/>
        </p:nvSpPr>
        <p:spPr>
          <a:xfrm>
            <a:off x="2939946" y="4565028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6DF0977E-7D6C-D942-B89E-3F592A8BAEC3}"/>
              </a:ext>
            </a:extLst>
          </p:cNvPr>
          <p:cNvSpPr txBox="1"/>
          <p:nvPr/>
        </p:nvSpPr>
        <p:spPr>
          <a:xfrm>
            <a:off x="2505415" y="3252317"/>
            <a:ext cx="51135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TAS-102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C85940F5-707E-C74C-96CB-AAEFD2CBBB4B}"/>
              </a:ext>
            </a:extLst>
          </p:cNvPr>
          <p:cNvSpPr txBox="1"/>
          <p:nvPr/>
        </p:nvSpPr>
        <p:spPr>
          <a:xfrm>
            <a:off x="3476521" y="4565028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D0C17253-C336-3F4F-A335-FCA97DAE937C}"/>
              </a:ext>
            </a:extLst>
          </p:cNvPr>
          <p:cNvSpPr txBox="1"/>
          <p:nvPr/>
        </p:nvSpPr>
        <p:spPr>
          <a:xfrm>
            <a:off x="5613637" y="4565028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63" name="Graphic 162">
            <a:extLst>
              <a:ext uri="{FF2B5EF4-FFF2-40B4-BE49-F238E27FC236}">
                <a16:creationId xmlns:a16="http://schemas.microsoft.com/office/drawing/2014/main" xmlns="" id="{9E28F1FF-B108-1743-892C-2397DA0B4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67011" y="1659042"/>
            <a:ext cx="4591456" cy="2409175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FA8A526E-B799-8144-87A8-49D4EF00E4A3}"/>
              </a:ext>
            </a:extLst>
          </p:cNvPr>
          <p:cNvCxnSpPr>
            <a:cxnSpLocks/>
          </p:cNvCxnSpPr>
          <p:nvPr/>
        </p:nvCxnSpPr>
        <p:spPr>
          <a:xfrm flipH="1">
            <a:off x="1417726" y="4022958"/>
            <a:ext cx="454610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5957EA7-48AD-794F-B70D-2D606B57D581}"/>
              </a:ext>
            </a:extLst>
          </p:cNvPr>
          <p:cNvSpPr txBox="1"/>
          <p:nvPr/>
        </p:nvSpPr>
        <p:spPr>
          <a:xfrm>
            <a:off x="1913305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F3F90968-77FF-5E4C-B3F5-1A1AA1768556}"/>
              </a:ext>
            </a:extLst>
          </p:cNvPr>
          <p:cNvSpPr txBox="1"/>
          <p:nvPr/>
        </p:nvSpPr>
        <p:spPr>
          <a:xfrm>
            <a:off x="2514062" y="3740491"/>
            <a:ext cx="4889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12D4517B-8F4F-B94A-AD28-6FC7B9B949FA}"/>
              </a:ext>
            </a:extLst>
          </p:cNvPr>
          <p:cNvSpPr txBox="1"/>
          <p:nvPr/>
        </p:nvSpPr>
        <p:spPr>
          <a:xfrm>
            <a:off x="2976930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1268D658-8737-9A43-B629-915C9B60010A}"/>
              </a:ext>
            </a:extLst>
          </p:cNvPr>
          <p:cNvSpPr txBox="1"/>
          <p:nvPr/>
        </p:nvSpPr>
        <p:spPr>
          <a:xfrm>
            <a:off x="5059389" y="406626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1F74B1DF-7945-854B-8E4F-A91E184B6B32}"/>
              </a:ext>
            </a:extLst>
          </p:cNvPr>
          <p:cNvSpPr txBox="1"/>
          <p:nvPr/>
        </p:nvSpPr>
        <p:spPr>
          <a:xfrm>
            <a:off x="5573739" y="406626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37CBE8D2-810E-634D-AF0F-510F2968164D}"/>
              </a:ext>
            </a:extLst>
          </p:cNvPr>
          <p:cNvSpPr txBox="1"/>
          <p:nvPr/>
        </p:nvSpPr>
        <p:spPr>
          <a:xfrm>
            <a:off x="3983064" y="406626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10C3AA57-FF36-5F48-9422-B4378F6AE929}"/>
              </a:ext>
            </a:extLst>
          </p:cNvPr>
          <p:cNvCxnSpPr>
            <a:cxnSpLocks/>
          </p:cNvCxnSpPr>
          <p:nvPr/>
        </p:nvCxnSpPr>
        <p:spPr>
          <a:xfrm>
            <a:off x="1954240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CE94A57B-45D0-F64C-A95B-435DFA2AB9D1}"/>
              </a:ext>
            </a:extLst>
          </p:cNvPr>
          <p:cNvCxnSpPr>
            <a:cxnSpLocks/>
          </p:cNvCxnSpPr>
          <p:nvPr/>
        </p:nvCxnSpPr>
        <p:spPr>
          <a:xfrm>
            <a:off x="3008340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E6399BDF-555A-2142-9870-D414F0E1A14E}"/>
              </a:ext>
            </a:extLst>
          </p:cNvPr>
          <p:cNvCxnSpPr>
            <a:cxnSpLocks/>
          </p:cNvCxnSpPr>
          <p:nvPr/>
        </p:nvCxnSpPr>
        <p:spPr>
          <a:xfrm>
            <a:off x="4062440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A43A3BCE-E137-8146-97FC-5C745188FF2A}"/>
              </a:ext>
            </a:extLst>
          </p:cNvPr>
          <p:cNvCxnSpPr>
            <a:cxnSpLocks/>
          </p:cNvCxnSpPr>
          <p:nvPr/>
        </p:nvCxnSpPr>
        <p:spPr>
          <a:xfrm>
            <a:off x="5649940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F0364088-03C9-9643-BFAC-0248E6F93059}"/>
              </a:ext>
            </a:extLst>
          </p:cNvPr>
          <p:cNvCxnSpPr>
            <a:cxnSpLocks/>
          </p:cNvCxnSpPr>
          <p:nvPr/>
        </p:nvCxnSpPr>
        <p:spPr>
          <a:xfrm>
            <a:off x="5122890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82E01556-9070-6041-B2F1-32F54E5C34A3}"/>
              </a:ext>
            </a:extLst>
          </p:cNvPr>
          <p:cNvSpPr txBox="1"/>
          <p:nvPr/>
        </p:nvSpPr>
        <p:spPr>
          <a:xfrm>
            <a:off x="2443530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B89339A2-7465-3345-BEEA-D2ABD1FC35F4}"/>
              </a:ext>
            </a:extLst>
          </p:cNvPr>
          <p:cNvCxnSpPr>
            <a:cxnSpLocks/>
          </p:cNvCxnSpPr>
          <p:nvPr/>
        </p:nvCxnSpPr>
        <p:spPr>
          <a:xfrm>
            <a:off x="2478115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EC766C09-27C5-774D-8718-70FC4C83D3F7}"/>
              </a:ext>
            </a:extLst>
          </p:cNvPr>
          <p:cNvSpPr txBox="1"/>
          <p:nvPr/>
        </p:nvSpPr>
        <p:spPr>
          <a:xfrm>
            <a:off x="3507155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FF545D49-1AEC-4C41-877B-704A8658C7F9}"/>
              </a:ext>
            </a:extLst>
          </p:cNvPr>
          <p:cNvCxnSpPr>
            <a:cxnSpLocks/>
          </p:cNvCxnSpPr>
          <p:nvPr/>
        </p:nvCxnSpPr>
        <p:spPr>
          <a:xfrm>
            <a:off x="3538565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9A6E82C-5EE7-904E-86B2-4FC6564C0B40}"/>
              </a:ext>
            </a:extLst>
          </p:cNvPr>
          <p:cNvSpPr txBox="1"/>
          <p:nvPr/>
        </p:nvSpPr>
        <p:spPr>
          <a:xfrm rot="16200000">
            <a:off x="167599" y="2777277"/>
            <a:ext cx="17745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 (%)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7AEBDB7-E12D-FC4F-AC98-4B26419E13C3}"/>
              </a:ext>
            </a:extLst>
          </p:cNvPr>
          <p:cNvSpPr txBox="1"/>
          <p:nvPr/>
        </p:nvSpPr>
        <p:spPr>
          <a:xfrm>
            <a:off x="1146434" y="162880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884C7CD-E0E2-4E44-BA38-1E8ACF4979BC}"/>
              </a:ext>
            </a:extLst>
          </p:cNvPr>
          <p:cNvSpPr txBox="1"/>
          <p:nvPr/>
        </p:nvSpPr>
        <p:spPr>
          <a:xfrm>
            <a:off x="1216966" y="184470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21615C6-6490-2248-B05F-BC4744C36476}"/>
              </a:ext>
            </a:extLst>
          </p:cNvPr>
          <p:cNvSpPr txBox="1"/>
          <p:nvPr/>
        </p:nvSpPr>
        <p:spPr>
          <a:xfrm>
            <a:off x="1216966" y="207965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C137920-D7A3-8E43-ADD0-230D3BE167A5}"/>
              </a:ext>
            </a:extLst>
          </p:cNvPr>
          <p:cNvSpPr txBox="1"/>
          <p:nvPr/>
        </p:nvSpPr>
        <p:spPr>
          <a:xfrm>
            <a:off x="1216966" y="231142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FEE82F2-CB98-F84B-8FB2-F47682CED978}"/>
              </a:ext>
            </a:extLst>
          </p:cNvPr>
          <p:cNvSpPr txBox="1"/>
          <p:nvPr/>
        </p:nvSpPr>
        <p:spPr>
          <a:xfrm>
            <a:off x="1216966" y="254637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1AC91C3-7D9A-154F-8A9E-C1D26EC16811}"/>
              </a:ext>
            </a:extLst>
          </p:cNvPr>
          <p:cNvSpPr txBox="1"/>
          <p:nvPr/>
        </p:nvSpPr>
        <p:spPr>
          <a:xfrm>
            <a:off x="1216966" y="277497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CC267BA4-2EDF-054F-B051-C299544AD78A}"/>
              </a:ext>
            </a:extLst>
          </p:cNvPr>
          <p:cNvSpPr txBox="1"/>
          <p:nvPr/>
        </p:nvSpPr>
        <p:spPr>
          <a:xfrm>
            <a:off x="1216966" y="300675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E4B4E40-1EE5-CB48-B5F1-14DC775A1F0A}"/>
              </a:ext>
            </a:extLst>
          </p:cNvPr>
          <p:cNvSpPr txBox="1"/>
          <p:nvPr/>
        </p:nvSpPr>
        <p:spPr>
          <a:xfrm>
            <a:off x="1216966" y="324170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CC445FA-431B-CA47-B352-F46069355036}"/>
              </a:ext>
            </a:extLst>
          </p:cNvPr>
          <p:cNvSpPr txBox="1"/>
          <p:nvPr/>
        </p:nvSpPr>
        <p:spPr>
          <a:xfrm>
            <a:off x="1216966" y="3473475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3BD42939-8611-EA43-AAD5-B4584EE43023}"/>
              </a:ext>
            </a:extLst>
          </p:cNvPr>
          <p:cNvCxnSpPr>
            <a:cxnSpLocks/>
          </p:cNvCxnSpPr>
          <p:nvPr/>
        </p:nvCxnSpPr>
        <p:spPr>
          <a:xfrm>
            <a:off x="1420840" y="1702843"/>
            <a:ext cx="0" cy="23241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261C2EED-D3D3-7142-A95F-843CD38E82AB}"/>
              </a:ext>
            </a:extLst>
          </p:cNvPr>
          <p:cNvCxnSpPr>
            <a:cxnSpLocks/>
          </p:cNvCxnSpPr>
          <p:nvPr/>
        </p:nvCxnSpPr>
        <p:spPr>
          <a:xfrm rot="5400000">
            <a:off x="1395442" y="353393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F35EFE58-44C6-9F4E-9789-E8D5E41CB991}"/>
              </a:ext>
            </a:extLst>
          </p:cNvPr>
          <p:cNvCxnSpPr>
            <a:cxnSpLocks/>
          </p:cNvCxnSpPr>
          <p:nvPr/>
        </p:nvCxnSpPr>
        <p:spPr>
          <a:xfrm rot="5400000">
            <a:off x="1395442" y="3302164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B0E5D42B-AD14-D341-8F73-5B92D249A17B}"/>
              </a:ext>
            </a:extLst>
          </p:cNvPr>
          <p:cNvCxnSpPr>
            <a:cxnSpLocks/>
          </p:cNvCxnSpPr>
          <p:nvPr/>
        </p:nvCxnSpPr>
        <p:spPr>
          <a:xfrm rot="5400000">
            <a:off x="1395442" y="2838614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FEEEF85B-D823-E142-ACAB-2921F7E17BAE}"/>
              </a:ext>
            </a:extLst>
          </p:cNvPr>
          <p:cNvCxnSpPr>
            <a:cxnSpLocks/>
          </p:cNvCxnSpPr>
          <p:nvPr/>
        </p:nvCxnSpPr>
        <p:spPr>
          <a:xfrm rot="5400000">
            <a:off x="1395442" y="307039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20B8AA1B-BCFE-594B-913C-D67BE263EBC5}"/>
              </a:ext>
            </a:extLst>
          </p:cNvPr>
          <p:cNvCxnSpPr>
            <a:cxnSpLocks/>
          </p:cNvCxnSpPr>
          <p:nvPr/>
        </p:nvCxnSpPr>
        <p:spPr>
          <a:xfrm rot="5400000">
            <a:off x="1395442" y="260684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57290C18-B417-0B49-9841-B9A3C7954AEF}"/>
              </a:ext>
            </a:extLst>
          </p:cNvPr>
          <p:cNvCxnSpPr>
            <a:cxnSpLocks/>
          </p:cNvCxnSpPr>
          <p:nvPr/>
        </p:nvCxnSpPr>
        <p:spPr>
          <a:xfrm rot="5400000">
            <a:off x="1395442" y="237189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3A974527-679E-624B-875A-DCC0651EAD71}"/>
              </a:ext>
            </a:extLst>
          </p:cNvPr>
          <p:cNvCxnSpPr>
            <a:cxnSpLocks/>
          </p:cNvCxnSpPr>
          <p:nvPr/>
        </p:nvCxnSpPr>
        <p:spPr>
          <a:xfrm rot="5400000">
            <a:off x="1395442" y="214329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D1FC110E-1F8D-FD48-A66F-007D018C4C8C}"/>
              </a:ext>
            </a:extLst>
          </p:cNvPr>
          <p:cNvCxnSpPr>
            <a:cxnSpLocks/>
          </p:cNvCxnSpPr>
          <p:nvPr/>
        </p:nvCxnSpPr>
        <p:spPr>
          <a:xfrm rot="5400000">
            <a:off x="1395442" y="190834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DCBD7B10-5207-6E48-B728-A17222CC7FD8}"/>
              </a:ext>
            </a:extLst>
          </p:cNvPr>
          <p:cNvCxnSpPr>
            <a:cxnSpLocks/>
          </p:cNvCxnSpPr>
          <p:nvPr/>
        </p:nvCxnSpPr>
        <p:spPr>
          <a:xfrm rot="5400000">
            <a:off x="1395442" y="1676567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EB629A1-5235-9040-91DA-9C4F2FEBB9C3}"/>
              </a:ext>
            </a:extLst>
          </p:cNvPr>
          <p:cNvSpPr txBox="1"/>
          <p:nvPr/>
        </p:nvSpPr>
        <p:spPr>
          <a:xfrm>
            <a:off x="1216966" y="370525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048A705B-9B2D-0942-8F28-914F8A14C9E8}"/>
              </a:ext>
            </a:extLst>
          </p:cNvPr>
          <p:cNvSpPr txBox="1"/>
          <p:nvPr/>
        </p:nvSpPr>
        <p:spPr>
          <a:xfrm>
            <a:off x="1287498" y="393702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6355122-7D36-B14D-B19E-BF3FA7013643}"/>
              </a:ext>
            </a:extLst>
          </p:cNvPr>
          <p:cNvSpPr txBox="1"/>
          <p:nvPr/>
        </p:nvSpPr>
        <p:spPr>
          <a:xfrm>
            <a:off x="1395780" y="406626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610ECBD1-11BC-334A-AF3C-D5AB57C5738B}"/>
              </a:ext>
            </a:extLst>
          </p:cNvPr>
          <p:cNvCxnSpPr>
            <a:cxnSpLocks/>
          </p:cNvCxnSpPr>
          <p:nvPr/>
        </p:nvCxnSpPr>
        <p:spPr>
          <a:xfrm>
            <a:off x="1420840" y="40251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8E86BA13-D64E-0F44-96A5-68E5DA75CBCA}"/>
              </a:ext>
            </a:extLst>
          </p:cNvPr>
          <p:cNvCxnSpPr>
            <a:cxnSpLocks/>
          </p:cNvCxnSpPr>
          <p:nvPr/>
        </p:nvCxnSpPr>
        <p:spPr>
          <a:xfrm rot="5400000">
            <a:off x="1395442" y="400066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88BB035B-9B82-7048-9731-0ECDCEF4C630}"/>
              </a:ext>
            </a:extLst>
          </p:cNvPr>
          <p:cNvCxnSpPr>
            <a:cxnSpLocks/>
          </p:cNvCxnSpPr>
          <p:nvPr/>
        </p:nvCxnSpPr>
        <p:spPr>
          <a:xfrm rot="5400000">
            <a:off x="1395442" y="376254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0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9425BB79-823F-1C41-8AF7-C7FB9D73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11" y="1340768"/>
            <a:ext cx="10972800" cy="702471"/>
          </a:xfrm>
        </p:spPr>
        <p:txBody>
          <a:bodyPr/>
          <a:lstStyle/>
          <a:p>
            <a:r>
              <a:rPr lang="en-GB" dirty="0"/>
              <a:t>Most commonly reported (≥25%) side effects for TAS-102 and regorafenib in phase 3 clinical studies</a:t>
            </a:r>
            <a:r>
              <a:rPr lang="en-GB" baseline="30000" dirty="0"/>
              <a:t>1,2</a:t>
            </a:r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xmlns="" id="{4D907D1E-480A-5C46-9457-6169D1DDE46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70374464"/>
              </p:ext>
            </p:extLst>
          </p:nvPr>
        </p:nvGraphicFramePr>
        <p:xfrm>
          <a:off x="614360" y="2636912"/>
          <a:ext cx="1096327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967">
                  <a:extLst>
                    <a:ext uri="{9D8B030D-6E8A-4147-A177-3AD203B41FA5}">
                      <a16:colId xmlns:a16="http://schemas.microsoft.com/office/drawing/2014/main" xmlns="" val="1084595387"/>
                    </a:ext>
                  </a:extLst>
                </a:gridCol>
                <a:gridCol w="1443336">
                  <a:extLst>
                    <a:ext uri="{9D8B030D-6E8A-4147-A177-3AD203B41FA5}">
                      <a16:colId xmlns:a16="http://schemas.microsoft.com/office/drawing/2014/main" xmlns="" val="1670420253"/>
                    </a:ext>
                  </a:extLst>
                </a:gridCol>
                <a:gridCol w="1443336">
                  <a:extLst>
                    <a:ext uri="{9D8B030D-6E8A-4147-A177-3AD203B41FA5}">
                      <a16:colId xmlns:a16="http://schemas.microsoft.com/office/drawing/2014/main" xmlns="" val="287308401"/>
                    </a:ext>
                  </a:extLst>
                </a:gridCol>
                <a:gridCol w="2585936">
                  <a:extLst>
                    <a:ext uri="{9D8B030D-6E8A-4147-A177-3AD203B41FA5}">
                      <a16:colId xmlns:a16="http://schemas.microsoft.com/office/drawing/2014/main" xmlns="" val="4102644115"/>
                    </a:ext>
                  </a:extLst>
                </a:gridCol>
                <a:gridCol w="1447852">
                  <a:extLst>
                    <a:ext uri="{9D8B030D-6E8A-4147-A177-3AD203B41FA5}">
                      <a16:colId xmlns:a16="http://schemas.microsoft.com/office/drawing/2014/main" xmlns="" val="1040259319"/>
                    </a:ext>
                  </a:extLst>
                </a:gridCol>
                <a:gridCol w="1447852">
                  <a:extLst>
                    <a:ext uri="{9D8B030D-6E8A-4147-A177-3AD203B41FA5}">
                      <a16:colId xmlns:a16="http://schemas.microsoft.com/office/drawing/2014/main" xmlns="" val="2624007200"/>
                    </a:ext>
                  </a:extLst>
                </a:gridCol>
              </a:tblGrid>
              <a:tr h="25248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TAS-102 (N=533)</a:t>
                      </a:r>
                      <a:r>
                        <a:rPr lang="en-GB" sz="1200" baseline="300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Regorafenib (N=500)</a:t>
                      </a:r>
                      <a:r>
                        <a:rPr lang="en-GB" sz="1200" baseline="300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2,a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0741140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endParaRPr lang="en-GB" sz="120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(%)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(%)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(%)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(%)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258912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Leucopenia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Hand-foot skin reaction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9818544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2205021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Neutropaenia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342092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Anorexia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1657922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Thrombocytopaenia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Voice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5931942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appetite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6673900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mucositis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7951605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Rash/desquamation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996063"/>
                  </a:ext>
                </a:extLst>
              </a:tr>
              <a:tr h="239863">
                <a:tc gridSpan="6">
                  <a:txBody>
                    <a:bodyPr/>
                    <a:lstStyle/>
                    <a:p>
                      <a:r>
                        <a:rPr lang="en-US" sz="1200" b="0" i="0" u="none" strike="noStrike" kern="1200" baseline="300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-related adverse events from start of treatment to 30 days after end of treatment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i="0" u="none" strike="noStrike" kern="1200" cap="none" spc="0" normalizeH="0" baseline="0" noProof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Please note that these </a:t>
                      </a:r>
                      <a:r>
                        <a:rPr lang="en-GB" sz="1200" noProof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 have not been compared in head-to-head studies. The information is presented f</a:t>
                      </a:r>
                      <a:r>
                        <a:rPr kumimoji="0" lang="en-GB" sz="1200" i="0" u="none" strike="noStrike" kern="1200" cap="none" spc="0" normalizeH="0" baseline="0" noProof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information purposes only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630820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696863F3-16D4-3E82-A8B9-79BBC386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InfLuenCe of safety profILe In patIents beyond the seCond LIne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ACF004AF-8965-594E-BF3B-946DE1E54A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645" y="6279226"/>
            <a:ext cx="10180339" cy="365125"/>
          </a:xfrm>
        </p:spPr>
        <p:txBody>
          <a:bodyPr/>
          <a:lstStyle/>
          <a:p>
            <a:r>
              <a:rPr lang="en-GB" dirty="0"/>
              <a:t>TAS-102, trifluridine/ </a:t>
            </a:r>
            <a:r>
              <a:rPr lang="en-GB" dirty="0" err="1"/>
              <a:t>tipiracil</a:t>
            </a:r>
            <a:endParaRPr lang="en-GB" dirty="0"/>
          </a:p>
          <a:p>
            <a:r>
              <a:rPr lang="en-GB" dirty="0"/>
              <a:t>Adapted from </a:t>
            </a:r>
            <a:r>
              <a:rPr lang="pt-BR" dirty="0"/>
              <a:t>Argiles G, et al. ESMO Open 2019;4:e000495. doi:10.1136/esmoopen-2019-000495</a:t>
            </a:r>
            <a:endParaRPr lang="en-GB" dirty="0"/>
          </a:p>
          <a:p>
            <a:r>
              <a:rPr lang="en-GB" dirty="0"/>
              <a:t>1. Mayer RJ, et al. N Engl J Med. 2015;372:1909-19; 2. Grothey A, et al. Lancet. 2013;381:303-12 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xmlns="" id="{33AE6365-A282-FA4C-9F70-196FFC82E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69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EFBB7-1403-E3DE-FAC3-2732D404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9" y="246572"/>
            <a:ext cx="9277171" cy="893383"/>
          </a:xfrm>
        </p:spPr>
        <p:txBody>
          <a:bodyPr/>
          <a:lstStyle/>
          <a:p>
            <a:r>
              <a:rPr lang="en-GB" dirty="0"/>
              <a:t>Dose-escalated strategy for management of adverse events with regorafenib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67C71C-CA46-1F4E-837B-A8E19F90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7E94F1-BB4A-FC4C-8EA3-FB3F77AC4B8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xmlns="" id="{DD0BC9BB-B694-5140-A6DC-32B56243423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PO, by mouth; SDRT, significant drug-related toxicities</a:t>
            </a:r>
          </a:p>
          <a:p>
            <a:r>
              <a:rPr lang="en-GB" dirty="0"/>
              <a:t>Bekaii-Saab TS, et al. Lancet Oncol. 2019;20(8):1070-82; Grothey A. Clin Adv Hematol Oncol. 2015;13(8):514-7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0815CD-2F20-F49E-1FF1-192D7A2277AE}"/>
              </a:ext>
            </a:extLst>
          </p:cNvPr>
          <p:cNvSpPr/>
          <p:nvPr/>
        </p:nvSpPr>
        <p:spPr>
          <a:xfrm>
            <a:off x="7017246" y="4637431"/>
            <a:ext cx="238134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randomisation (months)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31CF62C-DE4D-4F45-9FBE-1D201E1F0B2B}"/>
              </a:ext>
            </a:extLst>
          </p:cNvPr>
          <p:cNvCxnSpPr>
            <a:cxnSpLocks/>
          </p:cNvCxnSpPr>
          <p:nvPr/>
        </p:nvCxnSpPr>
        <p:spPr>
          <a:xfrm flipH="1">
            <a:off x="6193806" y="4411375"/>
            <a:ext cx="399476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1B7E5D-F8BC-C346-A426-F6F1DF72451E}"/>
              </a:ext>
            </a:extLst>
          </p:cNvPr>
          <p:cNvSpPr txBox="1"/>
          <p:nvPr/>
        </p:nvSpPr>
        <p:spPr>
          <a:xfrm>
            <a:off x="6651284" y="445468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51C130-8442-1745-A9E4-171C8583D37D}"/>
              </a:ext>
            </a:extLst>
          </p:cNvPr>
          <p:cNvSpPr txBox="1"/>
          <p:nvPr/>
        </p:nvSpPr>
        <p:spPr>
          <a:xfrm rot="16200000">
            <a:off x="5174692" y="3165694"/>
            <a:ext cx="11830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BE271A-191D-8647-927E-71F32B6907D7}"/>
              </a:ext>
            </a:extLst>
          </p:cNvPr>
          <p:cNvSpPr txBox="1"/>
          <p:nvPr/>
        </p:nvSpPr>
        <p:spPr>
          <a:xfrm>
            <a:off x="6025996" y="5018181"/>
            <a:ext cx="3334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 (0)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62 (0)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E2D27E2-7AD7-4B45-BD12-3453ED475FF2}"/>
              </a:ext>
            </a:extLst>
          </p:cNvPr>
          <p:cNvSpPr txBox="1"/>
          <p:nvPr/>
        </p:nvSpPr>
        <p:spPr>
          <a:xfrm>
            <a:off x="4849924" y="5018181"/>
            <a:ext cx="9714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Dose escalation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 dose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844E26E-6E6E-BF47-A11C-E39C9DD28B6A}"/>
              </a:ext>
            </a:extLst>
          </p:cNvPr>
          <p:cNvSpPr txBox="1"/>
          <p:nvPr/>
        </p:nvSpPr>
        <p:spPr>
          <a:xfrm>
            <a:off x="10154766" y="5018181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–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0BACAAE-2394-6340-9E47-9EA56E07F64E}"/>
              </a:ext>
            </a:extLst>
          </p:cNvPr>
          <p:cNvSpPr txBox="1"/>
          <p:nvPr/>
        </p:nvSpPr>
        <p:spPr>
          <a:xfrm>
            <a:off x="9562945" y="5018181"/>
            <a:ext cx="3334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 (14)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 (16)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8623911-244D-124A-843F-DA1DDD32A2F3}"/>
              </a:ext>
            </a:extLst>
          </p:cNvPr>
          <p:cNvSpPr txBox="1"/>
          <p:nvPr/>
        </p:nvSpPr>
        <p:spPr>
          <a:xfrm>
            <a:off x="9029545" y="5018181"/>
            <a:ext cx="3334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 (12)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(16)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B2F9ED-6E55-F247-97F1-24D8324C2E71}"/>
              </a:ext>
            </a:extLst>
          </p:cNvPr>
          <p:cNvSpPr txBox="1"/>
          <p:nvPr/>
        </p:nvSpPr>
        <p:spPr>
          <a:xfrm>
            <a:off x="8556470" y="5018181"/>
            <a:ext cx="3334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 (11)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 (14)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C79F8C4-3A6C-9243-8686-64C874FCE98A}"/>
              </a:ext>
            </a:extLst>
          </p:cNvPr>
          <p:cNvSpPr txBox="1"/>
          <p:nvPr/>
        </p:nvSpPr>
        <p:spPr>
          <a:xfrm>
            <a:off x="7162459" y="445468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077D026-86C1-0F45-B9FC-8D5426346A2A}"/>
              </a:ext>
            </a:extLst>
          </p:cNvPr>
          <p:cNvSpPr txBox="1"/>
          <p:nvPr/>
        </p:nvSpPr>
        <p:spPr>
          <a:xfrm>
            <a:off x="8613093" y="445468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180FB2-3B27-1240-8FCB-E99913704C7F}"/>
              </a:ext>
            </a:extLst>
          </p:cNvPr>
          <p:cNvSpPr txBox="1"/>
          <p:nvPr/>
        </p:nvSpPr>
        <p:spPr>
          <a:xfrm>
            <a:off x="10114868" y="445468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C837B3C-C6E5-2548-B72E-9AE59CA5A221}"/>
              </a:ext>
            </a:extLst>
          </p:cNvPr>
          <p:cNvSpPr txBox="1"/>
          <p:nvPr/>
        </p:nvSpPr>
        <p:spPr>
          <a:xfrm>
            <a:off x="9613218" y="445468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9D7BA22-43F3-CA43-80CE-23B0C3E07747}"/>
              </a:ext>
            </a:extLst>
          </p:cNvPr>
          <p:cNvSpPr txBox="1"/>
          <p:nvPr/>
        </p:nvSpPr>
        <p:spPr>
          <a:xfrm>
            <a:off x="9105218" y="445468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0BDCA018-C590-1543-BD0B-D67D03E6C30F}"/>
              </a:ext>
            </a:extLst>
          </p:cNvPr>
          <p:cNvCxnSpPr>
            <a:cxnSpLocks/>
          </p:cNvCxnSpPr>
          <p:nvPr/>
        </p:nvCxnSpPr>
        <p:spPr>
          <a:xfrm>
            <a:off x="6685869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8ACAC2CB-D031-184D-A9E9-9E3172564FE9}"/>
              </a:ext>
            </a:extLst>
          </p:cNvPr>
          <p:cNvCxnSpPr>
            <a:cxnSpLocks/>
          </p:cNvCxnSpPr>
          <p:nvPr/>
        </p:nvCxnSpPr>
        <p:spPr>
          <a:xfrm>
            <a:off x="7193869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6B8E13D-87DB-0648-979D-F5A8E8568FD4}"/>
              </a:ext>
            </a:extLst>
          </p:cNvPr>
          <p:cNvSpPr txBox="1"/>
          <p:nvPr/>
        </p:nvSpPr>
        <p:spPr>
          <a:xfrm>
            <a:off x="7994154" y="5018181"/>
            <a:ext cx="4039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 (4)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 (12)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D8834BD-ADB5-EF43-82DB-6055698BCD27}"/>
              </a:ext>
            </a:extLst>
          </p:cNvPr>
          <p:cNvSpPr txBox="1"/>
          <p:nvPr/>
        </p:nvSpPr>
        <p:spPr>
          <a:xfrm>
            <a:off x="7559520" y="5018181"/>
            <a:ext cx="3334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 (4)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 (7)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4364668-D1C0-3444-97F8-43C003E539CA}"/>
              </a:ext>
            </a:extLst>
          </p:cNvPr>
          <p:cNvSpPr txBox="1"/>
          <p:nvPr/>
        </p:nvSpPr>
        <p:spPr>
          <a:xfrm>
            <a:off x="7022945" y="5018181"/>
            <a:ext cx="3334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 (4)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 (3)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59CEAB2-A3EC-0B44-88BD-2C856BDC3CFE}"/>
              </a:ext>
            </a:extLst>
          </p:cNvPr>
          <p:cNvSpPr txBox="1"/>
          <p:nvPr/>
        </p:nvSpPr>
        <p:spPr>
          <a:xfrm>
            <a:off x="6521295" y="5018181"/>
            <a:ext cx="3334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44 (4)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 (2)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4EC1FB4-C334-C04D-8F22-DB61229F0326}"/>
              </a:ext>
            </a:extLst>
          </p:cNvPr>
          <p:cNvSpPr txBox="1"/>
          <p:nvPr/>
        </p:nvSpPr>
        <p:spPr>
          <a:xfrm>
            <a:off x="4841437" y="4879682"/>
            <a:ext cx="20887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 (number censored)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C109765-9230-C044-B21F-E39D2E159CDA}"/>
              </a:ext>
            </a:extLst>
          </p:cNvPr>
          <p:cNvSpPr txBox="1"/>
          <p:nvPr/>
        </p:nvSpPr>
        <p:spPr>
          <a:xfrm>
            <a:off x="7660934" y="445468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0A64180-4FCB-3F49-A4B4-4F5B309CD599}"/>
              </a:ext>
            </a:extLst>
          </p:cNvPr>
          <p:cNvCxnSpPr>
            <a:cxnSpLocks/>
          </p:cNvCxnSpPr>
          <p:nvPr/>
        </p:nvCxnSpPr>
        <p:spPr>
          <a:xfrm>
            <a:off x="7692344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33193B7-ACEE-0040-96B6-15737B87C3DC}"/>
              </a:ext>
            </a:extLst>
          </p:cNvPr>
          <p:cNvSpPr txBox="1"/>
          <p:nvPr/>
        </p:nvSpPr>
        <p:spPr>
          <a:xfrm>
            <a:off x="8124143" y="445468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673BFF8-1496-964D-915E-3B672D603810}"/>
              </a:ext>
            </a:extLst>
          </p:cNvPr>
          <p:cNvSpPr txBox="1"/>
          <p:nvPr/>
        </p:nvSpPr>
        <p:spPr>
          <a:xfrm>
            <a:off x="1276321" y="5640701"/>
            <a:ext cx="877304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Dose-escalated arm: regorafenib initiated at 80 mg/day, increased weekly up to 160 mg/day if no significant drug-related toxicities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Standard-dose arm: regorafenib 160 mg/day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0493BC7-D2CD-3249-AED7-BE4C7DB88EBB}"/>
              </a:ext>
            </a:extLst>
          </p:cNvPr>
          <p:cNvSpPr txBox="1"/>
          <p:nvPr/>
        </p:nvSpPr>
        <p:spPr>
          <a:xfrm>
            <a:off x="829594" y="2715225"/>
            <a:ext cx="4392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9CE273FB-0772-5C4D-8644-33765AC1F2F5}"/>
              </a:ext>
            </a:extLst>
          </p:cNvPr>
          <p:cNvGrpSpPr/>
          <p:nvPr/>
        </p:nvGrpSpPr>
        <p:grpSpPr>
          <a:xfrm>
            <a:off x="1570947" y="3003711"/>
            <a:ext cx="508680" cy="309037"/>
            <a:chOff x="1570946" y="2977088"/>
            <a:chExt cx="508680" cy="309037"/>
          </a:xfrm>
          <a:solidFill>
            <a:schemeClr val="accent6"/>
          </a:solidFill>
        </p:grpSpPr>
        <p:sp>
          <p:nvSpPr>
            <p:cNvPr id="87" name="Down Arrow 86">
              <a:extLst>
                <a:ext uri="{FF2B5EF4-FFF2-40B4-BE49-F238E27FC236}">
                  <a16:creationId xmlns:a16="http://schemas.microsoft.com/office/drawing/2014/main" xmlns="" id="{D3E4386C-5AE8-F442-ACDB-2C8D90678197}"/>
                </a:ext>
              </a:extLst>
            </p:cNvPr>
            <p:cNvSpPr/>
            <p:nvPr/>
          </p:nvSpPr>
          <p:spPr>
            <a:xfrm>
              <a:off x="1570946" y="2977088"/>
              <a:ext cx="508680" cy="309037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638589A3-A5B6-DB49-9AD1-231780602B12}"/>
                </a:ext>
              </a:extLst>
            </p:cNvPr>
            <p:cNvSpPr txBox="1"/>
            <p:nvPr/>
          </p:nvSpPr>
          <p:spPr>
            <a:xfrm>
              <a:off x="1704259" y="3026722"/>
              <a:ext cx="242054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No</a:t>
              </a:r>
              <a:b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SDRT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475E8E21-3390-C44E-8378-C06C905D398C}"/>
              </a:ext>
            </a:extLst>
          </p:cNvPr>
          <p:cNvSpPr/>
          <p:nvPr/>
        </p:nvSpPr>
        <p:spPr>
          <a:xfrm>
            <a:off x="1332823" y="2598913"/>
            <a:ext cx="984928" cy="338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 mg PO daily</a:t>
            </a:r>
            <a:b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1 week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2078DC24-B6F3-4440-9497-98FEA6F313CC}"/>
              </a:ext>
            </a:extLst>
          </p:cNvPr>
          <p:cNvSpPr/>
          <p:nvPr/>
        </p:nvSpPr>
        <p:spPr>
          <a:xfrm>
            <a:off x="1332823" y="3378838"/>
            <a:ext cx="984928" cy="338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120 mg PO daily</a:t>
            </a:r>
            <a:b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1 week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459F9C52-B097-4A46-A1B4-57C1A717E0FF}"/>
              </a:ext>
            </a:extLst>
          </p:cNvPr>
          <p:cNvSpPr txBox="1"/>
          <p:nvPr/>
        </p:nvSpPr>
        <p:spPr>
          <a:xfrm>
            <a:off x="829594" y="3497044"/>
            <a:ext cx="4392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2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5EFE6497-E54E-1645-AADA-46CA5C83F080}"/>
              </a:ext>
            </a:extLst>
          </p:cNvPr>
          <p:cNvGrpSpPr/>
          <p:nvPr/>
        </p:nvGrpSpPr>
        <p:grpSpPr>
          <a:xfrm>
            <a:off x="1570947" y="3783636"/>
            <a:ext cx="508680" cy="309037"/>
            <a:chOff x="1570946" y="3666063"/>
            <a:chExt cx="508680" cy="309037"/>
          </a:xfrm>
          <a:solidFill>
            <a:schemeClr val="accent6"/>
          </a:solidFill>
        </p:grpSpPr>
        <p:sp>
          <p:nvSpPr>
            <p:cNvPr id="96" name="Down Arrow 95">
              <a:extLst>
                <a:ext uri="{FF2B5EF4-FFF2-40B4-BE49-F238E27FC236}">
                  <a16:creationId xmlns:a16="http://schemas.microsoft.com/office/drawing/2014/main" xmlns="" id="{F901919A-C708-5A4B-8A06-5D1EBDFDD2B9}"/>
                </a:ext>
              </a:extLst>
            </p:cNvPr>
            <p:cNvSpPr/>
            <p:nvPr/>
          </p:nvSpPr>
          <p:spPr>
            <a:xfrm>
              <a:off x="1570946" y="3666063"/>
              <a:ext cx="508680" cy="309037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BC2F7A3C-8EFE-B74C-ACD5-7C864650F0DB}"/>
                </a:ext>
              </a:extLst>
            </p:cNvPr>
            <p:cNvSpPr txBox="1"/>
            <p:nvPr/>
          </p:nvSpPr>
          <p:spPr>
            <a:xfrm>
              <a:off x="1704259" y="3715697"/>
              <a:ext cx="242054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No</a:t>
              </a:r>
              <a:b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SDRT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4E9ABAE-C9B6-E448-803B-8F6F50471887}"/>
              </a:ext>
            </a:extLst>
          </p:cNvPr>
          <p:cNvSpPr/>
          <p:nvPr/>
        </p:nvSpPr>
        <p:spPr>
          <a:xfrm>
            <a:off x="1332823" y="4158763"/>
            <a:ext cx="984928" cy="338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160 mg PO daily</a:t>
            </a:r>
            <a:b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1 week</a:t>
            </a:r>
          </a:p>
        </p:txBody>
      </p:sp>
      <p:sp>
        <p:nvSpPr>
          <p:cNvPr id="101" name="Down Arrow 100">
            <a:extLst>
              <a:ext uri="{FF2B5EF4-FFF2-40B4-BE49-F238E27FC236}">
                <a16:creationId xmlns:a16="http://schemas.microsoft.com/office/drawing/2014/main" xmlns="" id="{6A4D1620-B6E1-734B-BB3F-9FFD3E42F01D}"/>
              </a:ext>
            </a:extLst>
          </p:cNvPr>
          <p:cNvSpPr/>
          <p:nvPr/>
        </p:nvSpPr>
        <p:spPr>
          <a:xfrm rot="16200000">
            <a:off x="2401487" y="3366721"/>
            <a:ext cx="341717" cy="402424"/>
          </a:xfrm>
          <a:prstGeom prst="downArrow">
            <a:avLst>
              <a:gd name="adj1" fmla="val 50000"/>
              <a:gd name="adj2" fmla="val 49071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61390504-7716-8F4D-964A-6E4867EED359}"/>
              </a:ext>
            </a:extLst>
          </p:cNvPr>
          <p:cNvSpPr txBox="1"/>
          <p:nvPr/>
        </p:nvSpPr>
        <p:spPr>
          <a:xfrm>
            <a:off x="2432619" y="3525763"/>
            <a:ext cx="242054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SDRT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1CCE07EA-95D0-3A4E-9B12-6F15FB67911C}"/>
              </a:ext>
            </a:extLst>
          </p:cNvPr>
          <p:cNvGrpSpPr/>
          <p:nvPr/>
        </p:nvGrpSpPr>
        <p:grpSpPr>
          <a:xfrm>
            <a:off x="1570947" y="4563561"/>
            <a:ext cx="508680" cy="309037"/>
            <a:chOff x="1570946" y="3666063"/>
            <a:chExt cx="508680" cy="309037"/>
          </a:xfrm>
          <a:solidFill>
            <a:schemeClr val="accent6"/>
          </a:solidFill>
        </p:grpSpPr>
        <p:sp>
          <p:nvSpPr>
            <p:cNvPr id="104" name="Down Arrow 103">
              <a:extLst>
                <a:ext uri="{FF2B5EF4-FFF2-40B4-BE49-F238E27FC236}">
                  <a16:creationId xmlns:a16="http://schemas.microsoft.com/office/drawing/2014/main" xmlns="" id="{8D27632B-463D-254A-8ACA-3A40B1985660}"/>
                </a:ext>
              </a:extLst>
            </p:cNvPr>
            <p:cNvSpPr/>
            <p:nvPr/>
          </p:nvSpPr>
          <p:spPr>
            <a:xfrm>
              <a:off x="1570946" y="3666063"/>
              <a:ext cx="508680" cy="309037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17BFACC-9604-4146-A7DE-6B7A5A74A932}"/>
                </a:ext>
              </a:extLst>
            </p:cNvPr>
            <p:cNvSpPr txBox="1"/>
            <p:nvPr/>
          </p:nvSpPr>
          <p:spPr>
            <a:xfrm>
              <a:off x="1704259" y="3715697"/>
              <a:ext cx="242054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No</a:t>
              </a:r>
              <a:b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7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SDRT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0A305D8A-65F6-714E-9BB8-592B5EEC7EDD}"/>
              </a:ext>
            </a:extLst>
          </p:cNvPr>
          <p:cNvSpPr/>
          <p:nvPr/>
        </p:nvSpPr>
        <p:spPr>
          <a:xfrm>
            <a:off x="1332823" y="4938689"/>
            <a:ext cx="984928" cy="338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Off for 1 week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A2139E6-FE1C-A849-9788-ACE05C6D171A}"/>
              </a:ext>
            </a:extLst>
          </p:cNvPr>
          <p:cNvSpPr txBox="1"/>
          <p:nvPr/>
        </p:nvSpPr>
        <p:spPr>
          <a:xfrm>
            <a:off x="829594" y="4239797"/>
            <a:ext cx="4392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0C592A10-223A-3D42-B6BA-5D21B8A92DF9}"/>
              </a:ext>
            </a:extLst>
          </p:cNvPr>
          <p:cNvSpPr txBox="1"/>
          <p:nvPr/>
        </p:nvSpPr>
        <p:spPr>
          <a:xfrm>
            <a:off x="829594" y="5038793"/>
            <a:ext cx="43922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F5F9A322-D10B-AE4D-8F26-91EDEF8280C2}"/>
              </a:ext>
            </a:extLst>
          </p:cNvPr>
          <p:cNvSpPr/>
          <p:nvPr/>
        </p:nvSpPr>
        <p:spPr>
          <a:xfrm>
            <a:off x="2815548" y="3374109"/>
            <a:ext cx="984928" cy="338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 mg PO daily</a:t>
            </a:r>
            <a:b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1 week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3FB5E6A3-D30F-5D48-8CE7-D9E6F08E525B}"/>
              </a:ext>
            </a:extLst>
          </p:cNvPr>
          <p:cNvSpPr/>
          <p:nvPr/>
        </p:nvSpPr>
        <p:spPr>
          <a:xfrm>
            <a:off x="2815548" y="4149305"/>
            <a:ext cx="984928" cy="338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120 mg PO daily</a:t>
            </a:r>
            <a:b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1 week</a:t>
            </a:r>
          </a:p>
        </p:txBody>
      </p:sp>
      <p:sp>
        <p:nvSpPr>
          <p:cNvPr id="111" name="Down Arrow 110">
            <a:extLst>
              <a:ext uri="{FF2B5EF4-FFF2-40B4-BE49-F238E27FC236}">
                <a16:creationId xmlns:a16="http://schemas.microsoft.com/office/drawing/2014/main" xmlns="" id="{87F05E97-1441-2E4F-828A-9B1FC0758E52}"/>
              </a:ext>
            </a:extLst>
          </p:cNvPr>
          <p:cNvSpPr/>
          <p:nvPr/>
        </p:nvSpPr>
        <p:spPr>
          <a:xfrm rot="16200000">
            <a:off x="2401487" y="4133751"/>
            <a:ext cx="341717" cy="402424"/>
          </a:xfrm>
          <a:prstGeom prst="downArrow">
            <a:avLst>
              <a:gd name="adj1" fmla="val 50000"/>
              <a:gd name="adj2" fmla="val 49071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442ED32-170C-F246-80B5-F723AB36CD8D}"/>
              </a:ext>
            </a:extLst>
          </p:cNvPr>
          <p:cNvSpPr txBox="1"/>
          <p:nvPr/>
        </p:nvSpPr>
        <p:spPr>
          <a:xfrm>
            <a:off x="2432619" y="4292793"/>
            <a:ext cx="242054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SDRT</a:t>
            </a:r>
          </a:p>
        </p:txBody>
      </p:sp>
      <p:sp>
        <p:nvSpPr>
          <p:cNvPr id="113" name="Down Arrow 112">
            <a:extLst>
              <a:ext uri="{FF2B5EF4-FFF2-40B4-BE49-F238E27FC236}">
                <a16:creationId xmlns:a16="http://schemas.microsoft.com/office/drawing/2014/main" xmlns="" id="{1D208993-396F-F94D-9F18-47F8D1325777}"/>
              </a:ext>
            </a:extLst>
          </p:cNvPr>
          <p:cNvSpPr/>
          <p:nvPr/>
        </p:nvSpPr>
        <p:spPr>
          <a:xfrm rot="16200000">
            <a:off x="2914948" y="4393370"/>
            <a:ext cx="341717" cy="1429344"/>
          </a:xfrm>
          <a:prstGeom prst="downArrow">
            <a:avLst>
              <a:gd name="adj1" fmla="val 50000"/>
              <a:gd name="adj2" fmla="val 49071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xmlns="" id="{CCB6B352-5408-F64B-8BE7-BD836C5F6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88075" y="2003425"/>
            <a:ext cx="3261395" cy="23749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1CCF335-5400-5D49-BEE8-79D92F82C763}"/>
              </a:ext>
            </a:extLst>
          </p:cNvPr>
          <p:cNvSpPr txBox="1"/>
          <p:nvPr/>
        </p:nvSpPr>
        <p:spPr>
          <a:xfrm>
            <a:off x="8659978" y="3719797"/>
            <a:ext cx="137858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Dose-escalation group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B73DE75-83D6-CB46-8C7E-022077B6155A}"/>
              </a:ext>
            </a:extLst>
          </p:cNvPr>
          <p:cNvSpPr txBox="1"/>
          <p:nvPr/>
        </p:nvSpPr>
        <p:spPr>
          <a:xfrm>
            <a:off x="9358302" y="4242604"/>
            <a:ext cx="12952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Standard-dose group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97E85F9-985E-064B-861C-2AD25B65FBE3}"/>
              </a:ext>
            </a:extLst>
          </p:cNvPr>
          <p:cNvCxnSpPr>
            <a:cxnSpLocks/>
          </p:cNvCxnSpPr>
          <p:nvPr/>
        </p:nvCxnSpPr>
        <p:spPr>
          <a:xfrm>
            <a:off x="8679769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A7F0C3A-F7A3-2F4C-BDE2-652D6B85D090}"/>
              </a:ext>
            </a:extLst>
          </p:cNvPr>
          <p:cNvCxnSpPr>
            <a:cxnSpLocks/>
          </p:cNvCxnSpPr>
          <p:nvPr/>
        </p:nvCxnSpPr>
        <p:spPr>
          <a:xfrm>
            <a:off x="9184594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C09C4EFF-5E8E-3A4A-AD3E-7DFD09FF8D8B}"/>
              </a:ext>
            </a:extLst>
          </p:cNvPr>
          <p:cNvCxnSpPr>
            <a:cxnSpLocks/>
          </p:cNvCxnSpPr>
          <p:nvPr/>
        </p:nvCxnSpPr>
        <p:spPr>
          <a:xfrm>
            <a:off x="9689419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6C046FA6-D61A-A241-88DD-F7AFFDE92CAF}"/>
              </a:ext>
            </a:extLst>
          </p:cNvPr>
          <p:cNvCxnSpPr>
            <a:cxnSpLocks/>
          </p:cNvCxnSpPr>
          <p:nvPr/>
        </p:nvCxnSpPr>
        <p:spPr>
          <a:xfrm>
            <a:off x="10178369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DA2875C9-0468-B74E-9D7C-8A350F230BA2}"/>
              </a:ext>
            </a:extLst>
          </p:cNvPr>
          <p:cNvCxnSpPr>
            <a:cxnSpLocks/>
          </p:cNvCxnSpPr>
          <p:nvPr/>
        </p:nvCxnSpPr>
        <p:spPr>
          <a:xfrm>
            <a:off x="8190819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9607B0-1921-0245-BA79-629BD23CB6F1}"/>
              </a:ext>
            </a:extLst>
          </p:cNvPr>
          <p:cNvSpPr txBox="1"/>
          <p:nvPr/>
        </p:nvSpPr>
        <p:spPr>
          <a:xfrm>
            <a:off x="5922513" y="1963242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9D38B5-12C1-DA47-A8C3-1537947EF652}"/>
              </a:ext>
            </a:extLst>
          </p:cNvPr>
          <p:cNvSpPr txBox="1"/>
          <p:nvPr/>
        </p:nvSpPr>
        <p:spPr>
          <a:xfrm>
            <a:off x="5993045" y="2185492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E17C1E-BCB2-1F4A-A9D3-EFB98028A6C5}"/>
              </a:ext>
            </a:extLst>
          </p:cNvPr>
          <p:cNvSpPr txBox="1"/>
          <p:nvPr/>
        </p:nvSpPr>
        <p:spPr>
          <a:xfrm>
            <a:off x="5993045" y="242996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67F719-5C7D-4B49-B1CF-2BC569B60356}"/>
              </a:ext>
            </a:extLst>
          </p:cNvPr>
          <p:cNvSpPr txBox="1"/>
          <p:nvPr/>
        </p:nvSpPr>
        <p:spPr>
          <a:xfrm>
            <a:off x="5993045" y="2668092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9F38AC-5231-8F43-96F2-0038BA58E88F}"/>
              </a:ext>
            </a:extLst>
          </p:cNvPr>
          <p:cNvSpPr txBox="1"/>
          <p:nvPr/>
        </p:nvSpPr>
        <p:spPr>
          <a:xfrm>
            <a:off x="5993045" y="29062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D8BFC0-C783-0E44-8AC3-FD1D8E9CB99E}"/>
              </a:ext>
            </a:extLst>
          </p:cNvPr>
          <p:cNvSpPr txBox="1"/>
          <p:nvPr/>
        </p:nvSpPr>
        <p:spPr>
          <a:xfrm>
            <a:off x="5993045" y="3144342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76C3BE-B440-1C4E-BB8A-16AED9666B16}"/>
              </a:ext>
            </a:extLst>
          </p:cNvPr>
          <p:cNvSpPr txBox="1"/>
          <p:nvPr/>
        </p:nvSpPr>
        <p:spPr>
          <a:xfrm>
            <a:off x="5993045" y="3376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F97F51F-C681-0D46-B463-2B9E4D14F88C}"/>
              </a:ext>
            </a:extLst>
          </p:cNvPr>
          <p:cNvSpPr txBox="1"/>
          <p:nvPr/>
        </p:nvSpPr>
        <p:spPr>
          <a:xfrm>
            <a:off x="5993045" y="361106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B67187-6D42-A44D-8A69-C61DBD58D2F3}"/>
              </a:ext>
            </a:extLst>
          </p:cNvPr>
          <p:cNvSpPr txBox="1"/>
          <p:nvPr/>
        </p:nvSpPr>
        <p:spPr>
          <a:xfrm>
            <a:off x="5993045" y="3849192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1DDB6F8-B472-0A46-A7EB-840BCDC2EABC}"/>
              </a:ext>
            </a:extLst>
          </p:cNvPr>
          <p:cNvSpPr txBox="1"/>
          <p:nvPr/>
        </p:nvSpPr>
        <p:spPr>
          <a:xfrm>
            <a:off x="5993045" y="4077792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9F3743-A892-0545-96F0-DCC9EE032723}"/>
              </a:ext>
            </a:extLst>
          </p:cNvPr>
          <p:cNvSpPr txBox="1"/>
          <p:nvPr/>
        </p:nvSpPr>
        <p:spPr>
          <a:xfrm>
            <a:off x="6063577" y="4325442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FBF172A-E61E-DB43-8A0D-79432DA17EEE}"/>
              </a:ext>
            </a:extLst>
          </p:cNvPr>
          <p:cNvSpPr txBox="1"/>
          <p:nvPr/>
        </p:nvSpPr>
        <p:spPr>
          <a:xfrm>
            <a:off x="6171859" y="445468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7D242F9-DBE5-A141-BFD6-F2663C367E7E}"/>
              </a:ext>
            </a:extLst>
          </p:cNvPr>
          <p:cNvCxnSpPr>
            <a:cxnSpLocks/>
          </p:cNvCxnSpPr>
          <p:nvPr/>
        </p:nvCxnSpPr>
        <p:spPr>
          <a:xfrm>
            <a:off x="6196919" y="441359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069E4B0-DEE0-4041-A6FF-E065B4AB1087}"/>
              </a:ext>
            </a:extLst>
          </p:cNvPr>
          <p:cNvCxnSpPr>
            <a:cxnSpLocks/>
          </p:cNvCxnSpPr>
          <p:nvPr/>
        </p:nvCxnSpPr>
        <p:spPr>
          <a:xfrm>
            <a:off x="6196919" y="2032000"/>
            <a:ext cx="0" cy="238336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BB99389-002A-FE46-9CE6-F236BCCF185F}"/>
              </a:ext>
            </a:extLst>
          </p:cNvPr>
          <p:cNvCxnSpPr>
            <a:cxnSpLocks/>
          </p:cNvCxnSpPr>
          <p:nvPr/>
        </p:nvCxnSpPr>
        <p:spPr>
          <a:xfrm rot="5400000">
            <a:off x="6171521" y="438907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01D57DC-1841-5648-B33A-44690FDBF664}"/>
              </a:ext>
            </a:extLst>
          </p:cNvPr>
          <p:cNvCxnSpPr>
            <a:cxnSpLocks/>
          </p:cNvCxnSpPr>
          <p:nvPr/>
        </p:nvCxnSpPr>
        <p:spPr>
          <a:xfrm rot="5400000">
            <a:off x="6171521" y="414143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B4B95CF-FE87-FA45-8496-548C1F8239A2}"/>
              </a:ext>
            </a:extLst>
          </p:cNvPr>
          <p:cNvCxnSpPr>
            <a:cxnSpLocks/>
          </p:cNvCxnSpPr>
          <p:nvPr/>
        </p:nvCxnSpPr>
        <p:spPr>
          <a:xfrm rot="5400000">
            <a:off x="6171521" y="390965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E624717-6B7E-304F-9CDA-1F2F4E053C85}"/>
              </a:ext>
            </a:extLst>
          </p:cNvPr>
          <p:cNvCxnSpPr>
            <a:cxnSpLocks/>
          </p:cNvCxnSpPr>
          <p:nvPr/>
        </p:nvCxnSpPr>
        <p:spPr>
          <a:xfrm rot="5400000">
            <a:off x="6171521" y="367153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7F28E95-81B2-D340-9166-E646A1CAF8AF}"/>
              </a:ext>
            </a:extLst>
          </p:cNvPr>
          <p:cNvCxnSpPr>
            <a:cxnSpLocks/>
          </p:cNvCxnSpPr>
          <p:nvPr/>
        </p:nvCxnSpPr>
        <p:spPr>
          <a:xfrm rot="5400000">
            <a:off x="6171521" y="320798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07EDE35-952B-A04D-9047-D54DEFED8D72}"/>
              </a:ext>
            </a:extLst>
          </p:cNvPr>
          <p:cNvCxnSpPr>
            <a:cxnSpLocks/>
          </p:cNvCxnSpPr>
          <p:nvPr/>
        </p:nvCxnSpPr>
        <p:spPr>
          <a:xfrm rot="5400000">
            <a:off x="6171521" y="3439757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D5ECBF09-551E-0842-98B7-754D68ED402F}"/>
              </a:ext>
            </a:extLst>
          </p:cNvPr>
          <p:cNvCxnSpPr>
            <a:cxnSpLocks/>
          </p:cNvCxnSpPr>
          <p:nvPr/>
        </p:nvCxnSpPr>
        <p:spPr>
          <a:xfrm rot="5400000">
            <a:off x="6171521" y="2966682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E75EA8AE-453D-0942-8237-566F49FD6351}"/>
              </a:ext>
            </a:extLst>
          </p:cNvPr>
          <p:cNvCxnSpPr>
            <a:cxnSpLocks/>
          </p:cNvCxnSpPr>
          <p:nvPr/>
        </p:nvCxnSpPr>
        <p:spPr>
          <a:xfrm rot="5400000">
            <a:off x="6171521" y="272855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FFD391C-D808-4340-8BF4-9F98BEDA99C7}"/>
              </a:ext>
            </a:extLst>
          </p:cNvPr>
          <p:cNvCxnSpPr>
            <a:cxnSpLocks/>
          </p:cNvCxnSpPr>
          <p:nvPr/>
        </p:nvCxnSpPr>
        <p:spPr>
          <a:xfrm rot="5400000">
            <a:off x="6171521" y="249360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625DC9FD-1F1A-6C47-839B-14D5F8B194F0}"/>
              </a:ext>
            </a:extLst>
          </p:cNvPr>
          <p:cNvCxnSpPr>
            <a:cxnSpLocks/>
          </p:cNvCxnSpPr>
          <p:nvPr/>
        </p:nvCxnSpPr>
        <p:spPr>
          <a:xfrm rot="5400000">
            <a:off x="6171521" y="2249134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A94F9BF-6B20-024B-B753-6AAD3885F774}"/>
              </a:ext>
            </a:extLst>
          </p:cNvPr>
          <p:cNvCxnSpPr>
            <a:cxnSpLocks/>
          </p:cNvCxnSpPr>
          <p:nvPr/>
        </p:nvCxnSpPr>
        <p:spPr>
          <a:xfrm rot="5400000">
            <a:off x="6171521" y="201100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E08C90-B22D-71C9-C337-626F13ECCF22}"/>
              </a:ext>
            </a:extLst>
          </p:cNvPr>
          <p:cNvSpPr txBox="1"/>
          <p:nvPr/>
        </p:nvSpPr>
        <p:spPr>
          <a:xfrm>
            <a:off x="650436" y="1594857"/>
            <a:ext cx="26930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b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PHASE 2 </a:t>
            </a:r>
            <a:r>
              <a:rPr lang="en-GB" b="1" dirty="0" err="1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ReDOS</a:t>
            </a:r>
            <a:r>
              <a:rPr lang="en-GB" b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STUDY</a:t>
            </a:r>
          </a:p>
        </p:txBody>
      </p:sp>
    </p:spTree>
    <p:extLst>
      <p:ext uri="{BB962C8B-B14F-4D97-AF65-F5344CB8AC3E}">
        <p14:creationId xmlns:p14="http://schemas.microsoft.com/office/powerpoint/2010/main" val="11632709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246572"/>
            <a:ext cx="9122310" cy="807285"/>
          </a:xfrm>
        </p:spPr>
        <p:txBody>
          <a:bodyPr/>
          <a:lstStyle/>
          <a:p>
            <a:r>
              <a:rPr lang="en-GB" dirty="0"/>
              <a:t>FRESCO-2: Fruquintinib prolonged OS and PFS in patients with refractory </a:t>
            </a:r>
            <a:r>
              <a:rPr lang="en-GB" cap="none" dirty="0"/>
              <a:t>m</a:t>
            </a:r>
            <a:r>
              <a:rPr lang="en-GB" dirty="0"/>
              <a:t>CRC </a:t>
            </a:r>
            <a:br>
              <a:rPr lang="en-GB" dirty="0"/>
            </a:b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EA189CE5-358E-F44F-9403-11723D6F60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9475887" cy="365125"/>
          </a:xfrm>
        </p:spPr>
        <p:txBody>
          <a:bodyPr/>
          <a:lstStyle/>
          <a:p>
            <a:r>
              <a:rPr lang="en-GB" dirty="0"/>
              <a:t>BSC, best supportive care; CI, confidence interval; DCR, disease control rate; HR, hazard ratio; mCRC, metastatic colorectal cancer; mo, months; ORR, objective response rate; OS, overall survival; PFS, progression free survival</a:t>
            </a:r>
          </a:p>
          <a:p>
            <a:pPr lvl="0"/>
            <a:r>
              <a:rPr lang="en-GB" dirty="0"/>
              <a:t>Dasari NA, et al. Ann Oncol. 2022;33(suppl_7):S808-S869 (ESMO 2022 oral presentation)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2133" y="4911100"/>
            <a:ext cx="371928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OS: 7.4 mo vs. 4.8 mo (HR 0.66; p&lt;0.001)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69455" y="4895713"/>
            <a:ext cx="381386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PFS: 3.7 mo vs. 1.8 mo (HR 0.32; p&lt;0.001)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9200" y="5305408"/>
            <a:ext cx="2967800" cy="76963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94769" algn="l"/>
                <a:tab pos="1911303" algn="l"/>
              </a:tabLst>
            </a:pPr>
            <a:r>
              <a:rPr lang="en-GB" sz="1467" u="sng" dirty="0">
                <a:latin typeface="Arial" panose="020B0604020202020204" pitchFamily="34" charset="0"/>
                <a:cs typeface="Arial" panose="020B0604020202020204" pitchFamily="34" charset="0"/>
              </a:rPr>
              <a:t>Tumour response: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ORR: 	1.5% vs. 0.0% 	(p=0.059)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DCR: 	55.5% vs. 16.1% (p&lt;0.001)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6A68F1-B1CB-8423-FC69-B440A886C3FE}"/>
              </a:ext>
            </a:extLst>
          </p:cNvPr>
          <p:cNvSpPr txBox="1"/>
          <p:nvPr/>
        </p:nvSpPr>
        <p:spPr>
          <a:xfrm>
            <a:off x="1076914" y="1302683"/>
            <a:ext cx="394133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b="1" spc="100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917BC3-98F3-8A3C-D054-F9B2859C50E4}"/>
              </a:ext>
            </a:extLst>
          </p:cNvPr>
          <p:cNvSpPr txBox="1"/>
          <p:nvPr/>
        </p:nvSpPr>
        <p:spPr>
          <a:xfrm>
            <a:off x="7758635" y="1302683"/>
            <a:ext cx="2698367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spc="100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C395F381-E383-8E44-8625-14D6D3121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809D5C-7A98-4A42-B306-75688BC50CBC}"/>
              </a:ext>
            </a:extLst>
          </p:cNvPr>
          <p:cNvSpPr/>
          <p:nvPr/>
        </p:nvSpPr>
        <p:spPr>
          <a:xfrm>
            <a:off x="2032552" y="4200461"/>
            <a:ext cx="238134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randomisation (months)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91ACC80-6645-9E48-A0BB-85830086C231}"/>
              </a:ext>
            </a:extLst>
          </p:cNvPr>
          <p:cNvCxnSpPr>
            <a:cxnSpLocks/>
          </p:cNvCxnSpPr>
          <p:nvPr/>
        </p:nvCxnSpPr>
        <p:spPr>
          <a:xfrm flipH="1">
            <a:off x="861155" y="3974405"/>
            <a:ext cx="48570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A91DE2-5607-3A4A-AF9E-948564309260}"/>
              </a:ext>
            </a:extLst>
          </p:cNvPr>
          <p:cNvSpPr txBox="1"/>
          <p:nvPr/>
        </p:nvSpPr>
        <p:spPr>
          <a:xfrm>
            <a:off x="1220207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4B6E4A-DECA-1A48-81E0-3CEB3085FD2E}"/>
              </a:ext>
            </a:extLst>
          </p:cNvPr>
          <p:cNvSpPr txBox="1"/>
          <p:nvPr/>
        </p:nvSpPr>
        <p:spPr>
          <a:xfrm rot="16200000">
            <a:off x="-514307" y="2944587"/>
            <a:ext cx="18131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Probability of progression‑free survival (%)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0211271-3531-574A-8C64-4A669EEA99AB}"/>
              </a:ext>
            </a:extLst>
          </p:cNvPr>
          <p:cNvSpPr txBox="1"/>
          <p:nvPr/>
        </p:nvSpPr>
        <p:spPr>
          <a:xfrm>
            <a:off x="1464682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5347B60-6ED7-394B-9E9E-D05B32D6F2C2}"/>
              </a:ext>
            </a:extLst>
          </p:cNvPr>
          <p:cNvSpPr txBox="1"/>
          <p:nvPr/>
        </p:nvSpPr>
        <p:spPr>
          <a:xfrm>
            <a:off x="3372516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C97464-C851-034C-9ABF-7D7CEE337B62}"/>
              </a:ext>
            </a:extLst>
          </p:cNvPr>
          <p:cNvSpPr txBox="1"/>
          <p:nvPr/>
        </p:nvSpPr>
        <p:spPr>
          <a:xfrm>
            <a:off x="4833016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D484B10-31A4-7B40-88F5-17E38483AD7A}"/>
              </a:ext>
            </a:extLst>
          </p:cNvPr>
          <p:cNvSpPr txBox="1"/>
          <p:nvPr/>
        </p:nvSpPr>
        <p:spPr>
          <a:xfrm>
            <a:off x="4334541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BC6DA59-A97C-8047-BCA5-22C5B3DB48C9}"/>
              </a:ext>
            </a:extLst>
          </p:cNvPr>
          <p:cNvSpPr txBox="1"/>
          <p:nvPr/>
        </p:nvSpPr>
        <p:spPr>
          <a:xfrm>
            <a:off x="3842416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70C026B-4CCD-9D49-A4F6-BCC90DF2A23F}"/>
              </a:ext>
            </a:extLst>
          </p:cNvPr>
          <p:cNvCxnSpPr>
            <a:cxnSpLocks/>
          </p:cNvCxnSpPr>
          <p:nvPr/>
        </p:nvCxnSpPr>
        <p:spPr>
          <a:xfrm>
            <a:off x="12547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F4968C7-42CF-594F-A793-51BC84EE1A6B}"/>
              </a:ext>
            </a:extLst>
          </p:cNvPr>
          <p:cNvCxnSpPr>
            <a:cxnSpLocks/>
          </p:cNvCxnSpPr>
          <p:nvPr/>
        </p:nvCxnSpPr>
        <p:spPr>
          <a:xfrm>
            <a:off x="14960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B3110B-F3E7-8849-85F4-21BDE3A88BCD}"/>
              </a:ext>
            </a:extLst>
          </p:cNvPr>
          <p:cNvSpPr txBox="1"/>
          <p:nvPr/>
        </p:nvSpPr>
        <p:spPr>
          <a:xfrm>
            <a:off x="919543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461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6F47238-8FAE-1F40-83CE-1A5B65FCC771}"/>
              </a:ext>
            </a:extLst>
          </p:cNvPr>
          <p:cNvSpPr txBox="1"/>
          <p:nvPr/>
        </p:nvSpPr>
        <p:spPr>
          <a:xfrm>
            <a:off x="122965" y="4442712"/>
            <a:ext cx="73417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at risk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Fruquintinib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B74DCDD-72A6-2C43-A12B-71BC6EF0E36F}"/>
              </a:ext>
            </a:extLst>
          </p:cNvPr>
          <p:cNvSpPr txBox="1"/>
          <p:nvPr/>
        </p:nvSpPr>
        <p:spPr>
          <a:xfrm>
            <a:off x="2194932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4437D89-50CD-B348-917B-07E9F80888CB}"/>
              </a:ext>
            </a:extLst>
          </p:cNvPr>
          <p:cNvCxnSpPr>
            <a:cxnSpLocks/>
          </p:cNvCxnSpPr>
          <p:nvPr/>
        </p:nvCxnSpPr>
        <p:spPr>
          <a:xfrm>
            <a:off x="222634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891EAA4-386B-7246-BB44-83F193B6506F}"/>
              </a:ext>
            </a:extLst>
          </p:cNvPr>
          <p:cNvSpPr txBox="1"/>
          <p:nvPr/>
        </p:nvSpPr>
        <p:spPr>
          <a:xfrm>
            <a:off x="1947282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B76298A-5205-1045-BCF3-8362E99B2771}"/>
              </a:ext>
            </a:extLst>
          </p:cNvPr>
          <p:cNvSpPr txBox="1"/>
          <p:nvPr/>
        </p:nvSpPr>
        <p:spPr>
          <a:xfrm>
            <a:off x="4457579" y="3685599"/>
            <a:ext cx="120065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Fruquintinib</a:t>
            </a: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+ BSC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81F466D-C5F4-074A-8F59-A9A04EE86CA6}"/>
              </a:ext>
            </a:extLst>
          </p:cNvPr>
          <p:cNvSpPr txBox="1"/>
          <p:nvPr/>
        </p:nvSpPr>
        <p:spPr>
          <a:xfrm>
            <a:off x="950395" y="3797197"/>
            <a:ext cx="90569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 + BSC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FD8DD7D-DD20-BB4E-A901-88055CEADE53}"/>
              </a:ext>
            </a:extLst>
          </p:cNvPr>
          <p:cNvCxnSpPr>
            <a:cxnSpLocks/>
          </p:cNvCxnSpPr>
          <p:nvPr/>
        </p:nvCxnSpPr>
        <p:spPr>
          <a:xfrm>
            <a:off x="34391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B8FF7C8-7F88-C844-AFDF-6C8279972ABD}"/>
              </a:ext>
            </a:extLst>
          </p:cNvPr>
          <p:cNvCxnSpPr>
            <a:cxnSpLocks/>
          </p:cNvCxnSpPr>
          <p:nvPr/>
        </p:nvCxnSpPr>
        <p:spPr>
          <a:xfrm>
            <a:off x="39217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A674835-39B9-BA4D-8081-0398369A6C38}"/>
              </a:ext>
            </a:extLst>
          </p:cNvPr>
          <p:cNvCxnSpPr>
            <a:cxnSpLocks/>
          </p:cNvCxnSpPr>
          <p:nvPr/>
        </p:nvCxnSpPr>
        <p:spPr>
          <a:xfrm>
            <a:off x="441074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B116331-D61C-8A47-9825-272FE1084DF5}"/>
              </a:ext>
            </a:extLst>
          </p:cNvPr>
          <p:cNvCxnSpPr>
            <a:cxnSpLocks/>
          </p:cNvCxnSpPr>
          <p:nvPr/>
        </p:nvCxnSpPr>
        <p:spPr>
          <a:xfrm>
            <a:off x="4896517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618B229-E53B-2043-A23C-9EE10CC329E8}"/>
              </a:ext>
            </a:extLst>
          </p:cNvPr>
          <p:cNvCxnSpPr>
            <a:cxnSpLocks/>
          </p:cNvCxnSpPr>
          <p:nvPr/>
        </p:nvCxnSpPr>
        <p:spPr>
          <a:xfrm>
            <a:off x="19786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760BDB3-4BD4-C641-9D09-8E620BD9372E}"/>
              </a:ext>
            </a:extLst>
          </p:cNvPr>
          <p:cNvSpPr txBox="1"/>
          <p:nvPr/>
        </p:nvSpPr>
        <p:spPr>
          <a:xfrm>
            <a:off x="625127" y="350112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DC74EEF-EA55-2F49-8B72-AB3DC8FCA736}"/>
              </a:ext>
            </a:extLst>
          </p:cNvPr>
          <p:cNvSpPr txBox="1"/>
          <p:nvPr/>
        </p:nvSpPr>
        <p:spPr>
          <a:xfrm>
            <a:off x="730925" y="385354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5D702CC-6F14-D049-AA86-7F6AA88F5214}"/>
              </a:ext>
            </a:extLst>
          </p:cNvPr>
          <p:cNvSpPr txBox="1"/>
          <p:nvPr/>
        </p:nvSpPr>
        <p:spPr>
          <a:xfrm>
            <a:off x="972557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D5F504B4-FAD4-B649-A4F2-EA12FB92E587}"/>
              </a:ext>
            </a:extLst>
          </p:cNvPr>
          <p:cNvCxnSpPr>
            <a:cxnSpLocks/>
          </p:cNvCxnSpPr>
          <p:nvPr/>
        </p:nvCxnSpPr>
        <p:spPr>
          <a:xfrm>
            <a:off x="1007823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8A1DCB2D-BACA-1041-9CCC-599B64922006}"/>
              </a:ext>
            </a:extLst>
          </p:cNvPr>
          <p:cNvCxnSpPr>
            <a:cxnSpLocks/>
          </p:cNvCxnSpPr>
          <p:nvPr/>
        </p:nvCxnSpPr>
        <p:spPr>
          <a:xfrm>
            <a:off x="864267" y="2159000"/>
            <a:ext cx="0" cy="181939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E5B4CEC-8799-F14A-A685-FA0225FCFCC8}"/>
              </a:ext>
            </a:extLst>
          </p:cNvPr>
          <p:cNvCxnSpPr>
            <a:cxnSpLocks/>
          </p:cNvCxnSpPr>
          <p:nvPr/>
        </p:nvCxnSpPr>
        <p:spPr>
          <a:xfrm rot="5400000">
            <a:off x="838869" y="391083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25D90586-8B38-1C42-BEC9-E6516770FE98}"/>
              </a:ext>
            </a:extLst>
          </p:cNvPr>
          <p:cNvCxnSpPr>
            <a:cxnSpLocks/>
          </p:cNvCxnSpPr>
          <p:nvPr/>
        </p:nvCxnSpPr>
        <p:spPr>
          <a:xfrm rot="5400000">
            <a:off x="838869" y="356158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56F35DE-BDA2-3947-8DB1-1964AB5D2FAF}"/>
              </a:ext>
            </a:extLst>
          </p:cNvPr>
          <p:cNvSpPr txBox="1"/>
          <p:nvPr/>
        </p:nvSpPr>
        <p:spPr>
          <a:xfrm>
            <a:off x="625127" y="315504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84945917-260A-AA44-BC0A-AA632657F584}"/>
              </a:ext>
            </a:extLst>
          </p:cNvPr>
          <p:cNvCxnSpPr>
            <a:cxnSpLocks/>
          </p:cNvCxnSpPr>
          <p:nvPr/>
        </p:nvCxnSpPr>
        <p:spPr>
          <a:xfrm rot="5400000">
            <a:off x="838869" y="321551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500C78F-EB78-344C-931F-C1750AC75ED1}"/>
              </a:ext>
            </a:extLst>
          </p:cNvPr>
          <p:cNvSpPr txBox="1"/>
          <p:nvPr/>
        </p:nvSpPr>
        <p:spPr>
          <a:xfrm>
            <a:off x="625127" y="280897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C56FB646-F022-C74B-A4BE-E1699A875332}"/>
              </a:ext>
            </a:extLst>
          </p:cNvPr>
          <p:cNvCxnSpPr>
            <a:cxnSpLocks/>
          </p:cNvCxnSpPr>
          <p:nvPr/>
        </p:nvCxnSpPr>
        <p:spPr>
          <a:xfrm rot="5400000">
            <a:off x="838869" y="286943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799F654-FB2F-674E-B912-048DD3F848FA}"/>
              </a:ext>
            </a:extLst>
          </p:cNvPr>
          <p:cNvSpPr txBox="1"/>
          <p:nvPr/>
        </p:nvSpPr>
        <p:spPr>
          <a:xfrm>
            <a:off x="625127" y="246289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0.8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96B0CE2B-7A1F-6947-A41A-358FF58A5C84}"/>
              </a:ext>
            </a:extLst>
          </p:cNvPr>
          <p:cNvCxnSpPr>
            <a:cxnSpLocks/>
          </p:cNvCxnSpPr>
          <p:nvPr/>
        </p:nvCxnSpPr>
        <p:spPr>
          <a:xfrm rot="5400000">
            <a:off x="838869" y="252336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B8BE54B-F109-2044-BAD5-2E3711648C63}"/>
              </a:ext>
            </a:extLst>
          </p:cNvPr>
          <p:cNvSpPr txBox="1"/>
          <p:nvPr/>
        </p:nvSpPr>
        <p:spPr>
          <a:xfrm>
            <a:off x="625127" y="211364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A0C40DDB-037D-7D4F-BFCD-36900B786DC3}"/>
              </a:ext>
            </a:extLst>
          </p:cNvPr>
          <p:cNvCxnSpPr>
            <a:cxnSpLocks/>
          </p:cNvCxnSpPr>
          <p:nvPr/>
        </p:nvCxnSpPr>
        <p:spPr>
          <a:xfrm rot="5400000">
            <a:off x="838869" y="217411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37EE4D7-3D72-A147-AD8C-B2A2633FCF7C}"/>
              </a:ext>
            </a:extLst>
          </p:cNvPr>
          <p:cNvSpPr txBox="1"/>
          <p:nvPr/>
        </p:nvSpPr>
        <p:spPr>
          <a:xfrm>
            <a:off x="2436232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CA03B023-4392-9548-B339-D2615FADDEE2}"/>
              </a:ext>
            </a:extLst>
          </p:cNvPr>
          <p:cNvCxnSpPr>
            <a:cxnSpLocks/>
          </p:cNvCxnSpPr>
          <p:nvPr/>
        </p:nvCxnSpPr>
        <p:spPr>
          <a:xfrm>
            <a:off x="246764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3E10314-6964-3F45-8344-48CBF72C4DEE}"/>
              </a:ext>
            </a:extLst>
          </p:cNvPr>
          <p:cNvSpPr txBox="1"/>
          <p:nvPr/>
        </p:nvSpPr>
        <p:spPr>
          <a:xfrm>
            <a:off x="2677532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353FFF2B-C416-B045-B602-F359B33CB56D}"/>
              </a:ext>
            </a:extLst>
          </p:cNvPr>
          <p:cNvCxnSpPr>
            <a:cxnSpLocks/>
          </p:cNvCxnSpPr>
          <p:nvPr/>
        </p:nvCxnSpPr>
        <p:spPr>
          <a:xfrm>
            <a:off x="270894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C0F9362-FC86-EB4D-98B3-7B47F5FE5D87}"/>
              </a:ext>
            </a:extLst>
          </p:cNvPr>
          <p:cNvSpPr txBox="1"/>
          <p:nvPr/>
        </p:nvSpPr>
        <p:spPr>
          <a:xfrm>
            <a:off x="2922007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35B8931A-5DF5-764D-9F9A-E8305C7713DF}"/>
              </a:ext>
            </a:extLst>
          </p:cNvPr>
          <p:cNvCxnSpPr>
            <a:cxnSpLocks/>
          </p:cNvCxnSpPr>
          <p:nvPr/>
        </p:nvCxnSpPr>
        <p:spPr>
          <a:xfrm>
            <a:off x="2953417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391EF92-5CE5-E640-B300-F912CDCEEEF5}"/>
              </a:ext>
            </a:extLst>
          </p:cNvPr>
          <p:cNvSpPr txBox="1"/>
          <p:nvPr/>
        </p:nvSpPr>
        <p:spPr>
          <a:xfrm>
            <a:off x="3166482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2BE48A4D-C72C-064D-92BA-241A7E211343}"/>
              </a:ext>
            </a:extLst>
          </p:cNvPr>
          <p:cNvCxnSpPr>
            <a:cxnSpLocks/>
          </p:cNvCxnSpPr>
          <p:nvPr/>
        </p:nvCxnSpPr>
        <p:spPr>
          <a:xfrm>
            <a:off x="31978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9995559-3B40-C74F-B1D9-15EDB71F8B13}"/>
              </a:ext>
            </a:extLst>
          </p:cNvPr>
          <p:cNvSpPr txBox="1"/>
          <p:nvPr/>
        </p:nvSpPr>
        <p:spPr>
          <a:xfrm>
            <a:off x="1709157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32A060C-4E3C-394B-B2CF-3F70D5581A78}"/>
              </a:ext>
            </a:extLst>
          </p:cNvPr>
          <p:cNvCxnSpPr>
            <a:cxnSpLocks/>
          </p:cNvCxnSpPr>
          <p:nvPr/>
        </p:nvCxnSpPr>
        <p:spPr>
          <a:xfrm>
            <a:off x="1740567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EE77B9A-3EA1-FA40-9CAB-83E2A5533436}"/>
              </a:ext>
            </a:extLst>
          </p:cNvPr>
          <p:cNvSpPr txBox="1"/>
          <p:nvPr/>
        </p:nvSpPr>
        <p:spPr>
          <a:xfrm>
            <a:off x="3613816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F35E3DB2-C37B-8647-A675-D384A836FBEB}"/>
              </a:ext>
            </a:extLst>
          </p:cNvPr>
          <p:cNvCxnSpPr>
            <a:cxnSpLocks/>
          </p:cNvCxnSpPr>
          <p:nvPr/>
        </p:nvCxnSpPr>
        <p:spPr>
          <a:xfrm>
            <a:off x="36804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6C26308-E4AB-2A43-ACEC-96E5174EA2CD}"/>
              </a:ext>
            </a:extLst>
          </p:cNvPr>
          <p:cNvSpPr txBox="1"/>
          <p:nvPr/>
        </p:nvSpPr>
        <p:spPr>
          <a:xfrm>
            <a:off x="5556916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313D3252-F29A-C84B-8A07-E03DDDC07F96}"/>
              </a:ext>
            </a:extLst>
          </p:cNvPr>
          <p:cNvCxnSpPr>
            <a:cxnSpLocks/>
          </p:cNvCxnSpPr>
          <p:nvPr/>
        </p:nvCxnSpPr>
        <p:spPr>
          <a:xfrm>
            <a:off x="562359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FB7EC909-C44F-174C-8975-CDE52002ED2E}"/>
              </a:ext>
            </a:extLst>
          </p:cNvPr>
          <p:cNvSpPr txBox="1"/>
          <p:nvPr/>
        </p:nvSpPr>
        <p:spPr>
          <a:xfrm>
            <a:off x="5312441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27D4E647-947F-054A-99BA-0A50B763F46D}"/>
              </a:ext>
            </a:extLst>
          </p:cNvPr>
          <p:cNvCxnSpPr>
            <a:cxnSpLocks/>
          </p:cNvCxnSpPr>
          <p:nvPr/>
        </p:nvCxnSpPr>
        <p:spPr>
          <a:xfrm>
            <a:off x="5379117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D3C668E-9814-5841-8FC4-612E6E5D251F}"/>
              </a:ext>
            </a:extLst>
          </p:cNvPr>
          <p:cNvSpPr txBox="1"/>
          <p:nvPr/>
        </p:nvSpPr>
        <p:spPr>
          <a:xfrm>
            <a:off x="5071141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4ED039FB-8917-1645-A5A3-61FDAEFA6F17}"/>
              </a:ext>
            </a:extLst>
          </p:cNvPr>
          <p:cNvCxnSpPr>
            <a:cxnSpLocks/>
          </p:cNvCxnSpPr>
          <p:nvPr/>
        </p:nvCxnSpPr>
        <p:spPr>
          <a:xfrm>
            <a:off x="5137817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5220950-7471-A744-B6E6-9D453E963600}"/>
              </a:ext>
            </a:extLst>
          </p:cNvPr>
          <p:cNvSpPr txBox="1"/>
          <p:nvPr/>
        </p:nvSpPr>
        <p:spPr>
          <a:xfrm>
            <a:off x="4582191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F346206E-9BDD-4F47-86B0-795E2FD3C706}"/>
              </a:ext>
            </a:extLst>
          </p:cNvPr>
          <p:cNvCxnSpPr>
            <a:cxnSpLocks/>
          </p:cNvCxnSpPr>
          <p:nvPr/>
        </p:nvCxnSpPr>
        <p:spPr>
          <a:xfrm>
            <a:off x="4648867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13FD87B-3E64-B842-A131-35E563952328}"/>
              </a:ext>
            </a:extLst>
          </p:cNvPr>
          <p:cNvSpPr txBox="1"/>
          <p:nvPr/>
        </p:nvSpPr>
        <p:spPr>
          <a:xfrm>
            <a:off x="4086891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7A256B22-F6D7-EE41-A17B-9E7030F9731F}"/>
              </a:ext>
            </a:extLst>
          </p:cNvPr>
          <p:cNvCxnSpPr>
            <a:cxnSpLocks/>
          </p:cNvCxnSpPr>
          <p:nvPr/>
        </p:nvCxnSpPr>
        <p:spPr>
          <a:xfrm>
            <a:off x="4166267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B9CF281D-3C5D-4545-B9C9-A2EB3ACC8585}"/>
              </a:ext>
            </a:extLst>
          </p:cNvPr>
          <p:cNvSpPr txBox="1"/>
          <p:nvPr/>
        </p:nvSpPr>
        <p:spPr>
          <a:xfrm>
            <a:off x="1157668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430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7F63E8-D996-6C47-A580-E9FE275D3E8A}"/>
              </a:ext>
            </a:extLst>
          </p:cNvPr>
          <p:cNvSpPr txBox="1"/>
          <p:nvPr/>
        </p:nvSpPr>
        <p:spPr>
          <a:xfrm>
            <a:off x="3866222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B5C6AD0E-31C4-4F42-AE7A-C97869DB020E}"/>
              </a:ext>
            </a:extLst>
          </p:cNvPr>
          <p:cNvSpPr txBox="1"/>
          <p:nvPr/>
        </p:nvSpPr>
        <p:spPr>
          <a:xfrm>
            <a:off x="4377676" y="4553512"/>
            <a:ext cx="5770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5137A82C-9DA4-9143-975B-8D53E54EA65F}"/>
              </a:ext>
            </a:extLst>
          </p:cNvPr>
          <p:cNvSpPr txBox="1"/>
          <p:nvPr/>
        </p:nvSpPr>
        <p:spPr>
          <a:xfrm>
            <a:off x="4139551" y="4553512"/>
            <a:ext cx="5770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032B48B-4BE8-4E4E-8854-5EA259727E76}"/>
              </a:ext>
            </a:extLst>
          </p:cNvPr>
          <p:cNvSpPr txBox="1"/>
          <p:nvPr/>
        </p:nvSpPr>
        <p:spPr>
          <a:xfrm>
            <a:off x="4622151" y="4553512"/>
            <a:ext cx="5770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152FB1A3-25BA-D740-BAB6-A81334C09574}"/>
              </a:ext>
            </a:extLst>
          </p:cNvPr>
          <p:cNvSpPr txBox="1"/>
          <p:nvPr/>
        </p:nvSpPr>
        <p:spPr>
          <a:xfrm>
            <a:off x="3628097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C9E103BE-9647-914F-AF98-9288896382AD}"/>
              </a:ext>
            </a:extLst>
          </p:cNvPr>
          <p:cNvSpPr txBox="1"/>
          <p:nvPr/>
        </p:nvSpPr>
        <p:spPr>
          <a:xfrm>
            <a:off x="3389972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AD3FBD0D-34FA-A742-A8F3-41AA71BEE172}"/>
              </a:ext>
            </a:extLst>
          </p:cNvPr>
          <p:cNvSpPr txBox="1"/>
          <p:nvPr/>
        </p:nvSpPr>
        <p:spPr>
          <a:xfrm>
            <a:off x="3139147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BE197F5C-C49D-C14F-B4FC-FA154787FF1F}"/>
              </a:ext>
            </a:extLst>
          </p:cNvPr>
          <p:cNvSpPr txBox="1"/>
          <p:nvPr/>
        </p:nvSpPr>
        <p:spPr>
          <a:xfrm>
            <a:off x="2894672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7828707-7FB1-8243-A8C4-64E2D0BBE1BE}"/>
              </a:ext>
            </a:extLst>
          </p:cNvPr>
          <p:cNvSpPr txBox="1"/>
          <p:nvPr/>
        </p:nvSpPr>
        <p:spPr>
          <a:xfrm>
            <a:off x="2647022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45C2E77A-EDB0-9940-AE41-DABE549A05AF}"/>
              </a:ext>
            </a:extLst>
          </p:cNvPr>
          <p:cNvSpPr txBox="1"/>
          <p:nvPr/>
        </p:nvSpPr>
        <p:spPr>
          <a:xfrm>
            <a:off x="2412072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C9C8A1C-D828-B14F-A7C2-073A71B964F5}"/>
              </a:ext>
            </a:extLst>
          </p:cNvPr>
          <p:cNvSpPr txBox="1"/>
          <p:nvPr/>
        </p:nvSpPr>
        <p:spPr>
          <a:xfrm>
            <a:off x="2145093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161EDD29-A410-4B4A-B917-3A539354331D}"/>
              </a:ext>
            </a:extLst>
          </p:cNvPr>
          <p:cNvSpPr txBox="1"/>
          <p:nvPr/>
        </p:nvSpPr>
        <p:spPr>
          <a:xfrm>
            <a:off x="1900618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0506863-62CF-5E4F-86F3-F24AFEFE7595}"/>
              </a:ext>
            </a:extLst>
          </p:cNvPr>
          <p:cNvSpPr txBox="1"/>
          <p:nvPr/>
        </p:nvSpPr>
        <p:spPr>
          <a:xfrm>
            <a:off x="1649793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369C355-B6B4-DB46-9C07-E3D389799E3C}"/>
              </a:ext>
            </a:extLst>
          </p:cNvPr>
          <p:cNvSpPr txBox="1"/>
          <p:nvPr/>
        </p:nvSpPr>
        <p:spPr>
          <a:xfrm>
            <a:off x="1405318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1612F2F-3878-F546-A6F0-E09F6D46C6A8}"/>
              </a:ext>
            </a:extLst>
          </p:cNvPr>
          <p:cNvSpPr txBox="1"/>
          <p:nvPr/>
        </p:nvSpPr>
        <p:spPr>
          <a:xfrm>
            <a:off x="4863451" y="4553512"/>
            <a:ext cx="5770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B0E290A3-5829-F64A-BB4D-942C81462B10}"/>
              </a:ext>
            </a:extLst>
          </p:cNvPr>
          <p:cNvSpPr txBox="1"/>
          <p:nvPr/>
        </p:nvSpPr>
        <p:spPr>
          <a:xfrm>
            <a:off x="5114276" y="4553512"/>
            <a:ext cx="5770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BFBC193D-FA3B-AA45-AD3A-CFC4891F8445}"/>
              </a:ext>
            </a:extLst>
          </p:cNvPr>
          <p:cNvSpPr txBox="1"/>
          <p:nvPr/>
        </p:nvSpPr>
        <p:spPr>
          <a:xfrm>
            <a:off x="5352401" y="4553512"/>
            <a:ext cx="5770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xmlns="" id="{CD8D9ED5-A78E-6747-8F35-E327AF3A3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86058"/>
              </p:ext>
            </p:extLst>
          </p:nvPr>
        </p:nvGraphicFramePr>
        <p:xfrm>
          <a:off x="2340589" y="1738080"/>
          <a:ext cx="3428660" cy="109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00">
                  <a:extLst>
                    <a:ext uri="{9D8B030D-6E8A-4147-A177-3AD203B41FA5}">
                      <a16:colId xmlns:a16="http://schemas.microsoft.com/office/drawing/2014/main" xmlns="" val="1256442069"/>
                    </a:ext>
                  </a:extLst>
                </a:gridCol>
                <a:gridCol w="950030">
                  <a:extLst>
                    <a:ext uri="{9D8B030D-6E8A-4147-A177-3AD203B41FA5}">
                      <a16:colId xmlns:a16="http://schemas.microsoft.com/office/drawing/2014/main" xmlns="" val="3362937906"/>
                    </a:ext>
                  </a:extLst>
                </a:gridCol>
                <a:gridCol w="950030">
                  <a:extLst>
                    <a:ext uri="{9D8B030D-6E8A-4147-A177-3AD203B41FA5}">
                      <a16:colId xmlns:a16="http://schemas.microsoft.com/office/drawing/2014/main" xmlns="" val="3272691983"/>
                    </a:ext>
                  </a:extLst>
                </a:gridCol>
              </a:tblGrid>
              <a:tr h="1672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Fruquintinib</a:t>
                      </a: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33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Events/patients (%)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392/461 (85.0%)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213/230 (92.6%)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3309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 p-value (log-rank)</a:t>
                      </a:r>
                    </a:p>
                  </a:txBody>
                  <a:tcPr marL="55440" marR="55440" marT="36000" marB="36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36000" marB="36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xmlns="" val="308803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 HR (95% CI)</a:t>
                      </a:r>
                    </a:p>
                  </a:txBody>
                  <a:tcPr marL="55440" marR="55440" marT="36000" marB="36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0.321 (0.267, 0.386)</a:t>
                      </a:r>
                    </a:p>
                  </a:txBody>
                  <a:tcPr marL="55440" marR="55440" marT="36000" marB="36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anchor="ctr"/>
                </a:tc>
                <a:extLst>
                  <a:ext uri="{0D108BD9-81ED-4DB2-BD59-A6C34878D82A}">
                    <a16:rowId xmlns:a16="http://schemas.microsoft.com/office/drawing/2014/main" xmlns="" val="229158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(mo) (95% CI)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 (3.5, 3.8)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(1.8, 1.9)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xmlns="" val="359674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difference (mo)</a:t>
                      </a:r>
                    </a:p>
                  </a:txBody>
                  <a:tcPr marL="55440" marR="55440" marT="36000" marB="36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440" marR="55440" marT="36000" marB="36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anchor="ctr"/>
                </a:tc>
                <a:extLst>
                  <a:ext uri="{0D108BD9-81ED-4DB2-BD59-A6C34878D82A}">
                    <a16:rowId xmlns:a16="http://schemas.microsoft.com/office/drawing/2014/main" xmlns="" val="2911287203"/>
                  </a:ext>
                </a:extLst>
              </a:tr>
            </a:tbl>
          </a:graphicData>
        </a:graphic>
      </p:graphicFrame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0D20DBBF-5EF7-F345-9E30-EC33A4CA4CEB}"/>
              </a:ext>
            </a:extLst>
          </p:cNvPr>
          <p:cNvSpPr/>
          <p:nvPr/>
        </p:nvSpPr>
        <p:spPr>
          <a:xfrm>
            <a:off x="7794081" y="4200461"/>
            <a:ext cx="238134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randomisation (months)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xmlns="" id="{17013971-D7E4-0E46-9DBC-1CB06C66AE02}"/>
              </a:ext>
            </a:extLst>
          </p:cNvPr>
          <p:cNvCxnSpPr>
            <a:cxnSpLocks/>
          </p:cNvCxnSpPr>
          <p:nvPr/>
        </p:nvCxnSpPr>
        <p:spPr>
          <a:xfrm flipH="1">
            <a:off x="6622684" y="3974405"/>
            <a:ext cx="48570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9253A28D-35DF-2D49-BE27-5BB15FCCF24A}"/>
              </a:ext>
            </a:extLst>
          </p:cNvPr>
          <p:cNvSpPr txBox="1"/>
          <p:nvPr/>
        </p:nvSpPr>
        <p:spPr>
          <a:xfrm>
            <a:off x="6981736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845DAE24-DB17-8343-A7B8-9735258550C8}"/>
              </a:ext>
            </a:extLst>
          </p:cNvPr>
          <p:cNvSpPr txBox="1"/>
          <p:nvPr/>
        </p:nvSpPr>
        <p:spPr>
          <a:xfrm rot="16200000">
            <a:off x="5541221" y="2921597"/>
            <a:ext cx="12251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Probability of overall survival (%)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1C53439F-61A6-0248-8681-1E241DEA3D3D}"/>
              </a:ext>
            </a:extLst>
          </p:cNvPr>
          <p:cNvSpPr txBox="1"/>
          <p:nvPr/>
        </p:nvSpPr>
        <p:spPr>
          <a:xfrm>
            <a:off x="7226211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94E0755E-7751-F841-866E-08D34955E001}"/>
              </a:ext>
            </a:extLst>
          </p:cNvPr>
          <p:cNvSpPr txBox="1"/>
          <p:nvPr/>
        </p:nvSpPr>
        <p:spPr>
          <a:xfrm>
            <a:off x="9134045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4DE96342-7B5E-1F48-929F-51C8D44DE12C}"/>
              </a:ext>
            </a:extLst>
          </p:cNvPr>
          <p:cNvSpPr txBox="1"/>
          <p:nvPr/>
        </p:nvSpPr>
        <p:spPr>
          <a:xfrm>
            <a:off x="10594545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2A9A7594-7904-5942-96B7-9A103BEB0977}"/>
              </a:ext>
            </a:extLst>
          </p:cNvPr>
          <p:cNvSpPr txBox="1"/>
          <p:nvPr/>
        </p:nvSpPr>
        <p:spPr>
          <a:xfrm>
            <a:off x="10096070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669216EA-B7D3-3445-937A-9F33A53DB4C1}"/>
              </a:ext>
            </a:extLst>
          </p:cNvPr>
          <p:cNvSpPr txBox="1"/>
          <p:nvPr/>
        </p:nvSpPr>
        <p:spPr>
          <a:xfrm>
            <a:off x="9603945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6D6515AF-3224-5342-BD21-8BDEA7433C1E}"/>
              </a:ext>
            </a:extLst>
          </p:cNvPr>
          <p:cNvCxnSpPr>
            <a:cxnSpLocks/>
          </p:cNvCxnSpPr>
          <p:nvPr/>
        </p:nvCxnSpPr>
        <p:spPr>
          <a:xfrm>
            <a:off x="70163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xmlns="" id="{70AF4A81-2066-0143-8227-3D61D8A63094}"/>
              </a:ext>
            </a:extLst>
          </p:cNvPr>
          <p:cNvCxnSpPr>
            <a:cxnSpLocks/>
          </p:cNvCxnSpPr>
          <p:nvPr/>
        </p:nvCxnSpPr>
        <p:spPr>
          <a:xfrm>
            <a:off x="72576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7D4DC99A-4252-0F42-9B1B-E838FC0D2148}"/>
              </a:ext>
            </a:extLst>
          </p:cNvPr>
          <p:cNvSpPr txBox="1"/>
          <p:nvPr/>
        </p:nvSpPr>
        <p:spPr>
          <a:xfrm>
            <a:off x="6681072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461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230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51724F13-BA42-FC49-8B7A-579D5F77D416}"/>
              </a:ext>
            </a:extLst>
          </p:cNvPr>
          <p:cNvSpPr txBox="1"/>
          <p:nvPr/>
        </p:nvSpPr>
        <p:spPr>
          <a:xfrm>
            <a:off x="5884494" y="4442712"/>
            <a:ext cx="73417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at risk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Fruquintinib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59FD1646-6142-3548-AB23-61D139261520}"/>
              </a:ext>
            </a:extLst>
          </p:cNvPr>
          <p:cNvSpPr txBox="1"/>
          <p:nvPr/>
        </p:nvSpPr>
        <p:spPr>
          <a:xfrm>
            <a:off x="7956461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xmlns="" id="{57F4DF86-0794-3A45-B8D9-92A0A979962A}"/>
              </a:ext>
            </a:extLst>
          </p:cNvPr>
          <p:cNvCxnSpPr>
            <a:cxnSpLocks/>
          </p:cNvCxnSpPr>
          <p:nvPr/>
        </p:nvCxnSpPr>
        <p:spPr>
          <a:xfrm>
            <a:off x="798787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FD9379A2-6379-5A46-9938-924AEA8B02AB}"/>
              </a:ext>
            </a:extLst>
          </p:cNvPr>
          <p:cNvSpPr txBox="1"/>
          <p:nvPr/>
        </p:nvSpPr>
        <p:spPr>
          <a:xfrm>
            <a:off x="7708811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E0EAA691-6C07-324E-A288-FDA4900D2C32}"/>
              </a:ext>
            </a:extLst>
          </p:cNvPr>
          <p:cNvSpPr txBox="1"/>
          <p:nvPr/>
        </p:nvSpPr>
        <p:spPr>
          <a:xfrm>
            <a:off x="10214068" y="3418170"/>
            <a:ext cx="120065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Fruquintinib</a:t>
            </a: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+ BSC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DAE7850E-6E91-B94D-9B64-BE3BDB0A0FF8}"/>
              </a:ext>
            </a:extLst>
          </p:cNvPr>
          <p:cNvSpPr txBox="1"/>
          <p:nvPr/>
        </p:nvSpPr>
        <p:spPr>
          <a:xfrm>
            <a:off x="9109363" y="3716911"/>
            <a:ext cx="90569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 + BSC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xmlns="" id="{2368461F-4482-7840-AB2A-BAB01EA94892}"/>
              </a:ext>
            </a:extLst>
          </p:cNvPr>
          <p:cNvCxnSpPr>
            <a:cxnSpLocks/>
          </p:cNvCxnSpPr>
          <p:nvPr/>
        </p:nvCxnSpPr>
        <p:spPr>
          <a:xfrm>
            <a:off x="92007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017BC1A6-9951-554E-8E62-AB165E7AAA1D}"/>
              </a:ext>
            </a:extLst>
          </p:cNvPr>
          <p:cNvCxnSpPr>
            <a:cxnSpLocks/>
          </p:cNvCxnSpPr>
          <p:nvPr/>
        </p:nvCxnSpPr>
        <p:spPr>
          <a:xfrm>
            <a:off x="96833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F78ABF65-1719-664B-BEDE-C14DE998A6A2}"/>
              </a:ext>
            </a:extLst>
          </p:cNvPr>
          <p:cNvCxnSpPr>
            <a:cxnSpLocks/>
          </p:cNvCxnSpPr>
          <p:nvPr/>
        </p:nvCxnSpPr>
        <p:spPr>
          <a:xfrm>
            <a:off x="1017227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CD0879AF-786B-0242-9CEE-5647F2430DAE}"/>
              </a:ext>
            </a:extLst>
          </p:cNvPr>
          <p:cNvCxnSpPr>
            <a:cxnSpLocks/>
          </p:cNvCxnSpPr>
          <p:nvPr/>
        </p:nvCxnSpPr>
        <p:spPr>
          <a:xfrm>
            <a:off x="10658046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C314A767-04BE-A04F-9DD4-B1548D3C93A7}"/>
              </a:ext>
            </a:extLst>
          </p:cNvPr>
          <p:cNvCxnSpPr>
            <a:cxnSpLocks/>
          </p:cNvCxnSpPr>
          <p:nvPr/>
        </p:nvCxnSpPr>
        <p:spPr>
          <a:xfrm>
            <a:off x="77402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4AC0DD3B-4199-D84A-BDA9-AC98E8813516}"/>
              </a:ext>
            </a:extLst>
          </p:cNvPr>
          <p:cNvSpPr txBox="1"/>
          <p:nvPr/>
        </p:nvSpPr>
        <p:spPr>
          <a:xfrm>
            <a:off x="6386656" y="350112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4FDA8D2C-E19C-7547-A5FC-4BDD008AB806}"/>
              </a:ext>
            </a:extLst>
          </p:cNvPr>
          <p:cNvSpPr txBox="1"/>
          <p:nvPr/>
        </p:nvSpPr>
        <p:spPr>
          <a:xfrm>
            <a:off x="6492454" y="385354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08FFB6F9-D6C7-EC48-9FF9-BA7BF7869DF0}"/>
              </a:ext>
            </a:extLst>
          </p:cNvPr>
          <p:cNvSpPr txBox="1"/>
          <p:nvPr/>
        </p:nvSpPr>
        <p:spPr>
          <a:xfrm>
            <a:off x="6734086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D801BC2F-83ED-4E45-A0B6-23B9866A4355}"/>
              </a:ext>
            </a:extLst>
          </p:cNvPr>
          <p:cNvCxnSpPr>
            <a:cxnSpLocks/>
          </p:cNvCxnSpPr>
          <p:nvPr/>
        </p:nvCxnSpPr>
        <p:spPr>
          <a:xfrm>
            <a:off x="6769352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2F66E730-D8A5-4E46-B28D-BB3585730454}"/>
              </a:ext>
            </a:extLst>
          </p:cNvPr>
          <p:cNvCxnSpPr>
            <a:cxnSpLocks/>
          </p:cNvCxnSpPr>
          <p:nvPr/>
        </p:nvCxnSpPr>
        <p:spPr>
          <a:xfrm>
            <a:off x="6625796" y="2159000"/>
            <a:ext cx="0" cy="181939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xmlns="" id="{A9DE68CB-9D02-2743-90C3-582072A117F7}"/>
              </a:ext>
            </a:extLst>
          </p:cNvPr>
          <p:cNvCxnSpPr>
            <a:cxnSpLocks/>
          </p:cNvCxnSpPr>
          <p:nvPr/>
        </p:nvCxnSpPr>
        <p:spPr>
          <a:xfrm rot="5400000">
            <a:off x="6600398" y="391083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xmlns="" id="{3A8C7E99-7F37-6F46-ABB1-DE0703024628}"/>
              </a:ext>
            </a:extLst>
          </p:cNvPr>
          <p:cNvCxnSpPr>
            <a:cxnSpLocks/>
          </p:cNvCxnSpPr>
          <p:nvPr/>
        </p:nvCxnSpPr>
        <p:spPr>
          <a:xfrm rot="5400000">
            <a:off x="6600398" y="356158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45E52AF7-D373-5842-A8F9-7F8A6DAB11EB}"/>
              </a:ext>
            </a:extLst>
          </p:cNvPr>
          <p:cNvSpPr txBox="1"/>
          <p:nvPr/>
        </p:nvSpPr>
        <p:spPr>
          <a:xfrm>
            <a:off x="6386656" y="315504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0.4</a:t>
            </a: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xmlns="" id="{4AA43D20-C43A-3E4B-8056-43F386BB6377}"/>
              </a:ext>
            </a:extLst>
          </p:cNvPr>
          <p:cNvCxnSpPr>
            <a:cxnSpLocks/>
          </p:cNvCxnSpPr>
          <p:nvPr/>
        </p:nvCxnSpPr>
        <p:spPr>
          <a:xfrm rot="5400000">
            <a:off x="6600398" y="321551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B892B2D9-76E5-194B-B295-218B19444B60}"/>
              </a:ext>
            </a:extLst>
          </p:cNvPr>
          <p:cNvSpPr txBox="1"/>
          <p:nvPr/>
        </p:nvSpPr>
        <p:spPr>
          <a:xfrm>
            <a:off x="6386656" y="280897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6631A28E-D221-D944-B74D-085FA7F1B000}"/>
              </a:ext>
            </a:extLst>
          </p:cNvPr>
          <p:cNvCxnSpPr>
            <a:cxnSpLocks/>
          </p:cNvCxnSpPr>
          <p:nvPr/>
        </p:nvCxnSpPr>
        <p:spPr>
          <a:xfrm rot="5400000">
            <a:off x="6600398" y="286943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0DFBF592-AEEF-5D48-B997-F6DEB1C47D41}"/>
              </a:ext>
            </a:extLst>
          </p:cNvPr>
          <p:cNvSpPr txBox="1"/>
          <p:nvPr/>
        </p:nvSpPr>
        <p:spPr>
          <a:xfrm>
            <a:off x="6386656" y="246289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0.8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56001253-49B9-AA4F-8706-EA00F27D9B13}"/>
              </a:ext>
            </a:extLst>
          </p:cNvPr>
          <p:cNvCxnSpPr>
            <a:cxnSpLocks/>
          </p:cNvCxnSpPr>
          <p:nvPr/>
        </p:nvCxnSpPr>
        <p:spPr>
          <a:xfrm rot="5400000">
            <a:off x="6600398" y="252336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2D1A3674-AD84-7E44-A05D-D1969966C12B}"/>
              </a:ext>
            </a:extLst>
          </p:cNvPr>
          <p:cNvSpPr txBox="1"/>
          <p:nvPr/>
        </p:nvSpPr>
        <p:spPr>
          <a:xfrm>
            <a:off x="6386656" y="211364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27E8B238-F8D1-4649-8456-6F5393628331}"/>
              </a:ext>
            </a:extLst>
          </p:cNvPr>
          <p:cNvCxnSpPr>
            <a:cxnSpLocks/>
          </p:cNvCxnSpPr>
          <p:nvPr/>
        </p:nvCxnSpPr>
        <p:spPr>
          <a:xfrm rot="5400000">
            <a:off x="6600398" y="2174110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FC15C065-30D7-2748-A342-D956CE01CD1A}"/>
              </a:ext>
            </a:extLst>
          </p:cNvPr>
          <p:cNvSpPr txBox="1"/>
          <p:nvPr/>
        </p:nvSpPr>
        <p:spPr>
          <a:xfrm>
            <a:off x="8197761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E2CC226F-DDE1-E544-96A9-96D3011DA034}"/>
              </a:ext>
            </a:extLst>
          </p:cNvPr>
          <p:cNvCxnSpPr>
            <a:cxnSpLocks/>
          </p:cNvCxnSpPr>
          <p:nvPr/>
        </p:nvCxnSpPr>
        <p:spPr>
          <a:xfrm>
            <a:off x="822917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4E839A98-F690-964F-BF8A-A0DFA131F279}"/>
              </a:ext>
            </a:extLst>
          </p:cNvPr>
          <p:cNvSpPr txBox="1"/>
          <p:nvPr/>
        </p:nvSpPr>
        <p:spPr>
          <a:xfrm>
            <a:off x="8439061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D08ADC98-9844-9143-B8ED-3CC5F7CBBBEC}"/>
              </a:ext>
            </a:extLst>
          </p:cNvPr>
          <p:cNvCxnSpPr>
            <a:cxnSpLocks/>
          </p:cNvCxnSpPr>
          <p:nvPr/>
        </p:nvCxnSpPr>
        <p:spPr>
          <a:xfrm>
            <a:off x="847047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3F3FA172-B60F-FB45-94AE-812A73A978C3}"/>
              </a:ext>
            </a:extLst>
          </p:cNvPr>
          <p:cNvSpPr txBox="1"/>
          <p:nvPr/>
        </p:nvSpPr>
        <p:spPr>
          <a:xfrm>
            <a:off x="8683536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xmlns="" id="{3320E0EB-0391-394A-8B8C-F63E1D343A99}"/>
              </a:ext>
            </a:extLst>
          </p:cNvPr>
          <p:cNvCxnSpPr>
            <a:cxnSpLocks/>
          </p:cNvCxnSpPr>
          <p:nvPr/>
        </p:nvCxnSpPr>
        <p:spPr>
          <a:xfrm>
            <a:off x="8714946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4596C05-98A9-A640-A748-74DD53B36769}"/>
              </a:ext>
            </a:extLst>
          </p:cNvPr>
          <p:cNvSpPr txBox="1"/>
          <p:nvPr/>
        </p:nvSpPr>
        <p:spPr>
          <a:xfrm>
            <a:off x="8928011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3DD6AD59-53CC-D646-AE42-A126202542F5}"/>
              </a:ext>
            </a:extLst>
          </p:cNvPr>
          <p:cNvCxnSpPr>
            <a:cxnSpLocks/>
          </p:cNvCxnSpPr>
          <p:nvPr/>
        </p:nvCxnSpPr>
        <p:spPr>
          <a:xfrm>
            <a:off x="89594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EDB77E2C-A244-4E4E-9A45-63A7A71F7C12}"/>
              </a:ext>
            </a:extLst>
          </p:cNvPr>
          <p:cNvSpPr txBox="1"/>
          <p:nvPr/>
        </p:nvSpPr>
        <p:spPr>
          <a:xfrm>
            <a:off x="7470686" y="4017713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41C844BE-B0C1-F04C-AAB1-D649CECFFEDF}"/>
              </a:ext>
            </a:extLst>
          </p:cNvPr>
          <p:cNvCxnSpPr>
            <a:cxnSpLocks/>
          </p:cNvCxnSpPr>
          <p:nvPr/>
        </p:nvCxnSpPr>
        <p:spPr>
          <a:xfrm>
            <a:off x="7502096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22409042-393B-4243-927A-BFB8DA6727D1}"/>
              </a:ext>
            </a:extLst>
          </p:cNvPr>
          <p:cNvSpPr txBox="1"/>
          <p:nvPr/>
        </p:nvSpPr>
        <p:spPr>
          <a:xfrm>
            <a:off x="9375345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xmlns="" id="{B21CFD65-BBC8-CD49-B780-A2E864F20E5D}"/>
              </a:ext>
            </a:extLst>
          </p:cNvPr>
          <p:cNvCxnSpPr>
            <a:cxnSpLocks/>
          </p:cNvCxnSpPr>
          <p:nvPr/>
        </p:nvCxnSpPr>
        <p:spPr>
          <a:xfrm>
            <a:off x="94420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734447A3-79E2-D643-9028-6428A1A6AA88}"/>
              </a:ext>
            </a:extLst>
          </p:cNvPr>
          <p:cNvSpPr txBox="1"/>
          <p:nvPr/>
        </p:nvSpPr>
        <p:spPr>
          <a:xfrm>
            <a:off x="11318445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xmlns="" id="{3A397AA5-29B9-AD4F-A7F9-716801B0435D}"/>
              </a:ext>
            </a:extLst>
          </p:cNvPr>
          <p:cNvCxnSpPr>
            <a:cxnSpLocks/>
          </p:cNvCxnSpPr>
          <p:nvPr/>
        </p:nvCxnSpPr>
        <p:spPr>
          <a:xfrm>
            <a:off x="11385121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6751D441-6DD7-3745-8E6A-572D0A0810D8}"/>
              </a:ext>
            </a:extLst>
          </p:cNvPr>
          <p:cNvSpPr txBox="1"/>
          <p:nvPr/>
        </p:nvSpPr>
        <p:spPr>
          <a:xfrm>
            <a:off x="11073970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xmlns="" id="{330EC608-E91C-6B4F-A328-025A1FD1BADC}"/>
              </a:ext>
            </a:extLst>
          </p:cNvPr>
          <p:cNvCxnSpPr>
            <a:cxnSpLocks/>
          </p:cNvCxnSpPr>
          <p:nvPr/>
        </p:nvCxnSpPr>
        <p:spPr>
          <a:xfrm>
            <a:off x="11140646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F276272D-0BFD-B94F-800D-4DB7BC6F978E}"/>
              </a:ext>
            </a:extLst>
          </p:cNvPr>
          <p:cNvSpPr txBox="1"/>
          <p:nvPr/>
        </p:nvSpPr>
        <p:spPr>
          <a:xfrm>
            <a:off x="10832670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7A51B77F-4A31-DD44-A28B-403EB533D8C3}"/>
              </a:ext>
            </a:extLst>
          </p:cNvPr>
          <p:cNvCxnSpPr>
            <a:cxnSpLocks/>
          </p:cNvCxnSpPr>
          <p:nvPr/>
        </p:nvCxnSpPr>
        <p:spPr>
          <a:xfrm>
            <a:off x="10899346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3789476C-A533-B846-BA45-6ADDCB2A1E98}"/>
              </a:ext>
            </a:extLst>
          </p:cNvPr>
          <p:cNvSpPr txBox="1"/>
          <p:nvPr/>
        </p:nvSpPr>
        <p:spPr>
          <a:xfrm>
            <a:off x="10343720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9A42CB96-0FF2-2844-80C8-425B65AFD23D}"/>
              </a:ext>
            </a:extLst>
          </p:cNvPr>
          <p:cNvCxnSpPr>
            <a:cxnSpLocks/>
          </p:cNvCxnSpPr>
          <p:nvPr/>
        </p:nvCxnSpPr>
        <p:spPr>
          <a:xfrm>
            <a:off x="10410396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BA018492-5F15-A846-869E-96A41AAABC7C}"/>
              </a:ext>
            </a:extLst>
          </p:cNvPr>
          <p:cNvSpPr txBox="1"/>
          <p:nvPr/>
        </p:nvSpPr>
        <p:spPr>
          <a:xfrm>
            <a:off x="9848420" y="401771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0D9C8A6D-F3E3-684B-9C4E-B80FFAC8B126}"/>
              </a:ext>
            </a:extLst>
          </p:cNvPr>
          <p:cNvCxnSpPr>
            <a:cxnSpLocks/>
          </p:cNvCxnSpPr>
          <p:nvPr/>
        </p:nvCxnSpPr>
        <p:spPr>
          <a:xfrm>
            <a:off x="9927796" y="397662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14970798-CD3B-704F-88AD-E6A2BBEB67CD}"/>
              </a:ext>
            </a:extLst>
          </p:cNvPr>
          <p:cNvSpPr txBox="1"/>
          <p:nvPr/>
        </p:nvSpPr>
        <p:spPr>
          <a:xfrm>
            <a:off x="6919197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449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216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xmlns="" id="{DE8D81AE-5605-E446-BEB4-381F0A61A6AD}"/>
              </a:ext>
            </a:extLst>
          </p:cNvPr>
          <p:cNvSpPr txBox="1"/>
          <p:nvPr/>
        </p:nvSpPr>
        <p:spPr>
          <a:xfrm>
            <a:off x="9627751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xmlns="" id="{63A55D11-93C4-0C4A-994D-A34E15400AE5}"/>
              </a:ext>
            </a:extLst>
          </p:cNvPr>
          <p:cNvSpPr txBox="1"/>
          <p:nvPr/>
        </p:nvSpPr>
        <p:spPr>
          <a:xfrm>
            <a:off x="10110351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3B0A0004-FAC5-DF42-A93B-E57BB3F03384}"/>
              </a:ext>
            </a:extLst>
          </p:cNvPr>
          <p:cNvSpPr txBox="1"/>
          <p:nvPr/>
        </p:nvSpPr>
        <p:spPr>
          <a:xfrm>
            <a:off x="9872226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xmlns="" id="{27C9D3D7-E26C-E64D-8693-77874F069833}"/>
              </a:ext>
            </a:extLst>
          </p:cNvPr>
          <p:cNvSpPr txBox="1"/>
          <p:nvPr/>
        </p:nvSpPr>
        <p:spPr>
          <a:xfrm>
            <a:off x="10354826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xmlns="" id="{9658BF85-1723-234D-BCEE-96F8C9AF09B5}"/>
              </a:ext>
            </a:extLst>
          </p:cNvPr>
          <p:cNvSpPr txBox="1"/>
          <p:nvPr/>
        </p:nvSpPr>
        <p:spPr>
          <a:xfrm>
            <a:off x="9389626" y="455351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0120E952-8491-BE4C-9F59-0E49206F125B}"/>
              </a:ext>
            </a:extLst>
          </p:cNvPr>
          <p:cNvSpPr txBox="1"/>
          <p:nvPr/>
        </p:nvSpPr>
        <p:spPr>
          <a:xfrm>
            <a:off x="9122647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E1C29DCF-C652-2648-AA94-D5F9C8C250E0}"/>
              </a:ext>
            </a:extLst>
          </p:cNvPr>
          <p:cNvSpPr txBox="1"/>
          <p:nvPr/>
        </p:nvSpPr>
        <p:spPr>
          <a:xfrm>
            <a:off x="8871822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xmlns="" id="{0383F5B6-D329-4D42-94E0-B35231F09AB6}"/>
              </a:ext>
            </a:extLst>
          </p:cNvPr>
          <p:cNvSpPr txBox="1"/>
          <p:nvPr/>
        </p:nvSpPr>
        <p:spPr>
          <a:xfrm>
            <a:off x="8627347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xmlns="" id="{DEC246F5-45DD-B74C-A085-786425150E82}"/>
              </a:ext>
            </a:extLst>
          </p:cNvPr>
          <p:cNvSpPr txBox="1"/>
          <p:nvPr/>
        </p:nvSpPr>
        <p:spPr>
          <a:xfrm>
            <a:off x="8379697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DF5EAF2F-FD3F-9140-A4A1-5CF0335BA394}"/>
              </a:ext>
            </a:extLst>
          </p:cNvPr>
          <p:cNvSpPr txBox="1"/>
          <p:nvPr/>
        </p:nvSpPr>
        <p:spPr>
          <a:xfrm>
            <a:off x="8144747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37532EA1-C2AF-954D-8CDF-75B2FB0DDBEA}"/>
              </a:ext>
            </a:extLst>
          </p:cNvPr>
          <p:cNvSpPr txBox="1"/>
          <p:nvPr/>
        </p:nvSpPr>
        <p:spPr>
          <a:xfrm>
            <a:off x="7906622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6F762E89-15AF-CA45-98DD-031ED9F1980E}"/>
              </a:ext>
            </a:extLst>
          </p:cNvPr>
          <p:cNvSpPr txBox="1"/>
          <p:nvPr/>
        </p:nvSpPr>
        <p:spPr>
          <a:xfrm>
            <a:off x="7662147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C3DC0053-CF66-CA44-8126-935B54C28CBA}"/>
              </a:ext>
            </a:extLst>
          </p:cNvPr>
          <p:cNvSpPr txBox="1"/>
          <p:nvPr/>
        </p:nvSpPr>
        <p:spPr>
          <a:xfrm>
            <a:off x="7411322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395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153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64BC806E-E9AC-4D4F-80D9-01817AB3B779}"/>
              </a:ext>
            </a:extLst>
          </p:cNvPr>
          <p:cNvSpPr txBox="1"/>
          <p:nvPr/>
        </p:nvSpPr>
        <p:spPr>
          <a:xfrm>
            <a:off x="7166847" y="4553512"/>
            <a:ext cx="17312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184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2F4F6029-F7EB-224C-AA30-BCF444F95DCA}"/>
              </a:ext>
            </a:extLst>
          </p:cNvPr>
          <p:cNvSpPr txBox="1"/>
          <p:nvPr/>
        </p:nvSpPr>
        <p:spPr>
          <a:xfrm>
            <a:off x="10624980" y="4553512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1357B142-2301-B242-BD7F-2A10DCDA3422}"/>
              </a:ext>
            </a:extLst>
          </p:cNvPr>
          <p:cNvSpPr txBox="1"/>
          <p:nvPr/>
        </p:nvSpPr>
        <p:spPr>
          <a:xfrm>
            <a:off x="10875805" y="4553512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xmlns="" id="{5C480995-14E9-1241-BB0D-081F1195D3BC}"/>
              </a:ext>
            </a:extLst>
          </p:cNvPr>
          <p:cNvSpPr txBox="1"/>
          <p:nvPr/>
        </p:nvSpPr>
        <p:spPr>
          <a:xfrm>
            <a:off x="11113930" y="4553512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285" name="Table 284">
            <a:extLst>
              <a:ext uri="{FF2B5EF4-FFF2-40B4-BE49-F238E27FC236}">
                <a16:creationId xmlns:a16="http://schemas.microsoft.com/office/drawing/2014/main" xmlns="" id="{B239730E-63D8-F048-92EB-6EB550B32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28678"/>
              </p:ext>
            </p:extLst>
          </p:nvPr>
        </p:nvGraphicFramePr>
        <p:xfrm>
          <a:off x="8461093" y="1738080"/>
          <a:ext cx="3428660" cy="109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00">
                  <a:extLst>
                    <a:ext uri="{9D8B030D-6E8A-4147-A177-3AD203B41FA5}">
                      <a16:colId xmlns:a16="http://schemas.microsoft.com/office/drawing/2014/main" xmlns="" val="1256442069"/>
                    </a:ext>
                  </a:extLst>
                </a:gridCol>
                <a:gridCol w="950030">
                  <a:extLst>
                    <a:ext uri="{9D8B030D-6E8A-4147-A177-3AD203B41FA5}">
                      <a16:colId xmlns:a16="http://schemas.microsoft.com/office/drawing/2014/main" xmlns="" val="3362937906"/>
                    </a:ext>
                  </a:extLst>
                </a:gridCol>
                <a:gridCol w="950030">
                  <a:extLst>
                    <a:ext uri="{9D8B030D-6E8A-4147-A177-3AD203B41FA5}">
                      <a16:colId xmlns:a16="http://schemas.microsoft.com/office/drawing/2014/main" xmlns="" val="3272691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Fruquintinib</a:t>
                      </a: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33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Events/patients (%)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317/461 (68.8%)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173/230 (75.2%)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3309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 p-value (log-rank)</a:t>
                      </a:r>
                    </a:p>
                  </a:txBody>
                  <a:tcPr marL="55440" marR="55440" marT="36000" marB="36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36000" marB="36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xmlns="" val="308803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 HR (95% CI)</a:t>
                      </a:r>
                    </a:p>
                  </a:txBody>
                  <a:tcPr marL="55440" marR="55440" marT="36000" marB="36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0.662 (0.549, 0.800)</a:t>
                      </a:r>
                    </a:p>
                  </a:txBody>
                  <a:tcPr marL="55440" marR="55440" marT="36000" marB="36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anchor="ctr"/>
                </a:tc>
                <a:extLst>
                  <a:ext uri="{0D108BD9-81ED-4DB2-BD59-A6C34878D82A}">
                    <a16:rowId xmlns:a16="http://schemas.microsoft.com/office/drawing/2014/main" xmlns="" val="229158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(mo) (95% CI)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 (6.7, 8.2)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(4.0, 5.8)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xmlns="" val="359674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difference (mo)</a:t>
                      </a:r>
                    </a:p>
                  </a:txBody>
                  <a:tcPr marL="55440" marR="55440" marT="36000" marB="36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440" marR="55440" marT="36000" marB="36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anchor="ctr"/>
                </a:tc>
                <a:extLst>
                  <a:ext uri="{0D108BD9-81ED-4DB2-BD59-A6C34878D82A}">
                    <a16:rowId xmlns:a16="http://schemas.microsoft.com/office/drawing/2014/main" xmlns="" val="2911287203"/>
                  </a:ext>
                </a:extLst>
              </a:tr>
            </a:tbl>
          </a:graphicData>
        </a:graphic>
      </p:graphicFrame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72F5CD8B-F47B-7946-A890-87BB7B4EC067}"/>
              </a:ext>
            </a:extLst>
          </p:cNvPr>
          <p:cNvSpPr txBox="1"/>
          <p:nvPr/>
        </p:nvSpPr>
        <p:spPr>
          <a:xfrm>
            <a:off x="11358405" y="4553512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AEA2D993-6FFB-0D43-9A67-4C6B60FC85E0}"/>
              </a:ext>
            </a:extLst>
          </p:cNvPr>
          <p:cNvSpPr txBox="1"/>
          <p:nvPr/>
        </p:nvSpPr>
        <p:spPr>
          <a:xfrm>
            <a:off x="10735609" y="2954060"/>
            <a:ext cx="1056379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follow-up: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  Fruquintinib: 11.3 mo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  Placebo: 11.2 mo</a:t>
            </a:r>
          </a:p>
        </p:txBody>
      </p:sp>
      <p:pic>
        <p:nvPicPr>
          <p:cNvPr id="290" name="Graphic 289">
            <a:extLst>
              <a:ext uri="{FF2B5EF4-FFF2-40B4-BE49-F238E27FC236}">
                <a16:creationId xmlns:a16="http://schemas.microsoft.com/office/drawing/2014/main" xmlns="" id="{8EF6681D-A062-E740-86FA-B691E951E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893" y="2175704"/>
            <a:ext cx="4616987" cy="1761295"/>
          </a:xfrm>
          <a:prstGeom prst="rect">
            <a:avLst/>
          </a:prstGeom>
        </p:spPr>
      </p:pic>
      <p:pic>
        <p:nvPicPr>
          <p:cNvPr id="292" name="Graphic 291">
            <a:extLst>
              <a:ext uri="{FF2B5EF4-FFF2-40B4-BE49-F238E27FC236}">
                <a16:creationId xmlns:a16="http://schemas.microsoft.com/office/drawing/2014/main" xmlns="" id="{19A5DE12-8E8B-2E45-85BC-A0784DC84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81895" y="2171700"/>
            <a:ext cx="4596265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928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dirty="0"/>
              <a:t>FRESCO-2: safety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GB" dirty="0"/>
              <a:t>TEAE, treatment-emergent adverse event</a:t>
            </a:r>
          </a:p>
          <a:p>
            <a:pPr lvl="0"/>
            <a:r>
              <a:rPr lang="en-GB" dirty="0"/>
              <a:t>Dasari NA, et al. Ann Oncol. 2022;33 (suppl_7):S808-S869 (ESMO 2022 oral presentation)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AB73308-D81C-D543-9685-BF69E9845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85121"/>
              </p:ext>
            </p:extLst>
          </p:nvPr>
        </p:nvGraphicFramePr>
        <p:xfrm>
          <a:off x="619199" y="1461478"/>
          <a:ext cx="10963201" cy="39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1325">
                  <a:extLst>
                    <a:ext uri="{9D8B030D-6E8A-4147-A177-3AD203B41FA5}">
                      <a16:colId xmlns:a16="http://schemas.microsoft.com/office/drawing/2014/main" xmlns="" val="733287848"/>
                    </a:ext>
                  </a:extLst>
                </a:gridCol>
                <a:gridCol w="2510938">
                  <a:extLst>
                    <a:ext uri="{9D8B030D-6E8A-4147-A177-3AD203B41FA5}">
                      <a16:colId xmlns:a16="http://schemas.microsoft.com/office/drawing/2014/main" xmlns="" val="1411176584"/>
                    </a:ext>
                  </a:extLst>
                </a:gridCol>
                <a:gridCol w="2510938">
                  <a:extLst>
                    <a:ext uri="{9D8B030D-6E8A-4147-A177-3AD203B41FA5}">
                      <a16:colId xmlns:a16="http://schemas.microsoft.com/office/drawing/2014/main" xmlns="" val="2768809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Category, n (%)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Fruquintinib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(N=456)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(N=230)</a:t>
                      </a: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xmlns="" val="2090218473"/>
                  </a:ext>
                </a:extLst>
              </a:tr>
              <a:tr h="173421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TEAE</a:t>
                      </a:r>
                    </a:p>
                    <a:p>
                      <a:pPr marL="0" indent="184150">
                        <a:tabLst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</a:t>
                      </a:r>
                    </a:p>
                    <a:p>
                      <a:pPr marL="0" indent="184150">
                        <a:tabLst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Grade ≥3 </a:t>
                      </a:r>
                    </a:p>
                    <a:p>
                      <a:pPr marL="0" indent="184150">
                        <a:tabLst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to death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 (98.9)</a:t>
                      </a:r>
                      <a:b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 (62.7)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(36.0)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(10.5)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(92.6)</a:t>
                      </a:r>
                      <a:b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(50.4)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(11.3)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(19.6)</a:t>
                      </a: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xmlns="" val="3951712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serious TEAE</a:t>
                      </a:r>
                    </a:p>
                    <a:p>
                      <a:pPr marL="0" indent="184150">
                        <a:tabLst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(37.5)</a:t>
                      </a:r>
                      <a:b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(35.5)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(38.3)</a:t>
                      </a:r>
                      <a:b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(37.0)</a:t>
                      </a: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xmlns="" val="4005471828"/>
                  </a:ext>
                </a:extLst>
              </a:tr>
              <a:tr h="173421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TEAEs leading to dose modifications</a:t>
                      </a:r>
                    </a:p>
                    <a:p>
                      <a:pPr marL="0" indent="184150">
                        <a:tabLst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interruption</a:t>
                      </a:r>
                    </a:p>
                    <a:p>
                      <a:pPr marL="0" indent="184150">
                        <a:tabLst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reduction</a:t>
                      </a:r>
                    </a:p>
                    <a:p>
                      <a:pPr marL="0" indent="184150">
                        <a:tabLst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discontinuation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(54.2)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(24.1)</a:t>
                      </a:r>
                      <a:r>
                        <a:rPr lang="en-GB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(20.4)</a:t>
                      </a:r>
                      <a:r>
                        <a:rPr lang="en-GB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(30.4)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(3.9)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(21.3)</a:t>
                      </a: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xmlns="" val="63329584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3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common TEAEs leading to dose reduction in fruquintinib arm: hand-foot syndrome (5.3%), hypertension (3.7%), and asthenia (3.5%)</a:t>
                      </a:r>
                    </a:p>
                    <a:p>
                      <a:pPr marL="0" indent="9525">
                        <a:tabLst/>
                      </a:pPr>
                      <a:r>
                        <a:rPr lang="en-GB" sz="13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common TEAE leading to dose discontinuation in the fruquintinib arm: asthenia (1.5%)</a:t>
                      </a:r>
                    </a:p>
                  </a:txBody>
                  <a:tcPr marT="64800" marB="648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0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1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125EB74-8724-B996-A57F-B17F639A7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30400"/>
            <a:ext cx="10972800" cy="702471"/>
          </a:xfrm>
        </p:spPr>
        <p:txBody>
          <a:bodyPr/>
          <a:lstStyle/>
          <a:p>
            <a:r>
              <a:rPr lang="en-GB" dirty="0"/>
              <a:t>ESMO CLINICAL PRACTICE GUIDELINES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1EA58FFD-6B9D-FA4A-A0AE-68763B58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of stage IV unresectable </a:t>
            </a:r>
            <a:r>
              <a:rPr lang="en-GB" cap="none" dirty="0"/>
              <a:t>m</a:t>
            </a:r>
            <a:r>
              <a:rPr lang="en-GB" dirty="0"/>
              <a:t>CRC in third-line therapy and beyond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C882E303-B050-F2F1-0A73-37F1FF698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753253B-6FE0-9544-B906-0C3C02E6B3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660393" cy="36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100" i="1" dirty="0">
                <a:solidFill>
                  <a:schemeClr val="tx2"/>
                </a:solidFill>
              </a:rPr>
              <a:t>BRAF</a:t>
            </a:r>
            <a:r>
              <a:rPr lang="en-GB" sz="1100" dirty="0">
                <a:solidFill>
                  <a:schemeClr val="tx2"/>
                </a:solidFill>
              </a:rPr>
              <a:t>, proto-oncogene B-Raf; ESCAT, ESMO Scale for Clinical Actionability of Molecular Targets; EGFR, epidermal growth factor receptor; ESMO, European Society for Medical Oncology; HER2, </a:t>
            </a:r>
            <a:r>
              <a:rPr lang="en-GB" sz="110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human epidermal growth factor receptor 2; mAb, monoclonal antibody; </a:t>
            </a:r>
            <a:r>
              <a:rPr lang="en-GB" sz="1100" dirty="0">
                <a:solidFill>
                  <a:schemeClr val="tx2"/>
                </a:solidFill>
              </a:rPr>
              <a:t>MCBS, ESMO Magnitude of Clinical Benefit Scale; mCRC, metastatic colorectal cancer; mut, mutant; PD, progressive disease; </a:t>
            </a:r>
            <a:r>
              <a:rPr lang="en-GB" sz="1100" i="1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RAS, RAS</a:t>
            </a:r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proto-oncogene GTPase</a:t>
            </a:r>
            <a:r>
              <a:rPr lang="en-GB" sz="1100" dirty="0">
                <a:solidFill>
                  <a:schemeClr val="tx2"/>
                </a:solidFill>
                <a:ea typeface="PT Sans" panose="020B0503020203020204" pitchFamily="34" charset="0"/>
              </a:rPr>
              <a:t>; </a:t>
            </a:r>
            <a:r>
              <a:rPr lang="en-GB" sz="1100" dirty="0">
                <a:solidFill>
                  <a:schemeClr val="tx2"/>
                </a:solidFill>
              </a:rPr>
              <a:t>wt, wild-type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solidFill>
                  <a:schemeClr val="tx2"/>
                </a:solidFill>
              </a:rPr>
              <a:t>Cervantes A, et al. Ann Oncol. 2022 Oct 25;S0923-7534(22)04192-8. doi: https://doi.org/10.1016/j.annonc.2022.10.003</a:t>
            </a:r>
          </a:p>
        </p:txBody>
      </p:sp>
      <p:cxnSp>
        <p:nvCxnSpPr>
          <p:cNvPr id="28" name="Gerade Verbindung mit Pfeil 33">
            <a:extLst>
              <a:ext uri="{FF2B5EF4-FFF2-40B4-BE49-F238E27FC236}">
                <a16:creationId xmlns:a16="http://schemas.microsoft.com/office/drawing/2014/main" xmlns="" id="{2618E5A2-CDE6-7C4E-9982-E1CFB91C1E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7689" y="2192692"/>
            <a:ext cx="0" cy="78578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erade Verbindung mit Pfeil 33">
            <a:extLst>
              <a:ext uri="{FF2B5EF4-FFF2-40B4-BE49-F238E27FC236}">
                <a16:creationId xmlns:a16="http://schemas.microsoft.com/office/drawing/2014/main" xmlns="" id="{3190AC90-B6F9-8D46-B1B8-C67CB60D4C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6260" y="3807063"/>
            <a:ext cx="375682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7">
            <a:extLst>
              <a:ext uri="{FF2B5EF4-FFF2-40B4-BE49-F238E27FC236}">
                <a16:creationId xmlns:a16="http://schemas.microsoft.com/office/drawing/2014/main" xmlns="" id="{ECB97A7D-1FBB-E540-9758-B1A7A7DD0A2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793373" y="4480504"/>
            <a:ext cx="2205719" cy="1044000"/>
          </a:xfrm>
          <a:prstGeom prst="roundRect">
            <a:avLst>
              <a:gd name="adj" fmla="val 11663"/>
            </a:avLst>
          </a:prstGeom>
          <a:solidFill>
            <a:schemeClr val="tx2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Single agent anti-EGFR mAb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(I, A; panitumumab MCBS 3)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Irinotecan–cetuximab (II,B)</a:t>
            </a:r>
          </a:p>
        </p:txBody>
      </p:sp>
      <p:cxnSp>
        <p:nvCxnSpPr>
          <p:cNvPr id="32" name="Gerade Verbindung mit Pfeil 33">
            <a:extLst>
              <a:ext uri="{FF2B5EF4-FFF2-40B4-BE49-F238E27FC236}">
                <a16:creationId xmlns:a16="http://schemas.microsoft.com/office/drawing/2014/main" xmlns="" id="{FB9D41DE-8E01-264B-A597-9747467A16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96232" y="3425784"/>
            <a:ext cx="0" cy="1029194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feld 18">
            <a:extLst>
              <a:ext uri="{FF2B5EF4-FFF2-40B4-BE49-F238E27FC236}">
                <a16:creationId xmlns:a16="http://schemas.microsoft.com/office/drawing/2014/main" xmlns="" id="{EACBE6EE-6F0C-754E-83D4-66758A967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929" y="4009729"/>
            <a:ext cx="35860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720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2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PD</a:t>
            </a:r>
            <a:endParaRPr lang="en-GB" alt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AutoShape 17">
            <a:extLst>
              <a:ext uri="{FF2B5EF4-FFF2-40B4-BE49-F238E27FC236}">
                <a16:creationId xmlns:a16="http://schemas.microsoft.com/office/drawing/2014/main" xmlns="" id="{116EAB18-ECA0-9349-8F45-63E5E8402F9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249514" y="1979014"/>
            <a:ext cx="3976346" cy="539204"/>
          </a:xfrm>
          <a:prstGeom prst="roundRect">
            <a:avLst>
              <a:gd name="adj" fmla="val 11663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Stage IV unresectable mCRC: third-line and beyond</a:t>
            </a:r>
          </a:p>
        </p:txBody>
      </p:sp>
      <p:sp>
        <p:nvSpPr>
          <p:cNvPr id="35" name="AutoShape 17">
            <a:extLst>
              <a:ext uri="{FF2B5EF4-FFF2-40B4-BE49-F238E27FC236}">
                <a16:creationId xmlns:a16="http://schemas.microsoft.com/office/drawing/2014/main" xmlns="" id="{62C49AC6-A5EA-C541-B634-7E4D4DA421F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468066" y="4480504"/>
            <a:ext cx="2205719" cy="1044000"/>
          </a:xfrm>
          <a:prstGeom prst="roundRect">
            <a:avLst>
              <a:gd name="adj" fmla="val 11663"/>
            </a:avLst>
          </a:prstGeom>
          <a:solidFill>
            <a:schemeClr val="tx2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Anti-HER2 drugs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(III, C; ESCAT II-B)</a:t>
            </a:r>
          </a:p>
        </p:txBody>
      </p:sp>
      <p:sp>
        <p:nvSpPr>
          <p:cNvPr id="36" name="AutoShape 17">
            <a:extLst>
              <a:ext uri="{FF2B5EF4-FFF2-40B4-BE49-F238E27FC236}">
                <a16:creationId xmlns:a16="http://schemas.microsoft.com/office/drawing/2014/main" xmlns="" id="{A6B141CB-340C-E840-9E02-6F3F98CE8DD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451493" y="4480504"/>
            <a:ext cx="2205719" cy="1044000"/>
          </a:xfrm>
          <a:prstGeom prst="roundRect">
            <a:avLst>
              <a:gd name="adj" fmla="val 11663"/>
            </a:avLst>
          </a:prstGeom>
          <a:solidFill>
            <a:schemeClr val="tx2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Encorafenib–cetuximab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(I, A; MCBS 4; ESCAT I-A)</a:t>
            </a:r>
          </a:p>
        </p:txBody>
      </p:sp>
      <p:sp>
        <p:nvSpPr>
          <p:cNvPr id="37" name="AutoShape 17">
            <a:extLst>
              <a:ext uri="{FF2B5EF4-FFF2-40B4-BE49-F238E27FC236}">
                <a16:creationId xmlns:a16="http://schemas.microsoft.com/office/drawing/2014/main" xmlns="" id="{29D72D7E-DA24-B34A-BE40-8748C74610B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123684" y="4480504"/>
            <a:ext cx="2205719" cy="1044000"/>
          </a:xfrm>
          <a:prstGeom prst="roundRect">
            <a:avLst>
              <a:gd name="adj" fmla="val 11663"/>
            </a:avLst>
          </a:prstGeom>
          <a:solidFill>
            <a:schemeClr val="tx2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Regorafenib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(I, A; MCBS 1)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Trifluridine–tipiracil</a:t>
            </a:r>
            <a:b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(I, A; MCBS 3)</a:t>
            </a:r>
          </a:p>
        </p:txBody>
      </p:sp>
      <p:cxnSp>
        <p:nvCxnSpPr>
          <p:cNvPr id="40" name="Gerade Verbindung mit Pfeil 33">
            <a:extLst>
              <a:ext uri="{FF2B5EF4-FFF2-40B4-BE49-F238E27FC236}">
                <a16:creationId xmlns:a16="http://schemas.microsoft.com/office/drawing/2014/main" xmlns="" id="{BF151D1B-8239-4243-BE58-F305D80EBF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26543" y="3425784"/>
            <a:ext cx="0" cy="1029194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feld 18">
            <a:extLst>
              <a:ext uri="{FF2B5EF4-FFF2-40B4-BE49-F238E27FC236}">
                <a16:creationId xmlns:a16="http://schemas.microsoft.com/office/drawing/2014/main" xmlns="" id="{31945F8C-BAB0-8A4C-8830-66AB0382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240" y="4009729"/>
            <a:ext cx="35860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720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2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PD</a:t>
            </a:r>
            <a:endParaRPr lang="en-GB" alt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2" name="AutoShape 17">
            <a:extLst>
              <a:ext uri="{FF2B5EF4-FFF2-40B4-BE49-F238E27FC236}">
                <a16:creationId xmlns:a16="http://schemas.microsoft.com/office/drawing/2014/main" xmlns="" id="{ED523214-1A1A-6F40-9170-48E0A219EFF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66250" y="2980629"/>
            <a:ext cx="1720586" cy="540000"/>
          </a:xfrm>
          <a:prstGeom prst="roundRect">
            <a:avLst>
              <a:gd name="adj" fmla="val 11663"/>
            </a:avLst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RAS</a:t>
            </a: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-mut</a:t>
            </a:r>
          </a:p>
        </p:txBody>
      </p:sp>
      <p:cxnSp>
        <p:nvCxnSpPr>
          <p:cNvPr id="43" name="Gerade Verbindung mit Pfeil 33">
            <a:extLst>
              <a:ext uri="{FF2B5EF4-FFF2-40B4-BE49-F238E27FC236}">
                <a16:creationId xmlns:a16="http://schemas.microsoft.com/office/drawing/2014/main" xmlns="" id="{FD2B0036-F58A-7C4C-B839-D2963715ED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54352" y="3425784"/>
            <a:ext cx="0" cy="1029194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feld 18">
            <a:extLst>
              <a:ext uri="{FF2B5EF4-FFF2-40B4-BE49-F238E27FC236}">
                <a16:creationId xmlns:a16="http://schemas.microsoft.com/office/drawing/2014/main" xmlns="" id="{70F00412-1C69-F340-84F8-91EC3B086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5049" y="4009729"/>
            <a:ext cx="35860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720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2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PD</a:t>
            </a:r>
            <a:endParaRPr lang="en-GB" alt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47" name="Gerade Verbindung mit Pfeil 33">
            <a:extLst>
              <a:ext uri="{FF2B5EF4-FFF2-40B4-BE49-F238E27FC236}">
                <a16:creationId xmlns:a16="http://schemas.microsoft.com/office/drawing/2014/main" xmlns="" id="{FEAA06F4-F1B2-914A-982A-9F38EEABC5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0834" y="3401508"/>
            <a:ext cx="0" cy="412691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Gerade Verbindung mit Pfeil 33">
            <a:extLst>
              <a:ext uri="{FF2B5EF4-FFF2-40B4-BE49-F238E27FC236}">
                <a16:creationId xmlns:a16="http://schemas.microsoft.com/office/drawing/2014/main" xmlns="" id="{4A149E6B-A5D3-314B-BB35-E8F07E920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3630" y="3401508"/>
            <a:ext cx="0" cy="412691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17">
            <a:extLst>
              <a:ext uri="{FF2B5EF4-FFF2-40B4-BE49-F238E27FC236}">
                <a16:creationId xmlns:a16="http://schemas.microsoft.com/office/drawing/2014/main" xmlns="" id="{C52BA866-6D6A-E246-811B-99B2CB294A8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94059" y="2980629"/>
            <a:ext cx="1720586" cy="540000"/>
          </a:xfrm>
          <a:prstGeom prst="roundRect">
            <a:avLst>
              <a:gd name="adj" fmla="val 11663"/>
            </a:avLst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BRAF</a:t>
            </a: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V600E-mut</a:t>
            </a:r>
          </a:p>
        </p:txBody>
      </p:sp>
      <p:cxnSp>
        <p:nvCxnSpPr>
          <p:cNvPr id="51" name="Gerade Verbindung mit Pfeil 33">
            <a:extLst>
              <a:ext uri="{FF2B5EF4-FFF2-40B4-BE49-F238E27FC236}">
                <a16:creationId xmlns:a16="http://schemas.microsoft.com/office/drawing/2014/main" xmlns="" id="{6145C4D2-A730-904F-AB41-2287357BAF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7590" y="2727972"/>
            <a:ext cx="466101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Gerade Verbindung mit Pfeil 33">
            <a:extLst>
              <a:ext uri="{FF2B5EF4-FFF2-40B4-BE49-F238E27FC236}">
                <a16:creationId xmlns:a16="http://schemas.microsoft.com/office/drawing/2014/main" xmlns="" id="{C64C4413-5268-5842-980D-C3F4E8982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54352" y="2716567"/>
            <a:ext cx="0" cy="26191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Gerade Verbindung mit Pfeil 33">
            <a:extLst>
              <a:ext uri="{FF2B5EF4-FFF2-40B4-BE49-F238E27FC236}">
                <a16:creationId xmlns:a16="http://schemas.microsoft.com/office/drawing/2014/main" xmlns="" id="{55B0EA84-A040-4B44-A069-0FB84B62AA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96233" y="2716567"/>
            <a:ext cx="0" cy="26191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Gerade Verbindung mit Pfeil 33">
            <a:extLst>
              <a:ext uri="{FF2B5EF4-FFF2-40B4-BE49-F238E27FC236}">
                <a16:creationId xmlns:a16="http://schemas.microsoft.com/office/drawing/2014/main" xmlns="" id="{8CD9FFCE-53A9-9145-A8B1-493241222B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0925" y="3862751"/>
            <a:ext cx="0" cy="592227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AutoShape 17">
            <a:extLst>
              <a:ext uri="{FF2B5EF4-FFF2-40B4-BE49-F238E27FC236}">
                <a16:creationId xmlns:a16="http://schemas.microsoft.com/office/drawing/2014/main" xmlns="" id="{B4BA1A23-32FD-504C-B4C9-9565EB7D4CA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5468" y="3663209"/>
            <a:ext cx="1720586" cy="540000"/>
          </a:xfrm>
          <a:prstGeom prst="roundRect">
            <a:avLst>
              <a:gd name="adj" fmla="val 11663"/>
            </a:avLst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HER2</a:t>
            </a: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-positive</a:t>
            </a:r>
          </a:p>
        </p:txBody>
      </p:sp>
      <p:cxnSp>
        <p:nvCxnSpPr>
          <p:cNvPr id="62" name="Gerade Verbindung mit Pfeil 33">
            <a:extLst>
              <a:ext uri="{FF2B5EF4-FFF2-40B4-BE49-F238E27FC236}">
                <a16:creationId xmlns:a16="http://schemas.microsoft.com/office/drawing/2014/main" xmlns="" id="{C7435699-AEF8-B44C-8869-BA3A71F92C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5176" y="3253954"/>
            <a:ext cx="27432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Gerade Verbindung mit Pfeil 33">
            <a:extLst>
              <a:ext uri="{FF2B5EF4-FFF2-40B4-BE49-F238E27FC236}">
                <a16:creationId xmlns:a16="http://schemas.microsoft.com/office/drawing/2014/main" xmlns="" id="{F9ADCC46-CE58-ED4E-B565-7ACE34B997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0925" y="3240439"/>
            <a:ext cx="0" cy="418669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AutoShape 17">
            <a:extLst>
              <a:ext uri="{FF2B5EF4-FFF2-40B4-BE49-F238E27FC236}">
                <a16:creationId xmlns:a16="http://schemas.microsoft.com/office/drawing/2014/main" xmlns="" id="{6A50AD3A-85C8-E94A-8245-C04A1BEABAE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035939" y="2980629"/>
            <a:ext cx="1720586" cy="540000"/>
          </a:xfrm>
          <a:prstGeom prst="roundRect">
            <a:avLst>
              <a:gd name="adj" fmla="val 11663"/>
            </a:avLst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200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RAS</a:t>
            </a: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-wt and </a:t>
            </a:r>
            <a:r>
              <a:rPr lang="en-GB" sz="1200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BRAF</a:t>
            </a:r>
            <a:r>
              <a:rPr lang="en-GB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-wt</a:t>
            </a:r>
          </a:p>
        </p:txBody>
      </p:sp>
      <p:sp>
        <p:nvSpPr>
          <p:cNvPr id="68" name="Textfeld 18">
            <a:extLst>
              <a:ext uri="{FF2B5EF4-FFF2-40B4-BE49-F238E27FC236}">
                <a16:creationId xmlns:a16="http://schemas.microsoft.com/office/drawing/2014/main" xmlns="" id="{D9BC3E51-0066-D240-8115-09AF61BA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515" y="3325717"/>
            <a:ext cx="35860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720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2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PD</a:t>
            </a:r>
            <a:endParaRPr lang="en-GB" altLang="de-DE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6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4">
            <a:extLst>
              <a:ext uri="{FF2B5EF4-FFF2-40B4-BE49-F238E27FC236}">
                <a16:creationId xmlns:a16="http://schemas.microsoft.com/office/drawing/2014/main" xmlns="" id="{124C13DE-5D3A-1341-8786-24E31BD54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30986"/>
            <a:ext cx="10972800" cy="702471"/>
          </a:xfrm>
        </p:spPr>
        <p:txBody>
          <a:bodyPr/>
          <a:lstStyle/>
          <a:p>
            <a:r>
              <a:rPr lang="en-GB" dirty="0"/>
              <a:t>NCCN CLINICAL PRACTICE GUIDELINES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A5C1570-2185-5175-6FAD-5A4E9991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Systemic therapy for advanced or metastatic </a:t>
            </a:r>
            <a:r>
              <a:rPr lang="en-GB" dirty="0" err="1"/>
              <a:t>crc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41A43-1236-C77F-4C60-AAFACB64E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6" name="Content Placeholder 85">
            <a:extLst>
              <a:ext uri="{FF2B5EF4-FFF2-40B4-BE49-F238E27FC236}">
                <a16:creationId xmlns:a16="http://schemas.microsoft.com/office/drawing/2014/main" xmlns="" id="{9D8EBBC2-4029-1F48-B7D8-4E65AEA618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962217" cy="365125"/>
          </a:xfrm>
        </p:spPr>
        <p:txBody>
          <a:bodyPr/>
          <a:lstStyle/>
          <a:p>
            <a:r>
              <a:rPr lang="en-GB" sz="1100" i="1" dirty="0">
                <a:solidFill>
                  <a:schemeClr val="tx2"/>
                </a:solidFill>
              </a:rPr>
              <a:t>BRAF</a:t>
            </a:r>
            <a:r>
              <a:rPr lang="en-GB" sz="1100" dirty="0">
                <a:solidFill>
                  <a:schemeClr val="tx2"/>
                </a:solidFill>
              </a:rPr>
              <a:t>, proto-oncogene B-Raf; dMMR, deficient mismatch repair; HER2, </a:t>
            </a:r>
            <a:r>
              <a:rPr lang="en-GB" sz="110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human epidermal growth factor receptor 2; </a:t>
            </a:r>
            <a:r>
              <a:rPr lang="en-GB" sz="1100" i="1" dirty="0">
                <a:solidFill>
                  <a:schemeClr val="tx2"/>
                </a:solidFill>
              </a:rPr>
              <a:t>KRAS</a:t>
            </a:r>
            <a:r>
              <a:rPr lang="en-GB" sz="1100" dirty="0">
                <a:solidFill>
                  <a:schemeClr val="tx2"/>
                </a:solidFill>
              </a:rPr>
              <a:t>, Kirsten rat sarcoma virus; mCRC, metastatic colorectal cancer; MSI-H, microsatellite instability-high; NCCN, National Comprehensive Cancer Network; </a:t>
            </a:r>
            <a:r>
              <a:rPr lang="en-GB" sz="1100" i="1" dirty="0">
                <a:solidFill>
                  <a:schemeClr val="tx2"/>
                </a:solidFill>
              </a:rPr>
              <a:t>NRAS</a:t>
            </a:r>
            <a:r>
              <a:rPr lang="en-GB" sz="1100" dirty="0">
                <a:solidFill>
                  <a:schemeClr val="tx2"/>
                </a:solidFill>
              </a:rPr>
              <a:t>, </a:t>
            </a:r>
            <a:r>
              <a:rPr lang="en-GB" sz="1100" i="1" dirty="0">
                <a:solidFill>
                  <a:schemeClr val="tx2"/>
                </a:solidFill>
              </a:rPr>
              <a:t>NRAS</a:t>
            </a:r>
            <a:r>
              <a:rPr lang="en-GB" sz="1100" dirty="0">
                <a:solidFill>
                  <a:schemeClr val="tx2"/>
                </a:solidFill>
              </a:rPr>
              <a:t> Proto-Oncogene GTPase; </a:t>
            </a:r>
            <a:r>
              <a:rPr lang="en-GB" sz="1100" i="1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RAS, RAS</a:t>
            </a:r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proto-oncogene GTPase; </a:t>
            </a:r>
            <a:r>
              <a:rPr lang="en-GB" sz="1100" dirty="0">
                <a:solidFill>
                  <a:schemeClr val="tx2"/>
                </a:solidFill>
              </a:rPr>
              <a:t>WT, wild-type</a:t>
            </a:r>
            <a:endParaRPr lang="en-GB" sz="1100" dirty="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GB" sz="1100" dirty="0">
                <a:solidFill>
                  <a:schemeClr val="tx2"/>
                </a:solidFill>
              </a:rPr>
              <a:t>NCCN guidelines, Version 2.2022. </a:t>
            </a:r>
            <a:r>
              <a:rPr lang="en-GB" sz="11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https://www.nccn.org/professionals/physician_gls/pdf/colon.pdf</a:t>
            </a:r>
            <a:r>
              <a:rPr lang="en-GB" sz="1100" dirty="0">
                <a:solidFill>
                  <a:schemeClr val="tx2"/>
                </a:solidFill>
              </a:rPr>
              <a:t>. Accessed December 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2ED394-CD33-2747-ADDD-0BA0CE58ED60}"/>
              </a:ext>
            </a:extLst>
          </p:cNvPr>
          <p:cNvSpPr/>
          <p:nvPr/>
        </p:nvSpPr>
        <p:spPr>
          <a:xfrm>
            <a:off x="2532882" y="2046148"/>
            <a:ext cx="181393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THERAPY</a:t>
            </a:r>
          </a:p>
        </p:txBody>
      </p:sp>
      <p:cxnSp>
        <p:nvCxnSpPr>
          <p:cNvPr id="17" name="Gerade Verbindung mit Pfeil 33">
            <a:extLst>
              <a:ext uri="{FF2B5EF4-FFF2-40B4-BE49-F238E27FC236}">
                <a16:creationId xmlns:a16="http://schemas.microsoft.com/office/drawing/2014/main" xmlns="" id="{A4F88A81-9E40-5B4C-A001-E6E6B81426A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05837" y="2325318"/>
            <a:ext cx="0" cy="155135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Gerade Verbindung mit Pfeil 33">
            <a:extLst>
              <a:ext uri="{FF2B5EF4-FFF2-40B4-BE49-F238E27FC236}">
                <a16:creationId xmlns:a16="http://schemas.microsoft.com/office/drawing/2014/main" xmlns="" id="{920AD8D7-94DC-6B40-9574-E7687761F1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5875" y="3099795"/>
            <a:ext cx="48709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mit Pfeil 33">
            <a:extLst>
              <a:ext uri="{FF2B5EF4-FFF2-40B4-BE49-F238E27FC236}">
                <a16:creationId xmlns:a16="http://schemas.microsoft.com/office/drawing/2014/main" xmlns="" id="{F8DF5A3B-5FB4-D549-8334-CA14D377627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97837" y="2800350"/>
            <a:ext cx="0" cy="628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Gerade Verbindung mit Pfeil 33">
            <a:extLst>
              <a:ext uri="{FF2B5EF4-FFF2-40B4-BE49-F238E27FC236}">
                <a16:creationId xmlns:a16="http://schemas.microsoft.com/office/drawing/2014/main" xmlns="" id="{15CB396B-AC3F-FA4F-B37A-3EA7688B84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39437" y="2809875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Gerade Verbindung mit Pfeil 33">
            <a:extLst>
              <a:ext uri="{FF2B5EF4-FFF2-40B4-BE49-F238E27FC236}">
                <a16:creationId xmlns:a16="http://schemas.microsoft.com/office/drawing/2014/main" xmlns="" id="{375CDF88-9956-9B41-9293-D175816B61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6200" y="2515595"/>
            <a:ext cx="21722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Gerade Verbindung mit Pfeil 33">
            <a:extLst>
              <a:ext uri="{FF2B5EF4-FFF2-40B4-BE49-F238E27FC236}">
                <a16:creationId xmlns:a16="http://schemas.microsoft.com/office/drawing/2014/main" xmlns="" id="{F89E7F81-AFEA-AA45-A4F8-2A485A1D28F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01337" y="2336800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Gerade Verbindung mit Pfeil 33">
            <a:extLst>
              <a:ext uri="{FF2B5EF4-FFF2-40B4-BE49-F238E27FC236}">
                <a16:creationId xmlns:a16="http://schemas.microsoft.com/office/drawing/2014/main" xmlns="" id="{63876FD5-B1C0-2946-A7F8-3C4CF07E33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91810" y="3127711"/>
            <a:ext cx="0" cy="8315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mit Pfeil 33">
            <a:extLst>
              <a:ext uri="{FF2B5EF4-FFF2-40B4-BE49-F238E27FC236}">
                <a16:creationId xmlns:a16="http://schemas.microsoft.com/office/drawing/2014/main" xmlns="" id="{9330BB53-8C1C-5C49-A376-9B3B4D03DA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86762" y="3949700"/>
            <a:ext cx="2107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erade Verbindung mit Pfeil 33">
            <a:extLst>
              <a:ext uri="{FF2B5EF4-FFF2-40B4-BE49-F238E27FC236}">
                <a16:creationId xmlns:a16="http://schemas.microsoft.com/office/drawing/2014/main" xmlns="" id="{C95CC5ED-98C6-E64C-B521-F876202413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39438" y="3317875"/>
            <a:ext cx="112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xmlns="" id="{37D7836E-CDAA-D845-8C6A-D1DF242F05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44212" y="3308350"/>
            <a:ext cx="0" cy="663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Gerade Verbindung mit Pfeil 33">
            <a:extLst>
              <a:ext uri="{FF2B5EF4-FFF2-40B4-BE49-F238E27FC236}">
                <a16:creationId xmlns:a16="http://schemas.microsoft.com/office/drawing/2014/main" xmlns="" id="{87499C4B-96FD-BB48-B009-CC30E1CA3C7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51675" y="3966570"/>
            <a:ext cx="7969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mit Pfeil 33">
            <a:extLst>
              <a:ext uri="{FF2B5EF4-FFF2-40B4-BE49-F238E27FC236}">
                <a16:creationId xmlns:a16="http://schemas.microsoft.com/office/drawing/2014/main" xmlns="" id="{FE5A0D08-847C-784A-8A66-87F59B8908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3125" y="4166595"/>
            <a:ext cx="449077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Gerade Verbindung mit Pfeil 33">
            <a:extLst>
              <a:ext uri="{FF2B5EF4-FFF2-40B4-BE49-F238E27FC236}">
                <a16:creationId xmlns:a16="http://schemas.microsoft.com/office/drawing/2014/main" xmlns="" id="{F01232C9-33DB-C345-B02A-A77733498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9912" y="2790825"/>
            <a:ext cx="0" cy="3003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Gerade Verbindung mit Pfeil 33">
            <a:extLst>
              <a:ext uri="{FF2B5EF4-FFF2-40B4-BE49-F238E27FC236}">
                <a16:creationId xmlns:a16="http://schemas.microsoft.com/office/drawing/2014/main" xmlns="" id="{15B8DF6E-5F26-F546-A2C1-57FD4A9A34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8550" y="4226920"/>
            <a:ext cx="26484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Gerade Verbindung mit Pfeil 33">
            <a:extLst>
              <a:ext uri="{FF2B5EF4-FFF2-40B4-BE49-F238E27FC236}">
                <a16:creationId xmlns:a16="http://schemas.microsoft.com/office/drawing/2014/main" xmlns="" id="{B802BF14-7931-134D-B4D6-52FC2ABB8F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48287" y="3873500"/>
            <a:ext cx="0" cy="701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mit Pfeil 33">
            <a:extLst>
              <a:ext uri="{FF2B5EF4-FFF2-40B4-BE49-F238E27FC236}">
                <a16:creationId xmlns:a16="http://schemas.microsoft.com/office/drawing/2014/main" xmlns="" id="{A254EFC5-2F76-B547-A90E-338B0471E7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8435" y="4258011"/>
            <a:ext cx="0" cy="166018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Gerade Verbindung mit Pfeil 33">
            <a:extLst>
              <a:ext uri="{FF2B5EF4-FFF2-40B4-BE49-F238E27FC236}">
                <a16:creationId xmlns:a16="http://schemas.microsoft.com/office/drawing/2014/main" xmlns="" id="{F2AE201F-6067-4949-BBA6-38B4A5F050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3388" y="5908675"/>
            <a:ext cx="1504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Gerade Verbindung mit Pfeil 33">
            <a:extLst>
              <a:ext uri="{FF2B5EF4-FFF2-40B4-BE49-F238E27FC236}">
                <a16:creationId xmlns:a16="http://schemas.microsoft.com/office/drawing/2014/main" xmlns="" id="{B97646DA-4E55-3641-86EB-391A40FF85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59896" y="4892676"/>
            <a:ext cx="0" cy="8794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Gerade Verbindung mit Pfeil 33">
            <a:extLst>
              <a:ext uri="{FF2B5EF4-FFF2-40B4-BE49-F238E27FC236}">
                <a16:creationId xmlns:a16="http://schemas.microsoft.com/office/drawing/2014/main" xmlns="" id="{4941277A-EB8D-9649-9C57-103671EDC2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61339" y="5324475"/>
            <a:ext cx="31553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Gerade Verbindung mit Pfeil 33">
            <a:extLst>
              <a:ext uri="{FF2B5EF4-FFF2-40B4-BE49-F238E27FC236}">
                <a16:creationId xmlns:a16="http://schemas.microsoft.com/office/drawing/2014/main" xmlns="" id="{F429A5A0-4ADE-E74F-B430-1214C83DBE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82321" y="5314950"/>
            <a:ext cx="0" cy="596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Gerade Verbindung mit Pfeil 33">
            <a:extLst>
              <a:ext uri="{FF2B5EF4-FFF2-40B4-BE49-F238E27FC236}">
                <a16:creationId xmlns:a16="http://schemas.microsoft.com/office/drawing/2014/main" xmlns="" id="{9E361A91-7ECC-A140-91F2-2CE6920D010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92575" y="5912845"/>
            <a:ext cx="13843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Gerade Verbindung mit Pfeil 33">
            <a:extLst>
              <a:ext uri="{FF2B5EF4-FFF2-40B4-BE49-F238E27FC236}">
                <a16:creationId xmlns:a16="http://schemas.microsoft.com/office/drawing/2014/main" xmlns="" id="{F0383FCD-31EF-D74C-81AC-875D86BB9A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3450" y="4423770"/>
            <a:ext cx="316044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Gerade Verbindung mit Pfeil 33">
            <a:extLst>
              <a:ext uri="{FF2B5EF4-FFF2-40B4-BE49-F238E27FC236}">
                <a16:creationId xmlns:a16="http://schemas.microsoft.com/office/drawing/2014/main" xmlns="" id="{B7EC9189-9470-E74B-8F05-C34C71E6E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42637" y="3790951"/>
            <a:ext cx="0" cy="103504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Gerade Verbindung mit Pfeil 33">
            <a:extLst>
              <a:ext uri="{FF2B5EF4-FFF2-40B4-BE49-F238E27FC236}">
                <a16:creationId xmlns:a16="http://schemas.microsoft.com/office/drawing/2014/main" xmlns="" id="{C05C72A7-68D8-FF47-995A-A0A231A18F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45812" y="2012951"/>
            <a:ext cx="0" cy="10318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F7274E8-9F74-4041-99DA-B1B301F864A5}"/>
              </a:ext>
            </a:extLst>
          </p:cNvPr>
          <p:cNvSpPr txBox="1"/>
          <p:nvPr/>
        </p:nvSpPr>
        <p:spPr>
          <a:xfrm>
            <a:off x="2681015" y="2792392"/>
            <a:ext cx="2382062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Irinotecan + (cetuximab or panitumumab)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GB" sz="900" b="1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KRAS/NRAS/BRAF </a:t>
            </a: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WT only)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Encorafenib + (cetuximab or panitumumab)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GB" sz="900" b="1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BRAF</a:t>
            </a: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V600E mutation positive)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BA02109-7A01-6949-B8C2-4E123259D231}"/>
              </a:ext>
            </a:extLst>
          </p:cNvPr>
          <p:cNvSpPr txBox="1"/>
          <p:nvPr/>
        </p:nvSpPr>
        <p:spPr>
          <a:xfrm>
            <a:off x="2681015" y="3709967"/>
            <a:ext cx="11541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76F3A5C-B64D-A946-96D2-6E1500BDF260}"/>
              </a:ext>
            </a:extLst>
          </p:cNvPr>
          <p:cNvSpPr txBox="1"/>
          <p:nvPr/>
        </p:nvSpPr>
        <p:spPr>
          <a:xfrm>
            <a:off x="2681015" y="4113192"/>
            <a:ext cx="1990930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Trifluridine + tipiracil ± bevacizumab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1E261DB-D1FF-FF42-971D-0E15A34E2599}"/>
              </a:ext>
            </a:extLst>
          </p:cNvPr>
          <p:cNvSpPr txBox="1"/>
          <p:nvPr/>
        </p:nvSpPr>
        <p:spPr>
          <a:xfrm>
            <a:off x="2681015" y="4630717"/>
            <a:ext cx="11541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36CD96E-AA05-4045-9303-2BAF776D10D4}"/>
              </a:ext>
            </a:extLst>
          </p:cNvPr>
          <p:cNvSpPr txBox="1"/>
          <p:nvPr/>
        </p:nvSpPr>
        <p:spPr>
          <a:xfrm>
            <a:off x="1731292" y="3867113"/>
            <a:ext cx="570669" cy="747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Previous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with 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oxaliplatin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irinotecan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0628739-D4D4-6847-8A75-B9D453114D6D}"/>
              </a:ext>
            </a:extLst>
          </p:cNvPr>
          <p:cNvSpPr txBox="1"/>
          <p:nvPr/>
        </p:nvSpPr>
        <p:spPr>
          <a:xfrm>
            <a:off x="2681015" y="5859442"/>
            <a:ext cx="1378583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See Subsequent Therapy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A189F2A-7575-894F-B191-C7E756BE2592}"/>
              </a:ext>
            </a:extLst>
          </p:cNvPr>
          <p:cNvSpPr txBox="1"/>
          <p:nvPr/>
        </p:nvSpPr>
        <p:spPr>
          <a:xfrm>
            <a:off x="2681015" y="4929167"/>
            <a:ext cx="2468625" cy="8725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([Nivolumab ± ipilimumab] or pembrolizumab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[preferred]) or dostarlimab-gxly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(dMMR/MSI-H only)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(Trastuzumab + [pertuzumab or lapatinib])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 fam-trastuzumab deruxtecan-nxki (HER2-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amplified and </a:t>
            </a:r>
            <a:r>
              <a:rPr lang="en-GB" sz="900" b="1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RAS</a:t>
            </a: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and </a:t>
            </a:r>
            <a:r>
              <a:rPr lang="en-GB" sz="900" b="1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BRAF </a:t>
            </a: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WT)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1415283-A913-C14D-BEAB-022E60626F58}"/>
              </a:ext>
            </a:extLst>
          </p:cNvPr>
          <p:cNvSpPr txBox="1"/>
          <p:nvPr/>
        </p:nvSpPr>
        <p:spPr>
          <a:xfrm>
            <a:off x="5630590" y="2305063"/>
            <a:ext cx="2006960" cy="15958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6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Trifluridine + tipiracil ± bevacizumab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([Nivolumab ± ipilimumab]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 pembrolizumab [preferred]) or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dostarlimab-gxly (dMMR/MSI-H only)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6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(Trastuzumab + [pertuzumab or 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lapatinib]) or fam-trastuzumab 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deruxtecan-nxki (HER2-amplified 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</a:t>
            </a:r>
            <a:r>
              <a:rPr lang="en-GB" sz="900" b="1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RAS</a:t>
            </a: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and </a:t>
            </a:r>
            <a:r>
              <a:rPr lang="en-GB" sz="900" b="1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BRAF </a:t>
            </a: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WT)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5990001-E9C3-DA42-B921-2D7B434FA69C}"/>
              </a:ext>
            </a:extLst>
          </p:cNvPr>
          <p:cNvSpPr txBox="1"/>
          <p:nvPr/>
        </p:nvSpPr>
        <p:spPr>
          <a:xfrm>
            <a:off x="5630590" y="3900467"/>
            <a:ext cx="1378583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See Subsequent Therapy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B8F626A-9949-294C-95F1-42B002221402}"/>
              </a:ext>
            </a:extLst>
          </p:cNvPr>
          <p:cNvSpPr txBox="1"/>
          <p:nvPr/>
        </p:nvSpPr>
        <p:spPr>
          <a:xfrm>
            <a:off x="7977054" y="2005856"/>
            <a:ext cx="1176604" cy="10638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6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Trifluridine + tipiracil 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± bevacizumab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Best supportive care</a:t>
            </a:r>
          </a:p>
          <a:p>
            <a:pPr>
              <a:lnSpc>
                <a:spcPct val="96000"/>
              </a:lnSpc>
            </a:pPr>
            <a:r>
              <a:rPr lang="en-GB" sz="900" b="1" dirty="0">
                <a:solidFill>
                  <a:srgbClr val="0070C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NCCN Guidelines for</a:t>
            </a:r>
            <a:br>
              <a:rPr lang="en-GB" sz="900" b="1" dirty="0">
                <a:solidFill>
                  <a:srgbClr val="0070C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rgbClr val="0070C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Palliative Care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21CFE8B-4529-9C42-9E34-E09CA8AF16CD}"/>
              </a:ext>
            </a:extLst>
          </p:cNvPr>
          <p:cNvSpPr txBox="1"/>
          <p:nvPr/>
        </p:nvSpPr>
        <p:spPr>
          <a:xfrm>
            <a:off x="7977054" y="3787031"/>
            <a:ext cx="1176604" cy="10638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Regorafenib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6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Trifluridine + tipiracil 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± bevacizumab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  <a:b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Best supportive care</a:t>
            </a:r>
          </a:p>
          <a:p>
            <a:pPr>
              <a:lnSpc>
                <a:spcPct val="96000"/>
              </a:lnSpc>
            </a:pPr>
            <a:r>
              <a:rPr lang="en-GB" sz="900" b="1" dirty="0">
                <a:solidFill>
                  <a:srgbClr val="0070C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NCCN Guidelines for</a:t>
            </a:r>
            <a:br>
              <a:rPr lang="en-GB" sz="900" b="1" dirty="0">
                <a:solidFill>
                  <a:srgbClr val="0070C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rgbClr val="0070C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112102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DB9D2-81A5-D04A-2E96-8CF83003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  <a:br>
              <a:rPr lang="en-GB" dirty="0"/>
            </a:br>
            <a:r>
              <a:rPr lang="en-GB" dirty="0"/>
              <a:t>Combining TS inhibitors with </a:t>
            </a:r>
            <a:br>
              <a:rPr lang="en-GB" dirty="0"/>
            </a:br>
            <a:r>
              <a:rPr lang="en-GB" dirty="0"/>
              <a:t>anti-VEGF strategies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02F6D0-F1AC-77C5-6E27-F40F8D5E9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BBC319-EFD2-EEF2-CD6A-B0F0903F2B8B}"/>
              </a:ext>
            </a:extLst>
          </p:cNvPr>
          <p:cNvSpPr txBox="1"/>
          <p:nvPr/>
        </p:nvSpPr>
        <p:spPr>
          <a:xfrm>
            <a:off x="619200" y="6400899"/>
            <a:ext cx="6096000" cy="276999"/>
          </a:xfrm>
          <a:prstGeom prst="rect">
            <a:avLst/>
          </a:prstGeom>
          <a:noFill/>
        </p:spPr>
        <p:txBody>
          <a:bodyPr wrap="square" lIns="0" anchor="ctr" anchorCtr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TS, thymidylate synthase; VEGF, v</a:t>
            </a:r>
            <a:r>
              <a:rPr lang="en-GB" sz="1200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ascular endothelial growth factor</a:t>
            </a:r>
            <a:endParaRPr lang="en-GB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183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sequencing in </a:t>
            </a:r>
            <a:r>
              <a:rPr lang="en-GB" cap="none" dirty="0"/>
              <a:t>m</a:t>
            </a:r>
            <a:r>
              <a:rPr lang="en-GB" dirty="0"/>
              <a:t>CRC: third line and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05065"/>
            <a:ext cx="10972800" cy="2303840"/>
          </a:xfrm>
        </p:spPr>
        <p:txBody>
          <a:bodyPr>
            <a:normAutofit/>
          </a:bodyPr>
          <a:lstStyle/>
          <a:p>
            <a:r>
              <a:rPr lang="en-GB" altLang="de-DE" sz="3200" b="1" dirty="0"/>
              <a:t>Prof. Dr. med</a:t>
            </a:r>
            <a:r>
              <a:rPr lang="en-GB" b="1" dirty="0"/>
              <a:t> Sebastian Stintzing, MD</a:t>
            </a:r>
          </a:p>
          <a:p>
            <a:pPr algn="ctr">
              <a:spcBef>
                <a:spcPts val="0"/>
              </a:spcBef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Charité Universitaetsmedizin Berlin, Germany</a:t>
            </a:r>
          </a:p>
          <a:p>
            <a:pPr algn="ctr">
              <a:spcBef>
                <a:spcPts val="2400"/>
              </a:spcBef>
            </a:pPr>
            <a:r>
              <a:rPr lang="en-GB" b="1" dirty="0"/>
              <a:t>Dr Juan Manuel O’Connor, MD, MSc</a:t>
            </a:r>
          </a:p>
          <a:p>
            <a:pPr>
              <a:spcBef>
                <a:spcPts val="0"/>
              </a:spcBef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Instituto Alexander Fleming, Buenos Aires, Argentina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xmlns="" id="{E1DB1297-83CB-761A-051D-3E24801EED3F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lIns="0"/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accent1"/>
                </a:solidFill>
              </a:rPr>
              <a:t>mCRC, metastatic colorectal cancer</a:t>
            </a:r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F6AF02-431C-A751-7C71-ADC0EB58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454" y="1162287"/>
            <a:ext cx="10972800" cy="702471"/>
          </a:xfrm>
        </p:spPr>
        <p:txBody>
          <a:bodyPr/>
          <a:lstStyle/>
          <a:p>
            <a:r>
              <a:rPr lang="en-GB" dirty="0"/>
              <a:t>TAS-102 + bevacizumab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Sunlight phase 3 study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E7A0B8F-B8ED-D663-0B0E-D679E7E371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868305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BID, twice a day; ECOG, </a:t>
            </a:r>
            <a:r>
              <a:rPr lang="en-GB" i="0" dirty="0">
                <a:solidFill>
                  <a:schemeClr val="tx2"/>
                </a:solidFill>
                <a:effectLst/>
              </a:rPr>
              <a:t>Eastern Cooperative Oncology Group; IV, intravenous; </a:t>
            </a:r>
            <a:r>
              <a:rPr lang="en-GB" dirty="0">
                <a:solidFill>
                  <a:schemeClr val="tx2"/>
                </a:solidFill>
              </a:rPr>
              <a:t>mCRC, metastatic colorectal cancer; p.o., by mouth; R, randomisation; </a:t>
            </a:r>
            <a:r>
              <a:rPr lang="en-GB" sz="1200" i="1" dirty="0">
                <a:solidFill>
                  <a:schemeClr val="tx2"/>
                </a:solidFill>
                <a:ea typeface="PT Sans" panose="020B0503020203020204" pitchFamily="34" charset="0"/>
              </a:rPr>
              <a:t>RAS, RAS</a:t>
            </a:r>
            <a:r>
              <a:rPr lang="en-GB" sz="1200" dirty="0">
                <a:solidFill>
                  <a:schemeClr val="tx2"/>
                </a:solidFill>
                <a:ea typeface="PT Sans" panose="020B0503020203020204" pitchFamily="34" charset="0"/>
              </a:rPr>
              <a:t> proto-oncogene GTPase; TAS-102, trifluridine/tipiracil 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sz="1200" dirty="0">
                <a:solidFill>
                  <a:schemeClr val="tx2"/>
                </a:solidFill>
              </a:rPr>
              <a:t>Tabernero J, et al. Future Oncol. 2021;17:16:1977-85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49C6231-5062-C142-90F1-5E1798B01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cxnSp>
        <p:nvCxnSpPr>
          <p:cNvPr id="14" name="Gerade Verbindung mit Pfeil 33">
            <a:extLst>
              <a:ext uri="{FF2B5EF4-FFF2-40B4-BE49-F238E27FC236}">
                <a16:creationId xmlns:a16="http://schemas.microsoft.com/office/drawing/2014/main" xmlns="" id="{53DC4FE6-B559-E440-B525-A5E78D0411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71701" y="2630479"/>
            <a:ext cx="39030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Gerade Verbindung mit Pfeil 33">
            <a:extLst>
              <a:ext uri="{FF2B5EF4-FFF2-40B4-BE49-F238E27FC236}">
                <a16:creationId xmlns:a16="http://schemas.microsoft.com/office/drawing/2014/main" xmlns="" id="{ED1124E9-A809-D44B-8FF4-DFBA39EFC6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71701" y="4100464"/>
            <a:ext cx="39030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Gerade Verbindung mit Pfeil 33">
            <a:extLst>
              <a:ext uri="{FF2B5EF4-FFF2-40B4-BE49-F238E27FC236}">
                <a16:creationId xmlns:a16="http://schemas.microsoft.com/office/drawing/2014/main" xmlns="" id="{46970F09-7ABB-0B4B-9260-4CE2B5EC00E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0634" y="2615197"/>
            <a:ext cx="1" cy="149586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mit Pfeil 33">
            <a:extLst>
              <a:ext uri="{FF2B5EF4-FFF2-40B4-BE49-F238E27FC236}">
                <a16:creationId xmlns:a16="http://schemas.microsoft.com/office/drawing/2014/main" xmlns="" id="{4012AE6B-19FB-094B-9A89-AD48B73A31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3617" y="3368456"/>
            <a:ext cx="1634847" cy="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B05D8F5-CCF9-1B40-A25E-C1C16FCE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280" y="3096869"/>
            <a:ext cx="554426" cy="554055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6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xmlns="" id="{FEA5C531-D214-254D-86E1-F0852C62D24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6618" y="2081949"/>
            <a:ext cx="2493136" cy="2588685"/>
          </a:xfrm>
          <a:prstGeom prst="roundRect">
            <a:avLst>
              <a:gd name="adj" fmla="val 10774"/>
            </a:avLst>
          </a:prstGeom>
          <a:solidFill>
            <a:schemeClr val="tx2"/>
          </a:solidFill>
          <a:ln w="25400">
            <a:noFill/>
            <a:round/>
            <a:headEnd/>
            <a:tailEnd/>
          </a:ln>
        </p:spPr>
        <p:txBody>
          <a:bodyPr lIns="72000" tIns="36000" rIns="72000" bIns="36000" anchor="ctr">
            <a:noAutofit/>
          </a:bodyPr>
          <a:lstStyle/>
          <a:p>
            <a:pPr defTabSz="892152">
              <a:spcAft>
                <a:spcPts val="50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Patients with mCRC</a:t>
            </a:r>
          </a:p>
          <a:p>
            <a:pPr marL="182563" indent="-182563" defTabSz="892152">
              <a:spcAft>
                <a:spcPts val="500"/>
              </a:spcAft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Histologically confirmed mCRC</a:t>
            </a:r>
          </a:p>
          <a:p>
            <a:pPr marL="182563" indent="-182563" defTabSz="892152">
              <a:spcAft>
                <a:spcPts val="500"/>
              </a:spcAft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After two prior regimens</a:t>
            </a:r>
          </a:p>
          <a:p>
            <a:pPr marL="182563" indent="-182563" defTabSz="892152">
              <a:spcAft>
                <a:spcPts val="500"/>
              </a:spcAft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Disease progression or intolerance</a:t>
            </a:r>
          </a:p>
          <a:p>
            <a:pPr marL="182563" indent="-182563" defTabSz="892152">
              <a:spcAft>
                <a:spcPts val="500"/>
              </a:spcAft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Known </a:t>
            </a:r>
            <a:r>
              <a:rPr lang="en-GB" sz="1400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RAS</a:t>
            </a: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status</a:t>
            </a:r>
          </a:p>
          <a:p>
            <a:pPr marL="182563" indent="-182563" defTabSz="892152">
              <a:spcAft>
                <a:spcPts val="500"/>
              </a:spcAft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ECOG PS 0-1</a:t>
            </a:r>
          </a:p>
        </p:txBody>
      </p:sp>
      <p:sp>
        <p:nvSpPr>
          <p:cNvPr id="22" name="Textfeld 18">
            <a:extLst>
              <a:ext uri="{FF2B5EF4-FFF2-40B4-BE49-F238E27FC236}">
                <a16:creationId xmlns:a16="http://schemas.microsoft.com/office/drawing/2014/main" xmlns="" id="{8B326EB0-F839-5241-AF82-5346F0FF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273" y="3642737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1:1</a:t>
            </a:r>
            <a:endParaRPr lang="en-GB" altLang="de-DE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Gerade Verbindung mit Pfeil 33">
            <a:extLst>
              <a:ext uri="{FF2B5EF4-FFF2-40B4-BE49-F238E27FC236}">
                <a16:creationId xmlns:a16="http://schemas.microsoft.com/office/drawing/2014/main" xmlns="" id="{23703283-C6D8-B94D-AD87-F54A6D5F85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71428" y="2630479"/>
            <a:ext cx="39030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Gerade Verbindung mit Pfeil 33">
            <a:extLst>
              <a:ext uri="{FF2B5EF4-FFF2-40B4-BE49-F238E27FC236}">
                <a16:creationId xmlns:a16="http://schemas.microsoft.com/office/drawing/2014/main" xmlns="" id="{4E37FDE8-88AC-1042-B09A-7824BA5F72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71428" y="4100464"/>
            <a:ext cx="39030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Gerade Verbindung mit Pfeil 33">
            <a:extLst>
              <a:ext uri="{FF2B5EF4-FFF2-40B4-BE49-F238E27FC236}">
                <a16:creationId xmlns:a16="http://schemas.microsoft.com/office/drawing/2014/main" xmlns="" id="{301BAD21-2F0F-F148-9E52-0EBA10346F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462326" y="2624723"/>
            <a:ext cx="0" cy="148372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erade Verbindung mit Pfeil 33">
            <a:extLst>
              <a:ext uri="{FF2B5EF4-FFF2-40B4-BE49-F238E27FC236}">
                <a16:creationId xmlns:a16="http://schemas.microsoft.com/office/drawing/2014/main" xmlns="" id="{B97F9E30-18BC-984F-A76B-BA689A824E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453392" y="3369670"/>
            <a:ext cx="39030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7">
            <a:extLst>
              <a:ext uri="{FF2B5EF4-FFF2-40B4-BE49-F238E27FC236}">
                <a16:creationId xmlns:a16="http://schemas.microsoft.com/office/drawing/2014/main" xmlns="" id="{D34E8079-D76A-1B42-A365-816D289A0AD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62004" y="2068706"/>
            <a:ext cx="3240360" cy="113194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Trifluridine/tipiracil p.o. 35 mg/m</a:t>
            </a:r>
            <a:r>
              <a:rPr lang="en-GB" sz="1400" kern="0" baseline="300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BID</a:t>
            </a:r>
            <a:b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day 1-5 and 8-12; every 28 days</a:t>
            </a:r>
          </a:p>
          <a:p>
            <a:pPr algn="ctr" defTabSz="892152">
              <a:spcBef>
                <a:spcPts val="900"/>
              </a:spcBef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Bevacizumab 5 mg/kg IV</a:t>
            </a:r>
            <a:b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day 1 and 15; every 28 days</a:t>
            </a: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xmlns="" id="{DE9B1324-73C0-634F-B74A-CCA5CD243EF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62004" y="3538691"/>
            <a:ext cx="3240360" cy="11319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Trifluridine/tipiracil p.o. 35 mg/m</a:t>
            </a:r>
            <a:r>
              <a:rPr lang="en-GB" sz="1400" kern="0" baseline="300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BID</a:t>
            </a:r>
            <a:b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day 1-5 and 8-12; every 28 days</a:t>
            </a: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xmlns="" id="{CF6B8164-2AB9-5142-8FA6-6DC629AB1DB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859448" y="2081949"/>
            <a:ext cx="2493136" cy="2588685"/>
          </a:xfrm>
          <a:prstGeom prst="roundRect">
            <a:avLst>
              <a:gd name="adj" fmla="val 10774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72000" tIns="36000" rIns="72000" bIns="36000" anchor="ctr">
            <a:noAutofit/>
          </a:bodyPr>
          <a:lstStyle/>
          <a:p>
            <a:pPr defTabSz="892152">
              <a:spcAft>
                <a:spcPts val="500"/>
              </a:spcAft>
              <a:defRPr/>
            </a:pP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Follow-up every 8 weeks for radiologic progression and/or survival status</a:t>
            </a:r>
          </a:p>
        </p:txBody>
      </p:sp>
    </p:spTree>
    <p:extLst>
      <p:ext uri="{BB962C8B-B14F-4D97-AF65-F5344CB8AC3E}">
        <p14:creationId xmlns:p14="http://schemas.microsoft.com/office/powerpoint/2010/main" val="400948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EDDE7598-4BC9-6943-9DEF-2890C97E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88" y="2132856"/>
            <a:ext cx="1322490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b="1" dirty="0">
                <a:solidFill>
                  <a:srgbClr val="000000"/>
                </a:solidFill>
                <a:cs typeface="Arial" panose="020B0604020202020204" pitchFamily="34" charset="0"/>
              </a:rPr>
              <a:t>Arm A</a:t>
            </a:r>
            <a:r>
              <a:rPr lang="en-GB" altLang="de-DE" sz="1400" b="1" baseline="30000" dirty="0">
                <a:solidFill>
                  <a:srgbClr val="000000"/>
                </a:solidFill>
                <a:cs typeface="Arial" panose="020B0604020202020204" pitchFamily="34" charset="0"/>
              </a:rPr>
              <a:t>#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2B82E399-236A-9645-84D5-AB57A24A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367" y="3554095"/>
            <a:ext cx="1095482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b="1" dirty="0">
                <a:solidFill>
                  <a:srgbClr val="000000"/>
                </a:solidFill>
                <a:cs typeface="Arial" panose="020B0604020202020204" pitchFamily="34" charset="0"/>
              </a:rPr>
              <a:t>Arm B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xmlns="" id="{F4A9B465-9A23-5944-98D2-AADC621FC0B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392678" y="2181717"/>
            <a:ext cx="2320926" cy="1672538"/>
          </a:xfrm>
          <a:prstGeom prst="roundRect">
            <a:avLst>
              <a:gd name="adj" fmla="val 10774"/>
            </a:avLst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lIns="72000" tIns="36000" rIns="72000" bIns="36000" anchor="ctr">
            <a:spAutoFit/>
          </a:bodyPr>
          <a:lstStyle/>
          <a:p>
            <a:pPr defTabSz="892152">
              <a:buClr>
                <a:schemeClr val="bg1"/>
              </a:buClr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Inclusion</a:t>
            </a:r>
          </a:p>
          <a:p>
            <a:pPr marL="285744" indent="-285744" defTabSz="892152"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advanced metastatic </a:t>
            </a:r>
            <a:r>
              <a:rPr lang="en-GB" sz="1400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CRC</a:t>
            </a:r>
            <a:r>
              <a:rPr lang="en-GB" sz="1400" kern="0" baseline="300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endParaRPr lang="en-GB" sz="1400" kern="0" baseline="300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44" indent="-285744" defTabSz="892152"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ECOG 0-1</a:t>
            </a:r>
          </a:p>
          <a:p>
            <a:pPr marL="285744" indent="-285744" defTabSz="892152"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adequate hepatic and renal function</a:t>
            </a:r>
          </a:p>
          <a:p>
            <a:pPr marL="285744" indent="-285744" defTabSz="892152">
              <a:buClr>
                <a:schemeClr val="bg1"/>
              </a:buClr>
              <a:buFont typeface="Arial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N=144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400" kern="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xmlns="" id="{C34DAFA0-1C04-0342-9D14-9D1E9A08338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477565" y="2172426"/>
            <a:ext cx="2416176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ct val="20000"/>
              </a:spcBef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Ramucirumab + TAS-102</a:t>
            </a: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(n=72)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GB" sz="1400" kern="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xmlns="" id="{6120B878-05D7-2445-9EF6-CA1D1DCD5F5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477565" y="3307802"/>
            <a:ext cx="2416176" cy="544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TAS-102</a:t>
            </a: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(n=72)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400" kern="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11" name="AutoShape 12">
            <a:extLst>
              <a:ext uri="{FF2B5EF4-FFF2-40B4-BE49-F238E27FC236}">
                <a16:creationId xmlns:a16="http://schemas.microsoft.com/office/drawing/2014/main" xmlns="" id="{7FEDA4C4-B404-5D47-BFF8-1D9824B5BC7E}"/>
              </a:ext>
            </a:extLst>
          </p:cNvPr>
          <p:cNvCxnSpPr>
            <a:cxnSpLocks noChangeShapeType="1"/>
            <a:stCxn id="15" idx="0"/>
            <a:endCxn id="9" idx="1"/>
          </p:cNvCxnSpPr>
          <p:nvPr/>
        </p:nvCxnSpPr>
        <p:spPr bwMode="auto">
          <a:xfrm rot="5400000" flipH="1" flipV="1">
            <a:off x="6944851" y="2269373"/>
            <a:ext cx="362960" cy="702467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2">
            <a:extLst>
              <a:ext uri="{FF2B5EF4-FFF2-40B4-BE49-F238E27FC236}">
                <a16:creationId xmlns:a16="http://schemas.microsoft.com/office/drawing/2014/main" xmlns="" id="{6B129486-1953-7B41-ADD3-6C32BDA4F14E}"/>
              </a:ext>
            </a:extLst>
          </p:cNvPr>
          <p:cNvCxnSpPr>
            <a:cxnSpLocks noChangeShapeType="1"/>
            <a:stCxn id="15" idx="4"/>
            <a:endCxn id="10" idx="1"/>
          </p:cNvCxnSpPr>
          <p:nvPr/>
        </p:nvCxnSpPr>
        <p:spPr bwMode="auto">
          <a:xfrm rot="16200000" flipH="1">
            <a:off x="6953245" y="3055738"/>
            <a:ext cx="346172" cy="702467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Gerade Verbindung mit Pfeil 33">
            <a:extLst>
              <a:ext uri="{FF2B5EF4-FFF2-40B4-BE49-F238E27FC236}">
                <a16:creationId xmlns:a16="http://schemas.microsoft.com/office/drawing/2014/main" xmlns="" id="{1F624CE9-8163-0A48-9AF5-65708A5FD733}"/>
              </a:ext>
            </a:extLst>
          </p:cNvPr>
          <p:cNvCxnSpPr>
            <a:cxnSpLocks noChangeShapeType="1"/>
            <a:stCxn id="8" idx="3"/>
            <a:endCxn id="21" idx="1"/>
          </p:cNvCxnSpPr>
          <p:nvPr/>
        </p:nvCxnSpPr>
        <p:spPr bwMode="auto">
          <a:xfrm>
            <a:off x="3713604" y="3017986"/>
            <a:ext cx="409574" cy="873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ACE017B-5CCC-3544-B440-5899D845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941" y="2802086"/>
            <a:ext cx="468313" cy="431800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xmlns="" id="{5B04FEB6-2852-AA4F-BCB2-BA17ADBD513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333188" y="2223442"/>
            <a:ext cx="1422345" cy="2063876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4451" rIns="0" bIns="44451" anchor="ctr"/>
          <a:lstStyle/>
          <a:p>
            <a:pPr marL="11113" algn="ctr" defTabSz="892152">
              <a:lnSpc>
                <a:spcPct val="90000"/>
              </a:lnSpc>
              <a:defRPr/>
            </a:pPr>
            <a:r>
              <a:rPr lang="en-GB" sz="1400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Until:</a:t>
            </a:r>
          </a:p>
          <a:p>
            <a:pPr marL="285750" indent="-285750" defTabSz="89215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Progression</a:t>
            </a:r>
          </a:p>
          <a:p>
            <a:pPr marL="285750" indent="-285750" defTabSz="89215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Intolerance</a:t>
            </a:r>
          </a:p>
          <a:p>
            <a:pPr marL="285750" indent="-285750" defTabSz="89215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Completion of 6 cycles</a:t>
            </a:r>
          </a:p>
        </p:txBody>
      </p:sp>
      <p:cxnSp>
        <p:nvCxnSpPr>
          <p:cNvPr id="18" name="Gerade Verbindung mit Pfeil 39">
            <a:extLst>
              <a:ext uri="{FF2B5EF4-FFF2-40B4-BE49-F238E27FC236}">
                <a16:creationId xmlns:a16="http://schemas.microsoft.com/office/drawing/2014/main" xmlns="" id="{1C84F70C-3D91-674C-B47D-692A222019A5}"/>
              </a:ext>
            </a:extLst>
          </p:cNvPr>
          <p:cNvCxnSpPr>
            <a:cxnSpLocks noChangeShapeType="1"/>
            <a:stCxn id="10" idx="3"/>
          </p:cNvCxnSpPr>
          <p:nvPr/>
        </p:nvCxnSpPr>
        <p:spPr bwMode="auto">
          <a:xfrm>
            <a:off x="9893072" y="3580290"/>
            <a:ext cx="431953" cy="79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feld 17">
            <a:extLst>
              <a:ext uri="{FF2B5EF4-FFF2-40B4-BE49-F238E27FC236}">
                <a16:creationId xmlns:a16="http://schemas.microsoft.com/office/drawing/2014/main" xmlns="" id="{0AFC1D33-FC86-954D-BA42-2377D3966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750" y="4570136"/>
            <a:ext cx="9821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200" baseline="300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a</a:t>
            </a:r>
            <a:r>
              <a:rPr lang="en-GB" altLang="de-DE" sz="12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 failure or intolerance to fluoropyrimidines, oxaliplatin, irinotecan, anti-angiogenic drugs (bevacizumab, aflibercept, ramucirumab or regorafenib and (if indicated) cetuximab or panitumumab</a:t>
            </a:r>
          </a:p>
          <a:p>
            <a:r>
              <a:rPr lang="en-GB" altLang="de-DE" sz="1200" baseline="300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b</a:t>
            </a:r>
            <a:r>
              <a:rPr lang="en-GB" altLang="de-DE" sz="12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 enrolment for the phase 2 trial (study changed status from a phase 2 to a phase 3 trial with accompanying changes in enrolment numbers)</a:t>
            </a:r>
          </a:p>
          <a:p>
            <a:r>
              <a:rPr lang="en-GB" altLang="de-DE" sz="1200" baseline="300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c</a:t>
            </a:r>
            <a:r>
              <a:rPr lang="en-GB" altLang="de-DE" sz="12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 estimated enrolment for the phase 3 trial</a:t>
            </a:r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xmlns="" id="{CE03EF25-5FBF-7644-A35D-B8B8481B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13" y="2846536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1:1</a:t>
            </a:r>
            <a:endParaRPr lang="en-GB" altLang="de-DE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xmlns="" id="{F6C79A31-1BED-0B45-8846-9B9BF59C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178" y="2198836"/>
            <a:ext cx="2027237" cy="165576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 sz="17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xmlns="" id="{9BED6B47-F9A9-4949-A221-2BAA61DDEAB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356539" y="2054601"/>
            <a:ext cx="1560513" cy="33768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180000" tIns="44451" rIns="90488" bIns="44451" anchor="ctr">
            <a:spAutoFit/>
          </a:bodyPr>
          <a:lstStyle/>
          <a:p>
            <a:pPr defTabSz="892152"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Stratification</a:t>
            </a: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xmlns="" id="{F7395D28-B547-6E4E-9B13-2248567E80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200965" y="2533667"/>
            <a:ext cx="1873250" cy="105277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180000" tIns="44451" rIns="90488" bIns="44451" anchor="ctr">
            <a:spAutoFit/>
          </a:bodyPr>
          <a:lstStyle>
            <a:lvl1pPr defTabSz="89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2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prior anti-angiogenic therapy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&lt;12 months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≥12 months</a:t>
            </a:r>
          </a:p>
        </p:txBody>
      </p:sp>
      <p:cxnSp>
        <p:nvCxnSpPr>
          <p:cNvPr id="24" name="Gerade Verbindung mit Pfeil 33">
            <a:extLst>
              <a:ext uri="{FF2B5EF4-FFF2-40B4-BE49-F238E27FC236}">
                <a16:creationId xmlns:a16="http://schemas.microsoft.com/office/drawing/2014/main" xmlns="" id="{4031F55D-2863-7642-ABD0-B8B844B01EB3}"/>
              </a:ext>
            </a:extLst>
          </p:cNvPr>
          <p:cNvCxnSpPr>
            <a:cxnSpLocks noChangeShapeType="1"/>
            <a:stCxn id="21" idx="3"/>
            <a:endCxn id="15" idx="2"/>
          </p:cNvCxnSpPr>
          <p:nvPr/>
        </p:nvCxnSpPr>
        <p:spPr bwMode="auto">
          <a:xfrm flipV="1">
            <a:off x="6151319" y="3018177"/>
            <a:ext cx="390303" cy="839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490379" y="3933375"/>
            <a:ext cx="1845377" cy="3539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Phase 3; n=426</a:t>
            </a:r>
            <a:r>
              <a:rPr lang="en-GB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634346" y="2813283"/>
            <a:ext cx="1803699" cy="3539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Phase 3; n=213</a:t>
            </a:r>
            <a:r>
              <a:rPr lang="en-GB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634346" y="3933375"/>
            <a:ext cx="1803699" cy="3539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Phase 3; n=213</a:t>
            </a:r>
            <a:r>
              <a:rPr lang="en-GB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EBCF340F-5005-46A3-3061-270AD25C1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 dirty="0"/>
              <a:t>Ramucirumab + tas-102</a:t>
            </a:r>
            <a:endParaRPr lang="en-GB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50BF5A9F-B69C-8CA0-7F25-5495860B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861176" cy="807285"/>
          </a:xfrm>
        </p:spPr>
        <p:txBody>
          <a:bodyPr/>
          <a:lstStyle/>
          <a:p>
            <a:r>
              <a:rPr lang="en-GB" altLang="de-DE" dirty="0"/>
              <a:t>RAMTAS-Study (AIO-KRK-0316/ass): phase 3, Ongoing</a:t>
            </a:r>
            <a:endParaRPr lang="en-GB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5EBA5474-303E-AAD8-7685-FD07F6A3CF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436257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CRC, colorectal cancer; ECOG, Eastern Cooperative Oncology Group; PD, progressive disease; R, randomisation; TAS-102, trifluridine/tipiracil  </a:t>
            </a:r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https://www.clinicaltrials.gov/ct2/show/NCT03520946</a:t>
            </a:r>
            <a:r>
              <a:rPr lang="en-GB" dirty="0">
                <a:solidFill>
                  <a:schemeClr val="tx2"/>
                </a:solidFill>
              </a:rPr>
              <a:t>. Accessed December 2022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xmlns="" id="{917B0117-47BF-A84E-961E-D29839DD8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5" name="Gerade Verbindung mit Pfeil 39">
            <a:extLst>
              <a:ext uri="{FF2B5EF4-FFF2-40B4-BE49-F238E27FC236}">
                <a16:creationId xmlns:a16="http://schemas.microsoft.com/office/drawing/2014/main" xmlns="" id="{84889008-824E-0DD5-721E-098C86C6CC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93071" y="2425416"/>
            <a:ext cx="431953" cy="79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4941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7CFBD98-FE0F-C86D-620F-9EC6D506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Rechallenge with anti-egfr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33524E-A1ED-A3CB-CDE7-C18D6ECA8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7E94F1-BB4A-FC4C-8EA3-FB3F77AC4B8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8EBFE8-3580-8E50-8D8A-E2A84B3D4668}"/>
              </a:ext>
            </a:extLst>
          </p:cNvPr>
          <p:cNvSpPr txBox="1"/>
          <p:nvPr/>
        </p:nvSpPr>
        <p:spPr>
          <a:xfrm>
            <a:off x="619200" y="6400899"/>
            <a:ext cx="6096000" cy="276999"/>
          </a:xfrm>
          <a:prstGeom prst="rect">
            <a:avLst/>
          </a:prstGeom>
          <a:noFill/>
        </p:spPr>
        <p:txBody>
          <a:bodyPr wrap="square" lIns="0" anchor="ctr" anchorCtr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EGFR, epidermal growth factor receptor</a:t>
            </a:r>
          </a:p>
        </p:txBody>
      </p:sp>
    </p:spTree>
    <p:extLst>
      <p:ext uri="{BB962C8B-B14F-4D97-AF65-F5344CB8AC3E}">
        <p14:creationId xmlns:p14="http://schemas.microsoft.com/office/powerpoint/2010/main" val="354624871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3AFCBC9-E8C0-4C46-A82B-5CDF90690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90553"/>
            <a:ext cx="10972800" cy="702471"/>
          </a:xfrm>
        </p:spPr>
        <p:txBody>
          <a:bodyPr/>
          <a:lstStyle/>
          <a:p>
            <a:r>
              <a:rPr lang="en-GB" dirty="0"/>
              <a:t>a phase 2 single-arm trial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CRICKET Study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6FD5ABB-6EB6-534B-8C07-1AE2AD0FC7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804409" cy="365125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GB" sz="1150" i="1" dirty="0">
                <a:solidFill>
                  <a:schemeClr val="tx2"/>
                </a:solidFill>
              </a:rPr>
              <a:t>BRAF</a:t>
            </a:r>
            <a:r>
              <a:rPr lang="en-GB" sz="1150" dirty="0">
                <a:solidFill>
                  <a:schemeClr val="tx2"/>
                </a:solidFill>
              </a:rPr>
              <a:t>, proto-oncogene B-Raf; FOLFIRI, folinic acid, fluorouracil and irinotecan; FOLFOXIRI, folinic acid, fluorouracil, oxaliplatin and irinotecan; iv, intravenous; mCRC, metastatic colorectal cancer; PD, progressive disease; PFS, progression-free survival; </a:t>
            </a:r>
            <a:r>
              <a:rPr lang="en-GB" sz="1150" i="1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RAS, RAS</a:t>
            </a:r>
            <a:r>
              <a:rPr lang="en-GB" sz="1150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proto-oncogene GTPase; RECIST, response evaluation criteria in solid tumours; </a:t>
            </a:r>
            <a:r>
              <a:rPr lang="en-GB" sz="1150" dirty="0">
                <a:solidFill>
                  <a:schemeClr val="tx2"/>
                </a:solidFill>
              </a:rPr>
              <a:t>wt, wild-type; XELOX, capecitabine plus oxaliplatin</a:t>
            </a:r>
          </a:p>
          <a:p>
            <a:pPr lvl="0">
              <a:lnSpc>
                <a:spcPct val="90000"/>
              </a:lnSpc>
            </a:pPr>
            <a:r>
              <a:rPr lang="en-GB" sz="1150" dirty="0">
                <a:solidFill>
                  <a:schemeClr val="tx2"/>
                </a:solidFill>
              </a:rPr>
              <a:t>Cremolini S, et  al. JAMA Oncol. </a:t>
            </a:r>
            <a:r>
              <a:rPr lang="en-GB" altLang="de-DE" sz="1100" dirty="0">
                <a:solidFill>
                  <a:schemeClr val="tx2"/>
                </a:solidFill>
                <a:cs typeface="Arial Unicode MS" panose="020B0604020202020204" pitchFamily="32" charset="0"/>
              </a:rPr>
              <a:t>2019;5(3):343-350</a:t>
            </a:r>
            <a:endParaRPr lang="en-GB" sz="1150" dirty="0">
              <a:solidFill>
                <a:schemeClr val="tx2"/>
              </a:solidFill>
            </a:endParaRPr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xmlns="" id="{C0A431E7-211A-F54C-9081-6E787701D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321" y="2663709"/>
            <a:ext cx="1517632" cy="8532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anchor="ctr"/>
          <a:lstStyle/>
          <a:p>
            <a:pPr algn="ctr">
              <a:defRPr/>
            </a:pPr>
            <a:r>
              <a:rPr lang="en-GB" altLang="it-IT" sz="1200" b="1" dirty="0">
                <a:solidFill>
                  <a:prstClr val="white"/>
                </a:solidFill>
                <a:latin typeface="Arial" panose="020B0604020202020204" pitchFamily="34" charset="0"/>
                <a:ea typeface="ヒラギノ明朝 Pro W3" charset="-128"/>
                <a:cs typeface="Arial" panose="020B0604020202020204" pitchFamily="34" charset="0"/>
              </a:rPr>
              <a:t>mCRC pts</a:t>
            </a:r>
          </a:p>
          <a:p>
            <a:pPr algn="ctr">
              <a:defRPr/>
            </a:pPr>
            <a:r>
              <a:rPr lang="en-GB" altLang="it-IT" sz="1200" b="1" i="1" dirty="0">
                <a:solidFill>
                  <a:prstClr val="white"/>
                </a:solidFill>
                <a:latin typeface="Arial" panose="020B0604020202020204" pitchFamily="34" charset="0"/>
                <a:ea typeface="ヒラギノ明朝 Pro W3" charset="-128"/>
                <a:cs typeface="Arial" panose="020B0604020202020204" pitchFamily="34" charset="0"/>
              </a:rPr>
              <a:t>RAS</a:t>
            </a:r>
            <a:r>
              <a:rPr lang="en-GB" altLang="it-IT" sz="1200" b="1" dirty="0">
                <a:solidFill>
                  <a:prstClr val="white"/>
                </a:solidFill>
                <a:latin typeface="Arial" panose="020B0604020202020204" pitchFamily="34" charset="0"/>
                <a:ea typeface="ヒラギノ明朝 Pro W3" charset="-128"/>
                <a:cs typeface="Arial" panose="020B0604020202020204" pitchFamily="34" charset="0"/>
              </a:rPr>
              <a:t> and </a:t>
            </a:r>
            <a:r>
              <a:rPr lang="en-GB" altLang="it-IT" sz="1200" b="1" i="1" dirty="0">
                <a:solidFill>
                  <a:prstClr val="white"/>
                </a:solidFill>
                <a:latin typeface="Arial" panose="020B0604020202020204" pitchFamily="34" charset="0"/>
                <a:ea typeface="ヒラギノ明朝 Pro W3" charset="-128"/>
                <a:cs typeface="Arial" panose="020B0604020202020204" pitchFamily="34" charset="0"/>
              </a:rPr>
              <a:t>BRAF</a:t>
            </a:r>
            <a:r>
              <a:rPr lang="en-GB" altLang="it-IT" sz="1200" b="1" dirty="0">
                <a:solidFill>
                  <a:prstClr val="white"/>
                </a:solidFill>
                <a:latin typeface="Arial" panose="020B0604020202020204" pitchFamily="34" charset="0"/>
                <a:ea typeface="ヒラギノ明朝 Pro W3" charset="-128"/>
                <a:cs typeface="Arial" panose="020B0604020202020204" pitchFamily="34" charset="0"/>
              </a:rPr>
              <a:t> wt</a:t>
            </a:r>
          </a:p>
        </p:txBody>
      </p:sp>
      <p:sp>
        <p:nvSpPr>
          <p:cNvPr id="21" name="Rettangolo arrotondato 8">
            <a:extLst>
              <a:ext uri="{FF2B5EF4-FFF2-40B4-BE49-F238E27FC236}">
                <a16:creationId xmlns:a16="http://schemas.microsoft.com/office/drawing/2014/main" xmlns="" id="{73526FA1-E2DB-AC45-897E-61D5F995F806}"/>
              </a:ext>
            </a:extLst>
          </p:cNvPr>
          <p:cNvSpPr/>
          <p:nvPr/>
        </p:nvSpPr>
        <p:spPr>
          <a:xfrm>
            <a:off x="3187756" y="2606623"/>
            <a:ext cx="2334288" cy="1031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</a:t>
            </a:r>
            <a:r>
              <a:rPr lang="en-GB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</a:t>
            </a: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FOLFOX</a:t>
            </a:r>
            <a:r>
              <a:rPr lang="en-GB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</a:t>
            </a:r>
          </a:p>
          <a:p>
            <a:pPr algn="ctr"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cetuximab</a:t>
            </a:r>
          </a:p>
        </p:txBody>
      </p:sp>
      <p:sp>
        <p:nvSpPr>
          <p:cNvPr id="22" name="Freccia a destra 6">
            <a:extLst>
              <a:ext uri="{FF2B5EF4-FFF2-40B4-BE49-F238E27FC236}">
                <a16:creationId xmlns:a16="http://schemas.microsoft.com/office/drawing/2014/main" xmlns="" id="{07351974-725B-2746-8F02-3FEF2F1ADCA1}"/>
              </a:ext>
            </a:extLst>
          </p:cNvPr>
          <p:cNvSpPr/>
          <p:nvPr/>
        </p:nvSpPr>
        <p:spPr>
          <a:xfrm>
            <a:off x="5618494" y="2903558"/>
            <a:ext cx="346472" cy="387351"/>
          </a:xfrm>
          <a:prstGeom prst="rightArrow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arrotondato 13">
            <a:extLst>
              <a:ext uri="{FF2B5EF4-FFF2-40B4-BE49-F238E27FC236}">
                <a16:creationId xmlns:a16="http://schemas.microsoft.com/office/drawing/2014/main" xmlns="" id="{C526BBAE-11E3-5240-BDD8-BCCA9A443D1B}"/>
              </a:ext>
            </a:extLst>
          </p:cNvPr>
          <p:cNvSpPr/>
          <p:nvPr/>
        </p:nvSpPr>
        <p:spPr>
          <a:xfrm>
            <a:off x="6035775" y="2571111"/>
            <a:ext cx="1781296" cy="1031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</a:t>
            </a:r>
            <a:r>
              <a:rPr lang="en-GB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/XEL</a:t>
            </a:r>
            <a:r>
              <a:rPr lang="en-GB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</a:t>
            </a:r>
            <a:r>
              <a:rPr lang="en-GB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</a:t>
            </a:r>
          </a:p>
          <a:p>
            <a:pPr algn="ctr"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bevacizumab</a:t>
            </a:r>
          </a:p>
        </p:txBody>
      </p:sp>
      <p:sp>
        <p:nvSpPr>
          <p:cNvPr id="24" name="Rettangolo arrotondato 14">
            <a:extLst>
              <a:ext uri="{FF2B5EF4-FFF2-40B4-BE49-F238E27FC236}">
                <a16:creationId xmlns:a16="http://schemas.microsoft.com/office/drawing/2014/main" xmlns="" id="{F32E6BD7-D045-5A47-8CA6-D6C617FC1216}"/>
              </a:ext>
            </a:extLst>
          </p:cNvPr>
          <p:cNvSpPr/>
          <p:nvPr/>
        </p:nvSpPr>
        <p:spPr>
          <a:xfrm>
            <a:off x="8346709" y="2571111"/>
            <a:ext cx="1782198" cy="1031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Irinotecan</a:t>
            </a:r>
          </a:p>
          <a:p>
            <a:pPr algn="ctr">
              <a:defRPr/>
            </a:pPr>
            <a:r>
              <a:rPr lang="en-GB" sz="12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180 mg/m</a:t>
            </a:r>
            <a:r>
              <a:rPr lang="en-GB" sz="1200" b="1" kern="0" baseline="300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GB" sz="12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iv</a:t>
            </a:r>
            <a:r>
              <a:rPr lang="en-GB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GB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cetuximab</a:t>
            </a:r>
          </a:p>
          <a:p>
            <a:pPr algn="ctr">
              <a:defRPr/>
            </a:pPr>
            <a:r>
              <a:rPr lang="en-GB" sz="12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500 mg/ m</a:t>
            </a:r>
            <a:r>
              <a:rPr lang="en-GB" sz="1200" b="1" kern="0" baseline="300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GB" sz="12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iv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15">
            <a:extLst>
              <a:ext uri="{FF2B5EF4-FFF2-40B4-BE49-F238E27FC236}">
                <a16:creationId xmlns:a16="http://schemas.microsoft.com/office/drawing/2014/main" xmlns="" id="{67490FDE-94BD-6E4B-BF01-C233BAE7A9F9}"/>
              </a:ext>
            </a:extLst>
          </p:cNvPr>
          <p:cNvSpPr/>
          <p:nvPr/>
        </p:nvSpPr>
        <p:spPr>
          <a:xfrm>
            <a:off x="8346709" y="2571110"/>
            <a:ext cx="1782198" cy="1031911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16">
            <a:extLst>
              <a:ext uri="{FF2B5EF4-FFF2-40B4-BE49-F238E27FC236}">
                <a16:creationId xmlns:a16="http://schemas.microsoft.com/office/drawing/2014/main" xmlns="" id="{83D06AF2-2158-F54F-9B76-BAAAEE788A19}"/>
              </a:ext>
            </a:extLst>
          </p:cNvPr>
          <p:cNvSpPr txBox="1"/>
          <p:nvPr/>
        </p:nvSpPr>
        <p:spPr>
          <a:xfrm>
            <a:off x="5511167" y="2305802"/>
            <a:ext cx="5052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</p:txBody>
      </p:sp>
      <p:sp>
        <p:nvSpPr>
          <p:cNvPr id="27" name="CasellaDiTesto 17">
            <a:extLst>
              <a:ext uri="{FF2B5EF4-FFF2-40B4-BE49-F238E27FC236}">
                <a16:creationId xmlns:a16="http://schemas.microsoft.com/office/drawing/2014/main" xmlns="" id="{41638ECF-288F-FA49-A8B6-5326AF4965D6}"/>
              </a:ext>
            </a:extLst>
          </p:cNvPr>
          <p:cNvSpPr txBox="1"/>
          <p:nvPr/>
        </p:nvSpPr>
        <p:spPr>
          <a:xfrm>
            <a:off x="7813050" y="2304483"/>
            <a:ext cx="5052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</p:txBody>
      </p:sp>
      <p:sp>
        <p:nvSpPr>
          <p:cNvPr id="28" name="Freccia a destra 16">
            <a:extLst>
              <a:ext uri="{FF2B5EF4-FFF2-40B4-BE49-F238E27FC236}">
                <a16:creationId xmlns:a16="http://schemas.microsoft.com/office/drawing/2014/main" xmlns="" id="{A97A62D2-EACB-7143-A4DC-2138AE335F5B}"/>
              </a:ext>
            </a:extLst>
          </p:cNvPr>
          <p:cNvSpPr/>
          <p:nvPr/>
        </p:nvSpPr>
        <p:spPr>
          <a:xfrm>
            <a:off x="7925091" y="2873828"/>
            <a:ext cx="346472" cy="387351"/>
          </a:xfrm>
          <a:prstGeom prst="rightArrow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ccia a destra rientrata 11">
            <a:extLst>
              <a:ext uri="{FF2B5EF4-FFF2-40B4-BE49-F238E27FC236}">
                <a16:creationId xmlns:a16="http://schemas.microsoft.com/office/drawing/2014/main" xmlns="" id="{C738DB2C-5742-8C40-A4D2-9EAFC58E0971}"/>
              </a:ext>
            </a:extLst>
          </p:cNvPr>
          <p:cNvSpPr/>
          <p:nvPr/>
        </p:nvSpPr>
        <p:spPr>
          <a:xfrm>
            <a:off x="3165213" y="3762408"/>
            <a:ext cx="2809281" cy="665547"/>
          </a:xfrm>
          <a:prstGeom prst="notchedRightArrow">
            <a:avLst/>
          </a:prstGeom>
          <a:solidFill>
            <a:srgbClr val="C757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≥6 Months</a:t>
            </a:r>
          </a:p>
        </p:txBody>
      </p:sp>
      <p:sp>
        <p:nvSpPr>
          <p:cNvPr id="30" name="Freccia a destra rientrata 17">
            <a:extLst>
              <a:ext uri="{FF2B5EF4-FFF2-40B4-BE49-F238E27FC236}">
                <a16:creationId xmlns:a16="http://schemas.microsoft.com/office/drawing/2014/main" xmlns="" id="{5EAFF630-756A-7C43-B5A2-1AE6B7CA6394}"/>
              </a:ext>
            </a:extLst>
          </p:cNvPr>
          <p:cNvSpPr/>
          <p:nvPr/>
        </p:nvSpPr>
        <p:spPr>
          <a:xfrm>
            <a:off x="5855744" y="3762624"/>
            <a:ext cx="2425347" cy="665547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≥4 Months</a:t>
            </a:r>
          </a:p>
        </p:txBody>
      </p:sp>
      <p:sp>
        <p:nvSpPr>
          <p:cNvPr id="31" name="Freccia a destra rientrata 18">
            <a:extLst>
              <a:ext uri="{FF2B5EF4-FFF2-40B4-BE49-F238E27FC236}">
                <a16:creationId xmlns:a16="http://schemas.microsoft.com/office/drawing/2014/main" xmlns="" id="{800304C5-4C1A-BF40-86A6-68CDB0B111DA}"/>
              </a:ext>
            </a:extLst>
          </p:cNvPr>
          <p:cNvSpPr/>
          <p:nvPr/>
        </p:nvSpPr>
        <p:spPr>
          <a:xfrm>
            <a:off x="8171123" y="3762408"/>
            <a:ext cx="2116019" cy="665547"/>
          </a:xfrm>
          <a:prstGeom prst="notchedRightArrow">
            <a:avLst/>
          </a:prstGeom>
          <a:solidFill>
            <a:srgbClr val="C757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xmlns="" id="{BD01C20C-AE38-584D-8353-044576E813E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187756" y="4500874"/>
            <a:ext cx="2332800" cy="1088366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2000" tIns="36000" rIns="72000" bIns="36000" anchor="ctr">
            <a:spAutoFit/>
          </a:bodyPr>
          <a:lstStyle/>
          <a:p>
            <a:pPr marL="182563" indent="-182563" defTabSz="892152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least a RECIST 1.1 </a:t>
            </a:r>
            <a:r>
              <a:rPr lang="en-GB" sz="1100" b="1" kern="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partial response</a:t>
            </a:r>
          </a:p>
          <a:p>
            <a:pPr marL="182563" indent="-182563" defTabSz="892152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GB" sz="1100" b="1" kern="0" baseline="30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</a:t>
            </a: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-line </a:t>
            </a:r>
            <a:r>
              <a:rPr lang="en-GB" sz="1100" b="1" kern="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PFS ≥6 months</a:t>
            </a:r>
          </a:p>
          <a:p>
            <a:pPr marL="182563" indent="-182563" defTabSz="892152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PD to 1</a:t>
            </a:r>
            <a:r>
              <a:rPr lang="en-GB" sz="1100" b="1" kern="0" baseline="30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</a:t>
            </a: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-line therapy within 4 weeks after the last cetuximab administration</a:t>
            </a:r>
          </a:p>
        </p:txBody>
      </p:sp>
      <p:sp>
        <p:nvSpPr>
          <p:cNvPr id="37" name="AutoShape 8">
            <a:extLst>
              <a:ext uri="{FF2B5EF4-FFF2-40B4-BE49-F238E27FC236}">
                <a16:creationId xmlns:a16="http://schemas.microsoft.com/office/drawing/2014/main" xmlns="" id="{D9BBA9BC-BFE0-3E47-B0D8-68EEDFBA6A2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855744" y="4537226"/>
            <a:ext cx="2101228" cy="1088366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marL="182563" indent="-182563" defTabSz="892152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Time between the end of </a:t>
            </a:r>
            <a:b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GB" sz="1100" b="1" kern="0" baseline="30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</a:t>
            </a: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-line therapy and the start of 3</a:t>
            </a:r>
            <a:r>
              <a:rPr lang="en-GB" sz="1100" b="1" kern="0" baseline="30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rd</a:t>
            </a: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-line </a:t>
            </a:r>
            <a:r>
              <a:rPr lang="en-GB" sz="1100" b="1" kern="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≥4 months</a:t>
            </a:r>
          </a:p>
          <a:p>
            <a:pPr marL="182563" indent="-182563" defTabSz="892152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Progression to a 2L bevacizumab-containing therapy</a:t>
            </a:r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xmlns="" id="{0BCCEC7D-418D-0C46-8218-45613BB5256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54142" y="4530467"/>
            <a:ext cx="1858159" cy="2419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 defTabSz="892152">
              <a:buClr>
                <a:schemeClr val="accent1"/>
              </a:buClr>
              <a:defRPr/>
            </a:pPr>
            <a:r>
              <a:rPr lang="en-GB" sz="11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Study treatment</a:t>
            </a:r>
            <a:endParaRPr lang="en-GB" sz="1100" b="1" kern="0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9" name="CasellaDiTesto 16">
            <a:extLst>
              <a:ext uri="{FF2B5EF4-FFF2-40B4-BE49-F238E27FC236}">
                <a16:creationId xmlns:a16="http://schemas.microsoft.com/office/drawing/2014/main" xmlns="" id="{14FC5AD2-561A-CB4C-A5E2-DE975313EADC}"/>
              </a:ext>
            </a:extLst>
          </p:cNvPr>
          <p:cNvSpPr txBox="1"/>
          <p:nvPr/>
        </p:nvSpPr>
        <p:spPr>
          <a:xfrm>
            <a:off x="499329" y="1592067"/>
            <a:ext cx="377539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2, non-comparative, study</a:t>
            </a: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 28 pts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xmlns="" id="{8E09A427-8609-1241-AD00-C3171FC7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3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8"/>
          <p:cNvSpPr>
            <a:spLocks noGrp="1" noChangeArrowheads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altLang="de-DE" dirty="0"/>
              <a:t>CRICKET trial: anti-egfr Re-Challenge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5D7CC9-69ED-994F-995E-D12E68ED2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D6226B-D5DC-4385-8541-9CA6B989758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1DC6E95-D50B-864C-B825-0D94D302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tx2"/>
                </a:solidFill>
              </a:rPr>
              <a:t>ctDNA, circulating tumour DNA; DCR, disease control rate; EGFR, epidermal growth factor receptor; mo, months; ORR, objective response rate; OS, overall survival; PFS, progression free survival; </a:t>
            </a:r>
            <a:r>
              <a:rPr lang="en-GB" sz="1200" i="1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RAS, RAS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proto-oncogene GTPase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altLang="de-DE" dirty="0">
                <a:solidFill>
                  <a:schemeClr val="tx2"/>
                </a:solidFill>
                <a:cs typeface="Arial Unicode MS" panose="020B0604020202020204" pitchFamily="32" charset="0"/>
              </a:rPr>
              <a:t>Cremolini C, et al JAMA Oncol. 2019;5(3):343-350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73378" y="4856193"/>
            <a:ext cx="396294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OS: 12.5 mo vs. 5.2 mo (median OS 9.8 mo)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230667" y="4856193"/>
            <a:ext cx="428835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PFS: 4.0 mo vs. 1.9 mo (median overall: 3.4 mo)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9200" y="5284572"/>
            <a:ext cx="1611403" cy="76963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tabLst>
                <a:tab pos="594769" algn="l"/>
                <a:tab pos="1911303" algn="l"/>
              </a:tabLst>
            </a:pPr>
            <a:r>
              <a:rPr lang="en-GB" sz="1467" u="sng" dirty="0">
                <a:latin typeface="Arial" panose="020B0604020202020204" pitchFamily="34" charset="0"/>
                <a:cs typeface="Arial" panose="020B0604020202020204" pitchFamily="34" charset="0"/>
              </a:rPr>
              <a:t>Tumour response: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ORR: 	21% </a:t>
            </a:r>
          </a:p>
          <a:p>
            <a:pPr>
              <a:tabLst>
                <a:tab pos="594769" algn="l"/>
                <a:tab pos="1911303" algn="l"/>
              </a:tabLst>
            </a:pPr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DCR: 	54%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2E7D03-EC5C-934D-A117-B4322246B5CD}"/>
              </a:ext>
            </a:extLst>
          </p:cNvPr>
          <p:cNvSpPr txBox="1"/>
          <p:nvPr/>
        </p:nvSpPr>
        <p:spPr>
          <a:xfrm>
            <a:off x="1076914" y="1302683"/>
            <a:ext cx="394133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b="1" spc="100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7F019D-3D97-F64A-A3C6-40C336B3E4C2}"/>
              </a:ext>
            </a:extLst>
          </p:cNvPr>
          <p:cNvSpPr txBox="1"/>
          <p:nvPr/>
        </p:nvSpPr>
        <p:spPr>
          <a:xfrm>
            <a:off x="7758635" y="1302683"/>
            <a:ext cx="2698367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spc="100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4924D4-72E1-BE44-8433-405762C17FF9}"/>
              </a:ext>
            </a:extLst>
          </p:cNvPr>
          <p:cNvSpPr/>
          <p:nvPr/>
        </p:nvSpPr>
        <p:spPr>
          <a:xfrm>
            <a:off x="1891446" y="4128268"/>
            <a:ext cx="306502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(months)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1696B60-6015-5A49-9B94-F612225E2D8A}"/>
              </a:ext>
            </a:extLst>
          </p:cNvPr>
          <p:cNvSpPr txBox="1"/>
          <p:nvPr/>
        </p:nvSpPr>
        <p:spPr>
          <a:xfrm>
            <a:off x="2261102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74CF845-D4D6-BA47-99DF-1DCBF6B831AD}"/>
              </a:ext>
            </a:extLst>
          </p:cNvPr>
          <p:cNvSpPr txBox="1"/>
          <p:nvPr/>
        </p:nvSpPr>
        <p:spPr>
          <a:xfrm rot="16200000">
            <a:off x="865187" y="2831002"/>
            <a:ext cx="10788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Probability (%)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0F7564C-0843-2E4B-B6E4-6B71F0454867}"/>
              </a:ext>
            </a:extLst>
          </p:cNvPr>
          <p:cNvSpPr txBox="1"/>
          <p:nvPr/>
        </p:nvSpPr>
        <p:spPr>
          <a:xfrm>
            <a:off x="1760570" y="4524407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810E7B-0D9C-0B46-9B57-344329CD8EC9}"/>
              </a:ext>
            </a:extLst>
          </p:cNvPr>
          <p:cNvSpPr txBox="1"/>
          <p:nvPr/>
        </p:nvSpPr>
        <p:spPr>
          <a:xfrm>
            <a:off x="625881" y="4385908"/>
            <a:ext cx="100508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Wild-type ctDNA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Mutated ctDNA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654BAC8-9D41-D44D-9B50-0455E3FD0A57}"/>
              </a:ext>
            </a:extLst>
          </p:cNvPr>
          <p:cNvSpPr txBox="1"/>
          <p:nvPr/>
        </p:nvSpPr>
        <p:spPr>
          <a:xfrm>
            <a:off x="2718302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B5ADAB-BD7A-274D-B5CE-8C7D37426CAA}"/>
              </a:ext>
            </a:extLst>
          </p:cNvPr>
          <p:cNvSpPr txBox="1"/>
          <p:nvPr/>
        </p:nvSpPr>
        <p:spPr>
          <a:xfrm>
            <a:off x="4511836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A3DF47-0980-6F46-AA49-8E0CF3536BD9}"/>
              </a:ext>
            </a:extLst>
          </p:cNvPr>
          <p:cNvSpPr txBox="1"/>
          <p:nvPr/>
        </p:nvSpPr>
        <p:spPr>
          <a:xfrm>
            <a:off x="4969036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C0150CD-3009-1841-A427-513C2CE9A027}"/>
              </a:ext>
            </a:extLst>
          </p:cNvPr>
          <p:cNvCxnSpPr>
            <a:cxnSpLocks/>
          </p:cNvCxnSpPr>
          <p:nvPr/>
        </p:nvCxnSpPr>
        <p:spPr>
          <a:xfrm>
            <a:off x="2295687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65844E2-A3E3-764D-BB1B-FAC05A821563}"/>
              </a:ext>
            </a:extLst>
          </p:cNvPr>
          <p:cNvCxnSpPr>
            <a:cxnSpLocks/>
          </p:cNvCxnSpPr>
          <p:nvPr/>
        </p:nvCxnSpPr>
        <p:spPr>
          <a:xfrm>
            <a:off x="274971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4245BE-B2C7-F848-AF4A-5B1FF529DD63}"/>
              </a:ext>
            </a:extLst>
          </p:cNvPr>
          <p:cNvSpPr txBox="1"/>
          <p:nvPr/>
        </p:nvSpPr>
        <p:spPr>
          <a:xfrm>
            <a:off x="3632702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0C0E6E1-239A-6748-AA5D-B3F52694C1F0}"/>
              </a:ext>
            </a:extLst>
          </p:cNvPr>
          <p:cNvCxnSpPr>
            <a:cxnSpLocks/>
          </p:cNvCxnSpPr>
          <p:nvPr/>
        </p:nvCxnSpPr>
        <p:spPr>
          <a:xfrm>
            <a:off x="366411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A019A05-93BC-984A-BEB5-852A41C7D118}"/>
              </a:ext>
            </a:extLst>
          </p:cNvPr>
          <p:cNvSpPr txBox="1"/>
          <p:nvPr/>
        </p:nvSpPr>
        <p:spPr>
          <a:xfrm>
            <a:off x="4054636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9054FBD-072E-2F4F-BED3-8C5CAF5F0E8F}"/>
              </a:ext>
            </a:extLst>
          </p:cNvPr>
          <p:cNvSpPr txBox="1"/>
          <p:nvPr/>
        </p:nvSpPr>
        <p:spPr>
          <a:xfrm>
            <a:off x="3535611" y="2103463"/>
            <a:ext cx="16687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RAS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wild-type ctDNA: 4.0 mo</a:t>
            </a:r>
          </a:p>
          <a:p>
            <a:r>
              <a:rPr lang="en-GB" sz="10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RAS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mutated ctDNA: 1.9 mo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8D9AB60-E880-C34D-B922-F29A7493B34F}"/>
              </a:ext>
            </a:extLst>
          </p:cNvPr>
          <p:cNvCxnSpPr>
            <a:cxnSpLocks/>
          </p:cNvCxnSpPr>
          <p:nvPr/>
        </p:nvCxnSpPr>
        <p:spPr>
          <a:xfrm>
            <a:off x="457851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A4A156CA-F2B0-1E4C-A1F9-C9BCD39A6A2B}"/>
              </a:ext>
            </a:extLst>
          </p:cNvPr>
          <p:cNvCxnSpPr>
            <a:cxnSpLocks/>
          </p:cNvCxnSpPr>
          <p:nvPr/>
        </p:nvCxnSpPr>
        <p:spPr>
          <a:xfrm>
            <a:off x="5032537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CBE0B60-8FD1-284E-A861-9710BA2D9DD8}"/>
              </a:ext>
            </a:extLst>
          </p:cNvPr>
          <p:cNvCxnSpPr>
            <a:cxnSpLocks/>
          </p:cNvCxnSpPr>
          <p:nvPr/>
        </p:nvCxnSpPr>
        <p:spPr>
          <a:xfrm>
            <a:off x="412131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31FD2E7-1D69-AA4E-A5F3-BBBD19FFC8F5}"/>
              </a:ext>
            </a:extLst>
          </p:cNvPr>
          <p:cNvSpPr txBox="1"/>
          <p:nvPr/>
        </p:nvSpPr>
        <p:spPr>
          <a:xfrm>
            <a:off x="1560906" y="1901268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13BB971-A75B-0B46-9729-C3E6D88B8FCC}"/>
              </a:ext>
            </a:extLst>
          </p:cNvPr>
          <p:cNvSpPr txBox="1"/>
          <p:nvPr/>
        </p:nvSpPr>
        <p:spPr>
          <a:xfrm>
            <a:off x="1631438" y="2275918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44E4130-5901-B04D-8587-48920B73E8F3}"/>
              </a:ext>
            </a:extLst>
          </p:cNvPr>
          <p:cNvSpPr txBox="1"/>
          <p:nvPr/>
        </p:nvSpPr>
        <p:spPr>
          <a:xfrm>
            <a:off x="1631438" y="266644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68B6931-0C47-704B-952D-0EB6DE634B96}"/>
              </a:ext>
            </a:extLst>
          </p:cNvPr>
          <p:cNvSpPr txBox="1"/>
          <p:nvPr/>
        </p:nvSpPr>
        <p:spPr>
          <a:xfrm>
            <a:off x="1631438" y="3050618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23A97FA-50A4-D14F-B1FA-819F554A85EC}"/>
              </a:ext>
            </a:extLst>
          </p:cNvPr>
          <p:cNvSpPr txBox="1"/>
          <p:nvPr/>
        </p:nvSpPr>
        <p:spPr>
          <a:xfrm>
            <a:off x="1631438" y="3444318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8A9B2C3-8F75-7E40-9EF3-C4726F0C3843}"/>
              </a:ext>
            </a:extLst>
          </p:cNvPr>
          <p:cNvSpPr txBox="1"/>
          <p:nvPr/>
        </p:nvSpPr>
        <p:spPr>
          <a:xfrm>
            <a:off x="1701970" y="3831668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88D38E1-F4A9-164D-A311-38BF2995752A}"/>
              </a:ext>
            </a:extLst>
          </p:cNvPr>
          <p:cNvSpPr txBox="1"/>
          <p:nvPr/>
        </p:nvSpPr>
        <p:spPr>
          <a:xfrm>
            <a:off x="1810252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0973C69-727D-2B4F-AD77-8CD2D6C02BF8}"/>
              </a:ext>
            </a:extLst>
          </p:cNvPr>
          <p:cNvCxnSpPr>
            <a:cxnSpLocks/>
          </p:cNvCxnSpPr>
          <p:nvPr/>
        </p:nvCxnSpPr>
        <p:spPr>
          <a:xfrm>
            <a:off x="183531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58D9C94-CECA-BC40-84EA-1A1DD396D653}"/>
              </a:ext>
            </a:extLst>
          </p:cNvPr>
          <p:cNvCxnSpPr>
            <a:cxnSpLocks/>
          </p:cNvCxnSpPr>
          <p:nvPr/>
        </p:nvCxnSpPr>
        <p:spPr>
          <a:xfrm rot="5400000">
            <a:off x="1809914" y="389132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51C24D5-D46C-0042-96C4-F77102DB065B}"/>
              </a:ext>
            </a:extLst>
          </p:cNvPr>
          <p:cNvCxnSpPr>
            <a:cxnSpLocks/>
          </p:cNvCxnSpPr>
          <p:nvPr/>
        </p:nvCxnSpPr>
        <p:spPr>
          <a:xfrm rot="5400000">
            <a:off x="1809914" y="350478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75C207B3-EC20-754E-A137-F9270A93A7FE}"/>
              </a:ext>
            </a:extLst>
          </p:cNvPr>
          <p:cNvCxnSpPr>
            <a:cxnSpLocks/>
          </p:cNvCxnSpPr>
          <p:nvPr/>
        </p:nvCxnSpPr>
        <p:spPr>
          <a:xfrm rot="5400000">
            <a:off x="1809914" y="311425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EFCBD8F-85BF-AB4E-A433-989FE701B0D5}"/>
              </a:ext>
            </a:extLst>
          </p:cNvPr>
          <p:cNvCxnSpPr>
            <a:cxnSpLocks/>
          </p:cNvCxnSpPr>
          <p:nvPr/>
        </p:nvCxnSpPr>
        <p:spPr>
          <a:xfrm rot="5400000">
            <a:off x="1809914" y="272690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2673D56-949E-B745-BF10-3671E4830ACE}"/>
              </a:ext>
            </a:extLst>
          </p:cNvPr>
          <p:cNvCxnSpPr>
            <a:cxnSpLocks/>
          </p:cNvCxnSpPr>
          <p:nvPr/>
        </p:nvCxnSpPr>
        <p:spPr>
          <a:xfrm rot="5400000">
            <a:off x="1809914" y="233955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8196439-5014-884C-8991-80BC04E7E723}"/>
              </a:ext>
            </a:extLst>
          </p:cNvPr>
          <p:cNvCxnSpPr>
            <a:cxnSpLocks/>
          </p:cNvCxnSpPr>
          <p:nvPr/>
        </p:nvCxnSpPr>
        <p:spPr>
          <a:xfrm rot="5400000">
            <a:off x="1809914" y="194903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32B2964-CD05-1346-BDE3-F43A9F052AF0}"/>
              </a:ext>
            </a:extLst>
          </p:cNvPr>
          <p:cNvSpPr txBox="1"/>
          <p:nvPr/>
        </p:nvSpPr>
        <p:spPr>
          <a:xfrm>
            <a:off x="3181852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7D77862D-71CE-DB47-9B66-37EAB09C9F7A}"/>
              </a:ext>
            </a:extLst>
          </p:cNvPr>
          <p:cNvCxnSpPr>
            <a:cxnSpLocks/>
          </p:cNvCxnSpPr>
          <p:nvPr/>
        </p:nvCxnSpPr>
        <p:spPr>
          <a:xfrm>
            <a:off x="321326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3406646-6632-BF4E-8AB4-4C4E10BF6A7D}"/>
              </a:ext>
            </a:extLst>
          </p:cNvPr>
          <p:cNvSpPr txBox="1"/>
          <p:nvPr/>
        </p:nvSpPr>
        <p:spPr>
          <a:xfrm>
            <a:off x="2230470" y="4524407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D10FFD0-4ECC-CB46-94BF-AB5FB95134CD}"/>
              </a:ext>
            </a:extLst>
          </p:cNvPr>
          <p:cNvSpPr txBox="1"/>
          <p:nvPr/>
        </p:nvSpPr>
        <p:spPr>
          <a:xfrm>
            <a:off x="2716586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7944588-370C-BD4C-B28B-32C05313E605}"/>
              </a:ext>
            </a:extLst>
          </p:cNvPr>
          <p:cNvSpPr txBox="1"/>
          <p:nvPr/>
        </p:nvSpPr>
        <p:spPr>
          <a:xfrm>
            <a:off x="3183311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EC61AD1-08AB-114D-88E6-B83EDB3A23F1}"/>
              </a:ext>
            </a:extLst>
          </p:cNvPr>
          <p:cNvSpPr txBox="1"/>
          <p:nvPr/>
        </p:nvSpPr>
        <p:spPr>
          <a:xfrm>
            <a:off x="3624636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11F371C-5CEC-234F-959C-3CDE967B704E}"/>
              </a:ext>
            </a:extLst>
          </p:cNvPr>
          <p:cNvSpPr txBox="1"/>
          <p:nvPr/>
        </p:nvSpPr>
        <p:spPr>
          <a:xfrm>
            <a:off x="4088186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8ED2081-7F45-8641-9BDA-EDCAA4FE8E51}"/>
              </a:ext>
            </a:extLst>
          </p:cNvPr>
          <p:cNvSpPr txBox="1"/>
          <p:nvPr/>
        </p:nvSpPr>
        <p:spPr>
          <a:xfrm>
            <a:off x="4542211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9B293958-4445-DB48-A5C0-EB83F7094B64}"/>
              </a:ext>
            </a:extLst>
          </p:cNvPr>
          <p:cNvSpPr txBox="1"/>
          <p:nvPr/>
        </p:nvSpPr>
        <p:spPr>
          <a:xfrm>
            <a:off x="5002586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D81EAE4D-6F47-A744-B2DF-4C889A94A17A}"/>
              </a:ext>
            </a:extLst>
          </p:cNvPr>
          <p:cNvCxnSpPr>
            <a:cxnSpLocks/>
          </p:cNvCxnSpPr>
          <p:nvPr/>
        </p:nvCxnSpPr>
        <p:spPr>
          <a:xfrm flipH="1">
            <a:off x="3180046" y="2180088"/>
            <a:ext cx="24577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E507D271-AF16-6E46-BDED-CC40AD21846C}"/>
              </a:ext>
            </a:extLst>
          </p:cNvPr>
          <p:cNvCxnSpPr>
            <a:cxnSpLocks/>
          </p:cNvCxnSpPr>
          <p:nvPr/>
        </p:nvCxnSpPr>
        <p:spPr>
          <a:xfrm flipH="1">
            <a:off x="3180046" y="2338838"/>
            <a:ext cx="245779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96CA3877-A93E-5C4F-AB52-B8F6C5DBAF6C}"/>
              </a:ext>
            </a:extLst>
          </p:cNvPr>
          <p:cNvSpPr/>
          <p:nvPr/>
        </p:nvSpPr>
        <p:spPr>
          <a:xfrm>
            <a:off x="7652975" y="4128268"/>
            <a:ext cx="306502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(months)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0D2D34B7-A19B-344B-986F-719E9E03A427}"/>
              </a:ext>
            </a:extLst>
          </p:cNvPr>
          <p:cNvSpPr txBox="1"/>
          <p:nvPr/>
        </p:nvSpPr>
        <p:spPr>
          <a:xfrm rot="16200000">
            <a:off x="6626716" y="2831002"/>
            <a:ext cx="10788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Probability (%)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972CE3B2-8361-774C-B240-C274A61D84D1}"/>
              </a:ext>
            </a:extLst>
          </p:cNvPr>
          <p:cNvSpPr txBox="1"/>
          <p:nvPr/>
        </p:nvSpPr>
        <p:spPr>
          <a:xfrm>
            <a:off x="7522099" y="4524407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BD30778-8838-304D-9689-7F240B60F616}"/>
              </a:ext>
            </a:extLst>
          </p:cNvPr>
          <p:cNvSpPr txBox="1"/>
          <p:nvPr/>
        </p:nvSpPr>
        <p:spPr>
          <a:xfrm>
            <a:off x="6387410" y="4385908"/>
            <a:ext cx="100508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Wild-type ctDNA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Mutated ctDNA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ABED02E5-81E0-EA4A-A460-E4255A707969}"/>
              </a:ext>
            </a:extLst>
          </p:cNvPr>
          <p:cNvSpPr txBox="1"/>
          <p:nvPr/>
        </p:nvSpPr>
        <p:spPr>
          <a:xfrm>
            <a:off x="8356006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3F3C90E-E4AD-8747-8E6A-E6417AD64424}"/>
              </a:ext>
            </a:extLst>
          </p:cNvPr>
          <p:cNvSpPr txBox="1"/>
          <p:nvPr/>
        </p:nvSpPr>
        <p:spPr>
          <a:xfrm>
            <a:off x="10752790" y="3960909"/>
            <a:ext cx="1410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063B4C46-5CFF-B648-97B9-5C6709B83A1A}"/>
              </a:ext>
            </a:extLst>
          </p:cNvPr>
          <p:cNvCxnSpPr>
            <a:cxnSpLocks/>
          </p:cNvCxnSpPr>
          <p:nvPr/>
        </p:nvCxnSpPr>
        <p:spPr>
          <a:xfrm>
            <a:off x="8387416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B8446FC3-7E10-F440-92C1-4C65202FE238}"/>
              </a:ext>
            </a:extLst>
          </p:cNvPr>
          <p:cNvSpPr txBox="1"/>
          <p:nvPr/>
        </p:nvSpPr>
        <p:spPr>
          <a:xfrm>
            <a:off x="9133540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B7350F5E-8821-9440-8BAD-0860B4D48F93}"/>
              </a:ext>
            </a:extLst>
          </p:cNvPr>
          <p:cNvCxnSpPr>
            <a:cxnSpLocks/>
          </p:cNvCxnSpPr>
          <p:nvPr/>
        </p:nvCxnSpPr>
        <p:spPr>
          <a:xfrm>
            <a:off x="9200216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39C1AFFE-C480-D442-B117-0997BC71E60D}"/>
              </a:ext>
            </a:extLst>
          </p:cNvPr>
          <p:cNvSpPr txBox="1"/>
          <p:nvPr/>
        </p:nvSpPr>
        <p:spPr>
          <a:xfrm>
            <a:off x="9946340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1ED563EC-022D-DB49-B9C2-BBE40C94036B}"/>
              </a:ext>
            </a:extLst>
          </p:cNvPr>
          <p:cNvSpPr txBox="1"/>
          <p:nvPr/>
        </p:nvSpPr>
        <p:spPr>
          <a:xfrm>
            <a:off x="9790754" y="2103463"/>
            <a:ext cx="17392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RAS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wild-type ctDNA: 12.5 mo</a:t>
            </a:r>
          </a:p>
          <a:p>
            <a:r>
              <a:rPr lang="en-GB" sz="10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RAS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mutated ctDNA: 5.2 mo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45EE09A8-0092-4E4A-A7F8-1CDF240285FD}"/>
              </a:ext>
            </a:extLst>
          </p:cNvPr>
          <p:cNvCxnSpPr>
            <a:cxnSpLocks/>
          </p:cNvCxnSpPr>
          <p:nvPr/>
        </p:nvCxnSpPr>
        <p:spPr>
          <a:xfrm>
            <a:off x="10816291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B1528432-80F0-BE44-9409-E972A4AFDA5D}"/>
              </a:ext>
            </a:extLst>
          </p:cNvPr>
          <p:cNvCxnSpPr>
            <a:cxnSpLocks/>
          </p:cNvCxnSpPr>
          <p:nvPr/>
        </p:nvCxnSpPr>
        <p:spPr>
          <a:xfrm>
            <a:off x="10013016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0E269A34-7B8B-CF45-943C-7FB76CEE76B9}"/>
              </a:ext>
            </a:extLst>
          </p:cNvPr>
          <p:cNvSpPr txBox="1"/>
          <p:nvPr/>
        </p:nvSpPr>
        <p:spPr>
          <a:xfrm>
            <a:off x="7322435" y="1901268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480E19AE-805F-A442-9DF5-B877E79AA80D}"/>
              </a:ext>
            </a:extLst>
          </p:cNvPr>
          <p:cNvSpPr txBox="1"/>
          <p:nvPr/>
        </p:nvSpPr>
        <p:spPr>
          <a:xfrm>
            <a:off x="7392967" y="2275918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8FF0004B-0A5D-6F40-B55E-4ED30E4F28E6}"/>
              </a:ext>
            </a:extLst>
          </p:cNvPr>
          <p:cNvSpPr txBox="1"/>
          <p:nvPr/>
        </p:nvSpPr>
        <p:spPr>
          <a:xfrm>
            <a:off x="7392967" y="2666443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F1632E1C-7638-7F4F-868F-AA4A9924D040}"/>
              </a:ext>
            </a:extLst>
          </p:cNvPr>
          <p:cNvSpPr txBox="1"/>
          <p:nvPr/>
        </p:nvSpPr>
        <p:spPr>
          <a:xfrm>
            <a:off x="7392967" y="3050618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FB8FBCE7-D63D-8246-BECA-B51BBAD54AAA}"/>
              </a:ext>
            </a:extLst>
          </p:cNvPr>
          <p:cNvSpPr txBox="1"/>
          <p:nvPr/>
        </p:nvSpPr>
        <p:spPr>
          <a:xfrm>
            <a:off x="7392967" y="3444318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021EEE13-8532-E441-BF26-F0516B6A1D64}"/>
              </a:ext>
            </a:extLst>
          </p:cNvPr>
          <p:cNvSpPr txBox="1"/>
          <p:nvPr/>
        </p:nvSpPr>
        <p:spPr>
          <a:xfrm>
            <a:off x="7463499" y="3831668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A16FE946-A7AE-004D-9468-48FBF27751EF}"/>
              </a:ext>
            </a:extLst>
          </p:cNvPr>
          <p:cNvSpPr txBox="1"/>
          <p:nvPr/>
        </p:nvSpPr>
        <p:spPr>
          <a:xfrm>
            <a:off x="7571781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AC016914-9FFD-4843-A68C-404FBD2377FC}"/>
              </a:ext>
            </a:extLst>
          </p:cNvPr>
          <p:cNvCxnSpPr>
            <a:cxnSpLocks/>
          </p:cNvCxnSpPr>
          <p:nvPr/>
        </p:nvCxnSpPr>
        <p:spPr>
          <a:xfrm>
            <a:off x="7596841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39F4A389-B559-F541-8AC2-EBE7893C99AB}"/>
              </a:ext>
            </a:extLst>
          </p:cNvPr>
          <p:cNvCxnSpPr>
            <a:cxnSpLocks/>
          </p:cNvCxnSpPr>
          <p:nvPr/>
        </p:nvCxnSpPr>
        <p:spPr>
          <a:xfrm>
            <a:off x="7596841" y="1969042"/>
            <a:ext cx="0" cy="19525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080B9A25-1D85-8C45-8A6C-297EBD799922}"/>
              </a:ext>
            </a:extLst>
          </p:cNvPr>
          <p:cNvCxnSpPr>
            <a:cxnSpLocks/>
          </p:cNvCxnSpPr>
          <p:nvPr/>
        </p:nvCxnSpPr>
        <p:spPr>
          <a:xfrm rot="5400000">
            <a:off x="7571443" y="389530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0363D166-E756-444B-9F27-D244565163AE}"/>
              </a:ext>
            </a:extLst>
          </p:cNvPr>
          <p:cNvCxnSpPr>
            <a:cxnSpLocks/>
          </p:cNvCxnSpPr>
          <p:nvPr/>
        </p:nvCxnSpPr>
        <p:spPr>
          <a:xfrm rot="5400000">
            <a:off x="7571443" y="350478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19DA1DFE-8201-3646-919E-405DE2B114BC}"/>
              </a:ext>
            </a:extLst>
          </p:cNvPr>
          <p:cNvCxnSpPr>
            <a:cxnSpLocks/>
          </p:cNvCxnSpPr>
          <p:nvPr/>
        </p:nvCxnSpPr>
        <p:spPr>
          <a:xfrm rot="5400000">
            <a:off x="7571443" y="311425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1A733998-BC68-CC44-AF7B-1D663B223024}"/>
              </a:ext>
            </a:extLst>
          </p:cNvPr>
          <p:cNvCxnSpPr>
            <a:cxnSpLocks/>
          </p:cNvCxnSpPr>
          <p:nvPr/>
        </p:nvCxnSpPr>
        <p:spPr>
          <a:xfrm rot="5400000">
            <a:off x="7571443" y="272690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5C5CA77D-B65F-6D40-A466-2D0DA3CE9FBC}"/>
              </a:ext>
            </a:extLst>
          </p:cNvPr>
          <p:cNvCxnSpPr>
            <a:cxnSpLocks/>
          </p:cNvCxnSpPr>
          <p:nvPr/>
        </p:nvCxnSpPr>
        <p:spPr>
          <a:xfrm rot="5400000">
            <a:off x="7571443" y="233955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36A56F07-7E90-134E-AA3E-3AE18B8532B1}"/>
              </a:ext>
            </a:extLst>
          </p:cNvPr>
          <p:cNvCxnSpPr>
            <a:cxnSpLocks/>
          </p:cNvCxnSpPr>
          <p:nvPr/>
        </p:nvCxnSpPr>
        <p:spPr>
          <a:xfrm rot="5400000">
            <a:off x="7571443" y="194903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B1D0A8CC-4249-384B-A168-8CBEB18F5E12}"/>
              </a:ext>
            </a:extLst>
          </p:cNvPr>
          <p:cNvSpPr txBox="1"/>
          <p:nvPr/>
        </p:nvSpPr>
        <p:spPr>
          <a:xfrm>
            <a:off x="8328549" y="4524407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AD14E229-D864-FF41-BE86-1E910A773532}"/>
              </a:ext>
            </a:extLst>
          </p:cNvPr>
          <p:cNvSpPr txBox="1"/>
          <p:nvPr/>
        </p:nvSpPr>
        <p:spPr>
          <a:xfrm>
            <a:off x="9170265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CFA29B1C-8F00-474D-9CF1-BBF3D3C0ABDA}"/>
              </a:ext>
            </a:extLst>
          </p:cNvPr>
          <p:cNvSpPr txBox="1"/>
          <p:nvPr/>
        </p:nvSpPr>
        <p:spPr>
          <a:xfrm>
            <a:off x="9973540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281EFF20-9B95-4441-B0D3-7EB4D2BD9F4F}"/>
              </a:ext>
            </a:extLst>
          </p:cNvPr>
          <p:cNvSpPr txBox="1"/>
          <p:nvPr/>
        </p:nvSpPr>
        <p:spPr>
          <a:xfrm>
            <a:off x="10783165" y="4524407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33364952-E710-B54D-B75C-32B9D28E9313}"/>
              </a:ext>
            </a:extLst>
          </p:cNvPr>
          <p:cNvCxnSpPr>
            <a:cxnSpLocks/>
          </p:cNvCxnSpPr>
          <p:nvPr/>
        </p:nvCxnSpPr>
        <p:spPr>
          <a:xfrm flipH="1">
            <a:off x="9435189" y="2180088"/>
            <a:ext cx="24577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B952F408-7518-FE47-8BEA-B60A920AFE35}"/>
              </a:ext>
            </a:extLst>
          </p:cNvPr>
          <p:cNvCxnSpPr>
            <a:cxnSpLocks/>
          </p:cNvCxnSpPr>
          <p:nvPr/>
        </p:nvCxnSpPr>
        <p:spPr>
          <a:xfrm flipH="1">
            <a:off x="9435189" y="2338838"/>
            <a:ext cx="245779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95" name="Graphic 8192">
            <a:extLst>
              <a:ext uri="{FF2B5EF4-FFF2-40B4-BE49-F238E27FC236}">
                <a16:creationId xmlns:a16="http://schemas.microsoft.com/office/drawing/2014/main" xmlns="" id="{977BABEF-99C0-8F46-BF75-E937259974A2}"/>
              </a:ext>
            </a:extLst>
          </p:cNvPr>
          <p:cNvGrpSpPr/>
          <p:nvPr/>
        </p:nvGrpSpPr>
        <p:grpSpPr>
          <a:xfrm>
            <a:off x="1830908" y="1971675"/>
            <a:ext cx="3118918" cy="1949450"/>
            <a:chOff x="1830908" y="1971675"/>
            <a:chExt cx="3118918" cy="1949450"/>
          </a:xfrm>
        </p:grpSpPr>
        <p:sp>
          <p:nvSpPr>
            <p:cNvPr id="8196" name="Freeform 8195">
              <a:extLst>
                <a:ext uri="{FF2B5EF4-FFF2-40B4-BE49-F238E27FC236}">
                  <a16:creationId xmlns:a16="http://schemas.microsoft.com/office/drawing/2014/main" xmlns="" id="{4178B4A2-82EA-B649-98AE-AD67F719858A}"/>
                </a:ext>
              </a:extLst>
            </p:cNvPr>
            <p:cNvSpPr/>
            <p:nvPr/>
          </p:nvSpPr>
          <p:spPr>
            <a:xfrm>
              <a:off x="2067064" y="1971105"/>
              <a:ext cx="1406070" cy="1962109"/>
            </a:xfrm>
            <a:custGeom>
              <a:avLst/>
              <a:gdLst>
                <a:gd name="connsiteX0" fmla="*/ 1396163 w 1406069"/>
                <a:gd name="connsiteY0" fmla="*/ 1949640 h 1962108"/>
                <a:gd name="connsiteX1" fmla="*/ 1396163 w 1406069"/>
                <a:gd name="connsiteY1" fmla="*/ 1786595 h 1962108"/>
                <a:gd name="connsiteX2" fmla="*/ 815968 w 1406069"/>
                <a:gd name="connsiteY2" fmla="*/ 1786595 h 1962108"/>
                <a:gd name="connsiteX3" fmla="*/ 815968 w 1406069"/>
                <a:gd name="connsiteY3" fmla="*/ 1621272 h 1962108"/>
                <a:gd name="connsiteX4" fmla="*/ 646984 w 1406069"/>
                <a:gd name="connsiteY4" fmla="*/ 1621272 h 1962108"/>
                <a:gd name="connsiteX5" fmla="*/ 646984 w 1406069"/>
                <a:gd name="connsiteY5" fmla="*/ 1464683 h 1962108"/>
                <a:gd name="connsiteX6" fmla="*/ 620780 w 1406069"/>
                <a:gd name="connsiteY6" fmla="*/ 1464683 h 1962108"/>
                <a:gd name="connsiteX7" fmla="*/ 620780 w 1406069"/>
                <a:gd name="connsiteY7" fmla="*/ 1301638 h 1962108"/>
                <a:gd name="connsiteX8" fmla="*/ 554311 w 1406069"/>
                <a:gd name="connsiteY8" fmla="*/ 1301638 h 1962108"/>
                <a:gd name="connsiteX9" fmla="*/ 554311 w 1406069"/>
                <a:gd name="connsiteY9" fmla="*/ 1142897 h 1962108"/>
                <a:gd name="connsiteX10" fmla="*/ 205222 w 1406069"/>
                <a:gd name="connsiteY10" fmla="*/ 1142897 h 1962108"/>
                <a:gd name="connsiteX11" fmla="*/ 205222 w 1406069"/>
                <a:gd name="connsiteY11" fmla="*/ 985168 h 1962108"/>
                <a:gd name="connsiteX12" fmla="*/ 191034 w 1406069"/>
                <a:gd name="connsiteY12" fmla="*/ 985168 h 1962108"/>
                <a:gd name="connsiteX13" fmla="*/ 191034 w 1406069"/>
                <a:gd name="connsiteY13" fmla="*/ 656800 h 1962108"/>
                <a:gd name="connsiteX14" fmla="*/ 177996 w 1406069"/>
                <a:gd name="connsiteY14" fmla="*/ 656800 h 1962108"/>
                <a:gd name="connsiteX15" fmla="*/ 177996 w 1406069"/>
                <a:gd name="connsiteY15" fmla="*/ 493755 h 1962108"/>
                <a:gd name="connsiteX16" fmla="*/ 151792 w 1406069"/>
                <a:gd name="connsiteY16" fmla="*/ 493755 h 1962108"/>
                <a:gd name="connsiteX17" fmla="*/ 151792 w 1406069"/>
                <a:gd name="connsiteY17" fmla="*/ 344762 h 1962108"/>
                <a:gd name="connsiteX18" fmla="*/ 132234 w 1406069"/>
                <a:gd name="connsiteY18" fmla="*/ 344762 h 1962108"/>
                <a:gd name="connsiteX19" fmla="*/ 132234 w 1406069"/>
                <a:gd name="connsiteY19" fmla="*/ 177286 h 1962108"/>
                <a:gd name="connsiteX20" fmla="*/ 14380 w 1406069"/>
                <a:gd name="connsiteY20" fmla="*/ 177286 h 1962108"/>
                <a:gd name="connsiteX21" fmla="*/ 14380 w 1406069"/>
                <a:gd name="connsiteY21" fmla="*/ 14241 h 196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06069" h="1962108">
                  <a:moveTo>
                    <a:pt x="1396163" y="1949640"/>
                  </a:moveTo>
                  <a:lnTo>
                    <a:pt x="1396163" y="1786595"/>
                  </a:lnTo>
                  <a:lnTo>
                    <a:pt x="815968" y="1786595"/>
                  </a:lnTo>
                  <a:lnTo>
                    <a:pt x="815968" y="1621272"/>
                  </a:lnTo>
                  <a:lnTo>
                    <a:pt x="646984" y="1621272"/>
                  </a:lnTo>
                  <a:lnTo>
                    <a:pt x="646984" y="1464683"/>
                  </a:lnTo>
                  <a:lnTo>
                    <a:pt x="620780" y="1464683"/>
                  </a:lnTo>
                  <a:lnTo>
                    <a:pt x="620780" y="1301638"/>
                  </a:lnTo>
                  <a:lnTo>
                    <a:pt x="554311" y="1301638"/>
                  </a:lnTo>
                  <a:lnTo>
                    <a:pt x="554311" y="1142897"/>
                  </a:lnTo>
                  <a:lnTo>
                    <a:pt x="205222" y="1142897"/>
                  </a:lnTo>
                  <a:lnTo>
                    <a:pt x="205222" y="985168"/>
                  </a:lnTo>
                  <a:lnTo>
                    <a:pt x="191034" y="985168"/>
                  </a:lnTo>
                  <a:lnTo>
                    <a:pt x="191034" y="656800"/>
                  </a:lnTo>
                  <a:lnTo>
                    <a:pt x="177996" y="656800"/>
                  </a:lnTo>
                  <a:lnTo>
                    <a:pt x="177996" y="493755"/>
                  </a:lnTo>
                  <a:lnTo>
                    <a:pt x="151792" y="493755"/>
                  </a:lnTo>
                  <a:lnTo>
                    <a:pt x="151792" y="344762"/>
                  </a:lnTo>
                  <a:lnTo>
                    <a:pt x="132234" y="344762"/>
                  </a:lnTo>
                  <a:lnTo>
                    <a:pt x="132234" y="177286"/>
                  </a:lnTo>
                  <a:lnTo>
                    <a:pt x="14380" y="177286"/>
                  </a:lnTo>
                  <a:lnTo>
                    <a:pt x="14380" y="14241"/>
                  </a:lnTo>
                </a:path>
              </a:pathLst>
            </a:custGeom>
            <a:noFill/>
            <a:ln w="19050" cap="flat">
              <a:solidFill>
                <a:srgbClr val="C657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97" name="Freeform 8196">
              <a:extLst>
                <a:ext uri="{FF2B5EF4-FFF2-40B4-BE49-F238E27FC236}">
                  <a16:creationId xmlns:a16="http://schemas.microsoft.com/office/drawing/2014/main" xmlns="" id="{3AB41A2E-D3E5-2D48-9880-164543625869}"/>
                </a:ext>
              </a:extLst>
            </p:cNvPr>
            <p:cNvSpPr/>
            <p:nvPr/>
          </p:nvSpPr>
          <p:spPr>
            <a:xfrm>
              <a:off x="1814898" y="1966327"/>
              <a:ext cx="3131700" cy="1962109"/>
            </a:xfrm>
            <a:custGeom>
              <a:avLst/>
              <a:gdLst>
                <a:gd name="connsiteX0" fmla="*/ 3118183 w 3131700"/>
                <a:gd name="connsiteY0" fmla="*/ 1958343 h 1962108"/>
                <a:gd name="connsiteX1" fmla="*/ 3118183 w 3131700"/>
                <a:gd name="connsiteY1" fmla="*/ 1728460 h 1962108"/>
                <a:gd name="connsiteX2" fmla="*/ 2540161 w 3131700"/>
                <a:gd name="connsiteY2" fmla="*/ 1728460 h 1962108"/>
                <a:gd name="connsiteX3" fmla="*/ 2540161 w 3131700"/>
                <a:gd name="connsiteY3" fmla="*/ 1501615 h 1962108"/>
                <a:gd name="connsiteX4" fmla="*/ 1756596 w 3131700"/>
                <a:gd name="connsiteY4" fmla="*/ 1501615 h 1962108"/>
                <a:gd name="connsiteX5" fmla="*/ 1756596 w 3131700"/>
                <a:gd name="connsiteY5" fmla="*/ 1354393 h 1962108"/>
                <a:gd name="connsiteX6" fmla="*/ 1316113 w 3131700"/>
                <a:gd name="connsiteY6" fmla="*/ 1354393 h 1962108"/>
                <a:gd name="connsiteX7" fmla="*/ 1316113 w 3131700"/>
                <a:gd name="connsiteY7" fmla="*/ 1200842 h 1962108"/>
                <a:gd name="connsiteX8" fmla="*/ 1277766 w 3131700"/>
                <a:gd name="connsiteY8" fmla="*/ 1200842 h 1962108"/>
                <a:gd name="connsiteX9" fmla="*/ 1277766 w 3131700"/>
                <a:gd name="connsiteY9" fmla="*/ 1069064 h 1962108"/>
                <a:gd name="connsiteX10" fmla="*/ 920624 w 3131700"/>
                <a:gd name="connsiteY10" fmla="*/ 1069064 h 1962108"/>
                <a:gd name="connsiteX11" fmla="*/ 920624 w 3131700"/>
                <a:gd name="connsiteY11" fmla="*/ 915514 h 1962108"/>
                <a:gd name="connsiteX12" fmla="*/ 855561 w 3131700"/>
                <a:gd name="connsiteY12" fmla="*/ 915514 h 1962108"/>
                <a:gd name="connsiteX13" fmla="*/ 855561 w 3131700"/>
                <a:gd name="connsiteY13" fmla="*/ 761963 h 1962108"/>
                <a:gd name="connsiteX14" fmla="*/ 840862 w 3131700"/>
                <a:gd name="connsiteY14" fmla="*/ 761963 h 1962108"/>
                <a:gd name="connsiteX15" fmla="*/ 840862 w 3131700"/>
                <a:gd name="connsiteY15" fmla="*/ 613855 h 1962108"/>
                <a:gd name="connsiteX16" fmla="*/ 779378 w 3131700"/>
                <a:gd name="connsiteY16" fmla="*/ 613855 h 1962108"/>
                <a:gd name="connsiteX17" fmla="*/ 779378 w 3131700"/>
                <a:gd name="connsiteY17" fmla="*/ 472077 h 1962108"/>
                <a:gd name="connsiteX18" fmla="*/ 468381 w 3131700"/>
                <a:gd name="connsiteY18" fmla="*/ 472077 h 1962108"/>
                <a:gd name="connsiteX19" fmla="*/ 468381 w 3131700"/>
                <a:gd name="connsiteY19" fmla="*/ 317514 h 1962108"/>
                <a:gd name="connsiteX20" fmla="*/ 394882 w 3131700"/>
                <a:gd name="connsiteY20" fmla="*/ 317514 h 1962108"/>
                <a:gd name="connsiteX21" fmla="*/ 394882 w 3131700"/>
                <a:gd name="connsiteY21" fmla="*/ 168520 h 1962108"/>
                <a:gd name="connsiteX22" fmla="*/ 357301 w 3131700"/>
                <a:gd name="connsiteY22" fmla="*/ 168520 h 1962108"/>
                <a:gd name="connsiteX23" fmla="*/ 357301 w 3131700"/>
                <a:gd name="connsiteY23" fmla="*/ 15855 h 1962108"/>
                <a:gd name="connsiteX24" fmla="*/ 16010 w 3131700"/>
                <a:gd name="connsiteY24" fmla="*/ 15855 h 196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31700" h="1962108">
                  <a:moveTo>
                    <a:pt x="3118183" y="1958343"/>
                  </a:moveTo>
                  <a:cubicBezTo>
                    <a:pt x="3118183" y="1958343"/>
                    <a:pt x="3114476" y="1728460"/>
                    <a:pt x="3118183" y="1728460"/>
                  </a:cubicBezTo>
                  <a:lnTo>
                    <a:pt x="2540161" y="1728460"/>
                  </a:lnTo>
                  <a:lnTo>
                    <a:pt x="2540161" y="1501615"/>
                  </a:lnTo>
                  <a:lnTo>
                    <a:pt x="1756596" y="1501615"/>
                  </a:lnTo>
                  <a:lnTo>
                    <a:pt x="1756596" y="1354393"/>
                  </a:lnTo>
                  <a:lnTo>
                    <a:pt x="1316113" y="1354393"/>
                  </a:lnTo>
                  <a:lnTo>
                    <a:pt x="1316113" y="1200842"/>
                  </a:lnTo>
                  <a:lnTo>
                    <a:pt x="1277766" y="1200842"/>
                  </a:lnTo>
                  <a:lnTo>
                    <a:pt x="1277766" y="1069064"/>
                  </a:lnTo>
                  <a:lnTo>
                    <a:pt x="920624" y="1069064"/>
                  </a:lnTo>
                  <a:lnTo>
                    <a:pt x="920624" y="915514"/>
                  </a:lnTo>
                  <a:lnTo>
                    <a:pt x="855561" y="915514"/>
                  </a:lnTo>
                  <a:lnTo>
                    <a:pt x="855561" y="761963"/>
                  </a:lnTo>
                  <a:lnTo>
                    <a:pt x="840862" y="761963"/>
                  </a:lnTo>
                  <a:lnTo>
                    <a:pt x="840862" y="613855"/>
                  </a:lnTo>
                  <a:lnTo>
                    <a:pt x="779378" y="613855"/>
                  </a:lnTo>
                  <a:lnTo>
                    <a:pt x="779378" y="472077"/>
                  </a:lnTo>
                  <a:lnTo>
                    <a:pt x="468381" y="472077"/>
                  </a:lnTo>
                  <a:lnTo>
                    <a:pt x="468381" y="317514"/>
                  </a:lnTo>
                  <a:lnTo>
                    <a:pt x="394882" y="317514"/>
                  </a:lnTo>
                  <a:lnTo>
                    <a:pt x="394882" y="168520"/>
                  </a:lnTo>
                  <a:lnTo>
                    <a:pt x="357301" y="168520"/>
                  </a:lnTo>
                  <a:lnTo>
                    <a:pt x="357301" y="15855"/>
                  </a:lnTo>
                  <a:lnTo>
                    <a:pt x="16010" y="15855"/>
                  </a:lnTo>
                </a:path>
              </a:pathLst>
            </a:custGeom>
            <a:noFill/>
            <a:ln w="19050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98" name="Freeform 8197">
              <a:extLst>
                <a:ext uri="{FF2B5EF4-FFF2-40B4-BE49-F238E27FC236}">
                  <a16:creationId xmlns:a16="http://schemas.microsoft.com/office/drawing/2014/main" xmlns="" id="{D557026C-FE63-064B-B70B-6C45211A7A73}"/>
                </a:ext>
              </a:extLst>
            </p:cNvPr>
            <p:cNvSpPr/>
            <p:nvPr/>
          </p:nvSpPr>
          <p:spPr>
            <a:xfrm>
              <a:off x="3734023" y="3456232"/>
              <a:ext cx="12782" cy="63294"/>
            </a:xfrm>
            <a:custGeom>
              <a:avLst/>
              <a:gdLst>
                <a:gd name="connsiteX0" fmla="*/ 9012 w 12782"/>
                <a:gd name="connsiteY0" fmla="*/ 8924 h 63293"/>
                <a:gd name="connsiteX1" fmla="*/ 9012 w 12782"/>
                <a:gd name="connsiteY1" fmla="*/ 63357 h 6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82" h="63293">
                  <a:moveTo>
                    <a:pt x="9012" y="8924"/>
                  </a:moveTo>
                  <a:lnTo>
                    <a:pt x="9012" y="63357"/>
                  </a:lnTo>
                </a:path>
              </a:pathLst>
            </a:custGeom>
            <a:ln w="19050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DC0CADF3-AD45-BD41-BB8D-05C7D00EFD1F}"/>
              </a:ext>
            </a:extLst>
          </p:cNvPr>
          <p:cNvCxnSpPr>
            <a:cxnSpLocks/>
          </p:cNvCxnSpPr>
          <p:nvPr/>
        </p:nvCxnSpPr>
        <p:spPr>
          <a:xfrm>
            <a:off x="1835312" y="1969042"/>
            <a:ext cx="0" cy="19525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0745E8A-5029-754A-A759-9A98258A40A5}"/>
              </a:ext>
            </a:extLst>
          </p:cNvPr>
          <p:cNvCxnSpPr>
            <a:cxnSpLocks/>
          </p:cNvCxnSpPr>
          <p:nvPr/>
        </p:nvCxnSpPr>
        <p:spPr>
          <a:xfrm flipH="1">
            <a:off x="1832201" y="3917601"/>
            <a:ext cx="32031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00" name="Graphic 8199">
            <a:extLst>
              <a:ext uri="{FF2B5EF4-FFF2-40B4-BE49-F238E27FC236}">
                <a16:creationId xmlns:a16="http://schemas.microsoft.com/office/drawing/2014/main" xmlns="" id="{7713904D-9853-5741-86D9-2CF772B0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8251" y="1970595"/>
            <a:ext cx="3017870" cy="1947006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D7803E7D-2817-1045-9D78-12668BA246A3}"/>
              </a:ext>
            </a:extLst>
          </p:cNvPr>
          <p:cNvCxnSpPr>
            <a:cxnSpLocks/>
          </p:cNvCxnSpPr>
          <p:nvPr/>
        </p:nvCxnSpPr>
        <p:spPr>
          <a:xfrm flipH="1">
            <a:off x="7593730" y="3917601"/>
            <a:ext cx="32330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8598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CHRONOS trial: anti-egfr Re-Challenge</a:t>
            </a:r>
            <a:br>
              <a:rPr lang="en-GB" altLang="de-DE" dirty="0"/>
            </a:br>
            <a:endParaRPr lang="en-GB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5DA02A-95CA-5B49-BD41-2367F60B3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D6226B-D5DC-4385-8541-9CA6B989758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07F14A-D9F3-1946-9A7F-7434862031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r>
              <a:rPr lang="en-GB" altLang="de-DE" dirty="0">
                <a:solidFill>
                  <a:schemeClr val="tx2"/>
                </a:solidFill>
              </a:rPr>
              <a:t>CR, complete response; EGFR, epidermal growth factor receptor; </a:t>
            </a:r>
            <a:r>
              <a:rPr lang="en-GB" altLang="de-DE" dirty="0" err="1">
                <a:solidFill>
                  <a:schemeClr val="tx2"/>
                </a:solidFill>
              </a:rPr>
              <a:t>mo</a:t>
            </a:r>
            <a:r>
              <a:rPr lang="en-GB" altLang="de-DE" dirty="0">
                <a:solidFill>
                  <a:schemeClr val="tx2"/>
                </a:solidFill>
              </a:rPr>
              <a:t>, months; PFS, progression-free survival; PR, partial response; RECIST, r</a:t>
            </a:r>
            <a:r>
              <a:rPr lang="en-GB" dirty="0">
                <a:solidFill>
                  <a:schemeClr val="tx2"/>
                </a:solidFill>
              </a:rPr>
              <a:t>esponse evaluation criteria in solid tumours; </a:t>
            </a:r>
            <a:r>
              <a:rPr lang="en-GB" altLang="de-DE" dirty="0">
                <a:solidFill>
                  <a:schemeClr val="tx2"/>
                </a:solidFill>
              </a:rPr>
              <a:t>SD, stable disease</a:t>
            </a:r>
          </a:p>
          <a:p>
            <a:r>
              <a:rPr lang="en-GB" altLang="de-DE" dirty="0">
                <a:solidFill>
                  <a:schemeClr val="tx2"/>
                </a:solidFill>
              </a:rPr>
              <a:t>Sartore-Bianchi A, et al. </a:t>
            </a:r>
            <a:r>
              <a:rPr lang="en-GB" dirty="0">
                <a:solidFill>
                  <a:schemeClr val="tx2"/>
                </a:solidFill>
              </a:rPr>
              <a:t>J Clin Oncol. 2021;39,no. 15_suppl:3506-3506 (</a:t>
            </a:r>
            <a:r>
              <a:rPr kumimoji="0" lang="en-GB" sz="120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ASCO 2021. Abstract #3506, oral presentation)</a:t>
            </a:r>
            <a:endParaRPr lang="en-GB" altLang="de-DE" dirty="0">
              <a:solidFill>
                <a:schemeClr val="tx2"/>
              </a:solidFill>
            </a:endParaRPr>
          </a:p>
        </p:txBody>
      </p:sp>
      <p:sp>
        <p:nvSpPr>
          <p:cNvPr id="46" name="Textfeld 16">
            <a:extLst>
              <a:ext uri="{FF2B5EF4-FFF2-40B4-BE49-F238E27FC236}">
                <a16:creationId xmlns:a16="http://schemas.microsoft.com/office/drawing/2014/main" xmlns="" id="{BE7E9A04-42E6-2543-828F-17C6F96C3743}"/>
              </a:ext>
            </a:extLst>
          </p:cNvPr>
          <p:cNvSpPr txBox="1"/>
          <p:nvPr/>
        </p:nvSpPr>
        <p:spPr>
          <a:xfrm>
            <a:off x="1756649" y="4856193"/>
            <a:ext cx="282962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>
                <a:latin typeface="Arial" panose="020B0604020202020204" pitchFamily="34" charset="0"/>
                <a:cs typeface="Arial" panose="020B0604020202020204" pitchFamily="34" charset="0"/>
              </a:rPr>
              <a:t>Median PFS: 16.4 weeks (9-25)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EA1E395-E4BE-0741-A7D6-CF0D8C501319}"/>
              </a:ext>
            </a:extLst>
          </p:cNvPr>
          <p:cNvSpPr/>
          <p:nvPr/>
        </p:nvSpPr>
        <p:spPr>
          <a:xfrm>
            <a:off x="1891446" y="4128268"/>
            <a:ext cx="306502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55FCCFD-7C35-1643-920E-72D69A8688CC}"/>
              </a:ext>
            </a:extLst>
          </p:cNvPr>
          <p:cNvSpPr txBox="1"/>
          <p:nvPr/>
        </p:nvSpPr>
        <p:spPr>
          <a:xfrm>
            <a:off x="2149977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E733435-BF1A-E840-BBFF-6575D0490A3D}"/>
              </a:ext>
            </a:extLst>
          </p:cNvPr>
          <p:cNvSpPr txBox="1"/>
          <p:nvPr/>
        </p:nvSpPr>
        <p:spPr>
          <a:xfrm rot="16200000">
            <a:off x="689660" y="2831002"/>
            <a:ext cx="14298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Survival probability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EC14D4C-5A30-B643-AEB4-D5500F394162}"/>
              </a:ext>
            </a:extLst>
          </p:cNvPr>
          <p:cNvSpPr txBox="1"/>
          <p:nvPr/>
        </p:nvSpPr>
        <p:spPr>
          <a:xfrm>
            <a:off x="1738345" y="4524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98F1CFF-6AEE-0C43-AE16-B91031E010AB}"/>
              </a:ext>
            </a:extLst>
          </p:cNvPr>
          <p:cNvSpPr txBox="1"/>
          <p:nvPr/>
        </p:nvSpPr>
        <p:spPr>
          <a:xfrm>
            <a:off x="625881" y="4524407"/>
            <a:ext cx="89447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3DCFE77-96AC-2145-9F68-D7EEEC510F9C}"/>
              </a:ext>
            </a:extLst>
          </p:cNvPr>
          <p:cNvSpPr txBox="1"/>
          <p:nvPr/>
        </p:nvSpPr>
        <p:spPr>
          <a:xfrm>
            <a:off x="2508752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5F6181-27F1-BD45-96AD-2AD4717D24B0}"/>
              </a:ext>
            </a:extLst>
          </p:cNvPr>
          <p:cNvSpPr txBox="1"/>
          <p:nvPr/>
        </p:nvSpPr>
        <p:spPr>
          <a:xfrm>
            <a:off x="3895886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E0665E-6EF9-B948-9889-D02D380A8C30}"/>
              </a:ext>
            </a:extLst>
          </p:cNvPr>
          <p:cNvSpPr txBox="1"/>
          <p:nvPr/>
        </p:nvSpPr>
        <p:spPr>
          <a:xfrm>
            <a:off x="4257836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CE98814-94A6-B94B-8E77-58DC9DEA24F4}"/>
              </a:ext>
            </a:extLst>
          </p:cNvPr>
          <p:cNvCxnSpPr>
            <a:cxnSpLocks/>
          </p:cNvCxnSpPr>
          <p:nvPr/>
        </p:nvCxnSpPr>
        <p:spPr>
          <a:xfrm>
            <a:off x="218456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57EB1E1-95BF-CA4D-8463-552C0F074237}"/>
              </a:ext>
            </a:extLst>
          </p:cNvPr>
          <p:cNvCxnSpPr>
            <a:cxnSpLocks/>
          </p:cNvCxnSpPr>
          <p:nvPr/>
        </p:nvCxnSpPr>
        <p:spPr>
          <a:xfrm>
            <a:off x="254016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B8E7B2F-12F8-0D42-AA2F-9840E5D28141}"/>
              </a:ext>
            </a:extLst>
          </p:cNvPr>
          <p:cNvSpPr txBox="1"/>
          <p:nvPr/>
        </p:nvSpPr>
        <p:spPr>
          <a:xfrm>
            <a:off x="3184686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1A2192F0-2FEF-1541-8F33-5CF3AC025866}"/>
              </a:ext>
            </a:extLst>
          </p:cNvPr>
          <p:cNvCxnSpPr>
            <a:cxnSpLocks/>
          </p:cNvCxnSpPr>
          <p:nvPr/>
        </p:nvCxnSpPr>
        <p:spPr>
          <a:xfrm>
            <a:off x="325136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A9E10CD-43F4-3745-BE74-1C58386996F4}"/>
              </a:ext>
            </a:extLst>
          </p:cNvPr>
          <p:cNvSpPr txBox="1"/>
          <p:nvPr/>
        </p:nvSpPr>
        <p:spPr>
          <a:xfrm>
            <a:off x="3543461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B882BA87-CB9E-4446-B9EA-D77A423D02DE}"/>
              </a:ext>
            </a:extLst>
          </p:cNvPr>
          <p:cNvCxnSpPr>
            <a:cxnSpLocks/>
          </p:cNvCxnSpPr>
          <p:nvPr/>
        </p:nvCxnSpPr>
        <p:spPr>
          <a:xfrm>
            <a:off x="396256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DE48E97-FB3E-0B4E-A8FC-6B74FC1B9ED4}"/>
              </a:ext>
            </a:extLst>
          </p:cNvPr>
          <p:cNvCxnSpPr>
            <a:cxnSpLocks/>
          </p:cNvCxnSpPr>
          <p:nvPr/>
        </p:nvCxnSpPr>
        <p:spPr>
          <a:xfrm>
            <a:off x="4321337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AF58C129-3AD3-C348-A54D-884770908F9F}"/>
              </a:ext>
            </a:extLst>
          </p:cNvPr>
          <p:cNvCxnSpPr>
            <a:cxnSpLocks/>
          </p:cNvCxnSpPr>
          <p:nvPr/>
        </p:nvCxnSpPr>
        <p:spPr>
          <a:xfrm>
            <a:off x="3610137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45EE32D-B713-854A-8299-A9676263F338}"/>
              </a:ext>
            </a:extLst>
          </p:cNvPr>
          <p:cNvSpPr txBox="1"/>
          <p:nvPr/>
        </p:nvSpPr>
        <p:spPr>
          <a:xfrm>
            <a:off x="1596172" y="190126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D3FAB00-8982-F94A-87EE-7416ACDFF0B2}"/>
              </a:ext>
            </a:extLst>
          </p:cNvPr>
          <p:cNvSpPr txBox="1"/>
          <p:nvPr/>
        </p:nvSpPr>
        <p:spPr>
          <a:xfrm>
            <a:off x="1596172" y="227591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95FE91A-E881-5446-9E4E-B970590128DE}"/>
              </a:ext>
            </a:extLst>
          </p:cNvPr>
          <p:cNvSpPr txBox="1"/>
          <p:nvPr/>
        </p:nvSpPr>
        <p:spPr>
          <a:xfrm>
            <a:off x="1596172" y="266644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7E0F69B-A064-7941-A912-778745F134D0}"/>
              </a:ext>
            </a:extLst>
          </p:cNvPr>
          <p:cNvSpPr txBox="1"/>
          <p:nvPr/>
        </p:nvSpPr>
        <p:spPr>
          <a:xfrm>
            <a:off x="1596172" y="305061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AF41551-3A97-D84D-B9A5-F52AD4437086}"/>
              </a:ext>
            </a:extLst>
          </p:cNvPr>
          <p:cNvSpPr txBox="1"/>
          <p:nvPr/>
        </p:nvSpPr>
        <p:spPr>
          <a:xfrm>
            <a:off x="1596172" y="344431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5298AE3-4625-9B47-9F87-DE30069656CF}"/>
              </a:ext>
            </a:extLst>
          </p:cNvPr>
          <p:cNvSpPr txBox="1"/>
          <p:nvPr/>
        </p:nvSpPr>
        <p:spPr>
          <a:xfrm>
            <a:off x="1596172" y="383166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87B614B-438B-FF49-8BBE-B79906E43456}"/>
              </a:ext>
            </a:extLst>
          </p:cNvPr>
          <p:cNvSpPr txBox="1"/>
          <p:nvPr/>
        </p:nvSpPr>
        <p:spPr>
          <a:xfrm>
            <a:off x="1810252" y="3960909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91B4AE7-6A6A-1249-B485-FB9F87B9E82A}"/>
              </a:ext>
            </a:extLst>
          </p:cNvPr>
          <p:cNvCxnSpPr>
            <a:cxnSpLocks/>
          </p:cNvCxnSpPr>
          <p:nvPr/>
        </p:nvCxnSpPr>
        <p:spPr>
          <a:xfrm>
            <a:off x="183531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4C50F25-D858-5D46-8E1E-3A8FBBEE5797}"/>
              </a:ext>
            </a:extLst>
          </p:cNvPr>
          <p:cNvCxnSpPr>
            <a:cxnSpLocks/>
          </p:cNvCxnSpPr>
          <p:nvPr/>
        </p:nvCxnSpPr>
        <p:spPr>
          <a:xfrm rot="5400000">
            <a:off x="1809914" y="389132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D13183CF-6E12-9F4D-BAA2-B78CF9C9A4E8}"/>
              </a:ext>
            </a:extLst>
          </p:cNvPr>
          <p:cNvCxnSpPr>
            <a:cxnSpLocks/>
          </p:cNvCxnSpPr>
          <p:nvPr/>
        </p:nvCxnSpPr>
        <p:spPr>
          <a:xfrm rot="5400000">
            <a:off x="1809914" y="3504781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75D23BF8-59F5-7846-9439-81744A6D9C65}"/>
              </a:ext>
            </a:extLst>
          </p:cNvPr>
          <p:cNvCxnSpPr>
            <a:cxnSpLocks/>
          </p:cNvCxnSpPr>
          <p:nvPr/>
        </p:nvCxnSpPr>
        <p:spPr>
          <a:xfrm rot="5400000">
            <a:off x="1809914" y="311425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048961F-C7CF-B74E-AC84-E8E8413BB6BD}"/>
              </a:ext>
            </a:extLst>
          </p:cNvPr>
          <p:cNvCxnSpPr>
            <a:cxnSpLocks/>
          </p:cNvCxnSpPr>
          <p:nvPr/>
        </p:nvCxnSpPr>
        <p:spPr>
          <a:xfrm rot="5400000">
            <a:off x="1809914" y="2726908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A8A3D535-A208-974F-A282-F4CE5BB58FC3}"/>
              </a:ext>
            </a:extLst>
          </p:cNvPr>
          <p:cNvCxnSpPr>
            <a:cxnSpLocks/>
          </p:cNvCxnSpPr>
          <p:nvPr/>
        </p:nvCxnSpPr>
        <p:spPr>
          <a:xfrm rot="5400000">
            <a:off x="1809914" y="2339559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FD304C98-26E5-1A47-B5C3-0E7210F98AA0}"/>
              </a:ext>
            </a:extLst>
          </p:cNvPr>
          <p:cNvCxnSpPr>
            <a:cxnSpLocks/>
          </p:cNvCxnSpPr>
          <p:nvPr/>
        </p:nvCxnSpPr>
        <p:spPr>
          <a:xfrm rot="5400000">
            <a:off x="1809914" y="194903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BCE2520-7F6A-E74F-9EC3-99A7CA43F5BD}"/>
              </a:ext>
            </a:extLst>
          </p:cNvPr>
          <p:cNvSpPr txBox="1"/>
          <p:nvPr/>
        </p:nvSpPr>
        <p:spPr>
          <a:xfrm>
            <a:off x="2825911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FBEE7EDA-0D2C-624D-8FEF-92AA1BC4E9F5}"/>
              </a:ext>
            </a:extLst>
          </p:cNvPr>
          <p:cNvCxnSpPr>
            <a:cxnSpLocks/>
          </p:cNvCxnSpPr>
          <p:nvPr/>
        </p:nvCxnSpPr>
        <p:spPr>
          <a:xfrm>
            <a:off x="2892587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6F58224-62E2-A648-8779-7197AB3B6E03}"/>
              </a:ext>
            </a:extLst>
          </p:cNvPr>
          <p:cNvSpPr txBox="1"/>
          <p:nvPr/>
        </p:nvSpPr>
        <p:spPr>
          <a:xfrm>
            <a:off x="2817845" y="4524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6ECE8A6-04DC-3046-B0C9-33FE8E1FE678}"/>
              </a:ext>
            </a:extLst>
          </p:cNvPr>
          <p:cNvSpPr txBox="1"/>
          <p:nvPr/>
        </p:nvSpPr>
        <p:spPr>
          <a:xfrm>
            <a:off x="3186145" y="4524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B13F43F-2C1D-C148-AD18-F62F5A4536B8}"/>
              </a:ext>
            </a:extLst>
          </p:cNvPr>
          <p:cNvSpPr txBox="1"/>
          <p:nvPr/>
        </p:nvSpPr>
        <p:spPr>
          <a:xfrm>
            <a:off x="3538570" y="4524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ED5D193-74C1-C04E-8BBD-A5699C3F4798}"/>
              </a:ext>
            </a:extLst>
          </p:cNvPr>
          <p:cNvSpPr txBox="1"/>
          <p:nvPr/>
        </p:nvSpPr>
        <p:spPr>
          <a:xfrm>
            <a:off x="3932611" y="4524407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CAA0EB9-9360-2D44-8048-D1A1AA0C219F}"/>
              </a:ext>
            </a:extLst>
          </p:cNvPr>
          <p:cNvSpPr txBox="1"/>
          <p:nvPr/>
        </p:nvSpPr>
        <p:spPr>
          <a:xfrm>
            <a:off x="4281861" y="4524407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A5CBF96-EE29-5D41-8BE4-BBD3C5AC92A9}"/>
              </a:ext>
            </a:extLst>
          </p:cNvPr>
          <p:cNvSpPr txBox="1"/>
          <p:nvPr/>
        </p:nvSpPr>
        <p:spPr>
          <a:xfrm>
            <a:off x="4650161" y="4524407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5C48114-60F5-424D-A893-5BE0D5DA2FC3}"/>
              </a:ext>
            </a:extLst>
          </p:cNvPr>
          <p:cNvSpPr txBox="1"/>
          <p:nvPr/>
        </p:nvSpPr>
        <p:spPr>
          <a:xfrm>
            <a:off x="5002586" y="4524407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AFAD15D7-9B14-C041-9180-3150F80BE196}"/>
              </a:ext>
            </a:extLst>
          </p:cNvPr>
          <p:cNvCxnSpPr>
            <a:cxnSpLocks/>
          </p:cNvCxnSpPr>
          <p:nvPr/>
        </p:nvCxnSpPr>
        <p:spPr>
          <a:xfrm>
            <a:off x="1835312" y="1969042"/>
            <a:ext cx="0" cy="19525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90D09F5-8F63-D743-A3BF-44B620EE7AD2}"/>
              </a:ext>
            </a:extLst>
          </p:cNvPr>
          <p:cNvCxnSpPr>
            <a:cxnSpLocks/>
          </p:cNvCxnSpPr>
          <p:nvPr/>
        </p:nvCxnSpPr>
        <p:spPr>
          <a:xfrm flipH="1">
            <a:off x="1832201" y="3917601"/>
            <a:ext cx="32031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71579FC-8F26-A249-B1C5-EE82FE287CE6}"/>
              </a:ext>
            </a:extLst>
          </p:cNvPr>
          <p:cNvSpPr txBox="1"/>
          <p:nvPr/>
        </p:nvSpPr>
        <p:spPr>
          <a:xfrm>
            <a:off x="4613436" y="3960909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E9B96A09-6D3A-C341-95A2-BE10E4307300}"/>
              </a:ext>
            </a:extLst>
          </p:cNvPr>
          <p:cNvCxnSpPr>
            <a:cxnSpLocks/>
          </p:cNvCxnSpPr>
          <p:nvPr/>
        </p:nvCxnSpPr>
        <p:spPr>
          <a:xfrm>
            <a:off x="4676937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DAB308F2-B4D7-754E-AB84-F4F0412328F6}"/>
              </a:ext>
            </a:extLst>
          </p:cNvPr>
          <p:cNvSpPr txBox="1"/>
          <p:nvPr/>
        </p:nvSpPr>
        <p:spPr>
          <a:xfrm>
            <a:off x="4965861" y="3960909"/>
            <a:ext cx="1410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507F931D-8C27-F144-A997-765E56EB73CB}"/>
              </a:ext>
            </a:extLst>
          </p:cNvPr>
          <p:cNvCxnSpPr>
            <a:cxnSpLocks/>
          </p:cNvCxnSpPr>
          <p:nvPr/>
        </p:nvCxnSpPr>
        <p:spPr>
          <a:xfrm>
            <a:off x="5029362" y="3919825"/>
            <a:ext cx="0" cy="525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B4D3CC3E-C727-7D4E-A5D7-A82218279F30}"/>
              </a:ext>
            </a:extLst>
          </p:cNvPr>
          <p:cNvSpPr txBox="1"/>
          <p:nvPr/>
        </p:nvSpPr>
        <p:spPr>
          <a:xfrm>
            <a:off x="2100295" y="4524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36B5DA00-2D09-D641-A1EB-F196336C5F22}"/>
              </a:ext>
            </a:extLst>
          </p:cNvPr>
          <p:cNvSpPr txBox="1"/>
          <p:nvPr/>
        </p:nvSpPr>
        <p:spPr>
          <a:xfrm>
            <a:off x="2471770" y="4524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93CAAF6A-FC1E-0F43-930A-72EA38AA7268}"/>
              </a:ext>
            </a:extLst>
          </p:cNvPr>
          <p:cNvCxnSpPr>
            <a:cxnSpLocks/>
          </p:cNvCxnSpPr>
          <p:nvPr/>
        </p:nvCxnSpPr>
        <p:spPr>
          <a:xfrm flipH="1">
            <a:off x="1847134" y="2950040"/>
            <a:ext cx="1413594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23F666C4-F45F-AB42-B03B-0D32E5B66CEC}"/>
              </a:ext>
            </a:extLst>
          </p:cNvPr>
          <p:cNvCxnSpPr>
            <a:cxnSpLocks/>
          </p:cNvCxnSpPr>
          <p:nvPr/>
        </p:nvCxnSpPr>
        <p:spPr>
          <a:xfrm>
            <a:off x="3251362" y="2949575"/>
            <a:ext cx="0" cy="965661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D4A09A2-B04F-774E-944D-85E76624EEB9}"/>
              </a:ext>
            </a:extLst>
          </p:cNvPr>
          <p:cNvGrpSpPr/>
          <p:nvPr/>
        </p:nvGrpSpPr>
        <p:grpSpPr>
          <a:xfrm>
            <a:off x="1841500" y="1978024"/>
            <a:ext cx="3187700" cy="1939925"/>
            <a:chOff x="1841500" y="1978024"/>
            <a:chExt cx="3187700" cy="1939925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xmlns="" id="{AF353275-CB6C-A542-B330-96A72E4ED34E}"/>
                </a:ext>
              </a:extLst>
            </p:cNvPr>
            <p:cNvSpPr/>
            <p:nvPr/>
          </p:nvSpPr>
          <p:spPr>
            <a:xfrm>
              <a:off x="1841500" y="1978024"/>
              <a:ext cx="3187700" cy="1939925"/>
            </a:xfrm>
            <a:custGeom>
              <a:avLst/>
              <a:gdLst>
                <a:gd name="connsiteX0" fmla="*/ 3187700 w 3187700"/>
                <a:gd name="connsiteY0" fmla="*/ 1949450 h 1949450"/>
                <a:gd name="connsiteX1" fmla="*/ 3187700 w 3187700"/>
                <a:gd name="connsiteY1" fmla="*/ 1873250 h 1949450"/>
                <a:gd name="connsiteX2" fmla="*/ 2927350 w 3187700"/>
                <a:gd name="connsiteY2" fmla="*/ 1873250 h 1949450"/>
                <a:gd name="connsiteX3" fmla="*/ 2927350 w 3187700"/>
                <a:gd name="connsiteY3" fmla="*/ 1793875 h 1949450"/>
                <a:gd name="connsiteX4" fmla="*/ 2746375 w 3187700"/>
                <a:gd name="connsiteY4" fmla="*/ 1793875 h 1949450"/>
                <a:gd name="connsiteX5" fmla="*/ 2746375 w 3187700"/>
                <a:gd name="connsiteY5" fmla="*/ 1711325 h 1949450"/>
                <a:gd name="connsiteX6" fmla="*/ 2482850 w 3187700"/>
                <a:gd name="connsiteY6" fmla="*/ 1711325 h 1949450"/>
                <a:gd name="connsiteX7" fmla="*/ 2482850 w 3187700"/>
                <a:gd name="connsiteY7" fmla="*/ 1552575 h 1949450"/>
                <a:gd name="connsiteX8" fmla="*/ 2393950 w 3187700"/>
                <a:gd name="connsiteY8" fmla="*/ 1552575 h 1949450"/>
                <a:gd name="connsiteX9" fmla="*/ 2393950 w 3187700"/>
                <a:gd name="connsiteY9" fmla="*/ 1466850 h 1949450"/>
                <a:gd name="connsiteX10" fmla="*/ 2298700 w 3187700"/>
                <a:gd name="connsiteY10" fmla="*/ 1466850 h 1949450"/>
                <a:gd name="connsiteX11" fmla="*/ 2298700 w 3187700"/>
                <a:gd name="connsiteY11" fmla="*/ 1387475 h 1949450"/>
                <a:gd name="connsiteX12" fmla="*/ 2216150 w 3187700"/>
                <a:gd name="connsiteY12" fmla="*/ 1387475 h 1949450"/>
                <a:gd name="connsiteX13" fmla="*/ 2216150 w 3187700"/>
                <a:gd name="connsiteY13" fmla="*/ 1308100 h 1949450"/>
                <a:gd name="connsiteX14" fmla="*/ 1851025 w 3187700"/>
                <a:gd name="connsiteY14" fmla="*/ 1308100 h 1949450"/>
                <a:gd name="connsiteX15" fmla="*/ 1851025 w 3187700"/>
                <a:gd name="connsiteY15" fmla="*/ 1235075 h 1949450"/>
                <a:gd name="connsiteX16" fmla="*/ 1768475 w 3187700"/>
                <a:gd name="connsiteY16" fmla="*/ 1235075 h 1949450"/>
                <a:gd name="connsiteX17" fmla="*/ 1768475 w 3187700"/>
                <a:gd name="connsiteY17" fmla="*/ 1165225 h 1949450"/>
                <a:gd name="connsiteX18" fmla="*/ 1590675 w 3187700"/>
                <a:gd name="connsiteY18" fmla="*/ 1165225 h 1949450"/>
                <a:gd name="connsiteX19" fmla="*/ 1590675 w 3187700"/>
                <a:gd name="connsiteY19" fmla="*/ 1092200 h 1949450"/>
                <a:gd name="connsiteX20" fmla="*/ 1498600 w 3187700"/>
                <a:gd name="connsiteY20" fmla="*/ 1092200 h 1949450"/>
                <a:gd name="connsiteX21" fmla="*/ 1498600 w 3187700"/>
                <a:gd name="connsiteY21" fmla="*/ 1016000 h 1949450"/>
                <a:gd name="connsiteX22" fmla="*/ 1409700 w 3187700"/>
                <a:gd name="connsiteY22" fmla="*/ 1016000 h 1949450"/>
                <a:gd name="connsiteX23" fmla="*/ 1409700 w 3187700"/>
                <a:gd name="connsiteY23" fmla="*/ 733425 h 1949450"/>
                <a:gd name="connsiteX24" fmla="*/ 1454150 w 3187700"/>
                <a:gd name="connsiteY24" fmla="*/ 733425 h 1949450"/>
                <a:gd name="connsiteX25" fmla="*/ 1139825 w 3187700"/>
                <a:gd name="connsiteY25" fmla="*/ 733425 h 1949450"/>
                <a:gd name="connsiteX26" fmla="*/ 1139825 w 3187700"/>
                <a:gd name="connsiteY26" fmla="*/ 657225 h 1949450"/>
                <a:gd name="connsiteX27" fmla="*/ 790575 w 3187700"/>
                <a:gd name="connsiteY27" fmla="*/ 657225 h 1949450"/>
                <a:gd name="connsiteX28" fmla="*/ 790575 w 3187700"/>
                <a:gd name="connsiteY28" fmla="*/ 441325 h 1949450"/>
                <a:gd name="connsiteX29" fmla="*/ 698500 w 3187700"/>
                <a:gd name="connsiteY29" fmla="*/ 441325 h 1949450"/>
                <a:gd name="connsiteX30" fmla="*/ 698500 w 3187700"/>
                <a:gd name="connsiteY30" fmla="*/ 88900 h 1949450"/>
                <a:gd name="connsiteX31" fmla="*/ 336550 w 3187700"/>
                <a:gd name="connsiteY31" fmla="*/ 88900 h 1949450"/>
                <a:gd name="connsiteX32" fmla="*/ 336550 w 3187700"/>
                <a:gd name="connsiteY32" fmla="*/ 0 h 1949450"/>
                <a:gd name="connsiteX33" fmla="*/ 0 w 3187700"/>
                <a:gd name="connsiteY33" fmla="*/ 0 h 1949450"/>
                <a:gd name="connsiteX0" fmla="*/ 3187700 w 3187700"/>
                <a:gd name="connsiteY0" fmla="*/ 1949450 h 1949450"/>
                <a:gd name="connsiteX1" fmla="*/ 3187700 w 3187700"/>
                <a:gd name="connsiteY1" fmla="*/ 1873250 h 1949450"/>
                <a:gd name="connsiteX2" fmla="*/ 2927350 w 3187700"/>
                <a:gd name="connsiteY2" fmla="*/ 1873250 h 1949450"/>
                <a:gd name="connsiteX3" fmla="*/ 2927350 w 3187700"/>
                <a:gd name="connsiteY3" fmla="*/ 1793875 h 1949450"/>
                <a:gd name="connsiteX4" fmla="*/ 2746375 w 3187700"/>
                <a:gd name="connsiteY4" fmla="*/ 1793875 h 1949450"/>
                <a:gd name="connsiteX5" fmla="*/ 2746375 w 3187700"/>
                <a:gd name="connsiteY5" fmla="*/ 1711325 h 1949450"/>
                <a:gd name="connsiteX6" fmla="*/ 2482850 w 3187700"/>
                <a:gd name="connsiteY6" fmla="*/ 1711325 h 1949450"/>
                <a:gd name="connsiteX7" fmla="*/ 2482850 w 3187700"/>
                <a:gd name="connsiteY7" fmla="*/ 1552575 h 1949450"/>
                <a:gd name="connsiteX8" fmla="*/ 2393950 w 3187700"/>
                <a:gd name="connsiteY8" fmla="*/ 1552575 h 1949450"/>
                <a:gd name="connsiteX9" fmla="*/ 2393950 w 3187700"/>
                <a:gd name="connsiteY9" fmla="*/ 1466850 h 1949450"/>
                <a:gd name="connsiteX10" fmla="*/ 2298700 w 3187700"/>
                <a:gd name="connsiteY10" fmla="*/ 1466850 h 1949450"/>
                <a:gd name="connsiteX11" fmla="*/ 2298700 w 3187700"/>
                <a:gd name="connsiteY11" fmla="*/ 1387475 h 1949450"/>
                <a:gd name="connsiteX12" fmla="*/ 2216150 w 3187700"/>
                <a:gd name="connsiteY12" fmla="*/ 1387475 h 1949450"/>
                <a:gd name="connsiteX13" fmla="*/ 2216150 w 3187700"/>
                <a:gd name="connsiteY13" fmla="*/ 1308100 h 1949450"/>
                <a:gd name="connsiteX14" fmla="*/ 1851025 w 3187700"/>
                <a:gd name="connsiteY14" fmla="*/ 1308100 h 1949450"/>
                <a:gd name="connsiteX15" fmla="*/ 1851025 w 3187700"/>
                <a:gd name="connsiteY15" fmla="*/ 1235075 h 1949450"/>
                <a:gd name="connsiteX16" fmla="*/ 1768475 w 3187700"/>
                <a:gd name="connsiteY16" fmla="*/ 1235075 h 1949450"/>
                <a:gd name="connsiteX17" fmla="*/ 1768475 w 3187700"/>
                <a:gd name="connsiteY17" fmla="*/ 1165225 h 1949450"/>
                <a:gd name="connsiteX18" fmla="*/ 1590675 w 3187700"/>
                <a:gd name="connsiteY18" fmla="*/ 1165225 h 1949450"/>
                <a:gd name="connsiteX19" fmla="*/ 1590675 w 3187700"/>
                <a:gd name="connsiteY19" fmla="*/ 1092200 h 1949450"/>
                <a:gd name="connsiteX20" fmla="*/ 1498600 w 3187700"/>
                <a:gd name="connsiteY20" fmla="*/ 1092200 h 1949450"/>
                <a:gd name="connsiteX21" fmla="*/ 1498600 w 3187700"/>
                <a:gd name="connsiteY21" fmla="*/ 1016000 h 1949450"/>
                <a:gd name="connsiteX22" fmla="*/ 1409700 w 3187700"/>
                <a:gd name="connsiteY22" fmla="*/ 1016000 h 1949450"/>
                <a:gd name="connsiteX23" fmla="*/ 1409700 w 3187700"/>
                <a:gd name="connsiteY23" fmla="*/ 733425 h 1949450"/>
                <a:gd name="connsiteX24" fmla="*/ 1139825 w 3187700"/>
                <a:gd name="connsiteY24" fmla="*/ 733425 h 1949450"/>
                <a:gd name="connsiteX25" fmla="*/ 1139825 w 3187700"/>
                <a:gd name="connsiteY25" fmla="*/ 657225 h 1949450"/>
                <a:gd name="connsiteX26" fmla="*/ 790575 w 3187700"/>
                <a:gd name="connsiteY26" fmla="*/ 657225 h 1949450"/>
                <a:gd name="connsiteX27" fmla="*/ 790575 w 3187700"/>
                <a:gd name="connsiteY27" fmla="*/ 441325 h 1949450"/>
                <a:gd name="connsiteX28" fmla="*/ 698500 w 3187700"/>
                <a:gd name="connsiteY28" fmla="*/ 441325 h 1949450"/>
                <a:gd name="connsiteX29" fmla="*/ 698500 w 3187700"/>
                <a:gd name="connsiteY29" fmla="*/ 88900 h 1949450"/>
                <a:gd name="connsiteX30" fmla="*/ 336550 w 3187700"/>
                <a:gd name="connsiteY30" fmla="*/ 88900 h 1949450"/>
                <a:gd name="connsiteX31" fmla="*/ 336550 w 3187700"/>
                <a:gd name="connsiteY31" fmla="*/ 0 h 1949450"/>
                <a:gd name="connsiteX32" fmla="*/ 0 w 3187700"/>
                <a:gd name="connsiteY32" fmla="*/ 0 h 194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87700" h="1949450">
                  <a:moveTo>
                    <a:pt x="3187700" y="1949450"/>
                  </a:moveTo>
                  <a:lnTo>
                    <a:pt x="3187700" y="1873250"/>
                  </a:lnTo>
                  <a:lnTo>
                    <a:pt x="2927350" y="1873250"/>
                  </a:lnTo>
                  <a:lnTo>
                    <a:pt x="2927350" y="1793875"/>
                  </a:lnTo>
                  <a:lnTo>
                    <a:pt x="2746375" y="1793875"/>
                  </a:lnTo>
                  <a:lnTo>
                    <a:pt x="2746375" y="1711325"/>
                  </a:lnTo>
                  <a:lnTo>
                    <a:pt x="2482850" y="1711325"/>
                  </a:lnTo>
                  <a:lnTo>
                    <a:pt x="2482850" y="1552575"/>
                  </a:lnTo>
                  <a:lnTo>
                    <a:pt x="2393950" y="1552575"/>
                  </a:lnTo>
                  <a:lnTo>
                    <a:pt x="2393950" y="1466850"/>
                  </a:lnTo>
                  <a:lnTo>
                    <a:pt x="2298700" y="1466850"/>
                  </a:lnTo>
                  <a:lnTo>
                    <a:pt x="2298700" y="1387475"/>
                  </a:lnTo>
                  <a:lnTo>
                    <a:pt x="2216150" y="1387475"/>
                  </a:lnTo>
                  <a:lnTo>
                    <a:pt x="2216150" y="1308100"/>
                  </a:lnTo>
                  <a:lnTo>
                    <a:pt x="1851025" y="1308100"/>
                  </a:lnTo>
                  <a:lnTo>
                    <a:pt x="1851025" y="1235075"/>
                  </a:lnTo>
                  <a:lnTo>
                    <a:pt x="1768475" y="1235075"/>
                  </a:lnTo>
                  <a:lnTo>
                    <a:pt x="1768475" y="1165225"/>
                  </a:lnTo>
                  <a:lnTo>
                    <a:pt x="1590675" y="1165225"/>
                  </a:lnTo>
                  <a:lnTo>
                    <a:pt x="1590675" y="1092200"/>
                  </a:lnTo>
                  <a:lnTo>
                    <a:pt x="1498600" y="1092200"/>
                  </a:lnTo>
                  <a:lnTo>
                    <a:pt x="1498600" y="1016000"/>
                  </a:lnTo>
                  <a:lnTo>
                    <a:pt x="1409700" y="1016000"/>
                  </a:lnTo>
                  <a:lnTo>
                    <a:pt x="1409700" y="733425"/>
                  </a:lnTo>
                  <a:lnTo>
                    <a:pt x="1139825" y="733425"/>
                  </a:lnTo>
                  <a:lnTo>
                    <a:pt x="1139825" y="657225"/>
                  </a:lnTo>
                  <a:lnTo>
                    <a:pt x="790575" y="657225"/>
                  </a:lnTo>
                  <a:lnTo>
                    <a:pt x="790575" y="441325"/>
                  </a:lnTo>
                  <a:lnTo>
                    <a:pt x="698500" y="441325"/>
                  </a:lnTo>
                  <a:lnTo>
                    <a:pt x="698500" y="88900"/>
                  </a:lnTo>
                  <a:lnTo>
                    <a:pt x="336550" y="88900"/>
                  </a:lnTo>
                  <a:lnTo>
                    <a:pt x="33655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B6411F39-868E-B945-831B-A890DB96237A}"/>
                </a:ext>
              </a:extLst>
            </p:cNvPr>
            <p:cNvCxnSpPr>
              <a:cxnSpLocks/>
            </p:cNvCxnSpPr>
            <p:nvPr/>
          </p:nvCxnSpPr>
          <p:spPr>
            <a:xfrm>
              <a:off x="3873662" y="3230850"/>
              <a:ext cx="0" cy="5256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xmlns="" id="{E993A537-5648-F946-9C7D-EFBF6CD00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87101"/>
              </p:ext>
            </p:extLst>
          </p:nvPr>
        </p:nvGraphicFramePr>
        <p:xfrm>
          <a:off x="6096000" y="1823375"/>
          <a:ext cx="4968552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357537576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1304034539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1066862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response</a:t>
                      </a:r>
                      <a:b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RECIST 1.1 by centralised 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19531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 (PR+CR)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7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7800">
                        <a:tabLst/>
                      </a:pPr>
                      <a:r>
                        <a:rPr lang="en-GB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037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7800">
                        <a:tabLst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 ≥4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265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7800">
                        <a:tabLst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 &lt;4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07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of disease (PR+SD ≥4 </a:t>
                      </a:r>
                      <a:r>
                        <a:rPr lang="en-GB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678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7800">
                        <a:tabLst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31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158149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Two PR were unconfirmed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399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9966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6AD4D4-1BEB-6746-98FB-B090CE124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194" name="Titel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FIRE-4 study (AIO KRK-0114)</a:t>
            </a:r>
            <a:br>
              <a:rPr lang="en-GB" altLang="de-DE" dirty="0"/>
            </a:br>
            <a:r>
              <a:rPr lang="en-GB" altLang="de-DE" dirty="0">
                <a:solidFill>
                  <a:schemeClr val="accent1"/>
                </a:solidFill>
              </a:rPr>
              <a:t>phase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4BF52C3-AF0A-C021-9626-ED5887E298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962217" cy="36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150" dirty="0">
                <a:solidFill>
                  <a:schemeClr val="tx2"/>
                </a:solidFill>
              </a:rPr>
              <a:t>5-FU, fluorouracil; CR, complete response; EGFR, epidermal growth factor receptor; FOLFIRI, folinic acid, fluorouracil and irinotecan; FOLFOX, folinic acid, fluorouracil, oxaliplatin and irinotecan; FOLFOXIRI, folinic acid, fluorouracil, oxaliplatin and irinotecan; mCRC, metastatic colorectal cancer; PFS, progression-free survival; PR, partial response; R, randomisation; </a:t>
            </a:r>
            <a:r>
              <a:rPr lang="en-GB" sz="1150" i="1" dirty="0">
                <a:solidFill>
                  <a:schemeClr val="tx2"/>
                </a:solidFill>
                <a:ea typeface="PT Sans" panose="020B0503020203020204" pitchFamily="34" charset="0"/>
              </a:rPr>
              <a:t>RAS, RAS</a:t>
            </a:r>
            <a:r>
              <a:rPr lang="en-GB" sz="1150" dirty="0">
                <a:solidFill>
                  <a:schemeClr val="tx2"/>
                </a:solidFill>
                <a:ea typeface="PT Sans" panose="020B0503020203020204" pitchFamily="34" charset="0"/>
              </a:rPr>
              <a:t> proto-oncogene GTPase; </a:t>
            </a:r>
            <a:r>
              <a:rPr lang="en-GB" sz="1150" dirty="0">
                <a:solidFill>
                  <a:schemeClr val="tx2"/>
                </a:solidFill>
              </a:rPr>
              <a:t>SD, stable disease </a:t>
            </a:r>
          </a:p>
          <a:p>
            <a:pPr>
              <a:lnSpc>
                <a:spcPct val="90000"/>
              </a:lnSpc>
            </a:pPr>
            <a:r>
              <a:rPr lang="en-GB" sz="11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https://clinicaltrials.gov/ct2/show/NCT02934529</a:t>
            </a:r>
            <a:r>
              <a:rPr lang="en-GB" sz="1150" dirty="0">
                <a:solidFill>
                  <a:schemeClr val="tx2"/>
                </a:solidFill>
              </a:rPr>
              <a:t>. Accessed December 2022; Heinemann V, et al. World congress on GI Cancer 2022 (SO-16, oral presentation)</a:t>
            </a:r>
          </a:p>
        </p:txBody>
      </p:sp>
      <p:sp>
        <p:nvSpPr>
          <p:cNvPr id="7" name="Freccia a destra rientrata 11">
            <a:extLst>
              <a:ext uri="{FF2B5EF4-FFF2-40B4-BE49-F238E27FC236}">
                <a16:creationId xmlns:a16="http://schemas.microsoft.com/office/drawing/2014/main" xmlns="" id="{06EF3E04-89C3-2048-B251-B10C53592AA2}"/>
              </a:ext>
            </a:extLst>
          </p:cNvPr>
          <p:cNvSpPr/>
          <p:nvPr/>
        </p:nvSpPr>
        <p:spPr>
          <a:xfrm>
            <a:off x="2019320" y="3901987"/>
            <a:ext cx="2809281" cy="995537"/>
          </a:xfrm>
          <a:prstGeom prst="notchedRightArrow">
            <a:avLst>
              <a:gd name="adj1" fmla="val 54651"/>
              <a:gd name="adj2" fmla="val 44187"/>
            </a:avLst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1st-line </a:t>
            </a:r>
            <a:b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≥6 Months</a:t>
            </a:r>
          </a:p>
        </p:txBody>
      </p:sp>
      <p:sp>
        <p:nvSpPr>
          <p:cNvPr id="10" name="Freccia a destra rientrata 11">
            <a:extLst>
              <a:ext uri="{FF2B5EF4-FFF2-40B4-BE49-F238E27FC236}">
                <a16:creationId xmlns:a16="http://schemas.microsoft.com/office/drawing/2014/main" xmlns="" id="{B4954BCF-FACF-2640-B6E9-55BB0F82A599}"/>
              </a:ext>
            </a:extLst>
          </p:cNvPr>
          <p:cNvSpPr/>
          <p:nvPr/>
        </p:nvSpPr>
        <p:spPr>
          <a:xfrm>
            <a:off x="4669923" y="3901987"/>
            <a:ext cx="3443930" cy="995537"/>
          </a:xfrm>
          <a:prstGeom prst="notchedRightArrow">
            <a:avLst>
              <a:gd name="adj1" fmla="val 54651"/>
              <a:gd name="adj2" fmla="val 4418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2nd-line </a:t>
            </a:r>
            <a:b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≥4 Months</a:t>
            </a:r>
          </a:p>
        </p:txBody>
      </p:sp>
      <p:sp>
        <p:nvSpPr>
          <p:cNvPr id="11" name="Freccia a destra rientrata 11">
            <a:extLst>
              <a:ext uri="{FF2B5EF4-FFF2-40B4-BE49-F238E27FC236}">
                <a16:creationId xmlns:a16="http://schemas.microsoft.com/office/drawing/2014/main" xmlns="" id="{F56ED1F0-53E9-3F4C-B52D-77B6B093FDA4}"/>
              </a:ext>
            </a:extLst>
          </p:cNvPr>
          <p:cNvSpPr/>
          <p:nvPr/>
        </p:nvSpPr>
        <p:spPr>
          <a:xfrm>
            <a:off x="7957416" y="3901987"/>
            <a:ext cx="2809281" cy="995537"/>
          </a:xfrm>
          <a:prstGeom prst="notchedRightArrow">
            <a:avLst>
              <a:gd name="adj1" fmla="val 54651"/>
              <a:gd name="adj2" fmla="val 4418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treatment</a:t>
            </a: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xmlns="" id="{6985229A-9ACB-834C-88A8-578A6C04565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80303" y="2052069"/>
            <a:ext cx="1602279" cy="86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(FOLF)-IRI</a:t>
            </a:r>
            <a:b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cetuximab</a:t>
            </a:r>
          </a:p>
        </p:txBody>
      </p:sp>
      <p:sp>
        <p:nvSpPr>
          <p:cNvPr id="29" name="AutoShape 17">
            <a:extLst>
              <a:ext uri="{FF2B5EF4-FFF2-40B4-BE49-F238E27FC236}">
                <a16:creationId xmlns:a16="http://schemas.microsoft.com/office/drawing/2014/main" xmlns="" id="{50C56CC9-9A9B-9C44-A9B8-A9FBA1587D0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80303" y="3024342"/>
            <a:ext cx="1602279" cy="864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lnSpc>
                <a:spcPct val="90000"/>
              </a:lnSpc>
              <a:spcBef>
                <a:spcPts val="900"/>
              </a:spcBef>
              <a:defRPr/>
            </a:pPr>
            <a:r>
              <a:rPr lang="en-GB" sz="1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Physician’s</a:t>
            </a:r>
            <a:br>
              <a:rPr lang="en-GB" sz="1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choice</a:t>
            </a:r>
            <a:br>
              <a:rPr lang="en-GB" sz="1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(no anti EGFR</a:t>
            </a:r>
            <a:br>
              <a:rPr lang="en-GB" sz="1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substances)</a:t>
            </a:r>
          </a:p>
        </p:txBody>
      </p:sp>
      <p:sp>
        <p:nvSpPr>
          <p:cNvPr id="31" name="Textfeld 18">
            <a:extLst>
              <a:ext uri="{FF2B5EF4-FFF2-40B4-BE49-F238E27FC236}">
                <a16:creationId xmlns:a16="http://schemas.microsoft.com/office/drawing/2014/main" xmlns="" id="{790C470D-4FDB-E64E-84D7-0BE66DCE1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399" y="3220986"/>
            <a:ext cx="716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N=230</a:t>
            </a:r>
            <a:endParaRPr lang="en-GB" altLang="de-DE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xmlns="" id="{6D87B0FB-5282-D44A-AEE5-D2CF0C5A4B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13696" y="2949507"/>
            <a:ext cx="390303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feld 18">
            <a:extLst>
              <a:ext uri="{FF2B5EF4-FFF2-40B4-BE49-F238E27FC236}">
                <a16:creationId xmlns:a16="http://schemas.microsoft.com/office/drawing/2014/main" xmlns="" id="{E9C7E91A-369E-694B-999C-ECF01785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69" y="1484784"/>
            <a:ext cx="1475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1</a:t>
            </a:r>
            <a:r>
              <a:rPr lang="en-GB" altLang="de-DE" sz="1400" b="1" baseline="30000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st</a:t>
            </a:r>
            <a:r>
              <a:rPr lang="en-GB" altLang="de-DE" sz="14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 progression</a:t>
            </a:r>
            <a:endParaRPr lang="en-GB" altLang="de-DE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DBCE3744-DD65-2B49-83B7-AF525625BABA}"/>
              </a:ext>
            </a:extLst>
          </p:cNvPr>
          <p:cNvSpPr/>
          <p:nvPr/>
        </p:nvSpPr>
        <p:spPr>
          <a:xfrm>
            <a:off x="4408219" y="1809001"/>
            <a:ext cx="276984" cy="28870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AutoShape 8">
            <a:extLst>
              <a:ext uri="{FF2B5EF4-FFF2-40B4-BE49-F238E27FC236}">
                <a16:creationId xmlns:a16="http://schemas.microsoft.com/office/drawing/2014/main" xmlns="" id="{ACA7A2B6-27BB-CE48-BB27-3130C4F4312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319752" y="4952596"/>
            <a:ext cx="2090203" cy="779560"/>
          </a:xfrm>
          <a:prstGeom prst="roundRect">
            <a:avLst>
              <a:gd name="adj" fmla="val 10774"/>
            </a:avLst>
          </a:prstGeom>
          <a:solidFill>
            <a:schemeClr val="bg1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lIns="72000" tIns="36000" rIns="72000" bIns="36000" anchor="ctr">
            <a:noAutofit/>
          </a:bodyPr>
          <a:lstStyle/>
          <a:p>
            <a:pPr algn="ctr" defTabSz="892152">
              <a:spcAft>
                <a:spcPts val="500"/>
              </a:spcAft>
              <a:defRPr/>
            </a:pPr>
            <a: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Best response: PR or CR</a:t>
            </a:r>
            <a:b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b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SD with a PFS ≥6 months</a:t>
            </a:r>
          </a:p>
        </p:txBody>
      </p:sp>
      <p:sp>
        <p:nvSpPr>
          <p:cNvPr id="39" name="Textfeld 18">
            <a:extLst>
              <a:ext uri="{FF2B5EF4-FFF2-40B4-BE49-F238E27FC236}">
                <a16:creationId xmlns:a16="http://schemas.microsoft.com/office/drawing/2014/main" xmlns="" id="{258C18D1-B65E-C347-B2CE-F50757928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298" y="1484784"/>
            <a:ext cx="1564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de-DE" sz="14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GB" altLang="de-DE" sz="1400" b="1" baseline="30000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nd</a:t>
            </a:r>
            <a:r>
              <a:rPr lang="en-GB" altLang="de-DE" sz="1400" b="1" dirty="0">
                <a:solidFill>
                  <a:srgbClr val="000000"/>
                </a:solidFill>
                <a:ea typeface="ヒラギノ角ゴ Pro W3" panose="020B0300000000000000" pitchFamily="34" charset="-128"/>
                <a:cs typeface="Arial" panose="020B0604020202020204" pitchFamily="34" charset="0"/>
              </a:rPr>
              <a:t> progression</a:t>
            </a:r>
            <a:endParaRPr lang="en-GB" altLang="de-DE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xmlns="" id="{B777B970-5C72-3D43-9FF4-C8488625588F}"/>
              </a:ext>
            </a:extLst>
          </p:cNvPr>
          <p:cNvSpPr/>
          <p:nvPr/>
        </p:nvSpPr>
        <p:spPr>
          <a:xfrm>
            <a:off x="7915348" y="1809001"/>
            <a:ext cx="276984" cy="28870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AutoShape 17">
            <a:extLst>
              <a:ext uri="{FF2B5EF4-FFF2-40B4-BE49-F238E27FC236}">
                <a16:creationId xmlns:a16="http://schemas.microsoft.com/office/drawing/2014/main" xmlns="" id="{96443C4A-7B59-3F45-BD7C-F72B3D1F987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25669" y="2596080"/>
            <a:ext cx="1377498" cy="69381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44451" rIns="0" bIns="44451" anchor="ctr"/>
          <a:lstStyle/>
          <a:p>
            <a:pPr algn="ctr" defTabSz="892152">
              <a:spcBef>
                <a:spcPts val="900"/>
              </a:spcBef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mCRC</a:t>
            </a:r>
            <a:b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i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RAS</a:t>
            </a: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-wild-type</a:t>
            </a:r>
          </a:p>
        </p:txBody>
      </p:sp>
      <p:cxnSp>
        <p:nvCxnSpPr>
          <p:cNvPr id="41" name="Gerade Verbindung mit Pfeil 33">
            <a:extLst>
              <a:ext uri="{FF2B5EF4-FFF2-40B4-BE49-F238E27FC236}">
                <a16:creationId xmlns:a16="http://schemas.microsoft.com/office/drawing/2014/main" xmlns="" id="{3D2AAE8F-ED66-7141-9AAB-ECBF04E675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09656" y="2949507"/>
            <a:ext cx="390303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AutoShape 8">
            <a:extLst>
              <a:ext uri="{FF2B5EF4-FFF2-40B4-BE49-F238E27FC236}">
                <a16:creationId xmlns:a16="http://schemas.microsoft.com/office/drawing/2014/main" xmlns="" id="{DF308B35-9860-D54A-BD26-AB4905B112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319752" y="2025634"/>
            <a:ext cx="2090203" cy="1773549"/>
          </a:xfrm>
          <a:prstGeom prst="roundRect">
            <a:avLst>
              <a:gd name="adj" fmla="val 10774"/>
            </a:avLst>
          </a:prstGeom>
          <a:solidFill>
            <a:schemeClr val="tx2"/>
          </a:solidFill>
          <a:ln w="25400">
            <a:noFill/>
            <a:round/>
            <a:headEnd/>
            <a:tailEnd/>
          </a:ln>
        </p:spPr>
        <p:txBody>
          <a:bodyPr lIns="72000" tIns="36000" rIns="72000" bIns="36000" anchor="ctr">
            <a:noAutofit/>
          </a:bodyPr>
          <a:lstStyle/>
          <a:p>
            <a:pPr algn="ctr" defTabSz="892152">
              <a:spcAft>
                <a:spcPts val="50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FOLFIRI or FOLFOX or</a:t>
            </a:r>
            <a:b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FOLFOXIRI</a:t>
            </a:r>
            <a:b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</a:t>
            </a:r>
            <a:b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cetuximab or</a:t>
            </a:r>
            <a:b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panitumumab</a:t>
            </a:r>
          </a:p>
        </p:txBody>
      </p:sp>
      <p:cxnSp>
        <p:nvCxnSpPr>
          <p:cNvPr id="42" name="Gerade Verbindung mit Pfeil 33">
            <a:extLst>
              <a:ext uri="{FF2B5EF4-FFF2-40B4-BE49-F238E27FC236}">
                <a16:creationId xmlns:a16="http://schemas.microsoft.com/office/drawing/2014/main" xmlns="" id="{61C92C7E-D194-D340-824E-5AFAC38225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63084" y="2949507"/>
            <a:ext cx="390303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AutoShape 8">
            <a:extLst>
              <a:ext uri="{FF2B5EF4-FFF2-40B4-BE49-F238E27FC236}">
                <a16:creationId xmlns:a16="http://schemas.microsoft.com/office/drawing/2014/main" xmlns="" id="{1ADDE78C-5AF4-B64D-AE48-7AFB7C34C0E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727137" y="2025634"/>
            <a:ext cx="3201786" cy="1773549"/>
          </a:xfrm>
          <a:prstGeom prst="roundRect">
            <a:avLst>
              <a:gd name="adj" fmla="val 10774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lIns="72000" tIns="36000" rIns="72000" bIns="36000" anchor="ctr">
            <a:noAutofit/>
          </a:bodyPr>
          <a:lstStyle/>
          <a:p>
            <a:pPr algn="ctr" defTabSz="892152">
              <a:spcAft>
                <a:spcPts val="50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FOLFIRI or FOLFOX or FOLFOXIRI</a:t>
            </a:r>
            <a:b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 5-FU or capecitabine</a:t>
            </a:r>
            <a:b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+/-</a:t>
            </a:r>
            <a:b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bevacizumab or aflibercept or</a:t>
            </a:r>
            <a:b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ranucirumab</a:t>
            </a:r>
            <a:b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(anti-EGFR-free treatment)</a:t>
            </a:r>
          </a:p>
        </p:txBody>
      </p:sp>
      <p:cxnSp>
        <p:nvCxnSpPr>
          <p:cNvPr id="43" name="Gerade Verbindung mit Pfeil 33">
            <a:extLst>
              <a:ext uri="{FF2B5EF4-FFF2-40B4-BE49-F238E27FC236}">
                <a16:creationId xmlns:a16="http://schemas.microsoft.com/office/drawing/2014/main" xmlns="" id="{6C9779A3-FD6F-1040-A616-E6972A20EBE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73312" y="2949507"/>
            <a:ext cx="390303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Gerade Verbindung mit Pfeil 33">
            <a:extLst>
              <a:ext uri="{FF2B5EF4-FFF2-40B4-BE49-F238E27FC236}">
                <a16:creationId xmlns:a16="http://schemas.microsoft.com/office/drawing/2014/main" xmlns="" id="{B6696465-41AA-3A44-90FB-98352035217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064209" y="2469190"/>
            <a:ext cx="0" cy="100140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8117BF3-DCA1-BF45-A9B3-C888ADD0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303" y="2675118"/>
            <a:ext cx="554426" cy="554055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6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R2</a:t>
            </a:r>
          </a:p>
        </p:txBody>
      </p:sp>
      <p:cxnSp>
        <p:nvCxnSpPr>
          <p:cNvPr id="45" name="Gerade Verbindung mit Pfeil 33">
            <a:extLst>
              <a:ext uri="{FF2B5EF4-FFF2-40B4-BE49-F238E27FC236}">
                <a16:creationId xmlns:a16="http://schemas.microsoft.com/office/drawing/2014/main" xmlns="" id="{0E449C6D-405B-C541-B951-DF2CA40296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078426" y="2484069"/>
            <a:ext cx="390303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Gerade Verbindung mit Pfeil 33">
            <a:extLst>
              <a:ext uri="{FF2B5EF4-FFF2-40B4-BE49-F238E27FC236}">
                <a16:creationId xmlns:a16="http://schemas.microsoft.com/office/drawing/2014/main" xmlns="" id="{EA5D0BE9-10E7-C446-B6BE-AB3B65A15CE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078426" y="3456342"/>
            <a:ext cx="390303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87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8C9AE6-EC63-687F-A2D1-9C657B2B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treatment strategies </a:t>
            </a:r>
            <a:br>
              <a:rPr lang="en-GB" dirty="0"/>
            </a:br>
            <a:r>
              <a:rPr lang="en-GB" dirty="0"/>
              <a:t>in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FC5CB6-883A-70DA-4D98-B060EEE66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D6226B-D5DC-4385-8541-9CA6B989758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79809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9D9817-F62F-3F9A-955C-3D8FABF9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Molecularly selected trials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BBA718E-4DD5-714D-A9EB-6D3DA56F3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7E94F1-BB4A-FC4C-8EA3-FB3F77AC4B8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3043CEA-18E5-194B-A4CB-B5D4239350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876417" cy="36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200" dirty="0">
                <a:solidFill>
                  <a:schemeClr val="tx2"/>
                </a:solidFill>
              </a:rPr>
              <a:t>HER2, </a:t>
            </a:r>
            <a:r>
              <a:rPr lang="en-GB" sz="120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human epidermal growth factor receptor 2; </a:t>
            </a:r>
            <a:r>
              <a:rPr lang="en-GB" dirty="0">
                <a:solidFill>
                  <a:schemeClr val="tx2"/>
                </a:solidFill>
              </a:rPr>
              <a:t>mCRC, metastatic colorectal cancer; </a:t>
            </a:r>
            <a:r>
              <a:rPr lang="en-GB" i="1" dirty="0">
                <a:solidFill>
                  <a:schemeClr val="tx2"/>
                </a:solidFill>
              </a:rPr>
              <a:t>KRAS</a:t>
            </a:r>
            <a:r>
              <a:rPr lang="en-GB" dirty="0">
                <a:solidFill>
                  <a:schemeClr val="tx2"/>
                </a:solidFill>
              </a:rPr>
              <a:t>, Kirsten rat sarcoma virus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</a:rPr>
              <a:t>1. </a:t>
            </a:r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https://clinicaltrials.gov/ct2/show/NCT05198934</a:t>
            </a:r>
            <a:r>
              <a:rPr lang="en-GB" dirty="0">
                <a:solidFill>
                  <a:schemeClr val="tx2"/>
                </a:solidFill>
              </a:rPr>
              <a:t>. Accessed December 2022. 2. </a:t>
            </a:r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https://www.clinicaltrials.gov/ct2/show/NCT03043313</a:t>
            </a:r>
            <a:r>
              <a:rPr lang="en-GB" dirty="0">
                <a:solidFill>
                  <a:schemeClr val="tx2"/>
                </a:solidFill>
              </a:rPr>
              <a:t>. Accessed December 2022. 3. </a:t>
            </a:r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https://clinicaltrials.gov/ct2/show/NCT04744831</a:t>
            </a:r>
            <a:r>
              <a:rPr lang="en-GB" dirty="0">
                <a:solidFill>
                  <a:schemeClr val="tx2"/>
                </a:solidFill>
              </a:rPr>
              <a:t>. Accessed December 2022 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xmlns="" id="{9E2C124A-2902-4045-AD4A-B577CE111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20102"/>
              </p:ext>
            </p:extLst>
          </p:nvPr>
        </p:nvGraphicFramePr>
        <p:xfrm>
          <a:off x="619199" y="1443960"/>
          <a:ext cx="10963201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77">
                  <a:extLst>
                    <a:ext uri="{9D8B030D-6E8A-4147-A177-3AD203B41FA5}">
                      <a16:colId xmlns:a16="http://schemas.microsoft.com/office/drawing/2014/main" xmlns="" val="161857995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313293678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324715978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5704331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639830515"/>
                    </a:ext>
                  </a:extLst>
                </a:gridCol>
                <a:gridCol w="1597968">
                  <a:extLst>
                    <a:ext uri="{9D8B030D-6E8A-4147-A177-3AD203B41FA5}">
                      <a16:colId xmlns:a16="http://schemas.microsoft.com/office/drawing/2014/main" xmlns="" val="678858509"/>
                    </a:ext>
                  </a:extLst>
                </a:gridCol>
              </a:tblGrid>
              <a:tr h="45712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ClinicalTrials.gov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completion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06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CodeBreak 300</a:t>
                      </a:r>
                      <a:r>
                        <a:rPr lang="en-GB" sz="1400" b="0" kern="12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b="0" kern="1200" baseline="30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NCT05198934</a:t>
                      </a:r>
                      <a:endParaRPr lang="en-GB" sz="1400" kern="1200" baseline="30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Sotorasib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panitumumab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Investigator's choice (TAS-102 or regorafenib)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Previously treated (at least 1 line of therapy) mCRC subjects with </a:t>
                      </a:r>
                      <a:r>
                        <a:rPr lang="en-GB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G12C mutation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(N=153)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Recruiting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2023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90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MOUNTAINEER</a:t>
                      </a:r>
                      <a:r>
                        <a:rPr lang="en-GB" sz="1400" b="0" kern="12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b="0" kern="1200" baseline="30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NCT03043313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Tucatinib combined with trastuzumab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Tucatinib monotherapy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HER2 positive mCRC patients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(N=117)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Active, not recruiting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2022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440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DESTINY-CRC02</a:t>
                      </a:r>
                      <a:r>
                        <a:rPr lang="en-GB" sz="1400" b="0" kern="12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b="0" kern="1200" baseline="30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NCT04744831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Trastuzumab deruxtecan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HER2‑expressing metastatic colorectal cancer </a:t>
                      </a: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Active, not recruiting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2023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23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3343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9D9817-F62F-3F9A-955C-3D8FABF9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dirty="0"/>
              <a:t>Non-molecularly selected trials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8E7EE5-DCBC-C040-AA8F-0F8AA8A74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7E94F1-BB4A-FC4C-8EA3-FB3F77AC4B8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B684AFB-DB29-994B-8513-A8F17889B3E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tx2"/>
                </a:solidFill>
              </a:rPr>
              <a:t>dMMR, deficient mismatch repair; CRC, colorectal cancer; </a:t>
            </a:r>
            <a:r>
              <a:rPr lang="en-GB" dirty="0">
                <a:solidFill>
                  <a:schemeClr val="tx2"/>
                </a:solidFill>
              </a:rPr>
              <a:t>mCRC, metastatic CRC; MSI-H, microsatellite instability high </a:t>
            </a:r>
          </a:p>
          <a:p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https://clinicaltrials.gov/ct2/show/NCT04776148</a:t>
            </a:r>
            <a:r>
              <a:rPr lang="en-GB" dirty="0">
                <a:solidFill>
                  <a:schemeClr val="tx2"/>
                </a:solidFill>
              </a:rPr>
              <a:t>. Accessed December 2022. 2. </a:t>
            </a:r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https://clinicaltrials.gov/ct2/show/NCT05328908</a:t>
            </a:r>
            <a:r>
              <a:rPr lang="en-GB" dirty="0">
                <a:solidFill>
                  <a:schemeClr val="tx2"/>
                </a:solidFill>
              </a:rPr>
              <a:t>. Accessed December 2022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EC168A56-672C-1C15-9C2C-D5172A6FB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10633"/>
              </p:ext>
            </p:extLst>
          </p:nvPr>
        </p:nvGraphicFramePr>
        <p:xfrm>
          <a:off x="619199" y="1498759"/>
          <a:ext cx="109632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01">
                  <a:extLst>
                    <a:ext uri="{9D8B030D-6E8A-4147-A177-3AD203B41FA5}">
                      <a16:colId xmlns:a16="http://schemas.microsoft.com/office/drawing/2014/main" xmlns="" val="1618579959"/>
                    </a:ext>
                  </a:extLst>
                </a:gridCol>
                <a:gridCol w="1777999">
                  <a:extLst>
                    <a:ext uri="{9D8B030D-6E8A-4147-A177-3AD203B41FA5}">
                      <a16:colId xmlns:a16="http://schemas.microsoft.com/office/drawing/2014/main" xmlns="" val="3132936788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xmlns="" val="3247159785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xmlns="" val="1570433180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xmlns="" val="639830515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xmlns="" val="678858509"/>
                    </a:ext>
                  </a:extLst>
                </a:gridCol>
              </a:tblGrid>
              <a:tr h="45712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ClinicalTrials.gov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completion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06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MK-7902-017/E7080-G000-325/LEAP-017</a:t>
                      </a:r>
                      <a:r>
                        <a:rPr lang="en-GB" sz="1400" b="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b="0" i="0" kern="1200" baseline="300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NCT04776148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Lenvatinib + pembrolizumab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of care (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TAS-102 or regorafenib)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mCRC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(N=434)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Active, not recruiting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2024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90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RELATIVITY-123</a:t>
                      </a:r>
                      <a:r>
                        <a:rPr lang="en-GB" sz="1400" b="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b="0" i="0" kern="1200" baseline="300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NCT05328908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Relatlimab-nivolumab fixed-dose combination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Investigator's choice (TAS-102 or regorafenib)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Non-MSI-H/dMMR CRC participants who failed at least 1 but no more than 4 prior lines of therapy for metastatic disease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(N=700)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Recruiting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2025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4409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0530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1164448" cy="45288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Please note: </a:t>
            </a:r>
            <a:r>
              <a:rPr lang="en-GB" sz="1800" dirty="0"/>
              <a:t>The views expressed within this presentation are the personal opinions of the author. </a:t>
            </a:r>
            <a:br>
              <a:rPr lang="en-GB" sz="1800" dirty="0"/>
            </a:br>
            <a:r>
              <a:rPr lang="en-GB" sz="1800" dirty="0"/>
              <a:t>They do not necessarily represent the views of the author’s academic institution, or the rest of the </a:t>
            </a:r>
            <a:br>
              <a:rPr lang="en-GB" sz="1800" dirty="0"/>
            </a:br>
            <a:r>
              <a:rPr lang="en-GB" sz="1800" dirty="0"/>
              <a:t>GI CONNECT group.</a:t>
            </a:r>
          </a:p>
          <a:p>
            <a:pPr marL="0" indent="0">
              <a:buNone/>
            </a:pPr>
            <a:r>
              <a:rPr lang="en-GB" sz="1800" dirty="0"/>
              <a:t>This content is supported by an Independent Educational Grant from Bayer.</a:t>
            </a:r>
          </a:p>
          <a:p>
            <a:r>
              <a:rPr lang="en-GB" altLang="de-DE" sz="1800" b="1" dirty="0">
                <a:solidFill>
                  <a:schemeClr val="accent2"/>
                </a:solidFill>
              </a:rPr>
              <a:t>Prof. Dr. med</a:t>
            </a:r>
            <a:r>
              <a:rPr lang="en-GB" sz="1800" b="1" dirty="0">
                <a:solidFill>
                  <a:schemeClr val="accent2"/>
                </a:solidFill>
              </a:rPr>
              <a:t> Sebastian Stintzing </a:t>
            </a:r>
            <a:r>
              <a:rPr lang="en-GB" sz="1800" dirty="0"/>
              <a:t>has received financial support/sponsorship for research support, consultation, or speaker fees from the following companies</a:t>
            </a:r>
            <a:r>
              <a:rPr lang="en-GB" sz="1800" dirty="0" smtClean="0"/>
              <a:t>:</a:t>
            </a:r>
          </a:p>
          <a:p>
            <a:pPr lvl="1"/>
            <a:r>
              <a:rPr lang="en-GB" sz="1600" dirty="0"/>
              <a:t>AMGEN, Bayer, </a:t>
            </a:r>
            <a:r>
              <a:rPr lang="en-GB" sz="1600" dirty="0" err="1"/>
              <a:t>Boehringer</a:t>
            </a:r>
            <a:r>
              <a:rPr lang="en-GB" sz="1600" dirty="0"/>
              <a:t> </a:t>
            </a:r>
            <a:r>
              <a:rPr lang="en-GB" sz="1600" dirty="0" err="1"/>
              <a:t>Ingelheim</a:t>
            </a:r>
            <a:r>
              <a:rPr lang="en-GB" sz="1600" dirty="0"/>
              <a:t>, BMS, EISAI, </a:t>
            </a:r>
            <a:r>
              <a:rPr lang="en-GB" sz="1600" dirty="0" err="1"/>
              <a:t>Isofol</a:t>
            </a:r>
            <a:r>
              <a:rPr lang="en-GB" sz="1600" dirty="0"/>
              <a:t>, Lilly, Merck </a:t>
            </a:r>
            <a:r>
              <a:rPr lang="en-GB" sz="1600" dirty="0" err="1"/>
              <a:t>KGaA</a:t>
            </a:r>
            <a:r>
              <a:rPr lang="en-GB" sz="1600" dirty="0"/>
              <a:t>, MSD, Novartis, Pierre Fabre, Roche, Sanofi, </a:t>
            </a:r>
            <a:r>
              <a:rPr lang="en-GB" sz="1600" dirty="0" err="1"/>
              <a:t>Servier</a:t>
            </a:r>
            <a:r>
              <a:rPr lang="en-GB" sz="1600" dirty="0"/>
              <a:t>, Taiho, </a:t>
            </a:r>
            <a:r>
              <a:rPr lang="en-GB" sz="1600" dirty="0" smtClean="0"/>
              <a:t>Takeda</a:t>
            </a:r>
            <a:endParaRPr lang="en-GB" sz="1600" dirty="0"/>
          </a:p>
          <a:p>
            <a:r>
              <a:rPr lang="en-GB" sz="1800" b="1" dirty="0" smtClean="0">
                <a:solidFill>
                  <a:schemeClr val="accent2"/>
                </a:solidFill>
              </a:rPr>
              <a:t>Dr </a:t>
            </a:r>
            <a:r>
              <a:rPr lang="en-GB" sz="1800" b="1" dirty="0">
                <a:solidFill>
                  <a:schemeClr val="accent2"/>
                </a:solidFill>
              </a:rPr>
              <a:t>Juan Manuel O’Connor </a:t>
            </a:r>
            <a:r>
              <a:rPr lang="en-GB" sz="1800" dirty="0"/>
              <a:t>has received financial support/sponsorship for research support, consultation, or speaker fees from the following companies:</a:t>
            </a:r>
          </a:p>
          <a:p>
            <a:pPr lvl="1"/>
            <a:r>
              <a:rPr lang="en-GB" sz="1600" dirty="0"/>
              <a:t>Bayer, BMS, Ipsen, Merck Serono, MSD, Pfizer, Roche, Sanofi, Servier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AC9220-DFB3-EA48-92FF-137651382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2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8C9AE6-EC63-687F-A2D1-9C657B2B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FC5CB6-883A-70DA-4D98-B060EEE66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D6226B-D5DC-4385-8541-9CA6B989758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7784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484AD-2205-097E-BE3E-E0A406E3FB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increased number of potential treatment options for mCRC </a:t>
            </a:r>
            <a:r>
              <a:rPr lang="en-GB" dirty="0"/>
              <a:t>along with the use of some agents in more than one line or as adjuvant therapy can </a:t>
            </a:r>
            <a:r>
              <a:rPr lang="en-GB" b="1" dirty="0">
                <a:solidFill>
                  <a:schemeClr val="accent1"/>
                </a:solidFill>
              </a:rPr>
              <a:t>make the treatment landscape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appear complex</a:t>
            </a:r>
          </a:p>
          <a:p>
            <a:r>
              <a:rPr lang="en-GB" b="1" dirty="0">
                <a:solidFill>
                  <a:schemeClr val="accent1"/>
                </a:solidFill>
              </a:rPr>
              <a:t>Treatment choice will depend on multiple factors </a:t>
            </a:r>
            <a:r>
              <a:rPr lang="en-GB" dirty="0"/>
              <a:t>including: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molecular characterisation of the tumour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treatment goal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overall condition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tumour load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clinical course</a:t>
            </a:r>
          </a:p>
          <a:p>
            <a:r>
              <a:rPr lang="en-GB" b="1" dirty="0">
                <a:solidFill>
                  <a:schemeClr val="accent1"/>
                </a:solidFill>
              </a:rPr>
              <a:t>Recommended treatments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in the 3L setting include:</a:t>
            </a:r>
            <a:r>
              <a:rPr lang="en-GB" baseline="30000" dirty="0"/>
              <a:t> </a:t>
            </a:r>
            <a:r>
              <a:rPr lang="en-GB" dirty="0"/>
              <a:t>regorafenib, TAS-102, anti-EGFR, in </a:t>
            </a:r>
            <a:r>
              <a:rPr lang="en-GB" i="1" dirty="0"/>
              <a:t>RAS- </a:t>
            </a:r>
            <a:r>
              <a:rPr lang="en-GB" dirty="0"/>
              <a:t>and </a:t>
            </a:r>
            <a:r>
              <a:rPr lang="en-GB" i="1" dirty="0"/>
              <a:t>BRAF</a:t>
            </a:r>
            <a:r>
              <a:rPr lang="en-GB" dirty="0"/>
              <a:t> wild-type patients not previously treated with EGFR antibodies</a:t>
            </a:r>
          </a:p>
          <a:p>
            <a:r>
              <a:rPr lang="en-GB" b="1" dirty="0">
                <a:solidFill>
                  <a:schemeClr val="accent1"/>
                </a:solidFill>
              </a:rPr>
              <a:t>The refractory setting in CRC is a moving field</a:t>
            </a:r>
            <a:r>
              <a:rPr lang="en-GB" dirty="0"/>
              <a:t>. We look forward other treatment strategies, in molecularly and non-molecularly selected patients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06810-A6A3-82E5-0690-E54F01E7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810FC1-A161-BEC2-D2DC-756F9341C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7E94F1-BB4A-FC4C-8EA3-FB3F77AC4B8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xmlns="" id="{9066698E-C76E-2CAA-EBD3-A220B85C1C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963201" cy="365125"/>
          </a:xfrm>
        </p:spPr>
        <p:txBody>
          <a:bodyPr/>
          <a:lstStyle/>
          <a:p>
            <a:r>
              <a:rPr lang="en-GB" sz="1200" dirty="0">
                <a:solidFill>
                  <a:schemeClr val="tx2"/>
                </a:solidFill>
              </a:rPr>
              <a:t>3L, third line; </a:t>
            </a:r>
            <a:r>
              <a:rPr lang="en-GB" sz="1200" i="1" dirty="0">
                <a:solidFill>
                  <a:schemeClr val="tx2"/>
                </a:solidFill>
              </a:rPr>
              <a:t>BRAF</a:t>
            </a:r>
            <a:r>
              <a:rPr lang="en-GB" sz="1200" dirty="0">
                <a:solidFill>
                  <a:schemeClr val="tx2"/>
                </a:solidFill>
              </a:rPr>
              <a:t>, proto-oncogene B-Raf; </a:t>
            </a:r>
            <a:r>
              <a:rPr lang="en-GB" dirty="0">
                <a:solidFill>
                  <a:schemeClr val="tx2"/>
                </a:solidFill>
              </a:rPr>
              <a:t>CRC, colorectal cancer; EGFR, epidermal growth factor receptor; mCRC, metastatic CRC; </a:t>
            </a:r>
            <a:r>
              <a:rPr lang="en-GB" sz="1200" i="1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RAS, RAS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proto-oncogene GTPase; TAS-102, trifluridine/</a:t>
            </a:r>
            <a:r>
              <a:rPr lang="en-GB" sz="1200" dirty="0" err="1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tipiracil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4498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28586" y="5336165"/>
            <a:ext cx="1812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@giconnectinfo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1195" y="533617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GI CONNECT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/>
            </a:r>
            <a:b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8696" y="5336167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louise.handbury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9427" y="5336167"/>
            <a:ext cx="208481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GI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40"/>
            <a:ext cx="8924840" cy="3586411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GI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1" dirty="0">
                <a:solidFill>
                  <a:schemeClr val="tx2"/>
                </a:solidFill>
              </a:rPr>
              <a:t>TWITTER, LINKEDIN, VIMEO &amp; EMAIL</a:t>
            </a:r>
            <a:r>
              <a:rPr lang="en-US" sz="3600" cap="none" dirty="0">
                <a:solidFill>
                  <a:schemeClr val="tx2"/>
                </a:solidFill>
              </a:rPr>
              <a:t/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hlinkClick r:id="rId7"/>
              </a:rPr>
              <a:t>https://giconnect.cor2ed.com/</a:t>
            </a:r>
            <a:endParaRPr lang="en-US" sz="3600" cap="none" dirty="0"/>
          </a:p>
        </p:txBody>
      </p:sp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xmlns="" id="{7F740B07-918F-4655-A49D-75D0BFCD5F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295" y="4005069"/>
            <a:ext cx="1405860" cy="1282427"/>
          </a:xfrm>
          <a:prstGeom prst="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xmlns="" id="{C994F013-C302-47F4-9EB4-4B52A431EA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4" y="4005069"/>
            <a:ext cx="1656184" cy="1282427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xmlns="" id="{9C8C6252-0511-42FC-81AE-E7E9EA09445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883" y="4005069"/>
            <a:ext cx="1377292" cy="1282427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xmlns="" id="{8A7CBC23-A2BC-439B-870D-2C306F7C796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979" y="4005069"/>
            <a:ext cx="1377292" cy="12824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D7426E5-0251-046B-C8CF-A1BA1D475E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Know how to optimise treatment sequencing for mCRC patients third line and beyond</a:t>
            </a:r>
          </a:p>
          <a:p>
            <a:pPr lvl="1"/>
            <a:r>
              <a:rPr lang="en-GB" dirty="0"/>
              <a:t>Understand the potential treatment options for these patients</a:t>
            </a:r>
          </a:p>
          <a:p>
            <a:pPr lvl="1"/>
            <a:r>
              <a:rPr lang="en-GB" dirty="0"/>
              <a:t>Understand the available data to support the optimal sequencing of these treatments</a:t>
            </a:r>
          </a:p>
          <a:p>
            <a:pPr lvl="1"/>
            <a:r>
              <a:rPr lang="en-GB" dirty="0"/>
              <a:t>Know which patient considerations are important when making treatment sequencing decisions </a:t>
            </a:r>
          </a:p>
          <a:p>
            <a:pPr lvl="1"/>
            <a:r>
              <a:rPr lang="en-GB" dirty="0"/>
              <a:t>Know the best ways to manage toxicities and quality of life through treatment sequencing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294C231-E900-3742-699E-B1110ED0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656D05-2B33-4E81-7CD1-56805F676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0FDB5ECA-A415-5042-9E46-F611D400A7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mCRC, metastatic colorectal cancer</a:t>
            </a:r>
          </a:p>
        </p:txBody>
      </p:sp>
    </p:spTree>
    <p:extLst>
      <p:ext uri="{BB962C8B-B14F-4D97-AF65-F5344CB8AC3E}">
        <p14:creationId xmlns:p14="http://schemas.microsoft.com/office/powerpoint/2010/main" val="7467401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Optimal sequencing of cytotoxic/targeted agents in metastatic colorectal cancer (mCRC) is unclear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First-line choice of therapy is critical as it affects treatment decisions in later lines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Molecular profiling has an important role in determining treatment options and sequence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Physicians should consider patient characteristics, such as comorbidities, prior adverse reactions to treatments, and overall performance status</a:t>
            </a:r>
          </a:p>
          <a:p>
            <a:r>
              <a:rPr lang="en-GB" dirty="0"/>
              <a:t>Management of adverse events, to minimise the effect on quality of life, while maximising treatment benefit is crucial</a:t>
            </a:r>
          </a:p>
          <a:p>
            <a:r>
              <a:rPr lang="en-GB" dirty="0"/>
              <a:t>Clinical trials of emerging agents, new treatment combinations, and novel therapies are important for continued improvement in outcomes in these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974EBB1-1683-46CE-0D6C-9861D81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takeaways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AF2E35C-DF15-0B45-8BA3-A051E4C3D4C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mCRC, metastatic colorectal cancer</a:t>
            </a:r>
          </a:p>
        </p:txBody>
      </p:sp>
    </p:spTree>
    <p:extLst>
      <p:ext uri="{BB962C8B-B14F-4D97-AF65-F5344CB8AC3E}">
        <p14:creationId xmlns:p14="http://schemas.microsoft.com/office/powerpoint/2010/main" val="13929406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7FC5F63-FCBE-FC68-3534-8CFBCF1E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sequencing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FC0B44-93D1-D3B9-ED1F-D601B9521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740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xmlns="" id="{06E6C9B8-5B0B-F24F-970B-C256B0C29D0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06901945"/>
              </p:ext>
            </p:extLst>
          </p:nvPr>
        </p:nvGraphicFramePr>
        <p:xfrm>
          <a:off x="620713" y="1340768"/>
          <a:ext cx="10963275" cy="4678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63275">
                  <a:extLst>
                    <a:ext uri="{9D8B030D-6E8A-4147-A177-3AD203B41FA5}">
                      <a16:colId xmlns:a16="http://schemas.microsoft.com/office/drawing/2014/main" xmlns="" val="610950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condition and emotional status of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46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 versus unfit for a combination therapy (triplet vs doublet vs monotherapy)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Cooperative Oncology Group performance status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age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comorbidities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attitude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disease history (e.g. previous oxaliplatin-based adjuvant treatment)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674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b="1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characteristics and clinical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49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Indolent versus aggressive tumour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presentation (synchronous vs metachronous)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load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Mutational status (</a:t>
                      </a:r>
                      <a:r>
                        <a:rPr lang="en-GB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</a:t>
                      </a: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</a:t>
                      </a: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95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b="1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99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shrinkage to achieve a radical surgery of metastases or palliation of disease-related symptoms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control to delay progression and worsening of patient’s general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4234393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0A278FA-09F0-CA35-AFC8-2626425D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factors for consideration in the CRC treatment strategy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A641D1B-8BAC-5FB9-4525-1DACEC6F7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A9B5277-9583-4345-892F-F4E2922465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7600"/>
            <a:ext cx="10180339" cy="365125"/>
          </a:xfrm>
        </p:spPr>
        <p:txBody>
          <a:bodyPr/>
          <a:lstStyle/>
          <a:p>
            <a:r>
              <a:rPr lang="en-GB" i="1" dirty="0"/>
              <a:t>BRAF</a:t>
            </a:r>
            <a:r>
              <a:rPr lang="en-GB" dirty="0"/>
              <a:t>, proto-oncogene B-Raf; CRC, colorectal cancer;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RAS, RAS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proto-oncogene GTPase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  <a:p>
            <a:r>
              <a:rPr lang="en-GB" dirty="0"/>
              <a:t>Argiles G, et al. ESMO Open 2019;4:e000495. doi:10.1136/esmoopen-2019-000495 </a:t>
            </a:r>
          </a:p>
        </p:txBody>
      </p:sp>
    </p:spTree>
    <p:extLst>
      <p:ext uri="{BB962C8B-B14F-4D97-AF65-F5344CB8AC3E}">
        <p14:creationId xmlns:p14="http://schemas.microsoft.com/office/powerpoint/2010/main" val="1767348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DE681F4D-58E7-5D41-936B-E582EB17B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GB" dirty="0"/>
              <a:t>Realistic treatment goal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D74E307-D95F-DE4D-B0FC-9CB970B6FE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GB" dirty="0"/>
              <a:t>Line of systemic treatment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329A648-820F-2BC1-9E39-99C15860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goaLs aCCordIng to LIne </a:t>
            </a:r>
            <a:br>
              <a:rPr lang="en-GB" dirty="0"/>
            </a:br>
            <a:r>
              <a:rPr lang="en-GB" dirty="0"/>
              <a:t>of therapy</a:t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C3582F65-344A-0C68-E807-4BC4314AD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A0FC1740-605D-2C43-928B-2726A4558B4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PS, performance status; QoL, quality of life</a:t>
            </a:r>
          </a:p>
          <a:p>
            <a:r>
              <a:rPr lang="en-GB" dirty="0"/>
              <a:t>Argiles G, et al. ESMO Open 2019;4:e000495. doi:10.1136/esmoopen-2019-000495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235814BE-104C-CF42-AF4F-087CF307504E}"/>
              </a:ext>
            </a:extLst>
          </p:cNvPr>
          <p:cNvSpPr/>
          <p:nvPr/>
        </p:nvSpPr>
        <p:spPr>
          <a:xfrm>
            <a:off x="1449366" y="1916832"/>
            <a:ext cx="3528392" cy="68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Adjuvant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3CB0408-9768-A94B-B0DC-4C2D1B431FDA}"/>
              </a:ext>
            </a:extLst>
          </p:cNvPr>
          <p:cNvSpPr/>
          <p:nvPr/>
        </p:nvSpPr>
        <p:spPr>
          <a:xfrm>
            <a:off x="1449366" y="2728357"/>
            <a:ext cx="3528392" cy="68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First-line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484BCC5-45E3-484B-9E4D-EB562A3F7FC6}"/>
              </a:ext>
            </a:extLst>
          </p:cNvPr>
          <p:cNvSpPr/>
          <p:nvPr/>
        </p:nvSpPr>
        <p:spPr>
          <a:xfrm>
            <a:off x="1449366" y="3539882"/>
            <a:ext cx="3528392" cy="68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Second-line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D5D88E65-F812-C04D-8938-F11338F9D277}"/>
              </a:ext>
            </a:extLst>
          </p:cNvPr>
          <p:cNvSpPr/>
          <p:nvPr/>
        </p:nvSpPr>
        <p:spPr>
          <a:xfrm>
            <a:off x="1449366" y="4351407"/>
            <a:ext cx="3528392" cy="68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Third-line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C2EEEA75-3FE2-C64B-A36B-D7D762703C27}"/>
              </a:ext>
            </a:extLst>
          </p:cNvPr>
          <p:cNvSpPr/>
          <p:nvPr/>
        </p:nvSpPr>
        <p:spPr>
          <a:xfrm>
            <a:off x="1449366" y="5162932"/>
            <a:ext cx="3528392" cy="68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Subsequent lines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6C1D6B2-D473-F84D-A01D-A0D121C71B97}"/>
              </a:ext>
            </a:extLst>
          </p:cNvPr>
          <p:cNvSpPr/>
          <p:nvPr/>
        </p:nvSpPr>
        <p:spPr>
          <a:xfrm>
            <a:off x="6702830" y="1916832"/>
            <a:ext cx="4104000" cy="68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 risk of recurrence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DD1DFC2-4081-4942-819D-0759FE3FFBA2}"/>
              </a:ext>
            </a:extLst>
          </p:cNvPr>
          <p:cNvSpPr/>
          <p:nvPr/>
        </p:nvSpPr>
        <p:spPr>
          <a:xfrm>
            <a:off x="6702830" y="2728357"/>
            <a:ext cx="4104000" cy="68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Deepest tumour response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Long duration of low/no tumour burden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43E92238-365C-E648-AD17-7D04EA9D2274}"/>
              </a:ext>
            </a:extLst>
          </p:cNvPr>
          <p:cNvSpPr/>
          <p:nvPr/>
        </p:nvSpPr>
        <p:spPr>
          <a:xfrm>
            <a:off x="6702830" y="3539882"/>
            <a:ext cx="4104000" cy="68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Durable disease control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Tumour response if needed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3A65C783-004C-E445-A047-0D9B9F50912E}"/>
              </a:ext>
            </a:extLst>
          </p:cNvPr>
          <p:cNvSpPr/>
          <p:nvPr/>
        </p:nvSpPr>
        <p:spPr>
          <a:xfrm>
            <a:off x="6702830" y="4351407"/>
            <a:ext cx="4104000" cy="68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Durable disease control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Maintenance of QoL and PS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8090CE60-8E2F-E440-9DA6-896D450AA9B7}"/>
              </a:ext>
            </a:extLst>
          </p:cNvPr>
          <p:cNvSpPr/>
          <p:nvPr/>
        </p:nvSpPr>
        <p:spPr>
          <a:xfrm>
            <a:off x="6702830" y="5162932"/>
            <a:ext cx="4104000" cy="68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Disease control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maintenance of QoL; palliation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3A63A09-5C7E-9346-9ED0-FAF49287C0CB}"/>
              </a:ext>
            </a:extLst>
          </p:cNvPr>
          <p:cNvCxnSpPr>
            <a:cxnSpLocks/>
          </p:cNvCxnSpPr>
          <p:nvPr/>
        </p:nvCxnSpPr>
        <p:spPr>
          <a:xfrm>
            <a:off x="5044171" y="2258832"/>
            <a:ext cx="1576548" cy="0"/>
          </a:xfrm>
          <a:prstGeom prst="line">
            <a:avLst/>
          </a:prstGeom>
          <a:ln w="412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23643B5-026C-FE47-AB28-2BF49297D94F}"/>
              </a:ext>
            </a:extLst>
          </p:cNvPr>
          <p:cNvCxnSpPr>
            <a:cxnSpLocks/>
          </p:cNvCxnSpPr>
          <p:nvPr/>
        </p:nvCxnSpPr>
        <p:spPr>
          <a:xfrm>
            <a:off x="5044171" y="5504932"/>
            <a:ext cx="1576548" cy="0"/>
          </a:xfrm>
          <a:prstGeom prst="line">
            <a:avLst/>
          </a:prstGeom>
          <a:ln w="412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623F098-4FBA-3D4E-942B-16833DB89321}"/>
              </a:ext>
            </a:extLst>
          </p:cNvPr>
          <p:cNvCxnSpPr>
            <a:cxnSpLocks/>
          </p:cNvCxnSpPr>
          <p:nvPr/>
        </p:nvCxnSpPr>
        <p:spPr>
          <a:xfrm>
            <a:off x="5044171" y="4693407"/>
            <a:ext cx="1576548" cy="0"/>
          </a:xfrm>
          <a:prstGeom prst="line">
            <a:avLst/>
          </a:prstGeom>
          <a:ln w="412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370A7A5-132A-7141-9D1D-9F91CDA730E9}"/>
              </a:ext>
            </a:extLst>
          </p:cNvPr>
          <p:cNvCxnSpPr>
            <a:cxnSpLocks/>
          </p:cNvCxnSpPr>
          <p:nvPr/>
        </p:nvCxnSpPr>
        <p:spPr>
          <a:xfrm>
            <a:off x="5044171" y="3881882"/>
            <a:ext cx="1576548" cy="0"/>
          </a:xfrm>
          <a:prstGeom prst="line">
            <a:avLst/>
          </a:prstGeom>
          <a:ln w="412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4A8B520-0DBF-4C44-BAFE-7C4A78924511}"/>
              </a:ext>
            </a:extLst>
          </p:cNvPr>
          <p:cNvCxnSpPr>
            <a:cxnSpLocks/>
          </p:cNvCxnSpPr>
          <p:nvPr/>
        </p:nvCxnSpPr>
        <p:spPr>
          <a:xfrm>
            <a:off x="5044171" y="3070357"/>
            <a:ext cx="1576548" cy="0"/>
          </a:xfrm>
          <a:prstGeom prst="line">
            <a:avLst/>
          </a:prstGeom>
          <a:ln w="412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913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4CA2C8E4-F351-41D4-A7ED-C20B81D5E0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091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Optimising treatment across multiple lines of therapy in mCRC is challenging, with 1</a:t>
            </a:r>
            <a:r>
              <a:rPr lang="en-GB" baseline="30000" dirty="0"/>
              <a:t>st</a:t>
            </a:r>
            <a:r>
              <a:rPr lang="en-GB" dirty="0"/>
              <a:t>-line therapy a key to success: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When no potential curative path is reached by 1</a:t>
            </a:r>
            <a:r>
              <a:rPr lang="en-GB" baseline="30000" dirty="0"/>
              <a:t>st</a:t>
            </a:r>
            <a:r>
              <a:rPr lang="en-GB" dirty="0"/>
              <a:t>-line therapy, the question of sequencing gains in importance</a:t>
            </a:r>
          </a:p>
          <a:p>
            <a:pPr>
              <a:spcBef>
                <a:spcPts val="1000"/>
              </a:spcBef>
            </a:pPr>
            <a:r>
              <a:rPr lang="en-GB" dirty="0"/>
              <a:t>This review explores current treatment approaches in the 3</a:t>
            </a:r>
            <a:r>
              <a:rPr lang="en-GB" baseline="30000" dirty="0"/>
              <a:t>rd</a:t>
            </a:r>
            <a:r>
              <a:rPr lang="en-GB" dirty="0"/>
              <a:t>-line mCRC setting, including biological aspects affecting sequencing and rechallenge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208F376-3F0E-7A4A-BF5C-7B69A7E5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LINE: DIMINISHING OUTCOMES</a:t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2D0C72F-432C-421B-90C7-FF7EE0BEA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5D0F9-6A30-459D-88C4-757A60C2BF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876417" cy="36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2"/>
                </a:solidFill>
              </a:rPr>
              <a:t>1. Saltz LB, et al. J Clin Oncol. 2008;26:2013-9; 2. Heinemann V, et al. Lancet Oncol. 2014;15:1065-75; 3. Douillard JY, et al. J Clin Oncol. 2010;28:4697-705; 4. Loupakis F, et al. N Engl J Med. 2014;371:1609-18; </a:t>
            </a:r>
            <a:br>
              <a:rPr lang="en-GB" sz="900" dirty="0">
                <a:solidFill>
                  <a:schemeClr val="tx2"/>
                </a:solidFill>
              </a:rPr>
            </a:br>
            <a:r>
              <a:rPr lang="en-GB" sz="900" dirty="0">
                <a:solidFill>
                  <a:schemeClr val="tx2"/>
                </a:solidFill>
              </a:rPr>
              <a:t>5. Douillard JY, et al. Ann Oncol. 2014;25:1346-55; 6. Falcone A, et al. J Clin Oncol. 2007;25:1670-6; 7. Van Cutsem E, et al. J Clin Oncol. 2011;29:2011-9; 8. Venook AP, et al. JAMA. 2017;317:2392-2401; 9. Giantonio BJ, et al. </a:t>
            </a:r>
            <a:br>
              <a:rPr lang="en-GB" sz="900" dirty="0">
                <a:solidFill>
                  <a:schemeClr val="tx2"/>
                </a:solidFill>
              </a:rPr>
            </a:br>
            <a:r>
              <a:rPr lang="en-GB" sz="900" dirty="0">
                <a:solidFill>
                  <a:schemeClr val="tx2"/>
                </a:solidFill>
              </a:rPr>
              <a:t>J Clin Oncol. 2007;25:1539-44; 10. Peeters M, et al. J Clin Oncol. 2010; 28:4706-13; 11. Bennouna J, et al. Lancet Oncol. 2013;14:29-37; 12. Van Cutsem E, et al. J Clin Oncol. 2012;30:3499-506; 13. Tabernero J, et al. Lancet </a:t>
            </a:r>
            <a:br>
              <a:rPr lang="en-GB" sz="900" dirty="0">
                <a:solidFill>
                  <a:schemeClr val="tx2"/>
                </a:solidFill>
              </a:rPr>
            </a:br>
            <a:r>
              <a:rPr lang="en-GB" sz="900" dirty="0">
                <a:solidFill>
                  <a:schemeClr val="tx2"/>
                </a:solidFill>
              </a:rPr>
              <a:t>Oncol. 2015;16:499-508; 14. Sobrero AF, et al. J Clin Oncol. 2008;26:2311-9; 15. Seymour MT, et al. Lancet Oncol. 2013;14:749-59; 16. Peeters M, et al. Ann Oncol. 2014;25:107-16; 17. Amado RG, et al. J Clin Oncol. 2008;26:1626-34; 18. Grothey A, et al. Lancet. 2013;381:303-12; 19. Karapetis CS, et al. N Engl J Med. 2008;359:1757-65; 20. Mayer RJ, et al. N Engl J Med. 2015;372:1909-19; 21. Kim TW, et al. Br J Cancer. 2016;115:1206-14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F232B97-9980-47E2-AA00-E5EEE3B12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7575"/>
              </p:ext>
            </p:extLst>
          </p:nvPr>
        </p:nvGraphicFramePr>
        <p:xfrm>
          <a:off x="2263156" y="2200893"/>
          <a:ext cx="7488832" cy="1251440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41754813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89548777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02355858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970291081"/>
                    </a:ext>
                  </a:extLst>
                </a:gridCol>
              </a:tblGrid>
              <a:tr h="373211">
                <a:tc>
                  <a:txBody>
                    <a:bodyPr/>
                    <a:lstStyle/>
                    <a:p>
                      <a:pPr marR="1441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Outcome*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0" marB="0" anchor="ctr"/>
                </a:tc>
                <a:tc>
                  <a:txBody>
                    <a:bodyPr/>
                    <a:lstStyle/>
                    <a:p>
                      <a:pPr marR="1441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First-line</a:t>
                      </a:r>
                      <a:r>
                        <a:rPr lang="en-GB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1-8</a:t>
                      </a:r>
                      <a:endParaRPr lang="en-NZ" sz="16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0" marB="0" anchor="ctr"/>
                </a:tc>
                <a:tc>
                  <a:txBody>
                    <a:bodyPr/>
                    <a:lstStyle/>
                    <a:p>
                      <a:pPr marR="1441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Second-line</a:t>
                      </a:r>
                      <a:r>
                        <a:rPr lang="en-GB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9-16</a:t>
                      </a:r>
                      <a:endParaRPr lang="en-NZ" sz="16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0" marB="0" anchor="ctr"/>
                </a:tc>
                <a:tc>
                  <a:txBody>
                    <a:bodyPr/>
                    <a:lstStyle/>
                    <a:p>
                      <a:pPr marR="14414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Third-line and beyond</a:t>
                      </a:r>
                      <a:r>
                        <a:rPr lang="en-GB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17-21</a:t>
                      </a:r>
                      <a:endParaRPr lang="en-NZ" sz="16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0" marB="0" anchor="ctr"/>
                </a:tc>
                <a:extLst>
                  <a:ext uri="{0D108BD9-81ED-4DB2-BD59-A6C34878D82A}">
                    <a16:rowId xmlns:a16="http://schemas.microsoft.com/office/drawing/2014/main" xmlns="" val="2852649864"/>
                  </a:ext>
                </a:extLst>
              </a:tr>
              <a:tr h="248692">
                <a:tc>
                  <a:txBody>
                    <a:bodyPr/>
                    <a:lstStyle/>
                    <a:p>
                      <a:pPr marR="1428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rate</a:t>
                      </a:r>
                      <a:endParaRPr lang="en-NZ" sz="1600" b="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tc>
                  <a:txBody>
                    <a:bodyPr/>
                    <a:lstStyle/>
                    <a:p>
                      <a:pPr marR="1428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38–65%</a:t>
                      </a:r>
                      <a:endParaRPr lang="en-NZ" sz="1600" baseline="3000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tc>
                  <a:txBody>
                    <a:bodyPr/>
                    <a:lstStyle/>
                    <a:p>
                      <a:pPr marR="1428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5–36%</a:t>
                      </a:r>
                      <a:endParaRPr lang="en-NZ" sz="1600" baseline="3000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tc>
                  <a:txBody>
                    <a:bodyPr/>
                    <a:lstStyle/>
                    <a:p>
                      <a:pPr marR="14287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1–31%</a:t>
                      </a:r>
                      <a:endParaRPr lang="en-NZ" sz="1600" baseline="3000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extLst>
                  <a:ext uri="{0D108BD9-81ED-4DB2-BD59-A6C34878D82A}">
                    <a16:rowId xmlns:a16="http://schemas.microsoft.com/office/drawing/2014/main" xmlns="" val="28613786"/>
                  </a:ext>
                </a:extLst>
              </a:tr>
              <a:tr h="497384">
                <a:tc>
                  <a:txBody>
                    <a:bodyPr/>
                    <a:lstStyle/>
                    <a:p>
                      <a:pPr marR="14287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Progression-free survival</a:t>
                      </a:r>
                      <a:endParaRPr lang="en-NZ" sz="1600" b="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tc>
                  <a:txBody>
                    <a:bodyPr/>
                    <a:lstStyle/>
                    <a:p>
                      <a:pPr marR="14287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9–12 months</a:t>
                      </a:r>
                      <a:endParaRPr lang="en-NZ" sz="1600" baseline="3000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tc>
                  <a:txBody>
                    <a:bodyPr/>
                    <a:lstStyle/>
                    <a:p>
                      <a:pPr marR="14287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4–7 months</a:t>
                      </a:r>
                      <a:endParaRPr lang="en-NZ" sz="1600" baseline="3000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tc>
                  <a:txBody>
                    <a:bodyPr/>
                    <a:lstStyle/>
                    <a:p>
                      <a:pPr marR="142875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5D82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2–5 months</a:t>
                      </a:r>
                      <a:endParaRPr lang="en-NZ" sz="1600" baseline="30000" dirty="0">
                        <a:solidFill>
                          <a:srgbClr val="5D82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972" marR="86972" marT="36000" marB="36000" anchor="ctr"/>
                </a:tc>
                <a:extLst>
                  <a:ext uri="{0D108BD9-81ED-4DB2-BD59-A6C34878D82A}">
                    <a16:rowId xmlns:a16="http://schemas.microsoft.com/office/drawing/2014/main" xmlns="" val="11787573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7568" y="3436316"/>
            <a:ext cx="75444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Efficacy ranges taken from the targeted/experimental treatment arms of studies reporting the specified outcome (for EGFR trials, results are shown for </a:t>
            </a:r>
            <a:r>
              <a:rPr lang="en-GB" sz="1200" i="1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GB" sz="12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wild-type subsets where applicable)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0184" y="5812451"/>
            <a:ext cx="8520584" cy="365125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342900" indent="-342000" algn="l" defTabSz="457200" rtl="0" eaLnBrk="1" latinLnBrk="0" hangingPunct="1">
              <a:spcBef>
                <a:spcPct val="20000"/>
              </a:spcBef>
              <a:buFontTx/>
              <a:buNone/>
              <a:defRPr lang="fr-FR" sz="1200" b="0" i="0" kern="1200" baseline="0" smtClean="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PT Sans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PT Sans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PT Sans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PT Sans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ea typeface="PT Sans Narrow" panose="020B0506020203020204" pitchFamily="34" charset="0"/>
                <a:cs typeface="Arial" panose="020B0604020202020204" pitchFamily="34" charset="0"/>
              </a:rPr>
              <a:t>EGFR, epidermal growth factor receptor;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mCRC, metastatic colorectal cancer;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RAS, RAS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 proto-oncogene GTPase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4061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GI Connect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r">
          <a:defRPr sz="1000" dirty="0" smtClean="0">
            <a:latin typeface="Arial" panose="020B0604020202020204" pitchFamily="34" charset="0"/>
            <a:ea typeface="Aileron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15865</TotalTime>
  <Words>3673</Words>
  <Application>Microsoft Office PowerPoint</Application>
  <PresentationFormat>Widescreen</PresentationFormat>
  <Paragraphs>994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 Unicode MS</vt:lpstr>
      <vt:lpstr>ＭＳ Ｐゴシック</vt:lpstr>
      <vt:lpstr>Aileron</vt:lpstr>
      <vt:lpstr>arial</vt:lpstr>
      <vt:lpstr>arial</vt:lpstr>
      <vt:lpstr>Calibri</vt:lpstr>
      <vt:lpstr>Lucida Grande</vt:lpstr>
      <vt:lpstr>PT Sans</vt:lpstr>
      <vt:lpstr>PT Sans Narrow</vt:lpstr>
      <vt:lpstr>Verdana</vt:lpstr>
      <vt:lpstr>ヒラギノ明朝 Pro W3</vt:lpstr>
      <vt:lpstr>ヒラギノ角ゴ Pro W3</vt:lpstr>
      <vt:lpstr>Thème Office</vt:lpstr>
      <vt:lpstr>PowerPoint Presentation</vt:lpstr>
      <vt:lpstr>Treatment sequencing in mCRC: third line and beyond</vt:lpstr>
      <vt:lpstr>Disclaimer and disclosures</vt:lpstr>
      <vt:lpstr>Educational objectives</vt:lpstr>
      <vt:lpstr>Clinical takeaways</vt:lpstr>
      <vt:lpstr>Treatment sequencing considerations</vt:lpstr>
      <vt:lpstr>Key factors for consideration in the CRC treatment strategy</vt:lpstr>
      <vt:lpstr>treatment goaLs aCCordIng to LIne  of therapy </vt:lpstr>
      <vt:lpstr>TREATMENT LINE: DIMINISHING OUTCOMES </vt:lpstr>
      <vt:lpstr>Phase 3 data influencing  treatment decisions</vt:lpstr>
      <vt:lpstr>CORRECT Study: Regorafenib vs placebo PROLONGED PFS AND OS in refractory mCRC patients</vt:lpstr>
      <vt:lpstr>RECOURSE Study: TAS-102 PROLONGED PFS AND OS in refractory mcrc patients</vt:lpstr>
      <vt:lpstr>InfLuenCe of safety profILe In patIents beyond the seCond LIne</vt:lpstr>
      <vt:lpstr>Dose-escalated strategy for management of adverse events with regorafenib</vt:lpstr>
      <vt:lpstr>FRESCO-2: Fruquintinib prolonged OS and PFS in patients with refractory mCRC  </vt:lpstr>
      <vt:lpstr>FRESCO-2: safety results</vt:lpstr>
      <vt:lpstr>Management of stage IV unresectable mCRC in third-line therapy and beyond</vt:lpstr>
      <vt:lpstr>Systemic therapy for advanced or metastatic crc</vt:lpstr>
      <vt:lpstr>What’s next? Combining TS inhibitors with  anti-VEGF strategies</vt:lpstr>
      <vt:lpstr>Sunlight phase 3 study</vt:lpstr>
      <vt:lpstr>RAMTAS-Study (AIO-KRK-0316/ass): phase 3, Ongoing</vt:lpstr>
      <vt:lpstr>Rechallenge with anti-egfr</vt:lpstr>
      <vt:lpstr>CRICKET Study</vt:lpstr>
      <vt:lpstr>CRICKET trial: anti-egfr Re-Challenge</vt:lpstr>
      <vt:lpstr>CHRONOS trial: anti-egfr Re-Challenge </vt:lpstr>
      <vt:lpstr>FIRE-4 study (AIO KRK-0114) phase 3</vt:lpstr>
      <vt:lpstr>Other treatment strategies  in development</vt:lpstr>
      <vt:lpstr>Molecularly selected trials</vt:lpstr>
      <vt:lpstr>Non-molecularly selected trials</vt:lpstr>
      <vt:lpstr>summary</vt:lpstr>
      <vt:lpstr>Summary</vt:lpstr>
      <vt:lpstr>REACH GI CONNECT VIA  TWITTER, LINKEDIN, VIMEO &amp; EMAIL OR VISIT THE GROUP’S WEBSITE https://giconnect.cor2ed.com/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Louise Handbury</cp:lastModifiedBy>
  <cp:revision>348</cp:revision>
  <cp:lastPrinted>2017-02-15T09:54:46Z</cp:lastPrinted>
  <dcterms:created xsi:type="dcterms:W3CDTF">2016-10-14T09:38:18Z</dcterms:created>
  <dcterms:modified xsi:type="dcterms:W3CDTF">2023-01-11T10:19:09Z</dcterms:modified>
</cp:coreProperties>
</file>