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12537" r:id="rId2"/>
    <p:sldId id="12332" r:id="rId3"/>
    <p:sldId id="12293" r:id="rId4"/>
    <p:sldId id="728" r:id="rId5"/>
    <p:sldId id="2147470773" r:id="rId6"/>
    <p:sldId id="2147470748" r:id="rId7"/>
    <p:sldId id="2147470749" r:id="rId8"/>
    <p:sldId id="2147470750" r:id="rId9"/>
    <p:sldId id="2147470772" r:id="rId10"/>
    <p:sldId id="2147470751" r:id="rId11"/>
    <p:sldId id="2147470760" r:id="rId12"/>
    <p:sldId id="2147470761" r:id="rId13"/>
    <p:sldId id="2147470762" r:id="rId14"/>
    <p:sldId id="2147470775" r:id="rId15"/>
    <p:sldId id="2147470776" r:id="rId16"/>
    <p:sldId id="2147470756" r:id="rId17"/>
    <p:sldId id="2147470757" r:id="rId18"/>
    <p:sldId id="2147470758" r:id="rId19"/>
    <p:sldId id="2147470777" r:id="rId20"/>
    <p:sldId id="2147470778" r:id="rId21"/>
    <p:sldId id="2147470764" r:id="rId22"/>
    <p:sldId id="2147470765" r:id="rId23"/>
    <p:sldId id="2147470766" r:id="rId24"/>
    <p:sldId id="2147470767" r:id="rId25"/>
    <p:sldId id="12539" r:id="rId26"/>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906" userDrawn="1">
          <p15:clr>
            <a:srgbClr val="A4A3A4"/>
          </p15:clr>
        </p15:guide>
        <p15:guide id="4" orient="horz" pos="3060" userDrawn="1">
          <p15:clr>
            <a:srgbClr val="A4A3A4"/>
          </p15:clr>
        </p15:guide>
        <p15:guide id="5" orient="horz" pos="3706" userDrawn="1">
          <p15:clr>
            <a:srgbClr val="A4A3A4"/>
          </p15:clr>
        </p15:guide>
        <p15:guide id="6" orient="horz" pos="3803" userDrawn="1">
          <p15:clr>
            <a:srgbClr val="A4A3A4"/>
          </p15:clr>
        </p15:guide>
        <p15:guide id="7" orient="horz" pos="4222" userDrawn="1">
          <p15:clr>
            <a:srgbClr val="A4A3A4"/>
          </p15:clr>
        </p15:guide>
        <p15:guide id="8" orient="horz" pos="104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D76ABB-30A8-FE08-8A54-B54208B01D95}" name="Donohue" initials="U" userId="Donohu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3C750"/>
    <a:srgbClr val="FF85FF"/>
    <a:srgbClr val="C6573B"/>
    <a:srgbClr val="5D8298"/>
    <a:srgbClr val="C7573C"/>
    <a:srgbClr val="FFA402"/>
    <a:srgbClr val="505050"/>
    <a:srgbClr val="FF3F0D"/>
    <a:srgbClr val="34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9" autoAdjust="0"/>
    <p:restoredTop sz="95807" autoAdjust="0"/>
  </p:normalViewPr>
  <p:slideViewPr>
    <p:cSldViewPr snapToObjects="1">
      <p:cViewPr varScale="1">
        <p:scale>
          <a:sx n="81" d="100"/>
          <a:sy n="81" d="100"/>
        </p:scale>
        <p:origin x="883" y="72"/>
      </p:cViewPr>
      <p:guideLst>
        <p:guide orient="horz" pos="2160"/>
        <p:guide pos="3840"/>
        <p:guide pos="1906"/>
        <p:guide orient="horz" pos="3060"/>
        <p:guide orient="horz" pos="3706"/>
        <p:guide orient="horz" pos="3803"/>
        <p:guide orient="horz" pos="4222"/>
        <p:guide orient="horz" pos="104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2/7/2023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2/7/2023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71145">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71145">
              <a:defRPr/>
            </a:pPr>
            <a:fld id="{3C53626E-BC0F-674C-9570-A9D62C09EB52}" type="slidenum">
              <a:rPr lang="fr-FR">
                <a:solidFill>
                  <a:prstClr val="black"/>
                </a:solidFill>
                <a:latin typeface="Calibri"/>
              </a:rPr>
              <a:pPr defTabSz="471145">
                <a:defRPr/>
              </a:pPr>
              <a:t>2</a:t>
            </a:fld>
            <a:endParaRPr lang="fr-FR" dirty="0">
              <a:solidFill>
                <a:prstClr val="black"/>
              </a:solidFill>
              <a:latin typeface="Calibri"/>
            </a:endParaRPr>
          </a:p>
        </p:txBody>
      </p:sp>
    </p:spTree>
    <p:extLst>
      <p:ext uri="{BB962C8B-B14F-4D97-AF65-F5344CB8AC3E}">
        <p14:creationId xmlns:p14="http://schemas.microsoft.com/office/powerpoint/2010/main" val="2208021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394903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137977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14</a:t>
            </a:fld>
            <a:endParaRPr lang="fr-FR" dirty="0"/>
          </a:p>
        </p:txBody>
      </p:sp>
    </p:spTree>
    <p:extLst>
      <p:ext uri="{BB962C8B-B14F-4D97-AF65-F5344CB8AC3E}">
        <p14:creationId xmlns:p14="http://schemas.microsoft.com/office/powerpoint/2010/main" val="337443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xmlns=""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xmlns=""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xmlns=""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xmlns=""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25</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image" Target="../media/image11.svg"/><Relationship Id="rId18" Type="http://schemas.openxmlformats.org/officeDocument/2006/relationships/image" Target="../media/image16.svg"/><Relationship Id="rId3" Type="http://schemas.openxmlformats.org/officeDocument/2006/relationships/image" Target="../media/image3.svg"/><Relationship Id="rId21"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image" Target="../media/image7.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Master" Target="../slideMasters/slideMaster1.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5.svg"/><Relationship Id="rId15" Type="http://schemas.openxmlformats.org/officeDocument/2006/relationships/image" Target="../media/image9.png"/><Relationship Id="rId10" Type="http://schemas.openxmlformats.org/officeDocument/2006/relationships/image" Target="../media/image8.sv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8.jpg"/><Relationship Id="rId22" Type="http://schemas.openxmlformats.org/officeDocument/2006/relationships/image" Target="../media/image20.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xmlns=""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xmlns=""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sp>
        <p:nvSpPr>
          <p:cNvPr id="39" name="Titre 1">
            <a:extLst>
              <a:ext uri="{FF2B5EF4-FFF2-40B4-BE49-F238E27FC236}">
                <a16:creationId xmlns:a16="http://schemas.microsoft.com/office/drawing/2014/main" xmlns=""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xmlns=""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xmlns=""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xmlns=""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xmlns=""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xmlns=""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xmlns=""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xmlns="" id="{751B5200-FBC9-5C4E-8A34-90C2075D5C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xmlns=""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xmlns="" id="{F8C200D7-7974-0049-910F-515EB075DEE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xmlns=""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xmlns=""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xmlns="" id="{650C6CBF-1D07-FD40-84AC-64417780DC1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xmlns=""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xmlns="" id="{DBF0C6DA-DD89-E246-9F87-ECB01B87D41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xmlns=""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xmlns=""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xmlns="" id="{D3F2175B-6FCA-AB4B-BB07-12AFD9A7158E}"/>
              </a:ext>
            </a:extLst>
          </p:cNvPr>
          <p:cNvPicPr>
            <a:picLocks noChangeAspect="1"/>
          </p:cNvPicPr>
          <p:nvPr userDrawn="1"/>
        </p:nvPicPr>
        <p:blipFill>
          <a:blip r:embed="rId6"/>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xmlns=""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xmlns="" id="{2F79982A-8AC7-B74E-9EA1-C749F4937718}"/>
              </a:ext>
            </a:extLst>
          </p:cNvPr>
          <p:cNvPicPr>
            <a:picLocks noChangeAspect="1"/>
          </p:cNvPicPr>
          <p:nvPr userDrawn="1"/>
        </p:nvPicPr>
        <p:blipFill rotWithShape="1">
          <a:blip r:embed="rId7"/>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xmlns="" id="{427872BE-4EBB-BA49-A46A-FC3A5E900913}"/>
              </a:ext>
            </a:extLst>
          </p:cNvPr>
          <p:cNvSpPr txBox="1"/>
          <p:nvPr userDrawn="1"/>
        </p:nvSpPr>
        <p:spPr>
          <a:xfrm>
            <a:off x="787050" y="5497848"/>
            <a:ext cx="2251262"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8"/>
              </a:rPr>
              <a:t>@GI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xmlns="" id="{EA444874-C0B0-C74D-BD78-708C15438149}"/>
              </a:ext>
            </a:extLst>
          </p:cNvPr>
          <p:cNvSpPr txBox="1"/>
          <p:nvPr userDrawn="1"/>
        </p:nvSpPr>
        <p:spPr>
          <a:xfrm>
            <a:off x="3491564"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8"/>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xmlns=""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8"/>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8"/>
            <a:extLst>
              <a:ext uri="{FF2B5EF4-FFF2-40B4-BE49-F238E27FC236}">
                <a16:creationId xmlns:a16="http://schemas.microsoft.com/office/drawing/2014/main" xmlns=""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xmlns="" id="{06F46356-6D1C-1A49-AFB9-876266891BA3}"/>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xmlns="" id="{65C03111-CAAB-3D43-A9E6-ADA046B67BBD}"/>
              </a:ext>
            </a:extLst>
          </p:cNvPr>
          <p:cNvSpPr txBox="1"/>
          <p:nvPr userDrawn="1"/>
        </p:nvSpPr>
        <p:spPr>
          <a:xfrm>
            <a:off x="3501522" y="6033094"/>
            <a:ext cx="1983453"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u="sng" dirty="0">
                <a:solidFill>
                  <a:schemeClr val="accent1"/>
                </a:solidFill>
                <a:latin typeface="Arial" panose="020B0604020202020204" pitchFamily="34" charset="0"/>
                <a:ea typeface="Aileron" charset="0"/>
                <a:cs typeface="Arial" panose="020B0604020202020204" pitchFamily="34" charset="0"/>
                <a:hlinkClick r:id="rId8">
                  <a:extLst>
                    <a:ext uri="{A12FA001-AC4F-418D-AE19-62706E023703}">
                      <ahyp:hlinkClr xmlns:ahyp="http://schemas.microsoft.com/office/drawing/2018/hyperlinkcolor" xmlns="" val="tx"/>
                    </a:ext>
                  </a:extLst>
                </a:hlinkClick>
              </a:rPr>
              <a:t>@giconnectinfo</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8"/>
            <a:extLst>
              <a:ext uri="{FF2B5EF4-FFF2-40B4-BE49-F238E27FC236}">
                <a16:creationId xmlns:a16="http://schemas.microsoft.com/office/drawing/2014/main" xmlns="" id="{9A0346C0-EC87-3C4C-A17B-08C8B6C59587}"/>
              </a:ext>
            </a:extLst>
          </p:cNvPr>
          <p:cNvSpPr/>
          <p:nvPr userDrawn="1"/>
        </p:nvSpPr>
        <p:spPr>
          <a:xfrm>
            <a:off x="3083140" y="60048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xmlns="" id="{D02EE273-9A18-DC44-BE88-86FE2C9724B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845538" y="809204"/>
            <a:ext cx="9308741" cy="4474895"/>
          </a:xfrm>
          <a:prstGeom prst="rect">
            <a:avLst/>
          </a:prstGeom>
          <a:ln w="19050">
            <a:noFill/>
          </a:ln>
          <a:effectLst/>
        </p:spPr>
      </p:pic>
      <p:pic>
        <p:nvPicPr>
          <p:cNvPr id="33" name="Graphic 32" descr="Marker with solid fill">
            <a:extLst>
              <a:ext uri="{FF2B5EF4-FFF2-40B4-BE49-F238E27FC236}">
                <a16:creationId xmlns:a16="http://schemas.microsoft.com/office/drawing/2014/main" xmlns="" id="{53807611-342D-8C4A-A14C-80E0271B4401}"/>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xmlns="" id="{6FBCB460-E274-5A4F-BEBD-A1EDEA7DDE7B}"/>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xmlns="" id="{BE7BD657-C4E9-D14E-9C9B-7066503C4FAE}"/>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xmlns="" id="{BDEFE239-A452-7F45-96CC-738EA07C4E25}"/>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xmlns="" id="{70D4C4DD-9DED-FD4E-9EC5-1439CD310DD2}"/>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xmlns="" id="{C70E79C7-0DD0-0649-B7D7-16788D730856}"/>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xmlns="" id="{5F338712-0256-3043-9E4D-B5213DEBD345}"/>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xmlns="" id="{4C8C9780-47C8-6444-9F3C-9763F8B6A4BA}"/>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xmlns="" id="{5A7CCE59-0164-7446-8E77-FB9851A146F1}"/>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xmlns="" id="{CFF3714E-FE18-FC41-A7DE-211879EBE7BF}"/>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xmlns="" id="{EFAC734C-8D96-0F4A-ACC0-45B8EFDEE938}"/>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xmlns="" id="{DCC46285-97AF-2C41-A4D0-0F4EBC8FFEE6}"/>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xmlns="" id="{C00B0601-CB6B-5749-B122-5A714818F535}"/>
              </a:ext>
            </a:extLst>
          </p:cNvPr>
          <p:cNvSpPr txBox="1"/>
          <p:nvPr userDrawn="1"/>
        </p:nvSpPr>
        <p:spPr>
          <a:xfrm>
            <a:off x="243413"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pic>
        <p:nvPicPr>
          <p:cNvPr id="63" name="Content Placeholder 7" descr="A picture containing graphical user interface">
            <a:extLst>
              <a:ext uri="{FF2B5EF4-FFF2-40B4-BE49-F238E27FC236}">
                <a16:creationId xmlns:a16="http://schemas.microsoft.com/office/drawing/2014/main" xmlns="" id="{E9D25961-5EB4-FE4F-A800-91FA8C1C9C24}"/>
              </a:ext>
            </a:extLst>
          </p:cNvPr>
          <p:cNvPicPr>
            <a:picLocks noChangeAspect="1"/>
          </p:cNvPicPr>
          <p:nvPr userDrawn="1"/>
        </p:nvPicPr>
        <p:blipFill>
          <a:blip r:embed="rId14"/>
          <a:stretch>
            <a:fillRect/>
          </a:stretch>
        </p:blipFill>
        <p:spPr>
          <a:xfrm>
            <a:off x="321268" y="4670512"/>
            <a:ext cx="1870625" cy="724585"/>
          </a:xfrm>
          <a:prstGeom prst="rect">
            <a:avLst/>
          </a:prstGeom>
        </p:spPr>
      </p:pic>
      <p:sp>
        <p:nvSpPr>
          <p:cNvPr id="64" name="TextBox 63">
            <a:extLst>
              <a:ext uri="{FF2B5EF4-FFF2-40B4-BE49-F238E27FC236}">
                <a16:creationId xmlns:a16="http://schemas.microsoft.com/office/drawing/2014/main" xmlns="" id="{5D6AD5DF-CDEC-4D4F-96AF-0D0CB3B81506}"/>
              </a:ext>
            </a:extLst>
          </p:cNvPr>
          <p:cNvSpPr txBox="1"/>
          <p:nvPr userDrawn="1"/>
        </p:nvSpPr>
        <p:spPr>
          <a:xfrm>
            <a:off x="5953126"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sp>
        <p:nvSpPr>
          <p:cNvPr id="65" name="Rectangle 64">
            <a:hlinkClick r:id="rId8"/>
            <a:extLst>
              <a:ext uri="{FF2B5EF4-FFF2-40B4-BE49-F238E27FC236}">
                <a16:creationId xmlns:a16="http://schemas.microsoft.com/office/drawing/2014/main" xmlns="" id="{F9DB6C86-81E0-3642-B710-A574DD91EFCC}"/>
              </a:ext>
            </a:extLst>
          </p:cNvPr>
          <p:cNvSpPr/>
          <p:nvPr userDrawn="1"/>
        </p:nvSpPr>
        <p:spPr>
          <a:xfrm>
            <a:off x="259227" y="459393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6" name="Graphic 65">
            <a:extLst>
              <a:ext uri="{FF2B5EF4-FFF2-40B4-BE49-F238E27FC236}">
                <a16:creationId xmlns:a16="http://schemas.microsoft.com/office/drawing/2014/main" xmlns="" id="{9DA24A0E-A7B5-0F43-9CEB-3AB37F65AB39}"/>
              </a:ext>
            </a:extLst>
          </p:cNvPr>
          <p:cNvPicPr>
            <a:picLocks noChangeAspect="1"/>
          </p:cNvPicPr>
          <p:nvPr userDrawn="1"/>
        </p:nvPicPr>
        <p:blipFill>
          <a:blip r:embed="rId15">
            <a:extLst>
              <a:ext uri="{96DAC541-7B7A-43D3-8B79-37D633B846F1}">
                <asvg:svgBlip xmlns:asvg="http://schemas.microsoft.com/office/drawing/2016/SVG/main" xmlns="" r:embed="rId16"/>
              </a:ext>
            </a:extLst>
          </a:blip>
          <a:stretch>
            <a:fillRect/>
          </a:stretch>
        </p:blipFill>
        <p:spPr>
          <a:xfrm>
            <a:off x="5583571" y="5510213"/>
            <a:ext cx="371377" cy="371377"/>
          </a:xfrm>
          <a:prstGeom prst="rect">
            <a:avLst/>
          </a:prstGeom>
        </p:spPr>
      </p:pic>
      <p:pic>
        <p:nvPicPr>
          <p:cNvPr id="67" name="Graphic 66">
            <a:extLst>
              <a:ext uri="{FF2B5EF4-FFF2-40B4-BE49-F238E27FC236}">
                <a16:creationId xmlns:a16="http://schemas.microsoft.com/office/drawing/2014/main" xmlns="" id="{7AC80E8D-BB58-544E-93AC-E1DD6BDB2718}"/>
              </a:ext>
            </a:extLst>
          </p:cNvPr>
          <p:cNvPicPr>
            <a:picLocks noChangeAspect="1"/>
          </p:cNvPicPr>
          <p:nvPr userDrawn="1"/>
        </p:nvPicPr>
        <p:blipFill>
          <a:blip r:embed="rId17">
            <a:extLst>
              <a:ext uri="{96DAC541-7B7A-43D3-8B79-37D633B846F1}">
                <asvg:svgBlip xmlns:asvg="http://schemas.microsoft.com/office/drawing/2016/SVG/main" xmlns="" r:embed="rId18"/>
              </a:ext>
            </a:extLst>
          </a:blip>
          <a:stretch>
            <a:fillRect/>
          </a:stretch>
        </p:blipFill>
        <p:spPr>
          <a:xfrm>
            <a:off x="3143403" y="6035310"/>
            <a:ext cx="373380" cy="373380"/>
          </a:xfrm>
          <a:prstGeom prst="rect">
            <a:avLst/>
          </a:prstGeom>
        </p:spPr>
      </p:pic>
      <p:pic>
        <p:nvPicPr>
          <p:cNvPr id="68" name="Graphic 67">
            <a:extLst>
              <a:ext uri="{FF2B5EF4-FFF2-40B4-BE49-F238E27FC236}">
                <a16:creationId xmlns:a16="http://schemas.microsoft.com/office/drawing/2014/main" xmlns="" id="{199899B4-83C2-3F41-8722-47C88C99BFC3}"/>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3143403" y="5510213"/>
            <a:ext cx="373380" cy="373380"/>
          </a:xfrm>
          <a:prstGeom prst="rect">
            <a:avLst/>
          </a:prstGeom>
        </p:spPr>
      </p:pic>
      <p:pic>
        <p:nvPicPr>
          <p:cNvPr id="69" name="Graphic 68">
            <a:extLst>
              <a:ext uri="{FF2B5EF4-FFF2-40B4-BE49-F238E27FC236}">
                <a16:creationId xmlns:a16="http://schemas.microsoft.com/office/drawing/2014/main" xmlns="" id="{21E4A76C-336D-8543-93D3-D9B76F4C2087}"/>
              </a:ext>
            </a:extLst>
          </p:cNvPr>
          <p:cNvPicPr>
            <a:picLocks noChangeAspect="1"/>
          </p:cNvPicPr>
          <p:nvPr userDrawn="1"/>
        </p:nvPicPr>
        <p:blipFill>
          <a:blip r:embed="rId21">
            <a:extLst>
              <a:ext uri="{96DAC541-7B7A-43D3-8B79-37D633B846F1}">
                <asvg:svgBlip xmlns:asvg="http://schemas.microsoft.com/office/drawing/2016/SVG/main" xmlns="" r:embed="rId22"/>
              </a:ext>
            </a:extLst>
          </a:blip>
          <a:stretch>
            <a:fillRect/>
          </a:stretch>
        </p:blipFill>
        <p:spPr>
          <a:xfrm>
            <a:off x="416331" y="5510213"/>
            <a:ext cx="373380" cy="373380"/>
          </a:xfrm>
          <a:prstGeom prst="rect">
            <a:avLst/>
          </a:prstGeom>
        </p:spPr>
      </p:pic>
      <p:sp>
        <p:nvSpPr>
          <p:cNvPr id="70" name="Rectangle 69">
            <a:hlinkClick r:id="rId8"/>
            <a:extLst>
              <a:ext uri="{FF2B5EF4-FFF2-40B4-BE49-F238E27FC236}">
                <a16:creationId xmlns:a16="http://schemas.microsoft.com/office/drawing/2014/main" xmlns="" id="{2853F7ED-6F00-D041-BE97-084133C301FF}"/>
              </a:ext>
            </a:extLst>
          </p:cNvPr>
          <p:cNvSpPr/>
          <p:nvPr userDrawn="1"/>
        </p:nvSpPr>
        <p:spPr>
          <a:xfrm>
            <a:off x="393420" y="5495567"/>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71" name="Graphic 70" descr="Marker with solid fill">
            <a:extLst>
              <a:ext uri="{FF2B5EF4-FFF2-40B4-BE49-F238E27FC236}">
                <a16:creationId xmlns:a16="http://schemas.microsoft.com/office/drawing/2014/main" xmlns="" id="{8B0E120F-318A-8F48-A635-416307D2FCC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xmlns="" id="{F77A31C7-37D0-4C4E-8D6D-8858270DD3E0}"/>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xmlns="" id="{FA88A190-D239-A34C-9D1C-33E408F3997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xmlns="" id="{762A8524-C9D8-4044-B5CF-732D93973EBE}"/>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xmlns="" id="{47185421-2870-3548-A12E-0BDC8DA4BC7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xmlns="" id="{313D09C2-EF20-2145-B8BE-FB08ACB1F36F}"/>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xmlns="" id="{F0A2E466-2A1B-144F-AE56-4946394E7FFB}"/>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xmlns="" id="{CCA7587C-5F96-3B41-A33E-7EE2DD0033AE}"/>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xmlns="" id="{48E62363-E642-804D-9BEF-D71E76830B3E}"/>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xmlns="" id="{3006D2C4-8855-514E-AD29-8CFB220EE882}"/>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xmlns="" id="{D75F734C-D443-4B46-93DA-AF0CF31FBF3A}"/>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xmlns="" id="{C7AE84ED-8422-DC4E-B175-CC5C8F704B8F}"/>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xmlns="" id="{2532B885-263B-9047-A78D-9A81683C9B7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xmlns="" id="{34D460A1-4807-2542-A643-4A069172EFB1}"/>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xmlns="" id="{A74ED9DC-6688-634F-A250-243C66A93ED4}"/>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xmlns="" id="{AEE635D7-DEC7-0148-A210-028FEA359B33}"/>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xmlns="" id="{7554E447-FE87-C54B-8B21-57EF933B125E}"/>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xmlns="" id="{443C4B3F-A327-814A-838B-1304A4D2BD7E}"/>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xmlns="" id="{0DC73A53-C4DE-4445-B167-0D121CD52721}"/>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xmlns="" id="{AF39396C-6A5A-FA42-986E-C13F19F631DA}"/>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xmlns="" id="{ADA742A8-F8A3-C34A-B42B-1DC158290AF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xmlns="" id="{461D264F-BF20-1F41-8FCE-E4D7FA9A13E3}"/>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xmlns="" id="{01505620-15B1-1A4D-A195-EB87809CBA7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xmlns="" id="{BD6E3A08-1566-B845-979E-76E658A5C7D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xmlns="" id="{A2C3FACD-9BE7-DD4C-8D35-EB2BEAD9FBD5}"/>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xmlns="" id="{46E87B89-E78F-A14C-99F2-0421570F16BC}"/>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xmlns="" id="{21971F66-27DB-C94C-A121-37F50845B811}"/>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xmlns="" id="{F9EF303E-5F8A-5841-B5FB-7215092D7199}"/>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3324401" y="1987144"/>
            <a:ext cx="313184" cy="313184"/>
          </a:xfrm>
          <a:prstGeom prst="rect">
            <a:avLst/>
          </a:prstGeom>
        </p:spPr>
      </p:pic>
      <p:sp>
        <p:nvSpPr>
          <p:cNvPr id="99" name="Rectangle 98">
            <a:hlinkClick r:id="rId8"/>
            <a:extLst>
              <a:ext uri="{FF2B5EF4-FFF2-40B4-BE49-F238E27FC236}">
                <a16:creationId xmlns:a16="http://schemas.microsoft.com/office/drawing/2014/main" xmlns="" id="{2A6480F3-532C-6543-85E7-0BC80B7701C0}"/>
              </a:ext>
            </a:extLst>
          </p:cNvPr>
          <p:cNvSpPr/>
          <p:nvPr userDrawn="1"/>
        </p:nvSpPr>
        <p:spPr>
          <a:xfrm>
            <a:off x="5558949"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Rectangle 99">
            <a:hlinkClick r:id="rId8"/>
            <a:extLst>
              <a:ext uri="{FF2B5EF4-FFF2-40B4-BE49-F238E27FC236}">
                <a16:creationId xmlns:a16="http://schemas.microsoft.com/office/drawing/2014/main" xmlns="" id="{F5C80912-2641-E044-BBBF-A961CFE265A8}"/>
              </a:ext>
            </a:extLst>
          </p:cNvPr>
          <p:cNvSpPr/>
          <p:nvPr userDrawn="1"/>
        </p:nvSpPr>
        <p:spPr>
          <a:xfrm>
            <a:off x="263352" y="4581128"/>
            <a:ext cx="2195918" cy="830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8"/>
            <a:extLst>
              <a:ext uri="{FF2B5EF4-FFF2-40B4-BE49-F238E27FC236}">
                <a16:creationId xmlns:a16="http://schemas.microsoft.com/office/drawing/2014/main" xmlns="" id="{271C9EA2-037E-9447-9A8A-CC48EEAF6E57}"/>
              </a:ext>
            </a:extLst>
          </p:cNvPr>
          <p:cNvSpPr/>
          <p:nvPr userDrawn="1"/>
        </p:nvSpPr>
        <p:spPr>
          <a:xfrm>
            <a:off x="358738" y="5485781"/>
            <a:ext cx="253422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xmlns=""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xmlns=""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xmlns=""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only Separator Pale">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6989F61-B860-AA41-A8B9-6C82D4D458EF}"/>
              </a:ext>
            </a:extLst>
          </p:cNvPr>
          <p:cNvPicPr>
            <a:picLocks noChangeAspect="1"/>
          </p:cNvPicPr>
          <p:nvPr userDrawn="1"/>
        </p:nvPicPr>
        <p:blipFill>
          <a:blip r:embed="rId2"/>
          <a:stretch>
            <a:fillRect/>
          </a:stretch>
        </p:blipFill>
        <p:spPr>
          <a:xfrm>
            <a:off x="3500439" y="1772816"/>
            <a:ext cx="5191122" cy="3744416"/>
          </a:xfrm>
          <a:prstGeom prst="rect">
            <a:avLst/>
          </a:prstGeom>
        </p:spPr>
      </p:pic>
      <p:sp>
        <p:nvSpPr>
          <p:cNvPr id="8" name="Titre 1"/>
          <p:cNvSpPr>
            <a:spLocks noGrp="1"/>
          </p:cNvSpPr>
          <p:nvPr>
            <p:ph type="title" hasCustomPrompt="1"/>
          </p:nvPr>
        </p:nvSpPr>
        <p:spPr>
          <a:xfrm>
            <a:off x="609600" y="274641"/>
            <a:ext cx="10972800" cy="5821363"/>
          </a:xfrm>
          <a:prstGeom prst="rect">
            <a:avLst/>
          </a:prstGeom>
        </p:spPr>
        <p:txBody>
          <a:bodyPr anchor="ctr">
            <a:normAutofit/>
          </a:bodyPr>
          <a:lstStyle>
            <a:lvl1pPr algn="ctr">
              <a:defRPr sz="4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3695886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41"/>
            <a:ext cx="10972800" cy="4162475"/>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41"/>
            <a:ext cx="10972800" cy="1655763"/>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xmlns="" id="{85DA814E-187E-4E86-9496-B67EBCAD23B3}"/>
              </a:ext>
            </a:extLst>
          </p:cNvPr>
          <p:cNvSpPr>
            <a:spLocks noGrp="1"/>
          </p:cNvSpPr>
          <p:nvPr>
            <p:ph type="sldNum" sz="quarter" idx="4"/>
          </p:nvPr>
        </p:nvSpPr>
        <p:spPr>
          <a:xfrm>
            <a:off x="10800524" y="6428364"/>
            <a:ext cx="781877" cy="365125"/>
          </a:xfrm>
          <a:prstGeom prst="rect">
            <a:avLst/>
          </a:prstGeom>
        </p:spPr>
        <p:txBody>
          <a:bodyPr vert="horz" lIns="0" tIns="0" rIns="0" bIns="0" rtlCol="0" anchor="ctr"/>
          <a:lstStyle>
            <a:lvl1pPr algn="r">
              <a:defRPr sz="11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8046637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xmlns=""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xmlns=""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xmlns=""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xmlns=""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xmlns=""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xmlns=""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xmlns=""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8835160"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xmlns=""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87407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 id="2147483680" r:id="rId15"/>
    <p:sldLayoutId id="2147483681" r:id="rId16"/>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AA49B-EE5B-1501-E3D6-B1AEB898C68B}"/>
              </a:ext>
            </a:extLst>
          </p:cNvPr>
          <p:cNvSpPr>
            <a:spLocks noGrp="1"/>
          </p:cNvSpPr>
          <p:nvPr>
            <p:ph type="title"/>
          </p:nvPr>
        </p:nvSpPr>
        <p:spPr/>
        <p:txBody>
          <a:bodyPr/>
          <a:lstStyle/>
          <a:p>
            <a:r>
              <a:rPr lang="en-GB" dirty="0"/>
              <a:t>Sunlight: summary</a:t>
            </a:r>
          </a:p>
        </p:txBody>
      </p:sp>
      <p:sp>
        <p:nvSpPr>
          <p:cNvPr id="3" name="Content Placeholder 2">
            <a:extLst>
              <a:ext uri="{FF2B5EF4-FFF2-40B4-BE49-F238E27FC236}">
                <a16:creationId xmlns:a16="http://schemas.microsoft.com/office/drawing/2014/main" xmlns="" id="{7BDC6641-5146-D089-25D5-174386CFCAA0}"/>
              </a:ext>
            </a:extLst>
          </p:cNvPr>
          <p:cNvSpPr>
            <a:spLocks noGrp="1"/>
          </p:cNvSpPr>
          <p:nvPr>
            <p:ph sz="quarter" idx="14"/>
          </p:nvPr>
        </p:nvSpPr>
        <p:spPr/>
        <p:txBody>
          <a:bodyPr/>
          <a:lstStyle/>
          <a:p>
            <a:r>
              <a:rPr lang="en-GB" dirty="0"/>
              <a:t>FTD/TPI plus bevacizumab improved OS and PFS in refractory CRC patients</a:t>
            </a:r>
          </a:p>
          <a:p>
            <a:r>
              <a:rPr lang="en-GB" dirty="0"/>
              <a:t>Improvements in survival occurred in all clinically relevant subgroups</a:t>
            </a:r>
          </a:p>
          <a:p>
            <a:r>
              <a:rPr lang="en-GB" dirty="0"/>
              <a:t>The safety profile was manageable and consistent with the individual safety profiles of FTD/TPI and bevacizumab</a:t>
            </a:r>
          </a:p>
        </p:txBody>
      </p:sp>
      <p:sp>
        <p:nvSpPr>
          <p:cNvPr id="4" name="Slide Number Placeholder 3">
            <a:extLst>
              <a:ext uri="{FF2B5EF4-FFF2-40B4-BE49-F238E27FC236}">
                <a16:creationId xmlns:a16="http://schemas.microsoft.com/office/drawing/2014/main" xmlns="" id="{79F35122-67CB-0681-A52F-0A068F049898}"/>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
        <p:nvSpPr>
          <p:cNvPr id="5" name="Content Placeholder 4">
            <a:extLst>
              <a:ext uri="{FF2B5EF4-FFF2-40B4-BE49-F238E27FC236}">
                <a16:creationId xmlns:a16="http://schemas.microsoft.com/office/drawing/2014/main" xmlns="" id="{56E8F9BF-EBE4-ABA6-3BFC-BF587992A745}"/>
              </a:ext>
            </a:extLst>
          </p:cNvPr>
          <p:cNvSpPr>
            <a:spLocks noGrp="1"/>
          </p:cNvSpPr>
          <p:nvPr>
            <p:ph sz="quarter" idx="15"/>
          </p:nvPr>
        </p:nvSpPr>
        <p:spPr>
          <a:xfrm>
            <a:off x="620183" y="6232227"/>
            <a:ext cx="9436257" cy="365125"/>
          </a:xfrm>
        </p:spPr>
        <p:txBody>
          <a:bodyPr/>
          <a:lstStyle/>
          <a:p>
            <a:r>
              <a:rPr lang="en-GB" dirty="0">
                <a:solidFill>
                  <a:schemeClr val="tx2"/>
                </a:solidFill>
              </a:rPr>
              <a:t>CRC, colorectal cancer; FTD/TPI, trifluridine/tipiracil; (m)OS, median overall survival; (m)PFS, median progression-free survival</a:t>
            </a:r>
          </a:p>
          <a:p>
            <a:r>
              <a:rPr lang="en-GB" sz="1200" dirty="0" err="1">
                <a:solidFill>
                  <a:schemeClr val="tx2"/>
                </a:solidFill>
                <a:effectLst/>
                <a:ea typeface="Calibri" panose="020F0502020204030204" pitchFamily="34" charset="0"/>
              </a:rPr>
              <a:t>Tabernero</a:t>
            </a:r>
            <a:r>
              <a:rPr lang="en-GB" sz="1200" dirty="0">
                <a:solidFill>
                  <a:schemeClr val="tx2"/>
                </a:solidFill>
                <a:effectLst/>
                <a:ea typeface="Calibri" panose="020F0502020204030204" pitchFamily="34" charset="0"/>
              </a:rPr>
              <a:t> J, et al. </a:t>
            </a:r>
            <a:r>
              <a:rPr lang="en-GB" sz="1200" dirty="0">
                <a:solidFill>
                  <a:schemeClr val="tx2"/>
                </a:solidFill>
              </a:rPr>
              <a:t>J Clin Oncol 41, 2023 (</a:t>
            </a:r>
            <a:r>
              <a:rPr lang="en-GB" sz="1200" dirty="0" err="1">
                <a:solidFill>
                  <a:schemeClr val="tx2"/>
                </a:solidFill>
              </a:rPr>
              <a:t>suppl</a:t>
            </a:r>
            <a:r>
              <a:rPr lang="en-GB" sz="1200" dirty="0">
                <a:solidFill>
                  <a:schemeClr val="tx2"/>
                </a:solidFill>
              </a:rPr>
              <a:t> 4; </a:t>
            </a:r>
            <a:r>
              <a:rPr lang="en-GB" sz="1200" dirty="0" err="1">
                <a:solidFill>
                  <a:schemeClr val="tx2"/>
                </a:solidFill>
              </a:rPr>
              <a:t>abstr</a:t>
            </a:r>
            <a:r>
              <a:rPr lang="en-GB" sz="1200" dirty="0">
                <a:solidFill>
                  <a:schemeClr val="tx2"/>
                </a:solidFill>
              </a:rPr>
              <a:t> 4) (ASCO GI 2023, oral presentation)</a:t>
            </a:r>
            <a:r>
              <a:rPr lang="en-GB" dirty="0">
                <a:solidFill>
                  <a:schemeClr val="tx2"/>
                </a:solidFill>
              </a:rPr>
              <a:t>; Deming D, Discussant of abstract 4 (ASCO GI 2023)</a:t>
            </a:r>
          </a:p>
        </p:txBody>
      </p:sp>
      <p:sp>
        <p:nvSpPr>
          <p:cNvPr id="6" name="TextBox 5">
            <a:extLst>
              <a:ext uri="{FF2B5EF4-FFF2-40B4-BE49-F238E27FC236}">
                <a16:creationId xmlns:a16="http://schemas.microsoft.com/office/drawing/2014/main" xmlns="" id="{ED1B4404-D98B-CA1A-F313-2148A0CB9263}"/>
              </a:ext>
            </a:extLst>
          </p:cNvPr>
          <p:cNvSpPr txBox="1"/>
          <p:nvPr/>
        </p:nvSpPr>
        <p:spPr>
          <a:xfrm>
            <a:off x="1391477" y="3554245"/>
            <a:ext cx="9409047" cy="174696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Takeaway</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SUNLIGHT results indicate that FTD/TPI plus bevacizumab should be considered a standard of care in the refractory treatment setting</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There was a modest increase in toxicities and financial cost, but this comes with significant improvements in mPFS and mOS</a:t>
            </a:r>
          </a:p>
        </p:txBody>
      </p:sp>
    </p:spTree>
    <p:extLst>
      <p:ext uri="{BB962C8B-B14F-4D97-AF65-F5344CB8AC3E}">
        <p14:creationId xmlns:p14="http://schemas.microsoft.com/office/powerpoint/2010/main" val="347482600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CE43C0F-8A7B-3A4B-9DB5-B3472E36E833}" type="slidenum">
              <a:rPr lang="en-GB" smtClean="0"/>
              <a:pPr/>
              <a:t>11</a:t>
            </a:fld>
            <a:endParaRPr lang="en-GB" dirty="0"/>
          </a:p>
        </p:txBody>
      </p:sp>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pPr>
              <a:lnSpc>
                <a:spcPct val="107000"/>
              </a:lnSpc>
              <a:spcAft>
                <a:spcPts val="800"/>
              </a:spcAft>
            </a:pPr>
            <a:r>
              <a:rPr lang="en-GB" dirty="0">
                <a:effectLst/>
                <a:latin typeface="Arial" panose="020B0604020202020204" pitchFamily="34" charset="0"/>
                <a:ea typeface="Calibri" panose="020F0502020204030204" pitchFamily="34" charset="0"/>
                <a:cs typeface="Times New Roman" panose="02020603050405020304" pitchFamily="18" charset="0"/>
              </a:rPr>
              <a:t>Kinetics of postoperative circulating cell-free DNA and impact on MRD detection rates in patients with resected stage I-III CRC</a:t>
            </a:r>
            <a:r>
              <a:rPr lang="en-GB" sz="1800" dirty="0">
                <a:effectLst/>
                <a:latin typeface="Arial" panose="020B0604020202020204" pitchFamily="34" charset="0"/>
                <a:ea typeface="Calibri" panose="020F0502020204030204" pitchFamily="34" charset="0"/>
                <a:cs typeface="Times New Roman" panose="02020603050405020304" pitchFamily="18" charset="0"/>
              </a:rPr>
              <a:t/>
            </a:r>
            <a:br>
              <a:rPr lang="en-GB" sz="1800" dirty="0">
                <a:effectLst/>
                <a:latin typeface="Arial" panose="020B0604020202020204" pitchFamily="34" charset="0"/>
                <a:ea typeface="Calibri" panose="020F0502020204030204" pitchFamily="34" charset="0"/>
                <a:cs typeface="Times New Roman" panose="02020603050405020304" pitchFamily="18" charset="0"/>
              </a:rPr>
            </a:b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p:txBody>
          <a:bodyPr>
            <a:normAutofit/>
          </a:bodyPr>
          <a:lstStyle/>
          <a:p>
            <a:pPr>
              <a:buSzPts val="1000"/>
              <a:tabLst>
                <a:tab pos="457200" algn="l"/>
              </a:tabLst>
            </a:pPr>
            <a:r>
              <a:rPr lang="en-GB" sz="2200" b="1" dirty="0">
                <a:ea typeface="Calibri" panose="020F0502020204030204" pitchFamily="34" charset="0"/>
              </a:rPr>
              <a:t>Cohen SA, </a:t>
            </a:r>
            <a:r>
              <a:rPr lang="en-GB" sz="2200" b="1" dirty="0">
                <a:effectLst/>
                <a:ea typeface="Calibri" panose="020F0502020204030204" pitchFamily="34" charset="0"/>
              </a:rPr>
              <a:t>et al. </a:t>
            </a:r>
            <a:r>
              <a:rPr lang="en-GB" sz="2200" b="1" dirty="0">
                <a:ea typeface="Calibri" panose="020F0502020204030204" pitchFamily="34" charset="0"/>
              </a:rPr>
              <a:t>J Clin Oncol 41, 2023 (</a:t>
            </a:r>
            <a:r>
              <a:rPr lang="en-GB" sz="2200" b="1" dirty="0" err="1">
                <a:ea typeface="Calibri" panose="020F0502020204030204" pitchFamily="34" charset="0"/>
              </a:rPr>
              <a:t>suppl</a:t>
            </a:r>
            <a:r>
              <a:rPr lang="en-GB" sz="2200" b="1" dirty="0">
                <a:ea typeface="Calibri" panose="020F0502020204030204" pitchFamily="34" charset="0"/>
              </a:rPr>
              <a:t> 4; </a:t>
            </a:r>
            <a:r>
              <a:rPr lang="en-GB" sz="2200" b="1" dirty="0" err="1">
                <a:ea typeface="Calibri" panose="020F0502020204030204" pitchFamily="34" charset="0"/>
              </a:rPr>
              <a:t>abstr</a:t>
            </a:r>
            <a:r>
              <a:rPr lang="en-GB" sz="2200" b="1" dirty="0">
                <a:ea typeface="Calibri" panose="020F0502020204030204" pitchFamily="34" charset="0"/>
              </a:rPr>
              <a:t> 5)</a:t>
            </a:r>
          </a:p>
        </p:txBody>
      </p:sp>
      <p:sp>
        <p:nvSpPr>
          <p:cNvPr id="5" name="Content Placeholder 4">
            <a:extLst>
              <a:ext uri="{FF2B5EF4-FFF2-40B4-BE49-F238E27FC236}">
                <a16:creationId xmlns:a16="http://schemas.microsoft.com/office/drawing/2014/main" xmlns="" id="{E7BE9505-DABA-2CDB-4591-4B876309D3C4}"/>
              </a:ext>
            </a:extLst>
          </p:cNvPr>
          <p:cNvSpPr>
            <a:spLocks noGrp="1"/>
          </p:cNvSpPr>
          <p:nvPr>
            <p:ph sz="quarter" idx="15"/>
          </p:nvPr>
        </p:nvSpPr>
        <p:spPr/>
        <p:txBody>
          <a:bodyPr/>
          <a:lstStyle/>
          <a:p>
            <a:r>
              <a:rPr lang="en-GB" dirty="0"/>
              <a:t>CRC, </a:t>
            </a:r>
            <a:r>
              <a:rPr lang="en-GB" sz="1200" dirty="0">
                <a:effectLst/>
                <a:latin typeface="Calibri" panose="020F0502020204030204" pitchFamily="34" charset="0"/>
                <a:ea typeface="Calibri" panose="020F0502020204030204" pitchFamily="34" charset="0"/>
                <a:cs typeface="Times New Roman" panose="02020603050405020304" pitchFamily="18" charset="0"/>
              </a:rPr>
              <a:t>colorectal cancer; MRD, minimal residual detection</a:t>
            </a:r>
            <a:endParaRPr lang="en-GB" dirty="0"/>
          </a:p>
        </p:txBody>
      </p:sp>
    </p:spTree>
    <p:extLst>
      <p:ext uri="{BB962C8B-B14F-4D97-AF65-F5344CB8AC3E}">
        <p14:creationId xmlns:p14="http://schemas.microsoft.com/office/powerpoint/2010/main" val="421165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C1E209E-ADE7-1186-5A96-2D936CC8AEEF}"/>
              </a:ext>
            </a:extLst>
          </p:cNvPr>
          <p:cNvSpPr>
            <a:spLocks noGrp="1"/>
          </p:cNvSpPr>
          <p:nvPr>
            <p:ph type="title"/>
          </p:nvPr>
        </p:nvSpPr>
        <p:spPr>
          <a:xfrm>
            <a:off x="618548" y="259200"/>
            <a:ext cx="8740799" cy="864000"/>
          </a:xfrm>
        </p:spPr>
        <p:txBody>
          <a:bodyPr>
            <a:normAutofit/>
          </a:bodyPr>
          <a:lstStyle/>
          <a:p>
            <a:r>
              <a:rPr lang="en-GB" dirty="0"/>
              <a:t>background and study design</a:t>
            </a:r>
          </a:p>
        </p:txBody>
      </p:sp>
      <p:sp>
        <p:nvSpPr>
          <p:cNvPr id="7" name="Content Placeholder 6">
            <a:extLst>
              <a:ext uri="{FF2B5EF4-FFF2-40B4-BE49-F238E27FC236}">
                <a16:creationId xmlns:a16="http://schemas.microsoft.com/office/drawing/2014/main" xmlns="" id="{011BF4FA-CCD7-B739-639A-2F01051DC025}"/>
              </a:ext>
            </a:extLst>
          </p:cNvPr>
          <p:cNvSpPr>
            <a:spLocks noGrp="1"/>
          </p:cNvSpPr>
          <p:nvPr>
            <p:ph sz="quarter" idx="14"/>
          </p:nvPr>
        </p:nvSpPr>
        <p:spPr>
          <a:xfrm>
            <a:off x="620184" y="1344996"/>
            <a:ext cx="10962216" cy="1787376"/>
          </a:xfrm>
        </p:spPr>
        <p:txBody>
          <a:bodyPr>
            <a:noAutofit/>
          </a:bodyPr>
          <a:lstStyle/>
          <a:p>
            <a:r>
              <a:rPr lang="en-GB" sz="1800" b="1" i="0" dirty="0">
                <a:solidFill>
                  <a:schemeClr val="accent2"/>
                </a:solidFill>
                <a:effectLst/>
              </a:rPr>
              <a:t>Circulating tumour DNA </a:t>
            </a:r>
            <a:r>
              <a:rPr lang="en-GB" sz="1800" b="0" i="0" dirty="0">
                <a:effectLst/>
              </a:rPr>
              <a:t>(ctDNA) has emerged as </a:t>
            </a:r>
            <a:r>
              <a:rPr lang="en-GB" sz="1800" b="1" i="0" dirty="0">
                <a:solidFill>
                  <a:schemeClr val="accent2"/>
                </a:solidFill>
                <a:effectLst/>
              </a:rPr>
              <a:t>a useful biomarker for detecting molecular residual disease (MRD) in colorectal cancer (CRC)</a:t>
            </a:r>
            <a:r>
              <a:rPr lang="en-GB" sz="1800" b="1" i="0" baseline="30000" dirty="0">
                <a:solidFill>
                  <a:schemeClr val="accent2"/>
                </a:solidFill>
                <a:effectLst/>
              </a:rPr>
              <a:t>1,2</a:t>
            </a:r>
          </a:p>
          <a:p>
            <a:r>
              <a:rPr lang="en-GB" sz="1800" b="1" dirty="0">
                <a:solidFill>
                  <a:schemeClr val="accent2"/>
                </a:solidFill>
              </a:rPr>
              <a:t>High levels of cell-free DNA </a:t>
            </a:r>
            <a:r>
              <a:rPr lang="en-GB" sz="1800" dirty="0"/>
              <a:t>(cfDNA) from normal tissue </a:t>
            </a:r>
            <a:r>
              <a:rPr lang="en-GB" sz="1800" b="1" dirty="0">
                <a:solidFill>
                  <a:schemeClr val="accent2"/>
                </a:solidFill>
              </a:rPr>
              <a:t>may limit the detection of tumour-derived ctDNA </a:t>
            </a:r>
            <a:r>
              <a:rPr lang="en-GB" sz="1800" dirty="0"/>
              <a:t>in certain clinical scenarios (immediately </a:t>
            </a:r>
            <a:r>
              <a:rPr lang="en-GB" sz="1800" b="0" i="0" dirty="0">
                <a:effectLst/>
              </a:rPr>
              <a:t>after surgery or during adjuvant therapy)</a:t>
            </a:r>
            <a:r>
              <a:rPr lang="en-GB" sz="1800" b="0" i="0" baseline="30000" dirty="0">
                <a:effectLst/>
              </a:rPr>
              <a:t>3</a:t>
            </a:r>
          </a:p>
          <a:p>
            <a:r>
              <a:rPr lang="en-GB" sz="1800" b="0" i="0" dirty="0">
                <a:effectLst/>
              </a:rPr>
              <a:t>The optimal timing of blood collection for reliable MRD detection after surgery or adjuvant therapy needs to be determined</a:t>
            </a:r>
          </a:p>
        </p:txBody>
      </p:sp>
      <p:sp>
        <p:nvSpPr>
          <p:cNvPr id="2" name="Slide Number Placeholder 1">
            <a:extLst>
              <a:ext uri="{FF2B5EF4-FFF2-40B4-BE49-F238E27FC236}">
                <a16:creationId xmlns:a16="http://schemas.microsoft.com/office/drawing/2014/main" xmlns="" id="{AE1E5BF8-90A0-370B-C83A-5603D0FF6775}"/>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8" name="Content Placeholder 7">
            <a:extLst>
              <a:ext uri="{FF2B5EF4-FFF2-40B4-BE49-F238E27FC236}">
                <a16:creationId xmlns:a16="http://schemas.microsoft.com/office/drawing/2014/main" xmlns="" id="{112B5E39-3F3A-EA4C-1C28-DF508F8EEC1C}"/>
              </a:ext>
            </a:extLst>
          </p:cNvPr>
          <p:cNvSpPr>
            <a:spLocks noGrp="1"/>
          </p:cNvSpPr>
          <p:nvPr>
            <p:ph sz="quarter" idx="15"/>
          </p:nvPr>
        </p:nvSpPr>
        <p:spPr>
          <a:xfrm>
            <a:off x="618549" y="6237312"/>
            <a:ext cx="9437892" cy="365125"/>
          </a:xfrm>
        </p:spPr>
        <p:txBody>
          <a:bodyPr/>
          <a:lstStyle/>
          <a:p>
            <a:pPr>
              <a:buSzPts val="1000"/>
              <a:tabLst>
                <a:tab pos="457200" algn="l"/>
              </a:tabLst>
            </a:pPr>
            <a:r>
              <a:rPr lang="en-GB" sz="1100" dirty="0">
                <a:solidFill>
                  <a:schemeClr val="tx2"/>
                </a:solidFill>
                <a:ea typeface="Calibri" panose="020F0502020204030204" pitchFamily="34" charset="0"/>
              </a:rPr>
              <a:t>NGS, next generation sequencing; US, United States</a:t>
            </a:r>
          </a:p>
          <a:p>
            <a:pPr>
              <a:buSzPts val="1000"/>
              <a:tabLst>
                <a:tab pos="457200" algn="l"/>
              </a:tabLst>
            </a:pPr>
            <a:r>
              <a:rPr lang="en-GB" sz="1100" dirty="0">
                <a:solidFill>
                  <a:schemeClr val="tx2"/>
                </a:solidFill>
                <a:ea typeface="Calibri" panose="020F0502020204030204" pitchFamily="34" charset="0"/>
              </a:rPr>
              <a:t>1. Kotani D, et al. Nature Med. 2023;29:127-34; 2. Malla M, et al. J Clin Oncol. 2022;40:2846-57; 3. Henriksen TV, et al. Mol Oncol. 2020;14:1670-9; 4. Cohen SA, </a:t>
            </a:r>
            <a:r>
              <a:rPr lang="en-GB" sz="1100" dirty="0">
                <a:solidFill>
                  <a:schemeClr val="tx2"/>
                </a:solidFill>
                <a:effectLst/>
                <a:ea typeface="Calibri" panose="020F0502020204030204" pitchFamily="34" charset="0"/>
              </a:rPr>
              <a:t>et al. </a:t>
            </a:r>
            <a:r>
              <a:rPr lang="en-GB" sz="1100" dirty="0">
                <a:solidFill>
                  <a:schemeClr val="tx2"/>
                </a:solidFill>
                <a:ea typeface="Calibri" panose="020F0502020204030204" pitchFamily="34" charset="0"/>
              </a:rPr>
              <a:t>J Clin Oncol 41, 2023 (</a:t>
            </a:r>
            <a:r>
              <a:rPr lang="en-GB" sz="1100" dirty="0" err="1">
                <a:solidFill>
                  <a:schemeClr val="tx2"/>
                </a:solidFill>
                <a:ea typeface="Calibri" panose="020F0502020204030204" pitchFamily="34" charset="0"/>
              </a:rPr>
              <a:t>suppl</a:t>
            </a:r>
            <a:r>
              <a:rPr lang="en-GB" sz="1100" dirty="0">
                <a:solidFill>
                  <a:schemeClr val="tx2"/>
                </a:solidFill>
                <a:ea typeface="Calibri" panose="020F0502020204030204" pitchFamily="34" charset="0"/>
              </a:rPr>
              <a:t> 4; </a:t>
            </a:r>
            <a:r>
              <a:rPr lang="en-GB" sz="1100" dirty="0" err="1">
                <a:solidFill>
                  <a:schemeClr val="tx2"/>
                </a:solidFill>
                <a:ea typeface="Calibri" panose="020F0502020204030204" pitchFamily="34" charset="0"/>
              </a:rPr>
              <a:t>abstr</a:t>
            </a:r>
            <a:r>
              <a:rPr lang="en-GB" sz="1100" dirty="0">
                <a:solidFill>
                  <a:schemeClr val="tx2"/>
                </a:solidFill>
                <a:ea typeface="Calibri" panose="020F0502020204030204" pitchFamily="34" charset="0"/>
              </a:rPr>
              <a:t> 5) </a:t>
            </a:r>
            <a:r>
              <a:rPr lang="en-GB" sz="1100" dirty="0">
                <a:solidFill>
                  <a:schemeClr val="tx2"/>
                </a:solidFill>
              </a:rPr>
              <a:t>(ASCO GI 2023, oral presentation)</a:t>
            </a:r>
            <a:endParaRPr lang="en-GB" sz="1100" dirty="0">
              <a:solidFill>
                <a:schemeClr val="tx2"/>
              </a:solidFill>
              <a:ea typeface="Calibri" panose="020F0502020204030204" pitchFamily="34" charset="0"/>
            </a:endParaRPr>
          </a:p>
        </p:txBody>
      </p:sp>
      <p:sp>
        <p:nvSpPr>
          <p:cNvPr id="3" name="TextBox 2">
            <a:extLst>
              <a:ext uri="{FF2B5EF4-FFF2-40B4-BE49-F238E27FC236}">
                <a16:creationId xmlns:a16="http://schemas.microsoft.com/office/drawing/2014/main" xmlns="" id="{B0940139-1269-1B39-7C32-CC70AF274106}"/>
              </a:ext>
            </a:extLst>
          </p:cNvPr>
          <p:cNvSpPr txBox="1"/>
          <p:nvPr/>
        </p:nvSpPr>
        <p:spPr>
          <a:xfrm>
            <a:off x="618548" y="3465006"/>
            <a:ext cx="2168414" cy="400110"/>
          </a:xfrm>
          <a:prstGeom prst="rect">
            <a:avLst/>
          </a:prstGeom>
          <a:noFill/>
        </p:spPr>
        <p:txBody>
          <a:bodyPr wrap="none" lIns="0" rtlCol="0">
            <a:spAutoFit/>
          </a:bodyPr>
          <a:lstStyle/>
          <a:p>
            <a:r>
              <a:rPr lang="en-GB" sz="2000" b="1" cap="all" spc="100" dirty="0">
                <a:solidFill>
                  <a:schemeClr val="accent2"/>
                </a:solidFill>
                <a:latin typeface="Arial" panose="020B0604020202020204" pitchFamily="34" charset="0"/>
                <a:ea typeface="Aileron" charset="0"/>
                <a:cs typeface="Arial" panose="020B0604020202020204" pitchFamily="34" charset="0"/>
              </a:rPr>
              <a:t>Study design</a:t>
            </a:r>
          </a:p>
        </p:txBody>
      </p:sp>
      <p:sp>
        <p:nvSpPr>
          <p:cNvPr id="4" name="TextBox 3">
            <a:extLst>
              <a:ext uri="{FF2B5EF4-FFF2-40B4-BE49-F238E27FC236}">
                <a16:creationId xmlns:a16="http://schemas.microsoft.com/office/drawing/2014/main" xmlns="" id="{4ED51F64-5101-50D0-E3FD-FC039409D547}"/>
              </a:ext>
            </a:extLst>
          </p:cNvPr>
          <p:cNvSpPr txBox="1"/>
          <p:nvPr/>
        </p:nvSpPr>
        <p:spPr>
          <a:xfrm>
            <a:off x="618548" y="874290"/>
            <a:ext cx="2105705" cy="400110"/>
          </a:xfrm>
          <a:prstGeom prst="rect">
            <a:avLst/>
          </a:prstGeom>
          <a:noFill/>
        </p:spPr>
        <p:txBody>
          <a:bodyPr wrap="none" lIns="0" rtlCol="0">
            <a:spAutoFit/>
          </a:bodyPr>
          <a:lstStyle/>
          <a:p>
            <a:r>
              <a:rPr lang="en-GB" sz="2000" b="1" cap="all" spc="100" dirty="0">
                <a:solidFill>
                  <a:schemeClr val="accent2"/>
                </a:solidFill>
                <a:latin typeface="Arial" panose="020B0604020202020204" pitchFamily="34" charset="0"/>
                <a:ea typeface="Aileron" charset="0"/>
                <a:cs typeface="Arial" panose="020B0604020202020204" pitchFamily="34" charset="0"/>
              </a:rPr>
              <a:t>background</a:t>
            </a:r>
          </a:p>
        </p:txBody>
      </p:sp>
      <p:sp>
        <p:nvSpPr>
          <p:cNvPr id="5" name="Content Placeholder 6">
            <a:extLst>
              <a:ext uri="{FF2B5EF4-FFF2-40B4-BE49-F238E27FC236}">
                <a16:creationId xmlns:a16="http://schemas.microsoft.com/office/drawing/2014/main" xmlns="" id="{4B5A2C7E-5691-5944-DFE9-B8CA02B2B5A4}"/>
              </a:ext>
            </a:extLst>
          </p:cNvPr>
          <p:cNvSpPr txBox="1">
            <a:spLocks/>
          </p:cNvSpPr>
          <p:nvPr/>
        </p:nvSpPr>
        <p:spPr>
          <a:xfrm>
            <a:off x="620184" y="3900300"/>
            <a:ext cx="10962216" cy="2304851"/>
          </a:xfrm>
          <a:prstGeom prst="rect">
            <a:avLst/>
          </a:prstGeom>
        </p:spPr>
        <p:txBody>
          <a:bodyPr vert="horz" lIns="0" tIns="0" rIns="0" bIns="0" rtlCol="0">
            <a:norm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t>A </a:t>
            </a:r>
            <a:r>
              <a:rPr lang="en-GB" sz="1800" b="1" dirty="0">
                <a:solidFill>
                  <a:schemeClr val="accent2"/>
                </a:solidFill>
              </a:rPr>
              <a:t>retrospective, US-based, multi-institutional study </a:t>
            </a:r>
            <a:r>
              <a:rPr lang="en-GB" sz="1800" dirty="0"/>
              <a:t>where data from commercial ctDNA testing in 16,347 patients with stage I-III CRC were analysed </a:t>
            </a:r>
          </a:p>
          <a:p>
            <a:pPr lvl="1"/>
            <a:r>
              <a:rPr lang="en-GB" sz="1600" dirty="0"/>
              <a:t>Complete clinical data were available for 417 patients with 2,538 plasma samples collected between 6/2019 and 4/2022 </a:t>
            </a:r>
          </a:p>
          <a:p>
            <a:pPr lvl="1"/>
            <a:r>
              <a:rPr lang="en-GB" sz="1600" dirty="0"/>
              <a:t>Median follow-up for relapsed and non-relapsed patients was 730 and 615 days, respectively</a:t>
            </a:r>
          </a:p>
          <a:p>
            <a:pPr lvl="1"/>
            <a:r>
              <a:rPr lang="en-GB" sz="1600" dirty="0"/>
              <a:t>A NGS assay (Signatera) was used to quantify ctDNA prior to surgery and postoperatively</a:t>
            </a:r>
          </a:p>
          <a:p>
            <a:pPr lvl="1"/>
            <a:r>
              <a:rPr lang="en-GB" sz="1600" b="1" dirty="0">
                <a:solidFill>
                  <a:schemeClr val="accent2"/>
                </a:solidFill>
              </a:rPr>
              <a:t>The kinetics of total cfDNA was analysed and compared with the ctDNA MRD positivity rates</a:t>
            </a:r>
            <a:r>
              <a:rPr lang="en-GB" sz="1600" dirty="0"/>
              <a:t> at various time points after surgery</a:t>
            </a:r>
          </a:p>
        </p:txBody>
      </p:sp>
    </p:spTree>
    <p:extLst>
      <p:ext uri="{BB962C8B-B14F-4D97-AF65-F5344CB8AC3E}">
        <p14:creationId xmlns:p14="http://schemas.microsoft.com/office/powerpoint/2010/main" val="39412084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xmlns="" id="{F41FDC82-58D6-014C-B79B-D5D002B858B0}"/>
              </a:ext>
            </a:extLst>
          </p:cNvPr>
          <p:cNvPicPr>
            <a:picLocks noChangeAspect="1"/>
          </p:cNvPicPr>
          <p:nvPr/>
        </p:nvPicPr>
        <p:blipFill rotWithShape="1">
          <a:blip r:embed="rId2">
            <a:duotone>
              <a:prstClr val="black"/>
              <a:schemeClr val="accent1">
                <a:tint val="45000"/>
                <a:satMod val="400000"/>
              </a:schemeClr>
            </a:duotone>
          </a:blip>
          <a:srcRect l="11477" t="54034" r="3424" b="6166"/>
          <a:stretch/>
        </p:blipFill>
        <p:spPr>
          <a:xfrm>
            <a:off x="1129085" y="4285144"/>
            <a:ext cx="5351228" cy="1503406"/>
          </a:xfrm>
          <a:prstGeom prst="rect">
            <a:avLst/>
          </a:prstGeom>
        </p:spPr>
      </p:pic>
      <p:sp>
        <p:nvSpPr>
          <p:cNvPr id="2" name="Title 1">
            <a:extLst>
              <a:ext uri="{FF2B5EF4-FFF2-40B4-BE49-F238E27FC236}">
                <a16:creationId xmlns:a16="http://schemas.microsoft.com/office/drawing/2014/main" xmlns="" id="{C1F08940-A4BE-A923-AD45-54BB170D3E20}"/>
              </a:ext>
            </a:extLst>
          </p:cNvPr>
          <p:cNvSpPr>
            <a:spLocks noGrp="1"/>
          </p:cNvSpPr>
          <p:nvPr>
            <p:ph type="title"/>
          </p:nvPr>
        </p:nvSpPr>
        <p:spPr>
          <a:xfrm>
            <a:off x="619201" y="259200"/>
            <a:ext cx="8740799" cy="864000"/>
          </a:xfrm>
        </p:spPr>
        <p:txBody>
          <a:bodyPr/>
          <a:lstStyle/>
          <a:p>
            <a:r>
              <a:rPr lang="en-GB" dirty="0"/>
              <a:t>results</a:t>
            </a:r>
          </a:p>
        </p:txBody>
      </p:sp>
      <p:sp>
        <p:nvSpPr>
          <p:cNvPr id="4" name="Slide Number Placeholder 3">
            <a:extLst>
              <a:ext uri="{FF2B5EF4-FFF2-40B4-BE49-F238E27FC236}">
                <a16:creationId xmlns:a16="http://schemas.microsoft.com/office/drawing/2014/main" xmlns="" id="{444A8C98-5151-D0FA-04DB-5BAB0B310D1F}"/>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
        <p:nvSpPr>
          <p:cNvPr id="5" name="Content Placeholder 4">
            <a:extLst>
              <a:ext uri="{FF2B5EF4-FFF2-40B4-BE49-F238E27FC236}">
                <a16:creationId xmlns:a16="http://schemas.microsoft.com/office/drawing/2014/main" xmlns="" id="{F2229F74-FCCC-2762-1755-4C6917AB2806}"/>
              </a:ext>
            </a:extLst>
          </p:cNvPr>
          <p:cNvSpPr>
            <a:spLocks noGrp="1"/>
          </p:cNvSpPr>
          <p:nvPr>
            <p:ph sz="quarter" idx="15"/>
          </p:nvPr>
        </p:nvSpPr>
        <p:spPr/>
        <p:txBody>
          <a:bodyPr/>
          <a:lstStyle/>
          <a:p>
            <a:pPr>
              <a:buSzPts val="1000"/>
              <a:tabLst>
                <a:tab pos="457200" algn="l"/>
              </a:tabLst>
            </a:pPr>
            <a:r>
              <a:rPr lang="en-GB" sz="1200" dirty="0">
                <a:ea typeface="Calibri" panose="020F0502020204030204" pitchFamily="34" charset="0"/>
              </a:rPr>
              <a:t>cfDNA, </a:t>
            </a:r>
            <a:r>
              <a:rPr lang="en-GB" dirty="0">
                <a:ea typeface="Calibri" panose="020F0502020204030204" pitchFamily="34" charset="0"/>
              </a:rPr>
              <a:t>cell-free DNA, </a:t>
            </a:r>
            <a:r>
              <a:rPr lang="en-GB" sz="1200" dirty="0">
                <a:ea typeface="Calibri" panose="020F0502020204030204" pitchFamily="34" charset="0"/>
              </a:rPr>
              <a:t>CI, confidence interval; ctDNA, circulating tumour DNA; HR, hazard ratio; MRD, molecular residual disease</a:t>
            </a:r>
          </a:p>
          <a:p>
            <a:pPr>
              <a:buSzPts val="1000"/>
              <a:tabLst>
                <a:tab pos="457200" algn="l"/>
              </a:tabLst>
            </a:pPr>
            <a:r>
              <a:rPr lang="en-GB" sz="1200" dirty="0">
                <a:solidFill>
                  <a:schemeClr val="tx2"/>
                </a:solidFill>
                <a:ea typeface="Calibri" panose="020F0502020204030204" pitchFamily="34" charset="0"/>
              </a:rPr>
              <a:t>Cohen SA, </a:t>
            </a:r>
            <a:r>
              <a:rPr lang="en-GB" sz="1200" dirty="0">
                <a:solidFill>
                  <a:schemeClr val="tx2"/>
                </a:solidFill>
                <a:effectLst/>
                <a:ea typeface="Calibri" panose="020F0502020204030204" pitchFamily="34" charset="0"/>
              </a:rPr>
              <a:t>et al. </a:t>
            </a:r>
            <a:r>
              <a:rPr lang="en-GB" sz="1200" dirty="0">
                <a:solidFill>
                  <a:schemeClr val="tx2"/>
                </a:solidFill>
                <a:ea typeface="Calibri" panose="020F0502020204030204" pitchFamily="34" charset="0"/>
              </a:rPr>
              <a:t>J Clin Oncol 41, 2023 (</a:t>
            </a:r>
            <a:r>
              <a:rPr lang="en-GB" sz="1200" dirty="0" err="1">
                <a:solidFill>
                  <a:schemeClr val="tx2"/>
                </a:solidFill>
                <a:ea typeface="Calibri" panose="020F0502020204030204" pitchFamily="34" charset="0"/>
              </a:rPr>
              <a:t>suppl</a:t>
            </a:r>
            <a:r>
              <a:rPr lang="en-GB" sz="1200" dirty="0">
                <a:solidFill>
                  <a:schemeClr val="tx2"/>
                </a:solidFill>
                <a:ea typeface="Calibri" panose="020F0502020204030204" pitchFamily="34" charset="0"/>
              </a:rPr>
              <a:t> 4; </a:t>
            </a:r>
            <a:r>
              <a:rPr lang="en-GB" sz="1200" dirty="0" err="1">
                <a:solidFill>
                  <a:schemeClr val="tx2"/>
                </a:solidFill>
                <a:ea typeface="Calibri" panose="020F0502020204030204" pitchFamily="34" charset="0"/>
              </a:rPr>
              <a:t>abstr</a:t>
            </a:r>
            <a:r>
              <a:rPr lang="en-GB" sz="1200" dirty="0">
                <a:solidFill>
                  <a:schemeClr val="tx2"/>
                </a:solidFill>
                <a:ea typeface="Calibri" panose="020F0502020204030204" pitchFamily="34" charset="0"/>
              </a:rPr>
              <a:t> 5) </a:t>
            </a:r>
            <a:r>
              <a:rPr lang="en-GB" sz="1200" dirty="0">
                <a:solidFill>
                  <a:schemeClr val="tx2"/>
                </a:solidFill>
              </a:rPr>
              <a:t>(ASCO GI 2023, oral presentation)</a:t>
            </a:r>
            <a:endParaRPr lang="en-GB" sz="1200" dirty="0">
              <a:effectLst/>
              <a:ea typeface="Calibri" panose="020F0502020204030204" pitchFamily="34" charset="0"/>
            </a:endParaRPr>
          </a:p>
        </p:txBody>
      </p:sp>
      <p:pic>
        <p:nvPicPr>
          <p:cNvPr id="9" name="Picture 8">
            <a:extLst>
              <a:ext uri="{FF2B5EF4-FFF2-40B4-BE49-F238E27FC236}">
                <a16:creationId xmlns:a16="http://schemas.microsoft.com/office/drawing/2014/main" xmlns="" id="{851B9D2D-69EF-3FD0-60F6-DBA4B05F32D8}"/>
              </a:ext>
            </a:extLst>
          </p:cNvPr>
          <p:cNvPicPr>
            <a:picLocks noChangeAspect="1"/>
          </p:cNvPicPr>
          <p:nvPr/>
        </p:nvPicPr>
        <p:blipFill rotWithShape="1">
          <a:blip r:embed="rId2">
            <a:duotone>
              <a:prstClr val="black"/>
              <a:schemeClr val="tx2">
                <a:tint val="45000"/>
                <a:satMod val="400000"/>
              </a:schemeClr>
            </a:duotone>
          </a:blip>
          <a:srcRect l="10592" t="7308" r="3424" b="52278"/>
          <a:stretch/>
        </p:blipFill>
        <p:spPr>
          <a:xfrm>
            <a:off x="1073425" y="2377439"/>
            <a:ext cx="5406887" cy="1526651"/>
          </a:xfrm>
          <a:prstGeom prst="rect">
            <a:avLst/>
          </a:prstGeom>
        </p:spPr>
      </p:pic>
      <p:sp>
        <p:nvSpPr>
          <p:cNvPr id="11" name="TextBox 10">
            <a:extLst>
              <a:ext uri="{FF2B5EF4-FFF2-40B4-BE49-F238E27FC236}">
                <a16:creationId xmlns:a16="http://schemas.microsoft.com/office/drawing/2014/main" xmlns="" id="{F80694B3-2855-01CF-D296-99C22910C201}"/>
              </a:ext>
            </a:extLst>
          </p:cNvPr>
          <p:cNvSpPr txBox="1"/>
          <p:nvPr/>
        </p:nvSpPr>
        <p:spPr>
          <a:xfrm>
            <a:off x="7213335" y="1122099"/>
            <a:ext cx="4293330" cy="707886"/>
          </a:xfrm>
          <a:prstGeom prst="rect">
            <a:avLst/>
          </a:prstGeom>
          <a:noFill/>
        </p:spPr>
        <p:txBody>
          <a:bodyPr wrap="square"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Recurrence-free survival by </a:t>
            </a:r>
            <a:r>
              <a:rPr lang="en-GB" sz="2000" b="1" spc="100" dirty="0" err="1">
                <a:solidFill>
                  <a:schemeClr val="accent1"/>
                </a:solidFill>
                <a:latin typeface="Arial" panose="020B0604020202020204" pitchFamily="34" charset="0"/>
                <a:ea typeface="Aileron" charset="0"/>
                <a:cs typeface="Arial" panose="020B0604020202020204" pitchFamily="34" charset="0"/>
              </a:rPr>
              <a:t>ct</a:t>
            </a:r>
            <a:r>
              <a:rPr lang="en-GB" sz="2000" b="1" cap="all" spc="100" dirty="0" err="1">
                <a:solidFill>
                  <a:schemeClr val="accent1"/>
                </a:solidFill>
                <a:latin typeface="Arial" panose="020B0604020202020204" pitchFamily="34" charset="0"/>
                <a:ea typeface="Aileron" charset="0"/>
                <a:cs typeface="Arial" panose="020B0604020202020204" pitchFamily="34" charset="0"/>
              </a:rPr>
              <a:t>dna</a:t>
            </a:r>
            <a:r>
              <a:rPr lang="en-GB" sz="2000" b="1" cap="all" spc="100" dirty="0">
                <a:solidFill>
                  <a:schemeClr val="accent1"/>
                </a:solidFill>
                <a:latin typeface="Arial" panose="020B0604020202020204" pitchFamily="34" charset="0"/>
                <a:ea typeface="Aileron" charset="0"/>
                <a:cs typeface="Arial" panose="020B0604020202020204" pitchFamily="34" charset="0"/>
              </a:rPr>
              <a:t> status</a:t>
            </a:r>
          </a:p>
        </p:txBody>
      </p:sp>
      <p:sp>
        <p:nvSpPr>
          <p:cNvPr id="12" name="TextBox 11">
            <a:extLst>
              <a:ext uri="{FF2B5EF4-FFF2-40B4-BE49-F238E27FC236}">
                <a16:creationId xmlns:a16="http://schemas.microsoft.com/office/drawing/2014/main" xmlns="" id="{CA28F0F7-F826-0B7B-0F09-E68CAE340C10}"/>
              </a:ext>
            </a:extLst>
          </p:cNvPr>
          <p:cNvSpPr txBox="1"/>
          <p:nvPr/>
        </p:nvSpPr>
        <p:spPr>
          <a:xfrm>
            <a:off x="656231" y="1143112"/>
            <a:ext cx="5824081" cy="1015663"/>
          </a:xfrm>
          <a:prstGeom prst="rect">
            <a:avLst/>
          </a:prstGeom>
          <a:noFill/>
        </p:spPr>
        <p:txBody>
          <a:bodyPr wrap="square" lIns="0" rtlCol="0">
            <a:spAutoFit/>
          </a:bodyPr>
          <a:lstStyle/>
          <a:p>
            <a:r>
              <a:rPr lang="en-GB" sz="2000" b="1" spc="100" dirty="0" err="1">
                <a:solidFill>
                  <a:schemeClr val="accent1"/>
                </a:solidFill>
                <a:latin typeface="Arial" panose="020B0604020202020204" pitchFamily="34" charset="0"/>
                <a:ea typeface="Aileron" charset="0"/>
                <a:cs typeface="Arial" panose="020B0604020202020204" pitchFamily="34" charset="0"/>
              </a:rPr>
              <a:t>cf</a:t>
            </a:r>
            <a:r>
              <a:rPr lang="en-GB" sz="2000" b="1" cap="all" spc="100" dirty="0" err="1">
                <a:solidFill>
                  <a:schemeClr val="accent1"/>
                </a:solidFill>
                <a:latin typeface="Arial" panose="020B0604020202020204" pitchFamily="34" charset="0"/>
                <a:ea typeface="Aileron" charset="0"/>
                <a:cs typeface="Arial" panose="020B0604020202020204" pitchFamily="34" charset="0"/>
              </a:rPr>
              <a:t>DNa</a:t>
            </a:r>
            <a:r>
              <a:rPr lang="en-GB" sz="2000" b="1" cap="all" spc="100" dirty="0">
                <a:solidFill>
                  <a:schemeClr val="accent1"/>
                </a:solidFill>
                <a:latin typeface="Arial" panose="020B0604020202020204" pitchFamily="34" charset="0"/>
                <a:ea typeface="Aileron" charset="0"/>
                <a:cs typeface="Arial" panose="020B0604020202020204" pitchFamily="34" charset="0"/>
              </a:rPr>
              <a:t> (A) Concentration AND </a:t>
            </a:r>
            <a:r>
              <a:rPr lang="en-GB" sz="2000" b="1" spc="100" dirty="0" err="1">
                <a:solidFill>
                  <a:schemeClr val="accent1"/>
                </a:solidFill>
                <a:latin typeface="Arial" panose="020B0604020202020204" pitchFamily="34" charset="0"/>
                <a:ea typeface="Aileron" charset="0"/>
                <a:cs typeface="Arial" panose="020B0604020202020204" pitchFamily="34" charset="0"/>
              </a:rPr>
              <a:t>ct</a:t>
            </a:r>
            <a:r>
              <a:rPr lang="en-GB" sz="2000" b="1" cap="all" spc="100" dirty="0" err="1">
                <a:solidFill>
                  <a:schemeClr val="accent1"/>
                </a:solidFill>
                <a:latin typeface="Arial" panose="020B0604020202020204" pitchFamily="34" charset="0"/>
                <a:ea typeface="Aileron" charset="0"/>
                <a:cs typeface="Arial" panose="020B0604020202020204" pitchFamily="34" charset="0"/>
              </a:rPr>
              <a:t>DNA</a:t>
            </a:r>
            <a:r>
              <a:rPr lang="en-GB" sz="2000" b="1" cap="all" spc="100" dirty="0">
                <a:solidFill>
                  <a:schemeClr val="accent1"/>
                </a:solidFill>
                <a:latin typeface="Arial" panose="020B0604020202020204" pitchFamily="34" charset="0"/>
                <a:ea typeface="Aileron" charset="0"/>
                <a:cs typeface="Arial" panose="020B0604020202020204" pitchFamily="34" charset="0"/>
              </a:rPr>
              <a:t> positivity (B) over time post-surgery</a:t>
            </a:r>
          </a:p>
        </p:txBody>
      </p:sp>
      <p:sp>
        <p:nvSpPr>
          <p:cNvPr id="13" name="Textfeld 18">
            <a:extLst>
              <a:ext uri="{FF2B5EF4-FFF2-40B4-BE49-F238E27FC236}">
                <a16:creationId xmlns:a16="http://schemas.microsoft.com/office/drawing/2014/main" xmlns="" id="{1389A38B-B1BB-D544-95A1-231852EC87D8}"/>
              </a:ext>
            </a:extLst>
          </p:cNvPr>
          <p:cNvSpPr txBox="1">
            <a:spLocks noChangeArrowheads="1"/>
          </p:cNvSpPr>
          <p:nvPr/>
        </p:nvSpPr>
        <p:spPr bwMode="auto">
          <a:xfrm>
            <a:off x="8481613" y="5537054"/>
            <a:ext cx="1540806"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b="1" dirty="0">
                <a:solidFill>
                  <a:srgbClr val="000000"/>
                </a:solidFill>
                <a:ea typeface="ヒラギノ角ゴ Pro W3" panose="020B0300000000000000" pitchFamily="34" charset="-128"/>
                <a:cs typeface="Arial" panose="020B0604020202020204" pitchFamily="34" charset="0"/>
              </a:rPr>
              <a:t>Days from surgery</a:t>
            </a:r>
            <a:endParaRPr lang="en-GB" altLang="de-DE" sz="1200" b="1" dirty="0">
              <a:solidFill>
                <a:srgbClr val="000000"/>
              </a:solidFill>
              <a:cs typeface="Arial" panose="020B0604020202020204" pitchFamily="34" charset="0"/>
            </a:endParaRPr>
          </a:p>
        </p:txBody>
      </p:sp>
      <p:sp>
        <p:nvSpPr>
          <p:cNvPr id="14" name="Textfeld 18">
            <a:extLst>
              <a:ext uri="{FF2B5EF4-FFF2-40B4-BE49-F238E27FC236}">
                <a16:creationId xmlns:a16="http://schemas.microsoft.com/office/drawing/2014/main" xmlns="" id="{8B922DD7-8AC7-E34D-856D-FF92CAFBFF91}"/>
              </a:ext>
            </a:extLst>
          </p:cNvPr>
          <p:cNvSpPr txBox="1">
            <a:spLocks noChangeArrowheads="1"/>
          </p:cNvSpPr>
          <p:nvPr/>
        </p:nvSpPr>
        <p:spPr bwMode="auto">
          <a:xfrm>
            <a:off x="7704325" y="5333799"/>
            <a:ext cx="2696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a:t>
            </a:r>
            <a:endParaRPr lang="en-GB" altLang="de-DE" sz="1200" dirty="0">
              <a:solidFill>
                <a:srgbClr val="000000"/>
              </a:solidFill>
              <a:cs typeface="Arial" panose="020B0604020202020204" pitchFamily="34" charset="0"/>
            </a:endParaRPr>
          </a:p>
        </p:txBody>
      </p:sp>
      <p:cxnSp>
        <p:nvCxnSpPr>
          <p:cNvPr id="15" name="Straight Connector 14">
            <a:extLst>
              <a:ext uri="{FF2B5EF4-FFF2-40B4-BE49-F238E27FC236}">
                <a16:creationId xmlns:a16="http://schemas.microsoft.com/office/drawing/2014/main" xmlns="" id="{F87A97A6-8449-BB48-8ACB-92E7E9E772C4}"/>
              </a:ext>
            </a:extLst>
          </p:cNvPr>
          <p:cNvCxnSpPr>
            <a:cxnSpLocks/>
          </p:cNvCxnSpPr>
          <p:nvPr/>
        </p:nvCxnSpPr>
        <p:spPr>
          <a:xfrm>
            <a:off x="7684777" y="2049300"/>
            <a:ext cx="0" cy="326146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33">
            <a:extLst>
              <a:ext uri="{FF2B5EF4-FFF2-40B4-BE49-F238E27FC236}">
                <a16:creationId xmlns:a16="http://schemas.microsoft.com/office/drawing/2014/main" xmlns="" id="{90E1255E-0647-014B-A619-C43AB19FA4E0}"/>
              </a:ext>
            </a:extLst>
          </p:cNvPr>
          <p:cNvCxnSpPr>
            <a:cxnSpLocks noChangeShapeType="1"/>
          </p:cNvCxnSpPr>
          <p:nvPr/>
        </p:nvCxnSpPr>
        <p:spPr bwMode="auto">
          <a:xfrm>
            <a:off x="7677184" y="5303747"/>
            <a:ext cx="3481200" cy="0"/>
          </a:xfrm>
          <a:prstGeom prst="straightConnector1">
            <a:avLst/>
          </a:prstGeom>
          <a:noFill/>
          <a:ln w="12700">
            <a:solidFill>
              <a:schemeClr val="tx1"/>
            </a:solidFill>
            <a:round/>
            <a:headEnd/>
            <a:tailEnd type="none" w="med" len="med"/>
          </a:ln>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xmlns="" id="{1A55EE2A-330A-C843-868E-9E84B59F46D4}"/>
              </a:ext>
            </a:extLst>
          </p:cNvPr>
          <p:cNvCxnSpPr>
            <a:cxnSpLocks/>
          </p:cNvCxnSpPr>
          <p:nvPr/>
        </p:nvCxnSpPr>
        <p:spPr>
          <a:xfrm>
            <a:off x="7839137" y="530741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feld 18">
            <a:extLst>
              <a:ext uri="{FF2B5EF4-FFF2-40B4-BE49-F238E27FC236}">
                <a16:creationId xmlns:a16="http://schemas.microsoft.com/office/drawing/2014/main" xmlns="" id="{B09E0421-BC55-C746-BFA6-1D7BD5A03D2A}"/>
              </a:ext>
            </a:extLst>
          </p:cNvPr>
          <p:cNvSpPr txBox="1">
            <a:spLocks noChangeArrowheads="1"/>
          </p:cNvSpPr>
          <p:nvPr/>
        </p:nvSpPr>
        <p:spPr bwMode="auto">
          <a:xfrm>
            <a:off x="8413116" y="5333799"/>
            <a:ext cx="43954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250</a:t>
            </a:r>
            <a:endParaRPr lang="en-GB" altLang="de-DE" sz="1200" dirty="0">
              <a:solidFill>
                <a:srgbClr val="000000"/>
              </a:solidFill>
              <a:cs typeface="Arial" panose="020B0604020202020204" pitchFamily="34" charset="0"/>
            </a:endParaRPr>
          </a:p>
        </p:txBody>
      </p:sp>
      <p:cxnSp>
        <p:nvCxnSpPr>
          <p:cNvPr id="19" name="Straight Connector 18">
            <a:extLst>
              <a:ext uri="{FF2B5EF4-FFF2-40B4-BE49-F238E27FC236}">
                <a16:creationId xmlns:a16="http://schemas.microsoft.com/office/drawing/2014/main" xmlns="" id="{72EDCCA4-A8C0-2B45-AAFE-B16D5D682555}"/>
              </a:ext>
            </a:extLst>
          </p:cNvPr>
          <p:cNvCxnSpPr>
            <a:cxnSpLocks/>
          </p:cNvCxnSpPr>
          <p:nvPr/>
        </p:nvCxnSpPr>
        <p:spPr>
          <a:xfrm>
            <a:off x="8632887" y="530741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feld 18">
            <a:extLst>
              <a:ext uri="{FF2B5EF4-FFF2-40B4-BE49-F238E27FC236}">
                <a16:creationId xmlns:a16="http://schemas.microsoft.com/office/drawing/2014/main" xmlns="" id="{ADCA9C1F-4EE5-C940-A485-434F1B5C31CC}"/>
              </a:ext>
            </a:extLst>
          </p:cNvPr>
          <p:cNvSpPr txBox="1">
            <a:spLocks noChangeArrowheads="1"/>
          </p:cNvSpPr>
          <p:nvPr/>
        </p:nvSpPr>
        <p:spPr bwMode="auto">
          <a:xfrm>
            <a:off x="9203691" y="5333799"/>
            <a:ext cx="43954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500</a:t>
            </a:r>
            <a:endParaRPr lang="en-GB" altLang="de-DE" sz="1200" dirty="0">
              <a:solidFill>
                <a:srgbClr val="000000"/>
              </a:solidFill>
              <a:cs typeface="Arial" panose="020B0604020202020204" pitchFamily="34" charset="0"/>
            </a:endParaRPr>
          </a:p>
        </p:txBody>
      </p:sp>
      <p:cxnSp>
        <p:nvCxnSpPr>
          <p:cNvPr id="21" name="Straight Connector 20">
            <a:extLst>
              <a:ext uri="{FF2B5EF4-FFF2-40B4-BE49-F238E27FC236}">
                <a16:creationId xmlns:a16="http://schemas.microsoft.com/office/drawing/2014/main" xmlns="" id="{220091FA-CBE2-F844-A4A2-3C945A9AE82B}"/>
              </a:ext>
            </a:extLst>
          </p:cNvPr>
          <p:cNvCxnSpPr>
            <a:cxnSpLocks/>
          </p:cNvCxnSpPr>
          <p:nvPr/>
        </p:nvCxnSpPr>
        <p:spPr>
          <a:xfrm>
            <a:off x="9423462" y="530741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feld 18">
            <a:extLst>
              <a:ext uri="{FF2B5EF4-FFF2-40B4-BE49-F238E27FC236}">
                <a16:creationId xmlns:a16="http://schemas.microsoft.com/office/drawing/2014/main" xmlns="" id="{A254EB45-3E9B-B54F-AF7C-5AB1F36DBE3F}"/>
              </a:ext>
            </a:extLst>
          </p:cNvPr>
          <p:cNvSpPr txBox="1">
            <a:spLocks noChangeArrowheads="1"/>
          </p:cNvSpPr>
          <p:nvPr/>
        </p:nvSpPr>
        <p:spPr bwMode="auto">
          <a:xfrm>
            <a:off x="9987916" y="5333799"/>
            <a:ext cx="43954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750</a:t>
            </a:r>
            <a:endParaRPr lang="en-GB" altLang="de-DE" sz="1200" dirty="0">
              <a:solidFill>
                <a:srgbClr val="000000"/>
              </a:solidFill>
              <a:cs typeface="Arial" panose="020B0604020202020204" pitchFamily="34" charset="0"/>
            </a:endParaRPr>
          </a:p>
        </p:txBody>
      </p:sp>
      <p:cxnSp>
        <p:nvCxnSpPr>
          <p:cNvPr id="23" name="Straight Connector 22">
            <a:extLst>
              <a:ext uri="{FF2B5EF4-FFF2-40B4-BE49-F238E27FC236}">
                <a16:creationId xmlns:a16="http://schemas.microsoft.com/office/drawing/2014/main" xmlns="" id="{9ABA19AD-54A5-E642-974A-90506BBF0F6E}"/>
              </a:ext>
            </a:extLst>
          </p:cNvPr>
          <p:cNvCxnSpPr>
            <a:cxnSpLocks/>
          </p:cNvCxnSpPr>
          <p:nvPr/>
        </p:nvCxnSpPr>
        <p:spPr>
          <a:xfrm>
            <a:off x="10207687" y="530741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feld 18">
            <a:extLst>
              <a:ext uri="{FF2B5EF4-FFF2-40B4-BE49-F238E27FC236}">
                <a16:creationId xmlns:a16="http://schemas.microsoft.com/office/drawing/2014/main" xmlns="" id="{B858DCD5-2EC2-6840-A5A7-0758C0F6E034}"/>
              </a:ext>
            </a:extLst>
          </p:cNvPr>
          <p:cNvSpPr txBox="1">
            <a:spLocks noChangeArrowheads="1"/>
          </p:cNvSpPr>
          <p:nvPr/>
        </p:nvSpPr>
        <p:spPr bwMode="auto">
          <a:xfrm>
            <a:off x="10742361" y="5333799"/>
            <a:ext cx="52450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1000</a:t>
            </a:r>
            <a:endParaRPr lang="en-GB" altLang="de-DE" sz="1200" dirty="0">
              <a:solidFill>
                <a:srgbClr val="000000"/>
              </a:solidFill>
              <a:cs typeface="Arial" panose="020B0604020202020204" pitchFamily="34" charset="0"/>
            </a:endParaRPr>
          </a:p>
        </p:txBody>
      </p:sp>
      <p:cxnSp>
        <p:nvCxnSpPr>
          <p:cNvPr id="25" name="Straight Connector 24">
            <a:extLst>
              <a:ext uri="{FF2B5EF4-FFF2-40B4-BE49-F238E27FC236}">
                <a16:creationId xmlns:a16="http://schemas.microsoft.com/office/drawing/2014/main" xmlns="" id="{4CC53CAE-934E-464D-82BE-5D6A8812EF1A}"/>
              </a:ext>
            </a:extLst>
          </p:cNvPr>
          <p:cNvCxnSpPr>
            <a:cxnSpLocks/>
          </p:cNvCxnSpPr>
          <p:nvPr/>
        </p:nvCxnSpPr>
        <p:spPr>
          <a:xfrm>
            <a:off x="11004612" y="530741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xmlns="" id="{48EF726D-68A1-BA44-BE16-48F10D6A0A4D}"/>
              </a:ext>
            </a:extLst>
          </p:cNvPr>
          <p:cNvCxnSpPr>
            <a:cxnSpLocks/>
          </p:cNvCxnSpPr>
          <p:nvPr/>
        </p:nvCxnSpPr>
        <p:spPr>
          <a:xfrm rot="5400000">
            <a:off x="7651812" y="512961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feld 18">
            <a:extLst>
              <a:ext uri="{FF2B5EF4-FFF2-40B4-BE49-F238E27FC236}">
                <a16:creationId xmlns:a16="http://schemas.microsoft.com/office/drawing/2014/main" xmlns="" id="{E7E14D43-2EB8-8147-91FF-B7261148D2C4}"/>
              </a:ext>
            </a:extLst>
          </p:cNvPr>
          <p:cNvSpPr txBox="1">
            <a:spLocks noChangeArrowheads="1"/>
          </p:cNvSpPr>
          <p:nvPr/>
        </p:nvSpPr>
        <p:spPr bwMode="auto">
          <a:xfrm>
            <a:off x="7272566" y="5082974"/>
            <a:ext cx="2981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0.00</a:t>
            </a:r>
            <a:endParaRPr lang="en-GB" altLang="de-DE" sz="1200" dirty="0">
              <a:solidFill>
                <a:srgbClr val="000000"/>
              </a:solidFill>
              <a:cs typeface="Arial" panose="020B0604020202020204" pitchFamily="34" charset="0"/>
            </a:endParaRPr>
          </a:p>
        </p:txBody>
      </p:sp>
      <p:cxnSp>
        <p:nvCxnSpPr>
          <p:cNvPr id="28" name="Straight Connector 27">
            <a:extLst>
              <a:ext uri="{FF2B5EF4-FFF2-40B4-BE49-F238E27FC236}">
                <a16:creationId xmlns:a16="http://schemas.microsoft.com/office/drawing/2014/main" xmlns="" id="{CDFD63BA-DAE0-694F-A5B6-F89E42D65A6C}"/>
              </a:ext>
            </a:extLst>
          </p:cNvPr>
          <p:cNvCxnSpPr>
            <a:cxnSpLocks/>
          </p:cNvCxnSpPr>
          <p:nvPr/>
        </p:nvCxnSpPr>
        <p:spPr>
          <a:xfrm rot="5400000">
            <a:off x="7651812" y="438666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feld 18">
            <a:extLst>
              <a:ext uri="{FF2B5EF4-FFF2-40B4-BE49-F238E27FC236}">
                <a16:creationId xmlns:a16="http://schemas.microsoft.com/office/drawing/2014/main" xmlns="" id="{F278FBC7-FD35-E143-81FB-35298C61B256}"/>
              </a:ext>
            </a:extLst>
          </p:cNvPr>
          <p:cNvSpPr txBox="1">
            <a:spLocks noChangeArrowheads="1"/>
          </p:cNvSpPr>
          <p:nvPr/>
        </p:nvSpPr>
        <p:spPr bwMode="auto">
          <a:xfrm>
            <a:off x="7272566" y="4340024"/>
            <a:ext cx="2981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0.25</a:t>
            </a:r>
            <a:endParaRPr lang="en-GB" altLang="de-DE" sz="1200" dirty="0">
              <a:solidFill>
                <a:srgbClr val="000000"/>
              </a:solidFill>
              <a:cs typeface="Arial" panose="020B0604020202020204" pitchFamily="34" charset="0"/>
            </a:endParaRPr>
          </a:p>
        </p:txBody>
      </p:sp>
      <p:cxnSp>
        <p:nvCxnSpPr>
          <p:cNvPr id="30" name="Straight Connector 29">
            <a:extLst>
              <a:ext uri="{FF2B5EF4-FFF2-40B4-BE49-F238E27FC236}">
                <a16:creationId xmlns:a16="http://schemas.microsoft.com/office/drawing/2014/main" xmlns="" id="{6D448181-E5D9-3E41-902D-71B5029607C2}"/>
              </a:ext>
            </a:extLst>
          </p:cNvPr>
          <p:cNvCxnSpPr>
            <a:cxnSpLocks/>
          </p:cNvCxnSpPr>
          <p:nvPr/>
        </p:nvCxnSpPr>
        <p:spPr>
          <a:xfrm rot="5400000">
            <a:off x="7651812" y="3646893"/>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feld 18">
            <a:extLst>
              <a:ext uri="{FF2B5EF4-FFF2-40B4-BE49-F238E27FC236}">
                <a16:creationId xmlns:a16="http://schemas.microsoft.com/office/drawing/2014/main" xmlns="" id="{EDE94C42-2440-A642-811D-C3E6EF29D106}"/>
              </a:ext>
            </a:extLst>
          </p:cNvPr>
          <p:cNvSpPr txBox="1">
            <a:spLocks noChangeArrowheads="1"/>
          </p:cNvSpPr>
          <p:nvPr/>
        </p:nvSpPr>
        <p:spPr bwMode="auto">
          <a:xfrm>
            <a:off x="7272566" y="3600249"/>
            <a:ext cx="2981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0.50</a:t>
            </a:r>
            <a:endParaRPr lang="en-GB" altLang="de-DE" sz="1200" dirty="0">
              <a:solidFill>
                <a:srgbClr val="000000"/>
              </a:solidFill>
              <a:cs typeface="Arial" panose="020B0604020202020204" pitchFamily="34" charset="0"/>
            </a:endParaRPr>
          </a:p>
        </p:txBody>
      </p:sp>
      <p:cxnSp>
        <p:nvCxnSpPr>
          <p:cNvPr id="32" name="Straight Connector 31">
            <a:extLst>
              <a:ext uri="{FF2B5EF4-FFF2-40B4-BE49-F238E27FC236}">
                <a16:creationId xmlns:a16="http://schemas.microsoft.com/office/drawing/2014/main" xmlns="" id="{8E53BEC4-C0C8-D04D-9986-99B3A94529A1}"/>
              </a:ext>
            </a:extLst>
          </p:cNvPr>
          <p:cNvCxnSpPr>
            <a:cxnSpLocks/>
          </p:cNvCxnSpPr>
          <p:nvPr/>
        </p:nvCxnSpPr>
        <p:spPr>
          <a:xfrm rot="5400000">
            <a:off x="7651812" y="2903943"/>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feld 18">
            <a:extLst>
              <a:ext uri="{FF2B5EF4-FFF2-40B4-BE49-F238E27FC236}">
                <a16:creationId xmlns:a16="http://schemas.microsoft.com/office/drawing/2014/main" xmlns="" id="{5908D4FA-7D12-C446-8C72-526CB01EB22F}"/>
              </a:ext>
            </a:extLst>
          </p:cNvPr>
          <p:cNvSpPr txBox="1">
            <a:spLocks noChangeArrowheads="1"/>
          </p:cNvSpPr>
          <p:nvPr/>
        </p:nvSpPr>
        <p:spPr bwMode="auto">
          <a:xfrm>
            <a:off x="7272566" y="2857299"/>
            <a:ext cx="2981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0.75</a:t>
            </a:r>
            <a:endParaRPr lang="en-GB" altLang="de-DE" sz="1200" dirty="0">
              <a:solidFill>
                <a:srgbClr val="000000"/>
              </a:solidFill>
              <a:cs typeface="Arial" panose="020B0604020202020204" pitchFamily="34" charset="0"/>
            </a:endParaRPr>
          </a:p>
        </p:txBody>
      </p:sp>
      <p:cxnSp>
        <p:nvCxnSpPr>
          <p:cNvPr id="34" name="Straight Connector 33">
            <a:extLst>
              <a:ext uri="{FF2B5EF4-FFF2-40B4-BE49-F238E27FC236}">
                <a16:creationId xmlns:a16="http://schemas.microsoft.com/office/drawing/2014/main" xmlns="" id="{CBA62B27-A22F-7447-810E-0E82C9B1A561}"/>
              </a:ext>
            </a:extLst>
          </p:cNvPr>
          <p:cNvCxnSpPr>
            <a:cxnSpLocks/>
          </p:cNvCxnSpPr>
          <p:nvPr/>
        </p:nvCxnSpPr>
        <p:spPr>
          <a:xfrm rot="5400000">
            <a:off x="7651812" y="2167343"/>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feld 18">
            <a:extLst>
              <a:ext uri="{FF2B5EF4-FFF2-40B4-BE49-F238E27FC236}">
                <a16:creationId xmlns:a16="http://schemas.microsoft.com/office/drawing/2014/main" xmlns="" id="{C1C5E6DC-CE5B-5848-AC07-7AC87B27FF81}"/>
              </a:ext>
            </a:extLst>
          </p:cNvPr>
          <p:cNvSpPr txBox="1">
            <a:spLocks noChangeArrowheads="1"/>
          </p:cNvSpPr>
          <p:nvPr/>
        </p:nvSpPr>
        <p:spPr bwMode="auto">
          <a:xfrm>
            <a:off x="7272566" y="2120699"/>
            <a:ext cx="2981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1.00</a:t>
            </a:r>
            <a:endParaRPr lang="en-GB" altLang="de-DE" sz="1200" dirty="0">
              <a:solidFill>
                <a:srgbClr val="000000"/>
              </a:solidFill>
              <a:cs typeface="Arial" panose="020B0604020202020204" pitchFamily="34" charset="0"/>
            </a:endParaRPr>
          </a:p>
        </p:txBody>
      </p:sp>
      <p:sp>
        <p:nvSpPr>
          <p:cNvPr id="36" name="Textfeld 18">
            <a:extLst>
              <a:ext uri="{FF2B5EF4-FFF2-40B4-BE49-F238E27FC236}">
                <a16:creationId xmlns:a16="http://schemas.microsoft.com/office/drawing/2014/main" xmlns="" id="{E2912D3A-2FFD-B049-A52B-208BC7BD9808}"/>
              </a:ext>
            </a:extLst>
          </p:cNvPr>
          <p:cNvSpPr txBox="1">
            <a:spLocks noChangeArrowheads="1"/>
          </p:cNvSpPr>
          <p:nvPr/>
        </p:nvSpPr>
        <p:spPr bwMode="auto">
          <a:xfrm>
            <a:off x="7942704" y="4609879"/>
            <a:ext cx="2149627"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GB" altLang="de-DE" sz="1200" b="1" dirty="0">
                <a:solidFill>
                  <a:srgbClr val="000000"/>
                </a:solidFill>
                <a:ea typeface="ヒラギノ角ゴ Pro W3" panose="020B0300000000000000" pitchFamily="34" charset="-128"/>
                <a:cs typeface="Arial" panose="020B0604020202020204" pitchFamily="34" charset="0"/>
              </a:rPr>
              <a:t>Recurrence during follow-up:</a:t>
            </a:r>
          </a:p>
          <a:p>
            <a:pPr>
              <a:lnSpc>
                <a:spcPct val="90000"/>
              </a:lnSpc>
            </a:pPr>
            <a:r>
              <a:rPr lang="en-GB" altLang="de-DE" sz="1200" b="1" dirty="0">
                <a:solidFill>
                  <a:schemeClr val="tx2"/>
                </a:solidFill>
                <a:ea typeface="ヒラギノ角ゴ Pro W3" panose="020B0300000000000000" pitchFamily="34" charset="-128"/>
                <a:cs typeface="Arial" panose="020B0604020202020204" pitchFamily="34" charset="0"/>
              </a:rPr>
              <a:t>ctDNA-ve: 5.8% (7/120)</a:t>
            </a:r>
          </a:p>
          <a:p>
            <a:pPr>
              <a:lnSpc>
                <a:spcPct val="90000"/>
              </a:lnSpc>
            </a:pPr>
            <a:r>
              <a:rPr lang="en-GB" altLang="de-DE" sz="1200" b="1" dirty="0">
                <a:solidFill>
                  <a:schemeClr val="accent1"/>
                </a:solidFill>
                <a:ea typeface="ヒラギノ角ゴ Pro W3" panose="020B0300000000000000" pitchFamily="34" charset="-128"/>
                <a:cs typeface="Arial" panose="020B0604020202020204" pitchFamily="34" charset="0"/>
              </a:rPr>
              <a:t>ctDNA+ve: 52.9% (18/34)</a:t>
            </a:r>
            <a:endParaRPr lang="en-GB" altLang="de-DE" sz="1200" b="1" dirty="0">
              <a:solidFill>
                <a:schemeClr val="accent1"/>
              </a:solidFill>
              <a:cs typeface="Arial" panose="020B0604020202020204" pitchFamily="34" charset="0"/>
            </a:endParaRPr>
          </a:p>
        </p:txBody>
      </p:sp>
      <p:sp>
        <p:nvSpPr>
          <p:cNvPr id="37" name="Textfeld 18">
            <a:extLst>
              <a:ext uri="{FF2B5EF4-FFF2-40B4-BE49-F238E27FC236}">
                <a16:creationId xmlns:a16="http://schemas.microsoft.com/office/drawing/2014/main" xmlns="" id="{2BC68076-7D08-9344-A288-BECB69CB63F6}"/>
              </a:ext>
            </a:extLst>
          </p:cNvPr>
          <p:cNvSpPr txBox="1">
            <a:spLocks noChangeArrowheads="1"/>
          </p:cNvSpPr>
          <p:nvPr/>
        </p:nvSpPr>
        <p:spPr bwMode="auto">
          <a:xfrm>
            <a:off x="7029938" y="5672997"/>
            <a:ext cx="61715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000" b="1" dirty="0">
                <a:solidFill>
                  <a:srgbClr val="000000"/>
                </a:solidFill>
                <a:ea typeface="ヒラギノ角ゴ Pro W3" panose="020B0300000000000000" pitchFamily="34" charset="-128"/>
                <a:cs typeface="Arial" panose="020B0604020202020204" pitchFamily="34" charset="0"/>
              </a:rPr>
              <a:t>No. at risk</a:t>
            </a:r>
          </a:p>
          <a:p>
            <a:pPr algn="r">
              <a:lnSpc>
                <a:spcPct val="90000"/>
              </a:lnSpc>
            </a:pPr>
            <a:r>
              <a:rPr lang="en-GB" altLang="de-DE" sz="1000" b="1" dirty="0">
                <a:solidFill>
                  <a:schemeClr val="tx2"/>
                </a:solidFill>
                <a:ea typeface="ヒラギノ角ゴ Pro W3" panose="020B0300000000000000" pitchFamily="34" charset="-128"/>
                <a:cs typeface="Arial" panose="020B0604020202020204" pitchFamily="34" charset="0"/>
              </a:rPr>
              <a:t>ctDNA-</a:t>
            </a:r>
          </a:p>
          <a:p>
            <a:pPr algn="r">
              <a:lnSpc>
                <a:spcPct val="90000"/>
              </a:lnSpc>
            </a:pPr>
            <a:r>
              <a:rPr lang="en-GB" altLang="de-DE" sz="1000" b="1" dirty="0">
                <a:solidFill>
                  <a:schemeClr val="accent1"/>
                </a:solidFill>
                <a:ea typeface="ヒラギノ角ゴ Pro W3" panose="020B0300000000000000" pitchFamily="34" charset="-128"/>
                <a:cs typeface="Arial" panose="020B0604020202020204" pitchFamily="34" charset="0"/>
              </a:rPr>
              <a:t>ctDNA+</a:t>
            </a:r>
            <a:endParaRPr lang="en-GB" altLang="de-DE" sz="1000" b="1" dirty="0">
              <a:solidFill>
                <a:schemeClr val="accent1"/>
              </a:solidFill>
              <a:cs typeface="Arial" panose="020B0604020202020204" pitchFamily="34" charset="0"/>
            </a:endParaRPr>
          </a:p>
        </p:txBody>
      </p:sp>
      <p:sp>
        <p:nvSpPr>
          <p:cNvPr id="38" name="Textfeld 18">
            <a:extLst>
              <a:ext uri="{FF2B5EF4-FFF2-40B4-BE49-F238E27FC236}">
                <a16:creationId xmlns:a16="http://schemas.microsoft.com/office/drawing/2014/main" xmlns="" id="{AA76DA6D-473B-C342-BF57-6750B0D87010}"/>
              </a:ext>
            </a:extLst>
          </p:cNvPr>
          <p:cNvSpPr txBox="1">
            <a:spLocks noChangeArrowheads="1"/>
          </p:cNvSpPr>
          <p:nvPr/>
        </p:nvSpPr>
        <p:spPr bwMode="auto">
          <a:xfrm>
            <a:off x="7733338" y="5811496"/>
            <a:ext cx="211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120</a:t>
            </a:r>
          </a:p>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34</a:t>
            </a:r>
            <a:endParaRPr lang="en-GB" altLang="de-DE" sz="1000" dirty="0">
              <a:solidFill>
                <a:srgbClr val="000000"/>
              </a:solidFill>
              <a:cs typeface="Arial" panose="020B0604020202020204" pitchFamily="34" charset="0"/>
            </a:endParaRPr>
          </a:p>
        </p:txBody>
      </p:sp>
      <p:sp>
        <p:nvSpPr>
          <p:cNvPr id="39" name="Textfeld 18">
            <a:extLst>
              <a:ext uri="{FF2B5EF4-FFF2-40B4-BE49-F238E27FC236}">
                <a16:creationId xmlns:a16="http://schemas.microsoft.com/office/drawing/2014/main" xmlns="" id="{8A177F7E-30E8-544D-BB5A-1F38A13CB481}"/>
              </a:ext>
            </a:extLst>
          </p:cNvPr>
          <p:cNvSpPr txBox="1">
            <a:spLocks noChangeArrowheads="1"/>
          </p:cNvSpPr>
          <p:nvPr/>
        </p:nvSpPr>
        <p:spPr bwMode="auto">
          <a:xfrm>
            <a:off x="8527089" y="5811496"/>
            <a:ext cx="211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108</a:t>
            </a:r>
          </a:p>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18</a:t>
            </a:r>
            <a:endParaRPr lang="en-GB" altLang="de-DE" sz="1000" dirty="0">
              <a:solidFill>
                <a:srgbClr val="000000"/>
              </a:solidFill>
              <a:cs typeface="Arial" panose="020B0604020202020204" pitchFamily="34" charset="0"/>
            </a:endParaRPr>
          </a:p>
        </p:txBody>
      </p:sp>
      <p:sp>
        <p:nvSpPr>
          <p:cNvPr id="40" name="Textfeld 18">
            <a:extLst>
              <a:ext uri="{FF2B5EF4-FFF2-40B4-BE49-F238E27FC236}">
                <a16:creationId xmlns:a16="http://schemas.microsoft.com/office/drawing/2014/main" xmlns="" id="{00E06CC7-6B5E-1F47-AFE7-2BAB8C55ADE1}"/>
              </a:ext>
            </a:extLst>
          </p:cNvPr>
          <p:cNvSpPr txBox="1">
            <a:spLocks noChangeArrowheads="1"/>
          </p:cNvSpPr>
          <p:nvPr/>
        </p:nvSpPr>
        <p:spPr bwMode="auto">
          <a:xfrm>
            <a:off x="9352929" y="5811496"/>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62</a:t>
            </a:r>
          </a:p>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5</a:t>
            </a:r>
            <a:endParaRPr lang="en-GB" altLang="de-DE" sz="1000" dirty="0">
              <a:solidFill>
                <a:srgbClr val="000000"/>
              </a:solidFill>
              <a:cs typeface="Arial" panose="020B0604020202020204" pitchFamily="34" charset="0"/>
            </a:endParaRPr>
          </a:p>
        </p:txBody>
      </p:sp>
      <p:sp>
        <p:nvSpPr>
          <p:cNvPr id="41" name="Textfeld 18">
            <a:extLst>
              <a:ext uri="{FF2B5EF4-FFF2-40B4-BE49-F238E27FC236}">
                <a16:creationId xmlns:a16="http://schemas.microsoft.com/office/drawing/2014/main" xmlns="" id="{814C6C3E-B88C-634E-B75B-99F63388262B}"/>
              </a:ext>
            </a:extLst>
          </p:cNvPr>
          <p:cNvSpPr txBox="1">
            <a:spLocks noChangeArrowheads="1"/>
          </p:cNvSpPr>
          <p:nvPr/>
        </p:nvSpPr>
        <p:spPr bwMode="auto">
          <a:xfrm>
            <a:off x="10137155" y="5811496"/>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20</a:t>
            </a:r>
          </a:p>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2</a:t>
            </a:r>
            <a:endParaRPr lang="en-GB" altLang="de-DE" sz="1000" dirty="0">
              <a:solidFill>
                <a:srgbClr val="000000"/>
              </a:solidFill>
              <a:cs typeface="Arial" panose="020B0604020202020204" pitchFamily="34" charset="0"/>
            </a:endParaRPr>
          </a:p>
        </p:txBody>
      </p:sp>
      <p:sp>
        <p:nvSpPr>
          <p:cNvPr id="42" name="Textfeld 18">
            <a:extLst>
              <a:ext uri="{FF2B5EF4-FFF2-40B4-BE49-F238E27FC236}">
                <a16:creationId xmlns:a16="http://schemas.microsoft.com/office/drawing/2014/main" xmlns="" id="{ABAC1BAD-FF9D-FB4A-8A87-839CDF54847F}"/>
              </a:ext>
            </a:extLst>
          </p:cNvPr>
          <p:cNvSpPr txBox="1">
            <a:spLocks noChangeArrowheads="1"/>
          </p:cNvSpPr>
          <p:nvPr/>
        </p:nvSpPr>
        <p:spPr bwMode="auto">
          <a:xfrm>
            <a:off x="10969346" y="5811496"/>
            <a:ext cx="70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0</a:t>
            </a:r>
          </a:p>
          <a:p>
            <a:pPr algn="ctr">
              <a:lnSpc>
                <a:spcPct val="90000"/>
              </a:lnSpc>
            </a:pPr>
            <a:r>
              <a:rPr lang="en-GB" altLang="de-DE" sz="1000" dirty="0">
                <a:solidFill>
                  <a:srgbClr val="000000"/>
                </a:solidFill>
                <a:ea typeface="ヒラギノ角ゴ Pro W3" panose="020B0300000000000000" pitchFamily="34" charset="-128"/>
                <a:cs typeface="Arial" panose="020B0604020202020204" pitchFamily="34" charset="0"/>
              </a:rPr>
              <a:t>0</a:t>
            </a:r>
            <a:endParaRPr lang="en-GB" altLang="de-DE" sz="1000" dirty="0">
              <a:solidFill>
                <a:srgbClr val="000000"/>
              </a:solidFill>
              <a:cs typeface="Arial" panose="020B0604020202020204" pitchFamily="34" charset="0"/>
            </a:endParaRPr>
          </a:p>
        </p:txBody>
      </p:sp>
      <p:sp>
        <p:nvSpPr>
          <p:cNvPr id="43" name="Textfeld 18">
            <a:extLst>
              <a:ext uri="{FF2B5EF4-FFF2-40B4-BE49-F238E27FC236}">
                <a16:creationId xmlns:a16="http://schemas.microsoft.com/office/drawing/2014/main" xmlns="" id="{6459F388-0C81-9D42-8739-3A4B9CD6F6C0}"/>
              </a:ext>
            </a:extLst>
          </p:cNvPr>
          <p:cNvSpPr txBox="1">
            <a:spLocks noChangeArrowheads="1"/>
          </p:cNvSpPr>
          <p:nvPr/>
        </p:nvSpPr>
        <p:spPr bwMode="auto">
          <a:xfrm rot="16200000">
            <a:off x="6082460" y="3571272"/>
            <a:ext cx="198323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b="1" dirty="0">
                <a:solidFill>
                  <a:srgbClr val="000000"/>
                </a:solidFill>
                <a:ea typeface="ヒラギノ角ゴ Pro W3" panose="020B0300000000000000" pitchFamily="34" charset="-128"/>
                <a:cs typeface="Arial" panose="020B0604020202020204" pitchFamily="34" charset="0"/>
              </a:rPr>
              <a:t>Recurrence-free survival</a:t>
            </a:r>
            <a:endParaRPr lang="en-GB" altLang="de-DE" sz="1200" b="1" dirty="0">
              <a:solidFill>
                <a:srgbClr val="000000"/>
              </a:solidFill>
              <a:cs typeface="Arial" panose="020B0604020202020204" pitchFamily="34" charset="0"/>
            </a:endParaRPr>
          </a:p>
        </p:txBody>
      </p:sp>
      <p:sp>
        <p:nvSpPr>
          <p:cNvPr id="44" name="Textfeld 18">
            <a:extLst>
              <a:ext uri="{FF2B5EF4-FFF2-40B4-BE49-F238E27FC236}">
                <a16:creationId xmlns:a16="http://schemas.microsoft.com/office/drawing/2014/main" xmlns="" id="{791C70EC-FF5F-2549-8188-BEDF3129D24C}"/>
              </a:ext>
            </a:extLst>
          </p:cNvPr>
          <p:cNvSpPr txBox="1">
            <a:spLocks noChangeArrowheads="1"/>
          </p:cNvSpPr>
          <p:nvPr/>
        </p:nvSpPr>
        <p:spPr bwMode="auto">
          <a:xfrm>
            <a:off x="9261896" y="3164648"/>
            <a:ext cx="16639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GB" altLang="de-DE" sz="1000" b="1" dirty="0">
                <a:solidFill>
                  <a:srgbClr val="000000"/>
                </a:solidFill>
                <a:ea typeface="ヒラギノ角ゴ Pro W3" panose="020B0300000000000000" pitchFamily="34" charset="-128"/>
                <a:cs typeface="Arial" panose="020B0604020202020204" pitchFamily="34" charset="0"/>
              </a:rPr>
              <a:t>HR = 14.1 (95% CI: 5.8-34.0)</a:t>
            </a:r>
          </a:p>
          <a:p>
            <a:pPr>
              <a:lnSpc>
                <a:spcPct val="90000"/>
              </a:lnSpc>
            </a:pPr>
            <a:r>
              <a:rPr lang="en-GB" altLang="de-DE" sz="1000" b="1" dirty="0">
                <a:solidFill>
                  <a:srgbClr val="000000"/>
                </a:solidFill>
                <a:ea typeface="ヒラギノ角ゴ Pro W3" panose="020B0300000000000000" pitchFamily="34" charset="-128"/>
                <a:cs typeface="Arial" panose="020B0604020202020204" pitchFamily="34" charset="0"/>
              </a:rPr>
              <a:t>p&lt;0.0001</a:t>
            </a:r>
            <a:endParaRPr lang="en-GB" altLang="de-DE" sz="1000" b="1" dirty="0">
              <a:solidFill>
                <a:schemeClr val="accent1"/>
              </a:solidFill>
              <a:cs typeface="Arial" panose="020B0604020202020204" pitchFamily="34" charset="0"/>
            </a:endParaRPr>
          </a:p>
        </p:txBody>
      </p:sp>
      <p:sp>
        <p:nvSpPr>
          <p:cNvPr id="45" name="Textfeld 18">
            <a:extLst>
              <a:ext uri="{FF2B5EF4-FFF2-40B4-BE49-F238E27FC236}">
                <a16:creationId xmlns:a16="http://schemas.microsoft.com/office/drawing/2014/main" xmlns="" id="{037BD628-6C0A-AA48-B180-F0A9FB3A567F}"/>
              </a:ext>
            </a:extLst>
          </p:cNvPr>
          <p:cNvSpPr txBox="1">
            <a:spLocks noChangeArrowheads="1"/>
          </p:cNvSpPr>
          <p:nvPr/>
        </p:nvSpPr>
        <p:spPr bwMode="auto">
          <a:xfrm>
            <a:off x="2506425" y="2140806"/>
            <a:ext cx="2908168"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b="1" dirty="0">
                <a:solidFill>
                  <a:srgbClr val="000000"/>
                </a:solidFill>
                <a:ea typeface="ヒラギノ角ゴ Pro W3" panose="020B0300000000000000" pitchFamily="34" charset="-128"/>
                <a:cs typeface="Arial" panose="020B0604020202020204" pitchFamily="34" charset="0"/>
              </a:rPr>
              <a:t>Full Cohort. Each dot = 5-day window</a:t>
            </a:r>
            <a:endParaRPr lang="en-GB" altLang="de-DE" sz="1200" b="1" dirty="0">
              <a:solidFill>
                <a:srgbClr val="000000"/>
              </a:solidFill>
              <a:cs typeface="Arial" panose="020B0604020202020204" pitchFamily="34" charset="0"/>
            </a:endParaRPr>
          </a:p>
        </p:txBody>
      </p:sp>
      <p:sp>
        <p:nvSpPr>
          <p:cNvPr id="46" name="Textfeld 18">
            <a:extLst>
              <a:ext uri="{FF2B5EF4-FFF2-40B4-BE49-F238E27FC236}">
                <a16:creationId xmlns:a16="http://schemas.microsoft.com/office/drawing/2014/main" xmlns="" id="{94AACE5B-ED76-454A-A368-7D0AB60C37DF}"/>
              </a:ext>
            </a:extLst>
          </p:cNvPr>
          <p:cNvSpPr txBox="1">
            <a:spLocks noChangeArrowheads="1"/>
          </p:cNvSpPr>
          <p:nvPr/>
        </p:nvSpPr>
        <p:spPr bwMode="auto">
          <a:xfrm rot="16200000">
            <a:off x="-317478" y="3072628"/>
            <a:ext cx="17082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b="1" dirty="0">
                <a:solidFill>
                  <a:srgbClr val="000000"/>
                </a:solidFill>
                <a:ea typeface="ヒラギノ角ゴ Pro W3" panose="020B0300000000000000" pitchFamily="34" charset="-128"/>
                <a:cs typeface="Arial" panose="020B0604020202020204" pitchFamily="34" charset="0"/>
              </a:rPr>
              <a:t>cfDNA concentration</a:t>
            </a:r>
            <a:endParaRPr lang="en-GB" altLang="de-DE" sz="1200" b="1" dirty="0">
              <a:solidFill>
                <a:srgbClr val="000000"/>
              </a:solidFill>
              <a:cs typeface="Arial" panose="020B0604020202020204" pitchFamily="34" charset="0"/>
            </a:endParaRPr>
          </a:p>
        </p:txBody>
      </p:sp>
      <p:sp>
        <p:nvSpPr>
          <p:cNvPr id="47" name="Textfeld 18">
            <a:extLst>
              <a:ext uri="{FF2B5EF4-FFF2-40B4-BE49-F238E27FC236}">
                <a16:creationId xmlns:a16="http://schemas.microsoft.com/office/drawing/2014/main" xmlns="" id="{6144F945-DE04-144E-8A20-12FA93476EDE}"/>
              </a:ext>
            </a:extLst>
          </p:cNvPr>
          <p:cNvSpPr txBox="1">
            <a:spLocks noChangeArrowheads="1"/>
          </p:cNvSpPr>
          <p:nvPr/>
        </p:nvSpPr>
        <p:spPr bwMode="auto">
          <a:xfrm rot="16200000">
            <a:off x="-146758" y="4967993"/>
            <a:ext cx="136678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b="1" dirty="0" err="1">
                <a:solidFill>
                  <a:srgbClr val="000000"/>
                </a:solidFill>
                <a:ea typeface="ヒラギノ角ゴ Pro W3" panose="020B0300000000000000" pitchFamily="34" charset="-128"/>
                <a:cs typeface="Arial" panose="020B0604020202020204" pitchFamily="34" charset="0"/>
              </a:rPr>
              <a:t>ctDNA</a:t>
            </a:r>
            <a:r>
              <a:rPr lang="en-GB" altLang="de-DE" sz="1200" b="1" dirty="0">
                <a:solidFill>
                  <a:srgbClr val="000000"/>
                </a:solidFill>
                <a:ea typeface="ヒラギノ角ゴ Pro W3" panose="020B0300000000000000" pitchFamily="34" charset="-128"/>
                <a:cs typeface="Arial" panose="020B0604020202020204" pitchFamily="34" charset="0"/>
              </a:rPr>
              <a:t> positivity</a:t>
            </a:r>
            <a:endParaRPr lang="en-GB" altLang="de-DE" sz="1200" b="1" dirty="0">
              <a:solidFill>
                <a:srgbClr val="000000"/>
              </a:solidFill>
              <a:cs typeface="Arial" panose="020B0604020202020204" pitchFamily="34" charset="0"/>
            </a:endParaRPr>
          </a:p>
        </p:txBody>
      </p:sp>
      <p:cxnSp>
        <p:nvCxnSpPr>
          <p:cNvPr id="50" name="Straight Connector 49">
            <a:extLst>
              <a:ext uri="{FF2B5EF4-FFF2-40B4-BE49-F238E27FC236}">
                <a16:creationId xmlns:a16="http://schemas.microsoft.com/office/drawing/2014/main" xmlns="" id="{BF813F57-06C1-CF4A-BAEA-F92F38C76672}"/>
              </a:ext>
            </a:extLst>
          </p:cNvPr>
          <p:cNvCxnSpPr>
            <a:cxnSpLocks/>
          </p:cNvCxnSpPr>
          <p:nvPr/>
        </p:nvCxnSpPr>
        <p:spPr>
          <a:xfrm>
            <a:off x="1085194" y="2409383"/>
            <a:ext cx="0" cy="14954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xmlns="" id="{A1C57684-F15D-F840-927A-C79D5065CCC7}"/>
              </a:ext>
            </a:extLst>
          </p:cNvPr>
          <p:cNvCxnSpPr>
            <a:cxnSpLocks/>
          </p:cNvCxnSpPr>
          <p:nvPr/>
        </p:nvCxnSpPr>
        <p:spPr>
          <a:xfrm rot="5400000">
            <a:off x="1052229" y="3042842"/>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feld 18">
            <a:extLst>
              <a:ext uri="{FF2B5EF4-FFF2-40B4-BE49-F238E27FC236}">
                <a16:creationId xmlns:a16="http://schemas.microsoft.com/office/drawing/2014/main" xmlns="" id="{B60D94FA-F47D-B346-A398-BDD10195A98E}"/>
              </a:ext>
            </a:extLst>
          </p:cNvPr>
          <p:cNvSpPr txBox="1">
            <a:spLocks noChangeArrowheads="1"/>
          </p:cNvSpPr>
          <p:nvPr/>
        </p:nvSpPr>
        <p:spPr bwMode="auto">
          <a:xfrm>
            <a:off x="801223" y="299619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10</a:t>
            </a:r>
            <a:endParaRPr lang="en-GB" altLang="de-DE" sz="1200" dirty="0">
              <a:solidFill>
                <a:srgbClr val="000000"/>
              </a:solidFill>
              <a:cs typeface="Arial" panose="020B0604020202020204" pitchFamily="34" charset="0"/>
            </a:endParaRPr>
          </a:p>
        </p:txBody>
      </p:sp>
      <p:cxnSp>
        <p:nvCxnSpPr>
          <p:cNvPr id="53" name="Straight Connector 52">
            <a:extLst>
              <a:ext uri="{FF2B5EF4-FFF2-40B4-BE49-F238E27FC236}">
                <a16:creationId xmlns:a16="http://schemas.microsoft.com/office/drawing/2014/main" xmlns="" id="{8470427C-780A-2C46-BF80-6E6A6EAD84F6}"/>
              </a:ext>
            </a:extLst>
          </p:cNvPr>
          <p:cNvCxnSpPr>
            <a:cxnSpLocks/>
          </p:cNvCxnSpPr>
          <p:nvPr/>
        </p:nvCxnSpPr>
        <p:spPr>
          <a:xfrm rot="5400000">
            <a:off x="1052229" y="2655492"/>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feld 18">
            <a:extLst>
              <a:ext uri="{FF2B5EF4-FFF2-40B4-BE49-F238E27FC236}">
                <a16:creationId xmlns:a16="http://schemas.microsoft.com/office/drawing/2014/main" xmlns="" id="{12206CF4-41D2-2C4F-B78E-68E4F8FE69C5}"/>
              </a:ext>
            </a:extLst>
          </p:cNvPr>
          <p:cNvSpPr txBox="1">
            <a:spLocks noChangeArrowheads="1"/>
          </p:cNvSpPr>
          <p:nvPr/>
        </p:nvSpPr>
        <p:spPr bwMode="auto">
          <a:xfrm>
            <a:off x="801223" y="2608848"/>
            <a:ext cx="16991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15</a:t>
            </a:r>
            <a:endParaRPr lang="en-GB" altLang="de-DE" sz="1200" dirty="0">
              <a:solidFill>
                <a:srgbClr val="000000"/>
              </a:solidFill>
              <a:cs typeface="Arial" panose="020B0604020202020204" pitchFamily="34" charset="0"/>
            </a:endParaRPr>
          </a:p>
        </p:txBody>
      </p:sp>
      <p:cxnSp>
        <p:nvCxnSpPr>
          <p:cNvPr id="55" name="Straight Connector 54">
            <a:extLst>
              <a:ext uri="{FF2B5EF4-FFF2-40B4-BE49-F238E27FC236}">
                <a16:creationId xmlns:a16="http://schemas.microsoft.com/office/drawing/2014/main" xmlns="" id="{AF1DB2FA-3247-C240-9A13-B349841E06A8}"/>
              </a:ext>
            </a:extLst>
          </p:cNvPr>
          <p:cNvCxnSpPr>
            <a:cxnSpLocks/>
          </p:cNvCxnSpPr>
          <p:nvPr/>
        </p:nvCxnSpPr>
        <p:spPr>
          <a:xfrm rot="5400000">
            <a:off x="1052229" y="3423842"/>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feld 18">
            <a:extLst>
              <a:ext uri="{FF2B5EF4-FFF2-40B4-BE49-F238E27FC236}">
                <a16:creationId xmlns:a16="http://schemas.microsoft.com/office/drawing/2014/main" xmlns="" id="{959C7A9B-6C78-5C4F-AF51-D90DD3CB9AA5}"/>
              </a:ext>
            </a:extLst>
          </p:cNvPr>
          <p:cNvSpPr txBox="1">
            <a:spLocks noChangeArrowheads="1"/>
          </p:cNvSpPr>
          <p:nvPr/>
        </p:nvSpPr>
        <p:spPr bwMode="auto">
          <a:xfrm>
            <a:off x="886182" y="3377198"/>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5</a:t>
            </a:r>
            <a:endParaRPr lang="en-GB" altLang="de-DE" sz="1200" dirty="0">
              <a:solidFill>
                <a:srgbClr val="000000"/>
              </a:solidFill>
              <a:cs typeface="Arial" panose="020B0604020202020204" pitchFamily="34" charset="0"/>
            </a:endParaRPr>
          </a:p>
        </p:txBody>
      </p:sp>
      <p:cxnSp>
        <p:nvCxnSpPr>
          <p:cNvPr id="57" name="Straight Connector 56">
            <a:extLst>
              <a:ext uri="{FF2B5EF4-FFF2-40B4-BE49-F238E27FC236}">
                <a16:creationId xmlns:a16="http://schemas.microsoft.com/office/drawing/2014/main" xmlns="" id="{28EE044C-3D79-C04E-8F6D-3E6C3B44FB72}"/>
              </a:ext>
            </a:extLst>
          </p:cNvPr>
          <p:cNvCxnSpPr>
            <a:cxnSpLocks/>
          </p:cNvCxnSpPr>
          <p:nvPr/>
        </p:nvCxnSpPr>
        <p:spPr>
          <a:xfrm rot="5400000">
            <a:off x="1052229" y="3808017"/>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feld 18">
            <a:extLst>
              <a:ext uri="{FF2B5EF4-FFF2-40B4-BE49-F238E27FC236}">
                <a16:creationId xmlns:a16="http://schemas.microsoft.com/office/drawing/2014/main" xmlns="" id="{7DAEC621-31D1-E449-8961-370F0B87DB1F}"/>
              </a:ext>
            </a:extLst>
          </p:cNvPr>
          <p:cNvSpPr txBox="1">
            <a:spLocks noChangeArrowheads="1"/>
          </p:cNvSpPr>
          <p:nvPr/>
        </p:nvSpPr>
        <p:spPr bwMode="auto">
          <a:xfrm>
            <a:off x="886182" y="3761373"/>
            <a:ext cx="84960"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a:t>
            </a:r>
            <a:endParaRPr lang="en-GB" altLang="de-DE" sz="1200" dirty="0">
              <a:solidFill>
                <a:srgbClr val="000000"/>
              </a:solidFill>
              <a:cs typeface="Arial" panose="020B0604020202020204" pitchFamily="34" charset="0"/>
            </a:endParaRPr>
          </a:p>
        </p:txBody>
      </p:sp>
      <p:cxnSp>
        <p:nvCxnSpPr>
          <p:cNvPr id="61" name="Straight Connector 60">
            <a:extLst>
              <a:ext uri="{FF2B5EF4-FFF2-40B4-BE49-F238E27FC236}">
                <a16:creationId xmlns:a16="http://schemas.microsoft.com/office/drawing/2014/main" xmlns="" id="{71C430A9-B7CF-1C46-B5B0-5E248025C288}"/>
              </a:ext>
            </a:extLst>
          </p:cNvPr>
          <p:cNvCxnSpPr>
            <a:cxnSpLocks/>
          </p:cNvCxnSpPr>
          <p:nvPr/>
        </p:nvCxnSpPr>
        <p:spPr>
          <a:xfrm flipH="1">
            <a:off x="1077913" y="3899808"/>
            <a:ext cx="537051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xmlns="" id="{E54628E1-C0A2-3B42-9DC2-0FA36332C6A6}"/>
              </a:ext>
            </a:extLst>
          </p:cNvPr>
          <p:cNvCxnSpPr>
            <a:cxnSpLocks/>
          </p:cNvCxnSpPr>
          <p:nvPr/>
        </p:nvCxnSpPr>
        <p:spPr>
          <a:xfrm>
            <a:off x="1135994" y="4290805"/>
            <a:ext cx="0" cy="14954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xmlns="" id="{9328D639-35AC-DB45-8CF6-49C835EFBCDA}"/>
              </a:ext>
            </a:extLst>
          </p:cNvPr>
          <p:cNvCxnSpPr>
            <a:cxnSpLocks/>
          </p:cNvCxnSpPr>
          <p:nvPr/>
        </p:nvCxnSpPr>
        <p:spPr>
          <a:xfrm rot="5400000">
            <a:off x="1103029" y="5225889"/>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Textfeld 18">
            <a:extLst>
              <a:ext uri="{FF2B5EF4-FFF2-40B4-BE49-F238E27FC236}">
                <a16:creationId xmlns:a16="http://schemas.microsoft.com/office/drawing/2014/main" xmlns="" id="{1EBBF812-37AD-3941-AA71-A24079F3C708}"/>
              </a:ext>
            </a:extLst>
          </p:cNvPr>
          <p:cNvSpPr txBox="1">
            <a:spLocks noChangeArrowheads="1"/>
          </p:cNvSpPr>
          <p:nvPr/>
        </p:nvSpPr>
        <p:spPr bwMode="auto">
          <a:xfrm>
            <a:off x="715768" y="5179245"/>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20%</a:t>
            </a:r>
            <a:endParaRPr lang="en-GB" altLang="de-DE" sz="1200" dirty="0">
              <a:solidFill>
                <a:srgbClr val="000000"/>
              </a:solidFill>
              <a:cs typeface="Arial" panose="020B0604020202020204" pitchFamily="34" charset="0"/>
            </a:endParaRPr>
          </a:p>
        </p:txBody>
      </p:sp>
      <p:cxnSp>
        <p:nvCxnSpPr>
          <p:cNvPr id="67" name="Straight Connector 66">
            <a:extLst>
              <a:ext uri="{FF2B5EF4-FFF2-40B4-BE49-F238E27FC236}">
                <a16:creationId xmlns:a16="http://schemas.microsoft.com/office/drawing/2014/main" xmlns="" id="{AACE0CFA-DE9F-8E47-B257-1113F4B786FB}"/>
              </a:ext>
            </a:extLst>
          </p:cNvPr>
          <p:cNvCxnSpPr>
            <a:cxnSpLocks/>
          </p:cNvCxnSpPr>
          <p:nvPr/>
        </p:nvCxnSpPr>
        <p:spPr>
          <a:xfrm rot="5400000">
            <a:off x="1103029" y="5689439"/>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feld 18">
            <a:extLst>
              <a:ext uri="{FF2B5EF4-FFF2-40B4-BE49-F238E27FC236}">
                <a16:creationId xmlns:a16="http://schemas.microsoft.com/office/drawing/2014/main" xmlns="" id="{D0555674-244F-F549-AFCD-7B0A61450B07}"/>
              </a:ext>
            </a:extLst>
          </p:cNvPr>
          <p:cNvSpPr txBox="1">
            <a:spLocks noChangeArrowheads="1"/>
          </p:cNvSpPr>
          <p:nvPr/>
        </p:nvSpPr>
        <p:spPr bwMode="auto">
          <a:xfrm>
            <a:off x="800727" y="5642795"/>
            <a:ext cx="221215"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a:t>
            </a:r>
            <a:endParaRPr lang="en-GB" altLang="de-DE" sz="1200" dirty="0">
              <a:solidFill>
                <a:srgbClr val="000000"/>
              </a:solidFill>
              <a:cs typeface="Arial" panose="020B0604020202020204" pitchFamily="34" charset="0"/>
            </a:endParaRPr>
          </a:p>
        </p:txBody>
      </p:sp>
      <p:cxnSp>
        <p:nvCxnSpPr>
          <p:cNvPr id="69" name="Straight Connector 68">
            <a:extLst>
              <a:ext uri="{FF2B5EF4-FFF2-40B4-BE49-F238E27FC236}">
                <a16:creationId xmlns:a16="http://schemas.microsoft.com/office/drawing/2014/main" xmlns="" id="{A9B87CD8-2553-834D-BC3B-28ACB7BE674E}"/>
              </a:ext>
            </a:extLst>
          </p:cNvPr>
          <p:cNvCxnSpPr>
            <a:cxnSpLocks/>
          </p:cNvCxnSpPr>
          <p:nvPr/>
        </p:nvCxnSpPr>
        <p:spPr>
          <a:xfrm flipH="1">
            <a:off x="1128713" y="5781230"/>
            <a:ext cx="533569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xmlns="" id="{DED166A5-2525-B840-8498-295216BDD879}"/>
              </a:ext>
            </a:extLst>
          </p:cNvPr>
          <p:cNvCxnSpPr>
            <a:cxnSpLocks/>
          </p:cNvCxnSpPr>
          <p:nvPr/>
        </p:nvCxnSpPr>
        <p:spPr>
          <a:xfrm rot="5400000">
            <a:off x="1103029" y="4771864"/>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feld 18">
            <a:extLst>
              <a:ext uri="{FF2B5EF4-FFF2-40B4-BE49-F238E27FC236}">
                <a16:creationId xmlns:a16="http://schemas.microsoft.com/office/drawing/2014/main" xmlns="" id="{57FA073A-E1A8-D243-98D4-FCFF4E297780}"/>
              </a:ext>
            </a:extLst>
          </p:cNvPr>
          <p:cNvSpPr txBox="1">
            <a:spLocks noChangeArrowheads="1"/>
          </p:cNvSpPr>
          <p:nvPr/>
        </p:nvSpPr>
        <p:spPr bwMode="auto">
          <a:xfrm>
            <a:off x="715768" y="4725220"/>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40%</a:t>
            </a:r>
            <a:endParaRPr lang="en-GB" altLang="de-DE" sz="1200" dirty="0">
              <a:solidFill>
                <a:srgbClr val="000000"/>
              </a:solidFill>
              <a:cs typeface="Arial" panose="020B0604020202020204" pitchFamily="34" charset="0"/>
            </a:endParaRPr>
          </a:p>
        </p:txBody>
      </p:sp>
      <p:cxnSp>
        <p:nvCxnSpPr>
          <p:cNvPr id="72" name="Straight Connector 71">
            <a:extLst>
              <a:ext uri="{FF2B5EF4-FFF2-40B4-BE49-F238E27FC236}">
                <a16:creationId xmlns:a16="http://schemas.microsoft.com/office/drawing/2014/main" xmlns="" id="{B56D92D9-9032-CB48-876C-313E4DD0759D}"/>
              </a:ext>
            </a:extLst>
          </p:cNvPr>
          <p:cNvCxnSpPr>
            <a:cxnSpLocks/>
          </p:cNvCxnSpPr>
          <p:nvPr/>
        </p:nvCxnSpPr>
        <p:spPr>
          <a:xfrm rot="5400000">
            <a:off x="1103029" y="4317839"/>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feld 18">
            <a:extLst>
              <a:ext uri="{FF2B5EF4-FFF2-40B4-BE49-F238E27FC236}">
                <a16:creationId xmlns:a16="http://schemas.microsoft.com/office/drawing/2014/main" xmlns="" id="{BCE16AA9-63AC-8740-BD12-E6798C24178E}"/>
              </a:ext>
            </a:extLst>
          </p:cNvPr>
          <p:cNvSpPr txBox="1">
            <a:spLocks noChangeArrowheads="1"/>
          </p:cNvSpPr>
          <p:nvPr/>
        </p:nvSpPr>
        <p:spPr bwMode="auto">
          <a:xfrm>
            <a:off x="715768" y="4271195"/>
            <a:ext cx="306174"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60%</a:t>
            </a:r>
            <a:endParaRPr lang="en-GB" altLang="de-DE" sz="1200" dirty="0">
              <a:solidFill>
                <a:srgbClr val="000000"/>
              </a:solidFill>
              <a:cs typeface="Arial" panose="020B0604020202020204" pitchFamily="34" charset="0"/>
            </a:endParaRPr>
          </a:p>
        </p:txBody>
      </p:sp>
      <p:grpSp>
        <p:nvGrpSpPr>
          <p:cNvPr id="78" name="Graphic 76">
            <a:extLst>
              <a:ext uri="{FF2B5EF4-FFF2-40B4-BE49-F238E27FC236}">
                <a16:creationId xmlns:a16="http://schemas.microsoft.com/office/drawing/2014/main" xmlns="" id="{EBD1D0F5-B23C-3E4F-89CD-A2DABAD3F50B}"/>
              </a:ext>
            </a:extLst>
          </p:cNvPr>
          <p:cNvGrpSpPr/>
          <p:nvPr/>
        </p:nvGrpSpPr>
        <p:grpSpPr>
          <a:xfrm>
            <a:off x="7845003" y="2190750"/>
            <a:ext cx="3180834" cy="1866900"/>
            <a:chOff x="7845003" y="2190750"/>
            <a:chExt cx="3180834" cy="1866900"/>
          </a:xfrm>
        </p:grpSpPr>
        <p:sp>
          <p:nvSpPr>
            <p:cNvPr id="79" name="Freeform 78">
              <a:extLst>
                <a:ext uri="{FF2B5EF4-FFF2-40B4-BE49-F238E27FC236}">
                  <a16:creationId xmlns:a16="http://schemas.microsoft.com/office/drawing/2014/main" xmlns="" id="{09EC6668-DBA5-3344-947F-58D87C54FEC3}"/>
                </a:ext>
              </a:extLst>
            </p:cNvPr>
            <p:cNvSpPr/>
            <p:nvPr/>
          </p:nvSpPr>
          <p:spPr>
            <a:xfrm>
              <a:off x="7875576" y="2186845"/>
              <a:ext cx="3130143" cy="215900"/>
            </a:xfrm>
            <a:custGeom>
              <a:avLst/>
              <a:gdLst>
                <a:gd name="connsiteX0" fmla="*/ 3122128 w 3130143"/>
                <a:gd name="connsiteY0" fmla="*/ 206343 h 215900"/>
                <a:gd name="connsiteX1" fmla="*/ 1294226 w 3130143"/>
                <a:gd name="connsiteY1" fmla="*/ 206343 h 215900"/>
                <a:gd name="connsiteX2" fmla="*/ 1294226 w 3130143"/>
                <a:gd name="connsiteY2" fmla="*/ 176371 h 215900"/>
                <a:gd name="connsiteX3" fmla="*/ 1162684 w 3130143"/>
                <a:gd name="connsiteY3" fmla="*/ 176371 h 215900"/>
                <a:gd name="connsiteX4" fmla="*/ 1162684 w 3130143"/>
                <a:gd name="connsiteY4" fmla="*/ 158718 h 215900"/>
                <a:gd name="connsiteX5" fmla="*/ 1144942 w 3130143"/>
                <a:gd name="connsiteY5" fmla="*/ 158718 h 215900"/>
                <a:gd name="connsiteX6" fmla="*/ 1144942 w 3130143"/>
                <a:gd name="connsiteY6" fmla="*/ 139668 h 215900"/>
                <a:gd name="connsiteX7" fmla="*/ 1035070 w 3130143"/>
                <a:gd name="connsiteY7" fmla="*/ 139668 h 215900"/>
                <a:gd name="connsiteX8" fmla="*/ 1035070 w 3130143"/>
                <a:gd name="connsiteY8" fmla="*/ 112490 h 215900"/>
                <a:gd name="connsiteX9" fmla="*/ 922410 w 3130143"/>
                <a:gd name="connsiteY9" fmla="*/ 112490 h 215900"/>
                <a:gd name="connsiteX10" fmla="*/ 922410 w 3130143"/>
                <a:gd name="connsiteY10" fmla="*/ 86582 h 215900"/>
                <a:gd name="connsiteX11" fmla="*/ 557438 w 3130143"/>
                <a:gd name="connsiteY11" fmla="*/ 86582 h 215900"/>
                <a:gd name="connsiteX12" fmla="*/ 557438 w 3130143"/>
                <a:gd name="connsiteY12" fmla="*/ 63468 h 215900"/>
                <a:gd name="connsiteX13" fmla="*/ 431218 w 3130143"/>
                <a:gd name="connsiteY13" fmla="*/ 63468 h 215900"/>
                <a:gd name="connsiteX14" fmla="*/ 431218 w 3130143"/>
                <a:gd name="connsiteY14" fmla="*/ 37687 h 215900"/>
                <a:gd name="connsiteX15" fmla="*/ 185623 w 3130143"/>
                <a:gd name="connsiteY15" fmla="*/ 37687 h 215900"/>
                <a:gd name="connsiteX16" fmla="*/ 185623 w 3130143"/>
                <a:gd name="connsiteY16" fmla="*/ 11906 h 215900"/>
                <a:gd name="connsiteX17" fmla="*/ 11881 w 3130143"/>
                <a:gd name="connsiteY17" fmla="*/ 11906 h 21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30143" h="215900">
                  <a:moveTo>
                    <a:pt x="3122128" y="206343"/>
                  </a:moveTo>
                  <a:lnTo>
                    <a:pt x="1294226" y="206343"/>
                  </a:lnTo>
                  <a:lnTo>
                    <a:pt x="1294226" y="176371"/>
                  </a:lnTo>
                  <a:lnTo>
                    <a:pt x="1162684" y="176371"/>
                  </a:lnTo>
                  <a:lnTo>
                    <a:pt x="1162684" y="158718"/>
                  </a:lnTo>
                  <a:lnTo>
                    <a:pt x="1144942" y="158718"/>
                  </a:lnTo>
                  <a:lnTo>
                    <a:pt x="1144942" y="139668"/>
                  </a:lnTo>
                  <a:lnTo>
                    <a:pt x="1035070" y="139668"/>
                  </a:lnTo>
                  <a:lnTo>
                    <a:pt x="1035070" y="112490"/>
                  </a:lnTo>
                  <a:lnTo>
                    <a:pt x="922410" y="112490"/>
                  </a:lnTo>
                  <a:lnTo>
                    <a:pt x="922410" y="86582"/>
                  </a:lnTo>
                  <a:lnTo>
                    <a:pt x="557438" y="86582"/>
                  </a:lnTo>
                  <a:lnTo>
                    <a:pt x="557438" y="63468"/>
                  </a:lnTo>
                  <a:lnTo>
                    <a:pt x="431218" y="63468"/>
                  </a:lnTo>
                  <a:lnTo>
                    <a:pt x="431218" y="37687"/>
                  </a:lnTo>
                  <a:lnTo>
                    <a:pt x="185623" y="37687"/>
                  </a:lnTo>
                  <a:lnTo>
                    <a:pt x="185623" y="11906"/>
                  </a:lnTo>
                  <a:lnTo>
                    <a:pt x="11881" y="11906"/>
                  </a:lnTo>
                </a:path>
              </a:pathLst>
            </a:custGeom>
            <a:noFill/>
            <a:ln w="19050" cap="flat">
              <a:solidFill>
                <a:srgbClr val="5D8298"/>
              </a:solidFill>
              <a:prstDash val="solid"/>
              <a:miter/>
            </a:ln>
          </p:spPr>
          <p:txBody>
            <a:bodyPr rtlCol="0" anchor="ctr"/>
            <a:lstStyle/>
            <a:p>
              <a:endParaRPr lang="en-GB" dirty="0"/>
            </a:p>
          </p:txBody>
        </p:sp>
        <p:sp>
          <p:nvSpPr>
            <p:cNvPr id="80" name="Freeform 79">
              <a:extLst>
                <a:ext uri="{FF2B5EF4-FFF2-40B4-BE49-F238E27FC236}">
                  <a16:creationId xmlns:a16="http://schemas.microsoft.com/office/drawing/2014/main" xmlns="" id="{C056B725-8219-DB4B-9821-CBD2797C7FD0}"/>
                </a:ext>
              </a:extLst>
            </p:cNvPr>
            <p:cNvSpPr/>
            <p:nvPr/>
          </p:nvSpPr>
          <p:spPr>
            <a:xfrm>
              <a:off x="10984651"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81" name="Freeform 80">
              <a:extLst>
                <a:ext uri="{FF2B5EF4-FFF2-40B4-BE49-F238E27FC236}">
                  <a16:creationId xmlns:a16="http://schemas.microsoft.com/office/drawing/2014/main" xmlns="" id="{C7E2F95A-CB87-5941-BCCE-ECD91CDC3120}"/>
                </a:ext>
              </a:extLst>
            </p:cNvPr>
            <p:cNvSpPr/>
            <p:nvPr/>
          </p:nvSpPr>
          <p:spPr>
            <a:xfrm>
              <a:off x="10956518"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82" name="Freeform 81">
              <a:extLst>
                <a:ext uri="{FF2B5EF4-FFF2-40B4-BE49-F238E27FC236}">
                  <a16:creationId xmlns:a16="http://schemas.microsoft.com/office/drawing/2014/main" xmlns="" id="{7308B80A-F8C8-5249-B335-51276C27229F}"/>
                </a:ext>
              </a:extLst>
            </p:cNvPr>
            <p:cNvSpPr/>
            <p:nvPr/>
          </p:nvSpPr>
          <p:spPr>
            <a:xfrm>
              <a:off x="10565313"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83" name="Freeform 82">
              <a:extLst>
                <a:ext uri="{FF2B5EF4-FFF2-40B4-BE49-F238E27FC236}">
                  <a16:creationId xmlns:a16="http://schemas.microsoft.com/office/drawing/2014/main" xmlns="" id="{187EAB95-70F3-B74A-A673-FD7ACA76A5E8}"/>
                </a:ext>
              </a:extLst>
            </p:cNvPr>
            <p:cNvSpPr/>
            <p:nvPr/>
          </p:nvSpPr>
          <p:spPr>
            <a:xfrm>
              <a:off x="10537307"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84" name="Freeform 83">
              <a:extLst>
                <a:ext uri="{FF2B5EF4-FFF2-40B4-BE49-F238E27FC236}">
                  <a16:creationId xmlns:a16="http://schemas.microsoft.com/office/drawing/2014/main" xmlns="" id="{36578993-1F59-FB43-AAD4-60AE7DA6E0C2}"/>
                </a:ext>
              </a:extLst>
            </p:cNvPr>
            <p:cNvSpPr/>
            <p:nvPr/>
          </p:nvSpPr>
          <p:spPr>
            <a:xfrm>
              <a:off x="10228728"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85" name="Freeform 84">
              <a:extLst>
                <a:ext uri="{FF2B5EF4-FFF2-40B4-BE49-F238E27FC236}">
                  <a16:creationId xmlns:a16="http://schemas.microsoft.com/office/drawing/2014/main" xmlns="" id="{A6379AF8-47C6-8B49-8C91-72392AB78A3B}"/>
                </a:ext>
              </a:extLst>
            </p:cNvPr>
            <p:cNvSpPr/>
            <p:nvPr/>
          </p:nvSpPr>
          <p:spPr>
            <a:xfrm>
              <a:off x="10200721"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86" name="Freeform 85">
              <a:extLst>
                <a:ext uri="{FF2B5EF4-FFF2-40B4-BE49-F238E27FC236}">
                  <a16:creationId xmlns:a16="http://schemas.microsoft.com/office/drawing/2014/main" xmlns="" id="{A7F2787E-867F-3A4A-94F9-01DEAA072F1A}"/>
                </a:ext>
              </a:extLst>
            </p:cNvPr>
            <p:cNvSpPr/>
            <p:nvPr/>
          </p:nvSpPr>
          <p:spPr>
            <a:xfrm>
              <a:off x="10281699"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87" name="Freeform 86">
              <a:extLst>
                <a:ext uri="{FF2B5EF4-FFF2-40B4-BE49-F238E27FC236}">
                  <a16:creationId xmlns:a16="http://schemas.microsoft.com/office/drawing/2014/main" xmlns="" id="{53202161-9266-B84E-92F1-FBC366E5F199}"/>
                </a:ext>
              </a:extLst>
            </p:cNvPr>
            <p:cNvSpPr/>
            <p:nvPr/>
          </p:nvSpPr>
          <p:spPr>
            <a:xfrm>
              <a:off x="10253693"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88" name="Freeform 87">
              <a:extLst>
                <a:ext uri="{FF2B5EF4-FFF2-40B4-BE49-F238E27FC236}">
                  <a16:creationId xmlns:a16="http://schemas.microsoft.com/office/drawing/2014/main" xmlns="" id="{94DE785E-6DB8-3A44-991B-146E0A1A42F9}"/>
                </a:ext>
              </a:extLst>
            </p:cNvPr>
            <p:cNvSpPr/>
            <p:nvPr/>
          </p:nvSpPr>
          <p:spPr>
            <a:xfrm>
              <a:off x="10326434"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89" name="Freeform 88">
              <a:extLst>
                <a:ext uri="{FF2B5EF4-FFF2-40B4-BE49-F238E27FC236}">
                  <a16:creationId xmlns:a16="http://schemas.microsoft.com/office/drawing/2014/main" xmlns="" id="{1220B90D-7D46-CF49-9ECC-47BCA5AC4EE0}"/>
                </a:ext>
              </a:extLst>
            </p:cNvPr>
            <p:cNvSpPr/>
            <p:nvPr/>
          </p:nvSpPr>
          <p:spPr>
            <a:xfrm>
              <a:off x="10298427"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90" name="Freeform 89">
              <a:extLst>
                <a:ext uri="{FF2B5EF4-FFF2-40B4-BE49-F238E27FC236}">
                  <a16:creationId xmlns:a16="http://schemas.microsoft.com/office/drawing/2014/main" xmlns="" id="{43DB68CB-7E63-9148-871D-4398C1E87129}"/>
                </a:ext>
              </a:extLst>
            </p:cNvPr>
            <p:cNvSpPr/>
            <p:nvPr/>
          </p:nvSpPr>
          <p:spPr>
            <a:xfrm>
              <a:off x="10376744"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91" name="Freeform 90">
              <a:extLst>
                <a:ext uri="{FF2B5EF4-FFF2-40B4-BE49-F238E27FC236}">
                  <a16:creationId xmlns:a16="http://schemas.microsoft.com/office/drawing/2014/main" xmlns="" id="{F49697B2-D293-914C-B78C-1ECFF3066260}"/>
                </a:ext>
              </a:extLst>
            </p:cNvPr>
            <p:cNvSpPr/>
            <p:nvPr/>
          </p:nvSpPr>
          <p:spPr>
            <a:xfrm>
              <a:off x="10348611"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92" name="Freeform 91">
              <a:extLst>
                <a:ext uri="{FF2B5EF4-FFF2-40B4-BE49-F238E27FC236}">
                  <a16:creationId xmlns:a16="http://schemas.microsoft.com/office/drawing/2014/main" xmlns="" id="{E455F4CC-EDBA-2945-B7DB-1181F2BEED05}"/>
                </a:ext>
              </a:extLst>
            </p:cNvPr>
            <p:cNvSpPr/>
            <p:nvPr/>
          </p:nvSpPr>
          <p:spPr>
            <a:xfrm>
              <a:off x="10017094"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93" name="Freeform 92">
              <a:extLst>
                <a:ext uri="{FF2B5EF4-FFF2-40B4-BE49-F238E27FC236}">
                  <a16:creationId xmlns:a16="http://schemas.microsoft.com/office/drawing/2014/main" xmlns="" id="{A7D7CEBF-9E43-3440-A900-3D6E2EA0E08F}"/>
                </a:ext>
              </a:extLst>
            </p:cNvPr>
            <p:cNvSpPr/>
            <p:nvPr/>
          </p:nvSpPr>
          <p:spPr>
            <a:xfrm>
              <a:off x="9989088"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94" name="Freeform 93">
              <a:extLst>
                <a:ext uri="{FF2B5EF4-FFF2-40B4-BE49-F238E27FC236}">
                  <a16:creationId xmlns:a16="http://schemas.microsoft.com/office/drawing/2014/main" xmlns="" id="{01E7FC4D-113A-E840-88D2-61634DFEE69F}"/>
                </a:ext>
              </a:extLst>
            </p:cNvPr>
            <p:cNvSpPr/>
            <p:nvPr/>
          </p:nvSpPr>
          <p:spPr>
            <a:xfrm>
              <a:off x="9534013"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95" name="Freeform 94">
              <a:extLst>
                <a:ext uri="{FF2B5EF4-FFF2-40B4-BE49-F238E27FC236}">
                  <a16:creationId xmlns:a16="http://schemas.microsoft.com/office/drawing/2014/main" xmlns="" id="{34905FEA-8E2F-A24A-B232-5F1D6C39228A}"/>
                </a:ext>
              </a:extLst>
            </p:cNvPr>
            <p:cNvSpPr/>
            <p:nvPr/>
          </p:nvSpPr>
          <p:spPr>
            <a:xfrm>
              <a:off x="9506007"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96" name="Freeform 95">
              <a:extLst>
                <a:ext uri="{FF2B5EF4-FFF2-40B4-BE49-F238E27FC236}">
                  <a16:creationId xmlns:a16="http://schemas.microsoft.com/office/drawing/2014/main" xmlns="" id="{8F21055B-89C0-D845-8EA7-231A581DC008}"/>
                </a:ext>
              </a:extLst>
            </p:cNvPr>
            <p:cNvSpPr/>
            <p:nvPr/>
          </p:nvSpPr>
          <p:spPr>
            <a:xfrm>
              <a:off x="9519059"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97" name="Freeform 96">
              <a:extLst>
                <a:ext uri="{FF2B5EF4-FFF2-40B4-BE49-F238E27FC236}">
                  <a16:creationId xmlns:a16="http://schemas.microsoft.com/office/drawing/2014/main" xmlns="" id="{DDE2C2EC-D0CE-9644-BF70-96A179D1CB71}"/>
                </a:ext>
              </a:extLst>
            </p:cNvPr>
            <p:cNvSpPr/>
            <p:nvPr/>
          </p:nvSpPr>
          <p:spPr>
            <a:xfrm>
              <a:off x="9491053"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98" name="Freeform 97">
              <a:extLst>
                <a:ext uri="{FF2B5EF4-FFF2-40B4-BE49-F238E27FC236}">
                  <a16:creationId xmlns:a16="http://schemas.microsoft.com/office/drawing/2014/main" xmlns="" id="{F9EEC1C6-C227-1049-84AC-137073B84884}"/>
                </a:ext>
              </a:extLst>
            </p:cNvPr>
            <p:cNvSpPr/>
            <p:nvPr/>
          </p:nvSpPr>
          <p:spPr>
            <a:xfrm>
              <a:off x="10155480"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99" name="Freeform 98">
              <a:extLst>
                <a:ext uri="{FF2B5EF4-FFF2-40B4-BE49-F238E27FC236}">
                  <a16:creationId xmlns:a16="http://schemas.microsoft.com/office/drawing/2014/main" xmlns="" id="{FBB1380B-BB55-524F-A945-DF422AB5E13F}"/>
                </a:ext>
              </a:extLst>
            </p:cNvPr>
            <p:cNvSpPr/>
            <p:nvPr/>
          </p:nvSpPr>
          <p:spPr>
            <a:xfrm>
              <a:off x="10127473"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00" name="Freeform 99">
              <a:extLst>
                <a:ext uri="{FF2B5EF4-FFF2-40B4-BE49-F238E27FC236}">
                  <a16:creationId xmlns:a16="http://schemas.microsoft.com/office/drawing/2014/main" xmlns="" id="{5B360BB4-32F4-0447-9F4D-866E2CB599B3}"/>
                </a:ext>
              </a:extLst>
            </p:cNvPr>
            <p:cNvSpPr/>
            <p:nvPr/>
          </p:nvSpPr>
          <p:spPr>
            <a:xfrm>
              <a:off x="10107957"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01" name="Freeform 100">
              <a:extLst>
                <a:ext uri="{FF2B5EF4-FFF2-40B4-BE49-F238E27FC236}">
                  <a16:creationId xmlns:a16="http://schemas.microsoft.com/office/drawing/2014/main" xmlns="" id="{E79FC6BF-021D-8647-B922-1391557B796F}"/>
                </a:ext>
              </a:extLst>
            </p:cNvPr>
            <p:cNvSpPr/>
            <p:nvPr/>
          </p:nvSpPr>
          <p:spPr>
            <a:xfrm>
              <a:off x="10079951"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02" name="Freeform 101">
              <a:extLst>
                <a:ext uri="{FF2B5EF4-FFF2-40B4-BE49-F238E27FC236}">
                  <a16:creationId xmlns:a16="http://schemas.microsoft.com/office/drawing/2014/main" xmlns="" id="{DF030338-6B73-9B42-8848-2F390B37A01D}"/>
                </a:ext>
              </a:extLst>
            </p:cNvPr>
            <p:cNvSpPr/>
            <p:nvPr/>
          </p:nvSpPr>
          <p:spPr>
            <a:xfrm>
              <a:off x="9943847"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03" name="Freeform 102">
              <a:extLst>
                <a:ext uri="{FF2B5EF4-FFF2-40B4-BE49-F238E27FC236}">
                  <a16:creationId xmlns:a16="http://schemas.microsoft.com/office/drawing/2014/main" xmlns="" id="{299DE1D9-686B-F446-B579-9238C60FE6B8}"/>
                </a:ext>
              </a:extLst>
            </p:cNvPr>
            <p:cNvSpPr/>
            <p:nvPr/>
          </p:nvSpPr>
          <p:spPr>
            <a:xfrm>
              <a:off x="9915840"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04" name="Freeform 103">
              <a:extLst>
                <a:ext uri="{FF2B5EF4-FFF2-40B4-BE49-F238E27FC236}">
                  <a16:creationId xmlns:a16="http://schemas.microsoft.com/office/drawing/2014/main" xmlns="" id="{8B899D5A-CA59-194A-A30D-24E1405D425E}"/>
                </a:ext>
              </a:extLst>
            </p:cNvPr>
            <p:cNvSpPr/>
            <p:nvPr/>
          </p:nvSpPr>
          <p:spPr>
            <a:xfrm>
              <a:off x="9675186"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05" name="Freeform 104">
              <a:extLst>
                <a:ext uri="{FF2B5EF4-FFF2-40B4-BE49-F238E27FC236}">
                  <a16:creationId xmlns:a16="http://schemas.microsoft.com/office/drawing/2014/main" xmlns="" id="{7272EA78-18EC-6B4E-946E-DEB0E150B279}"/>
                </a:ext>
              </a:extLst>
            </p:cNvPr>
            <p:cNvSpPr/>
            <p:nvPr/>
          </p:nvSpPr>
          <p:spPr>
            <a:xfrm>
              <a:off x="9647180"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06" name="Freeform 105">
              <a:extLst>
                <a:ext uri="{FF2B5EF4-FFF2-40B4-BE49-F238E27FC236}">
                  <a16:creationId xmlns:a16="http://schemas.microsoft.com/office/drawing/2014/main" xmlns="" id="{FDD54E38-1499-E24D-B53D-F1816424CBE5}"/>
                </a:ext>
              </a:extLst>
            </p:cNvPr>
            <p:cNvSpPr/>
            <p:nvPr/>
          </p:nvSpPr>
          <p:spPr>
            <a:xfrm>
              <a:off x="9710416"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07" name="Freeform 106">
              <a:extLst>
                <a:ext uri="{FF2B5EF4-FFF2-40B4-BE49-F238E27FC236}">
                  <a16:creationId xmlns:a16="http://schemas.microsoft.com/office/drawing/2014/main" xmlns="" id="{DB2C912B-145A-2841-BB53-B857196F838F}"/>
                </a:ext>
              </a:extLst>
            </p:cNvPr>
            <p:cNvSpPr/>
            <p:nvPr/>
          </p:nvSpPr>
          <p:spPr>
            <a:xfrm>
              <a:off x="9682410"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08" name="Freeform 107">
              <a:extLst>
                <a:ext uri="{FF2B5EF4-FFF2-40B4-BE49-F238E27FC236}">
                  <a16:creationId xmlns:a16="http://schemas.microsoft.com/office/drawing/2014/main" xmlns="" id="{F064668B-C693-B645-84E3-3161EC445E10}"/>
                </a:ext>
              </a:extLst>
            </p:cNvPr>
            <p:cNvSpPr/>
            <p:nvPr/>
          </p:nvSpPr>
          <p:spPr>
            <a:xfrm>
              <a:off x="9700912"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09" name="Freeform 108">
              <a:extLst>
                <a:ext uri="{FF2B5EF4-FFF2-40B4-BE49-F238E27FC236}">
                  <a16:creationId xmlns:a16="http://schemas.microsoft.com/office/drawing/2014/main" xmlns="" id="{74877BC5-1555-CB42-B27B-FE3D682D9951}"/>
                </a:ext>
              </a:extLst>
            </p:cNvPr>
            <p:cNvSpPr/>
            <p:nvPr/>
          </p:nvSpPr>
          <p:spPr>
            <a:xfrm>
              <a:off x="9672905"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10" name="Freeform 109">
              <a:extLst>
                <a:ext uri="{FF2B5EF4-FFF2-40B4-BE49-F238E27FC236}">
                  <a16:creationId xmlns:a16="http://schemas.microsoft.com/office/drawing/2014/main" xmlns="" id="{A09BB939-CE08-514A-994B-556915C73B3A}"/>
                </a:ext>
              </a:extLst>
            </p:cNvPr>
            <p:cNvSpPr/>
            <p:nvPr/>
          </p:nvSpPr>
          <p:spPr>
            <a:xfrm>
              <a:off x="9687352"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11" name="Freeform 110">
              <a:extLst>
                <a:ext uri="{FF2B5EF4-FFF2-40B4-BE49-F238E27FC236}">
                  <a16:creationId xmlns:a16="http://schemas.microsoft.com/office/drawing/2014/main" xmlns="" id="{4FA2B191-2C34-DD4D-A030-F1A4A725A3E4}"/>
                </a:ext>
              </a:extLst>
            </p:cNvPr>
            <p:cNvSpPr/>
            <p:nvPr/>
          </p:nvSpPr>
          <p:spPr>
            <a:xfrm>
              <a:off x="9659346"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12" name="Freeform 111">
              <a:extLst>
                <a:ext uri="{FF2B5EF4-FFF2-40B4-BE49-F238E27FC236}">
                  <a16:creationId xmlns:a16="http://schemas.microsoft.com/office/drawing/2014/main" xmlns="" id="{94C6F284-249C-3F4D-8435-1E66C3165470}"/>
                </a:ext>
              </a:extLst>
            </p:cNvPr>
            <p:cNvSpPr/>
            <p:nvPr/>
          </p:nvSpPr>
          <p:spPr>
            <a:xfrm>
              <a:off x="9719921"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13" name="Freeform 112">
              <a:extLst>
                <a:ext uri="{FF2B5EF4-FFF2-40B4-BE49-F238E27FC236}">
                  <a16:creationId xmlns:a16="http://schemas.microsoft.com/office/drawing/2014/main" xmlns="" id="{BBEFBFFA-A940-8B45-966C-0271B28D3FA2}"/>
                </a:ext>
              </a:extLst>
            </p:cNvPr>
            <p:cNvSpPr/>
            <p:nvPr/>
          </p:nvSpPr>
          <p:spPr>
            <a:xfrm>
              <a:off x="9691914"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14" name="Freeform 113">
              <a:extLst>
                <a:ext uri="{FF2B5EF4-FFF2-40B4-BE49-F238E27FC236}">
                  <a16:creationId xmlns:a16="http://schemas.microsoft.com/office/drawing/2014/main" xmlns="" id="{44C6A9C9-AC2F-AD48-89B7-B4DC627A4055}"/>
                </a:ext>
              </a:extLst>
            </p:cNvPr>
            <p:cNvSpPr/>
            <p:nvPr/>
          </p:nvSpPr>
          <p:spPr>
            <a:xfrm>
              <a:off x="9761994"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15" name="Freeform 114">
              <a:extLst>
                <a:ext uri="{FF2B5EF4-FFF2-40B4-BE49-F238E27FC236}">
                  <a16:creationId xmlns:a16="http://schemas.microsoft.com/office/drawing/2014/main" xmlns="" id="{DC41B628-38CA-7B4B-827F-4F308A3AC660}"/>
                </a:ext>
              </a:extLst>
            </p:cNvPr>
            <p:cNvSpPr/>
            <p:nvPr/>
          </p:nvSpPr>
          <p:spPr>
            <a:xfrm>
              <a:off x="9733988"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16" name="Freeform 115">
              <a:extLst>
                <a:ext uri="{FF2B5EF4-FFF2-40B4-BE49-F238E27FC236}">
                  <a16:creationId xmlns:a16="http://schemas.microsoft.com/office/drawing/2014/main" xmlns="" id="{1A3E57F7-D9CF-654F-B249-F6112050F41A}"/>
                </a:ext>
              </a:extLst>
            </p:cNvPr>
            <p:cNvSpPr/>
            <p:nvPr/>
          </p:nvSpPr>
          <p:spPr>
            <a:xfrm>
              <a:off x="9904435"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17" name="Freeform 116">
              <a:extLst>
                <a:ext uri="{FF2B5EF4-FFF2-40B4-BE49-F238E27FC236}">
                  <a16:creationId xmlns:a16="http://schemas.microsoft.com/office/drawing/2014/main" xmlns="" id="{85945754-EE88-074E-9708-440E60B3252F}"/>
                </a:ext>
              </a:extLst>
            </p:cNvPr>
            <p:cNvSpPr/>
            <p:nvPr/>
          </p:nvSpPr>
          <p:spPr>
            <a:xfrm>
              <a:off x="9876428"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18" name="Freeform 117">
              <a:extLst>
                <a:ext uri="{FF2B5EF4-FFF2-40B4-BE49-F238E27FC236}">
                  <a16:creationId xmlns:a16="http://schemas.microsoft.com/office/drawing/2014/main" xmlns="" id="{12991ADE-A3A9-424E-979B-C2B50B461231}"/>
                </a:ext>
              </a:extLst>
            </p:cNvPr>
            <p:cNvSpPr/>
            <p:nvPr/>
          </p:nvSpPr>
          <p:spPr>
            <a:xfrm>
              <a:off x="9969572"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19" name="Freeform 118">
              <a:extLst>
                <a:ext uri="{FF2B5EF4-FFF2-40B4-BE49-F238E27FC236}">
                  <a16:creationId xmlns:a16="http://schemas.microsoft.com/office/drawing/2014/main" xmlns="" id="{254DB05B-562F-0C41-90CF-F49E0497BE56}"/>
                </a:ext>
              </a:extLst>
            </p:cNvPr>
            <p:cNvSpPr/>
            <p:nvPr/>
          </p:nvSpPr>
          <p:spPr>
            <a:xfrm>
              <a:off x="9941565"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20" name="Freeform 119">
              <a:extLst>
                <a:ext uri="{FF2B5EF4-FFF2-40B4-BE49-F238E27FC236}">
                  <a16:creationId xmlns:a16="http://schemas.microsoft.com/office/drawing/2014/main" xmlns="" id="{AC0B87A9-E5D7-3A4E-B398-A2FA9CF05B92}"/>
                </a:ext>
              </a:extLst>
            </p:cNvPr>
            <p:cNvSpPr/>
            <p:nvPr/>
          </p:nvSpPr>
          <p:spPr>
            <a:xfrm>
              <a:off x="9801406"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21" name="Freeform 120">
              <a:extLst>
                <a:ext uri="{FF2B5EF4-FFF2-40B4-BE49-F238E27FC236}">
                  <a16:creationId xmlns:a16="http://schemas.microsoft.com/office/drawing/2014/main" xmlns="" id="{FB81E269-04D4-C44F-BF08-1E42821A93A7}"/>
                </a:ext>
              </a:extLst>
            </p:cNvPr>
            <p:cNvSpPr/>
            <p:nvPr/>
          </p:nvSpPr>
          <p:spPr>
            <a:xfrm>
              <a:off x="9773273"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22" name="Freeform 121">
              <a:extLst>
                <a:ext uri="{FF2B5EF4-FFF2-40B4-BE49-F238E27FC236}">
                  <a16:creationId xmlns:a16="http://schemas.microsoft.com/office/drawing/2014/main" xmlns="" id="{6120FDF6-64E8-4646-847B-6D2B21962E5C}"/>
                </a:ext>
              </a:extLst>
            </p:cNvPr>
            <p:cNvSpPr/>
            <p:nvPr/>
          </p:nvSpPr>
          <p:spPr>
            <a:xfrm>
              <a:off x="9582930"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23" name="Freeform 122">
              <a:extLst>
                <a:ext uri="{FF2B5EF4-FFF2-40B4-BE49-F238E27FC236}">
                  <a16:creationId xmlns:a16="http://schemas.microsoft.com/office/drawing/2014/main" xmlns="" id="{636F0EA7-57F4-344E-A22C-4466E7405B66}"/>
                </a:ext>
              </a:extLst>
            </p:cNvPr>
            <p:cNvSpPr/>
            <p:nvPr/>
          </p:nvSpPr>
          <p:spPr>
            <a:xfrm>
              <a:off x="9554796"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24" name="Freeform 123">
              <a:extLst>
                <a:ext uri="{FF2B5EF4-FFF2-40B4-BE49-F238E27FC236}">
                  <a16:creationId xmlns:a16="http://schemas.microsoft.com/office/drawing/2014/main" xmlns="" id="{CE8106C7-C01C-FD4C-B3ED-2B8007DBC3A7}"/>
                </a:ext>
              </a:extLst>
            </p:cNvPr>
            <p:cNvSpPr/>
            <p:nvPr/>
          </p:nvSpPr>
          <p:spPr>
            <a:xfrm>
              <a:off x="9236840"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25" name="Freeform 124">
              <a:extLst>
                <a:ext uri="{FF2B5EF4-FFF2-40B4-BE49-F238E27FC236}">
                  <a16:creationId xmlns:a16="http://schemas.microsoft.com/office/drawing/2014/main" xmlns="" id="{7BEAF7F7-D0F9-8742-945C-0FE680101A2D}"/>
                </a:ext>
              </a:extLst>
            </p:cNvPr>
            <p:cNvSpPr/>
            <p:nvPr/>
          </p:nvSpPr>
          <p:spPr>
            <a:xfrm>
              <a:off x="9208833"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26" name="Freeform 125">
              <a:extLst>
                <a:ext uri="{FF2B5EF4-FFF2-40B4-BE49-F238E27FC236}">
                  <a16:creationId xmlns:a16="http://schemas.microsoft.com/office/drawing/2014/main" xmlns="" id="{5FE5B916-F9EA-614E-AE1B-D0355D01A91D}"/>
                </a:ext>
              </a:extLst>
            </p:cNvPr>
            <p:cNvSpPr/>
            <p:nvPr/>
          </p:nvSpPr>
          <p:spPr>
            <a:xfrm>
              <a:off x="9589646"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27" name="Freeform 126">
              <a:extLst>
                <a:ext uri="{FF2B5EF4-FFF2-40B4-BE49-F238E27FC236}">
                  <a16:creationId xmlns:a16="http://schemas.microsoft.com/office/drawing/2014/main" xmlns="" id="{91DAEE0A-FE0D-6640-AEFA-64C41D11F574}"/>
                </a:ext>
              </a:extLst>
            </p:cNvPr>
            <p:cNvSpPr/>
            <p:nvPr/>
          </p:nvSpPr>
          <p:spPr>
            <a:xfrm>
              <a:off x="9561640"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28" name="Freeform 127">
              <a:extLst>
                <a:ext uri="{FF2B5EF4-FFF2-40B4-BE49-F238E27FC236}">
                  <a16:creationId xmlns:a16="http://schemas.microsoft.com/office/drawing/2014/main" xmlns="" id="{CE79EF18-A519-4C42-94FE-BB9E4EB78159}"/>
                </a:ext>
              </a:extLst>
            </p:cNvPr>
            <p:cNvSpPr/>
            <p:nvPr/>
          </p:nvSpPr>
          <p:spPr>
            <a:xfrm>
              <a:off x="9805461"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29" name="Freeform 128">
              <a:extLst>
                <a:ext uri="{FF2B5EF4-FFF2-40B4-BE49-F238E27FC236}">
                  <a16:creationId xmlns:a16="http://schemas.microsoft.com/office/drawing/2014/main" xmlns="" id="{821218AA-1C3E-CF4D-BBCF-C04FFA52D29A}"/>
                </a:ext>
              </a:extLst>
            </p:cNvPr>
            <p:cNvSpPr/>
            <p:nvPr/>
          </p:nvSpPr>
          <p:spPr>
            <a:xfrm>
              <a:off x="9777455"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30" name="Freeform 129">
              <a:extLst>
                <a:ext uri="{FF2B5EF4-FFF2-40B4-BE49-F238E27FC236}">
                  <a16:creationId xmlns:a16="http://schemas.microsoft.com/office/drawing/2014/main" xmlns="" id="{1C99FBD5-5CB8-294B-B44B-4D59779F4B9B}"/>
                </a:ext>
              </a:extLst>
            </p:cNvPr>
            <p:cNvSpPr/>
            <p:nvPr/>
          </p:nvSpPr>
          <p:spPr>
            <a:xfrm>
              <a:off x="9563921"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31" name="Freeform 130">
              <a:extLst>
                <a:ext uri="{FF2B5EF4-FFF2-40B4-BE49-F238E27FC236}">
                  <a16:creationId xmlns:a16="http://schemas.microsoft.com/office/drawing/2014/main" xmlns="" id="{72C6F4E9-7153-8E45-BE5E-79A1A7B259F0}"/>
                </a:ext>
              </a:extLst>
            </p:cNvPr>
            <p:cNvSpPr/>
            <p:nvPr/>
          </p:nvSpPr>
          <p:spPr>
            <a:xfrm>
              <a:off x="9535914"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32" name="Freeform 131">
              <a:extLst>
                <a:ext uri="{FF2B5EF4-FFF2-40B4-BE49-F238E27FC236}">
                  <a16:creationId xmlns:a16="http://schemas.microsoft.com/office/drawing/2014/main" xmlns="" id="{E4B2E0DF-8C5F-4C42-B54D-D64144406120}"/>
                </a:ext>
              </a:extLst>
            </p:cNvPr>
            <p:cNvSpPr/>
            <p:nvPr/>
          </p:nvSpPr>
          <p:spPr>
            <a:xfrm>
              <a:off x="9551628"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33" name="Freeform 132">
              <a:extLst>
                <a:ext uri="{FF2B5EF4-FFF2-40B4-BE49-F238E27FC236}">
                  <a16:creationId xmlns:a16="http://schemas.microsoft.com/office/drawing/2014/main" xmlns="" id="{0FABED2C-D234-8846-BF6F-A651FB839EDB}"/>
                </a:ext>
              </a:extLst>
            </p:cNvPr>
            <p:cNvSpPr/>
            <p:nvPr/>
          </p:nvSpPr>
          <p:spPr>
            <a:xfrm>
              <a:off x="9523622"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34" name="Freeform 133">
              <a:extLst>
                <a:ext uri="{FF2B5EF4-FFF2-40B4-BE49-F238E27FC236}">
                  <a16:creationId xmlns:a16="http://schemas.microsoft.com/office/drawing/2014/main" xmlns="" id="{B504CD88-17ED-744A-97E2-D6D5629CB4E2}"/>
                </a:ext>
              </a:extLst>
            </p:cNvPr>
            <p:cNvSpPr/>
            <p:nvPr/>
          </p:nvSpPr>
          <p:spPr>
            <a:xfrm>
              <a:off x="9756545"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35" name="Freeform 134">
              <a:extLst>
                <a:ext uri="{FF2B5EF4-FFF2-40B4-BE49-F238E27FC236}">
                  <a16:creationId xmlns:a16="http://schemas.microsoft.com/office/drawing/2014/main" xmlns="" id="{70943CB4-CBAD-0D48-A09B-32CADAF3FE25}"/>
                </a:ext>
              </a:extLst>
            </p:cNvPr>
            <p:cNvSpPr/>
            <p:nvPr/>
          </p:nvSpPr>
          <p:spPr>
            <a:xfrm>
              <a:off x="9728538"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36" name="Freeform 135">
              <a:extLst>
                <a:ext uri="{FF2B5EF4-FFF2-40B4-BE49-F238E27FC236}">
                  <a16:creationId xmlns:a16="http://schemas.microsoft.com/office/drawing/2014/main" xmlns="" id="{977AED65-ABBA-4641-BBC0-D63EE56C92B9}"/>
                </a:ext>
              </a:extLst>
            </p:cNvPr>
            <p:cNvSpPr/>
            <p:nvPr/>
          </p:nvSpPr>
          <p:spPr>
            <a:xfrm>
              <a:off x="9827131"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37" name="Freeform 136">
              <a:extLst>
                <a:ext uri="{FF2B5EF4-FFF2-40B4-BE49-F238E27FC236}">
                  <a16:creationId xmlns:a16="http://schemas.microsoft.com/office/drawing/2014/main" xmlns="" id="{8F7F1F2B-58A0-6A41-B602-56F3CF912DC8}"/>
                </a:ext>
              </a:extLst>
            </p:cNvPr>
            <p:cNvSpPr/>
            <p:nvPr/>
          </p:nvSpPr>
          <p:spPr>
            <a:xfrm>
              <a:off x="9799125"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38" name="Freeform 137">
              <a:extLst>
                <a:ext uri="{FF2B5EF4-FFF2-40B4-BE49-F238E27FC236}">
                  <a16:creationId xmlns:a16="http://schemas.microsoft.com/office/drawing/2014/main" xmlns="" id="{A41590E0-CAB4-924D-B75F-09EFCCF1A180}"/>
                </a:ext>
              </a:extLst>
            </p:cNvPr>
            <p:cNvSpPr/>
            <p:nvPr/>
          </p:nvSpPr>
          <p:spPr>
            <a:xfrm>
              <a:off x="9626270"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39" name="Freeform 138">
              <a:extLst>
                <a:ext uri="{FF2B5EF4-FFF2-40B4-BE49-F238E27FC236}">
                  <a16:creationId xmlns:a16="http://schemas.microsoft.com/office/drawing/2014/main" xmlns="" id="{84870478-B610-0D43-A724-E64F85336B30}"/>
                </a:ext>
              </a:extLst>
            </p:cNvPr>
            <p:cNvSpPr/>
            <p:nvPr/>
          </p:nvSpPr>
          <p:spPr>
            <a:xfrm>
              <a:off x="9598263"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40" name="Freeform 139">
              <a:extLst>
                <a:ext uri="{FF2B5EF4-FFF2-40B4-BE49-F238E27FC236}">
                  <a16:creationId xmlns:a16="http://schemas.microsoft.com/office/drawing/2014/main" xmlns="" id="{F88151A3-2EB1-FD43-B892-D6F463AA39C7}"/>
                </a:ext>
              </a:extLst>
            </p:cNvPr>
            <p:cNvSpPr/>
            <p:nvPr/>
          </p:nvSpPr>
          <p:spPr>
            <a:xfrm>
              <a:off x="9277519"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41" name="Freeform 140">
              <a:extLst>
                <a:ext uri="{FF2B5EF4-FFF2-40B4-BE49-F238E27FC236}">
                  <a16:creationId xmlns:a16="http://schemas.microsoft.com/office/drawing/2014/main" xmlns="" id="{F674CA22-0B37-F044-826D-3BD9D78D144C}"/>
                </a:ext>
              </a:extLst>
            </p:cNvPr>
            <p:cNvSpPr/>
            <p:nvPr/>
          </p:nvSpPr>
          <p:spPr>
            <a:xfrm>
              <a:off x="9249512"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42" name="Freeform 141">
              <a:extLst>
                <a:ext uri="{FF2B5EF4-FFF2-40B4-BE49-F238E27FC236}">
                  <a16:creationId xmlns:a16="http://schemas.microsoft.com/office/drawing/2014/main" xmlns="" id="{7CB00E15-A64E-3D47-839F-5EC98890BA31}"/>
                </a:ext>
              </a:extLst>
            </p:cNvPr>
            <p:cNvSpPr/>
            <p:nvPr/>
          </p:nvSpPr>
          <p:spPr>
            <a:xfrm>
              <a:off x="9145977" y="2324354"/>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43" name="Freeform 142">
              <a:extLst>
                <a:ext uri="{FF2B5EF4-FFF2-40B4-BE49-F238E27FC236}">
                  <a16:creationId xmlns:a16="http://schemas.microsoft.com/office/drawing/2014/main" xmlns="" id="{619AF7D4-08B5-5943-9351-A56AD6660013}"/>
                </a:ext>
              </a:extLst>
            </p:cNvPr>
            <p:cNvSpPr/>
            <p:nvPr/>
          </p:nvSpPr>
          <p:spPr>
            <a:xfrm>
              <a:off x="9117970" y="2352421"/>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44" name="Freeform 143">
              <a:extLst>
                <a:ext uri="{FF2B5EF4-FFF2-40B4-BE49-F238E27FC236}">
                  <a16:creationId xmlns:a16="http://schemas.microsoft.com/office/drawing/2014/main" xmlns="" id="{06ACC8E0-9383-8A41-B20C-68CAFCF0B114}"/>
                </a:ext>
              </a:extLst>
            </p:cNvPr>
            <p:cNvSpPr/>
            <p:nvPr/>
          </p:nvSpPr>
          <p:spPr>
            <a:xfrm>
              <a:off x="9105171" y="2324354"/>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45" name="Freeform 144">
              <a:extLst>
                <a:ext uri="{FF2B5EF4-FFF2-40B4-BE49-F238E27FC236}">
                  <a16:creationId xmlns:a16="http://schemas.microsoft.com/office/drawing/2014/main" xmlns="" id="{361853E6-8DD4-1640-97AF-8BE5BCE850D8}"/>
                </a:ext>
              </a:extLst>
            </p:cNvPr>
            <p:cNvSpPr/>
            <p:nvPr/>
          </p:nvSpPr>
          <p:spPr>
            <a:xfrm>
              <a:off x="9077164" y="2352421"/>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46" name="Freeform 145">
              <a:extLst>
                <a:ext uri="{FF2B5EF4-FFF2-40B4-BE49-F238E27FC236}">
                  <a16:creationId xmlns:a16="http://schemas.microsoft.com/office/drawing/2014/main" xmlns="" id="{FBB0FC83-05BE-524D-B355-7EADD089761D}"/>
                </a:ext>
              </a:extLst>
            </p:cNvPr>
            <p:cNvSpPr/>
            <p:nvPr/>
          </p:nvSpPr>
          <p:spPr>
            <a:xfrm>
              <a:off x="9053720" y="2324354"/>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47" name="Freeform 146">
              <a:extLst>
                <a:ext uri="{FF2B5EF4-FFF2-40B4-BE49-F238E27FC236}">
                  <a16:creationId xmlns:a16="http://schemas.microsoft.com/office/drawing/2014/main" xmlns="" id="{5E51B94D-5570-3144-8B71-2C92F85B2058}"/>
                </a:ext>
              </a:extLst>
            </p:cNvPr>
            <p:cNvSpPr/>
            <p:nvPr/>
          </p:nvSpPr>
          <p:spPr>
            <a:xfrm>
              <a:off x="9025587" y="2352421"/>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48" name="Freeform 147">
              <a:extLst>
                <a:ext uri="{FF2B5EF4-FFF2-40B4-BE49-F238E27FC236}">
                  <a16:creationId xmlns:a16="http://schemas.microsoft.com/office/drawing/2014/main" xmlns="" id="{491336E7-B687-F54A-9858-C5E1A3D27DCF}"/>
                </a:ext>
              </a:extLst>
            </p:cNvPr>
            <p:cNvSpPr/>
            <p:nvPr/>
          </p:nvSpPr>
          <p:spPr>
            <a:xfrm>
              <a:off x="9118857" y="2324354"/>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49" name="Freeform 148">
              <a:extLst>
                <a:ext uri="{FF2B5EF4-FFF2-40B4-BE49-F238E27FC236}">
                  <a16:creationId xmlns:a16="http://schemas.microsoft.com/office/drawing/2014/main" xmlns="" id="{8E5DB451-C06C-DF42-A6C1-9E18FF2AC1A5}"/>
                </a:ext>
              </a:extLst>
            </p:cNvPr>
            <p:cNvSpPr/>
            <p:nvPr/>
          </p:nvSpPr>
          <p:spPr>
            <a:xfrm>
              <a:off x="9090724" y="2352421"/>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50" name="Freeform 149">
              <a:extLst>
                <a:ext uri="{FF2B5EF4-FFF2-40B4-BE49-F238E27FC236}">
                  <a16:creationId xmlns:a16="http://schemas.microsoft.com/office/drawing/2014/main" xmlns="" id="{393B99FA-9D58-CC4F-9EC8-48CA56D4AC4C}"/>
                </a:ext>
              </a:extLst>
            </p:cNvPr>
            <p:cNvSpPr/>
            <p:nvPr/>
          </p:nvSpPr>
          <p:spPr>
            <a:xfrm>
              <a:off x="9064492" y="2324354"/>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51" name="Freeform 150">
              <a:extLst>
                <a:ext uri="{FF2B5EF4-FFF2-40B4-BE49-F238E27FC236}">
                  <a16:creationId xmlns:a16="http://schemas.microsoft.com/office/drawing/2014/main" xmlns="" id="{C4650583-B167-0444-B89F-2F476E0A7BB9}"/>
                </a:ext>
              </a:extLst>
            </p:cNvPr>
            <p:cNvSpPr/>
            <p:nvPr/>
          </p:nvSpPr>
          <p:spPr>
            <a:xfrm>
              <a:off x="9036485" y="2352421"/>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52" name="Freeform 151">
              <a:extLst>
                <a:ext uri="{FF2B5EF4-FFF2-40B4-BE49-F238E27FC236}">
                  <a16:creationId xmlns:a16="http://schemas.microsoft.com/office/drawing/2014/main" xmlns="" id="{D2570C6D-6BBF-434A-A502-AAC50AFE3795}"/>
                </a:ext>
              </a:extLst>
            </p:cNvPr>
            <p:cNvSpPr/>
            <p:nvPr/>
          </p:nvSpPr>
          <p:spPr>
            <a:xfrm>
              <a:off x="9169041"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53" name="Freeform 152">
              <a:extLst>
                <a:ext uri="{FF2B5EF4-FFF2-40B4-BE49-F238E27FC236}">
                  <a16:creationId xmlns:a16="http://schemas.microsoft.com/office/drawing/2014/main" xmlns="" id="{4FE5DE15-E0FF-DD46-AA86-ADEBB1C76CDB}"/>
                </a:ext>
              </a:extLst>
            </p:cNvPr>
            <p:cNvSpPr/>
            <p:nvPr/>
          </p:nvSpPr>
          <p:spPr>
            <a:xfrm>
              <a:off x="9141034"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54" name="Freeform 153">
              <a:extLst>
                <a:ext uri="{FF2B5EF4-FFF2-40B4-BE49-F238E27FC236}">
                  <a16:creationId xmlns:a16="http://schemas.microsoft.com/office/drawing/2014/main" xmlns="" id="{9EA12DAE-5F3B-6B48-AB87-66934A13446E}"/>
                </a:ext>
              </a:extLst>
            </p:cNvPr>
            <p:cNvSpPr/>
            <p:nvPr/>
          </p:nvSpPr>
          <p:spPr>
            <a:xfrm>
              <a:off x="9212381"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55" name="Freeform 154">
              <a:extLst>
                <a:ext uri="{FF2B5EF4-FFF2-40B4-BE49-F238E27FC236}">
                  <a16:creationId xmlns:a16="http://schemas.microsoft.com/office/drawing/2014/main" xmlns="" id="{886A8751-7935-174B-95C7-FBA747DC3752}"/>
                </a:ext>
              </a:extLst>
            </p:cNvPr>
            <p:cNvSpPr/>
            <p:nvPr/>
          </p:nvSpPr>
          <p:spPr>
            <a:xfrm>
              <a:off x="9184375"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56" name="Freeform 155">
              <a:extLst>
                <a:ext uri="{FF2B5EF4-FFF2-40B4-BE49-F238E27FC236}">
                  <a16:creationId xmlns:a16="http://schemas.microsoft.com/office/drawing/2014/main" xmlns="" id="{8D30507D-62E3-7544-9F2C-2463DC877E4B}"/>
                </a:ext>
              </a:extLst>
            </p:cNvPr>
            <p:cNvSpPr/>
            <p:nvPr/>
          </p:nvSpPr>
          <p:spPr>
            <a:xfrm>
              <a:off x="9397022"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57" name="Freeform 156">
              <a:extLst>
                <a:ext uri="{FF2B5EF4-FFF2-40B4-BE49-F238E27FC236}">
                  <a16:creationId xmlns:a16="http://schemas.microsoft.com/office/drawing/2014/main" xmlns="" id="{D8465941-7026-A04A-AB78-5107E46B2666}"/>
                </a:ext>
              </a:extLst>
            </p:cNvPr>
            <p:cNvSpPr/>
            <p:nvPr/>
          </p:nvSpPr>
          <p:spPr>
            <a:xfrm>
              <a:off x="9368889"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58" name="Freeform 157">
              <a:extLst>
                <a:ext uri="{FF2B5EF4-FFF2-40B4-BE49-F238E27FC236}">
                  <a16:creationId xmlns:a16="http://schemas.microsoft.com/office/drawing/2014/main" xmlns="" id="{4B3913BF-1E35-FC4B-A949-EB9BE57CD7FE}"/>
                </a:ext>
              </a:extLst>
            </p:cNvPr>
            <p:cNvSpPr/>
            <p:nvPr/>
          </p:nvSpPr>
          <p:spPr>
            <a:xfrm>
              <a:off x="8217832" y="2187067"/>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59" name="Freeform 158">
              <a:extLst>
                <a:ext uri="{FF2B5EF4-FFF2-40B4-BE49-F238E27FC236}">
                  <a16:creationId xmlns:a16="http://schemas.microsoft.com/office/drawing/2014/main" xmlns="" id="{5EC2AF1D-215E-0D4F-BE8A-BF7F15EB7BAE}"/>
                </a:ext>
              </a:extLst>
            </p:cNvPr>
            <p:cNvSpPr/>
            <p:nvPr/>
          </p:nvSpPr>
          <p:spPr>
            <a:xfrm>
              <a:off x="8189826" y="2215134"/>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60" name="Freeform 159">
              <a:extLst>
                <a:ext uri="{FF2B5EF4-FFF2-40B4-BE49-F238E27FC236}">
                  <a16:creationId xmlns:a16="http://schemas.microsoft.com/office/drawing/2014/main" xmlns="" id="{6E7B68A9-685F-4148-AD65-37A752563674}"/>
                </a:ext>
              </a:extLst>
            </p:cNvPr>
            <p:cNvSpPr/>
            <p:nvPr/>
          </p:nvSpPr>
          <p:spPr>
            <a:xfrm>
              <a:off x="8352162" y="221145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5D8298"/>
              </a:solidFill>
              <a:prstDash val="solid"/>
              <a:miter/>
            </a:ln>
          </p:spPr>
          <p:txBody>
            <a:bodyPr rtlCol="0" anchor="ctr"/>
            <a:lstStyle/>
            <a:p>
              <a:endParaRPr lang="en-GB" dirty="0"/>
            </a:p>
          </p:txBody>
        </p:sp>
        <p:sp>
          <p:nvSpPr>
            <p:cNvPr id="161" name="Freeform 160">
              <a:extLst>
                <a:ext uri="{FF2B5EF4-FFF2-40B4-BE49-F238E27FC236}">
                  <a16:creationId xmlns:a16="http://schemas.microsoft.com/office/drawing/2014/main" xmlns="" id="{8F140C16-9027-F742-ABA0-E647ADA56941}"/>
                </a:ext>
              </a:extLst>
            </p:cNvPr>
            <p:cNvSpPr/>
            <p:nvPr/>
          </p:nvSpPr>
          <p:spPr>
            <a:xfrm>
              <a:off x="8324156" y="2239645"/>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162" name="Freeform 161">
              <a:extLst>
                <a:ext uri="{FF2B5EF4-FFF2-40B4-BE49-F238E27FC236}">
                  <a16:creationId xmlns:a16="http://schemas.microsoft.com/office/drawing/2014/main" xmlns="" id="{6DE2588C-1B8D-D645-8B0E-49A99AA9DE48}"/>
                </a:ext>
              </a:extLst>
            </p:cNvPr>
            <p:cNvSpPr/>
            <p:nvPr/>
          </p:nvSpPr>
          <p:spPr>
            <a:xfrm>
              <a:off x="8371171" y="221145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5D8298"/>
              </a:solidFill>
              <a:prstDash val="solid"/>
              <a:miter/>
            </a:ln>
          </p:spPr>
          <p:txBody>
            <a:bodyPr rtlCol="0" anchor="ctr"/>
            <a:lstStyle/>
            <a:p>
              <a:endParaRPr lang="en-GB" dirty="0"/>
            </a:p>
          </p:txBody>
        </p:sp>
        <p:sp>
          <p:nvSpPr>
            <p:cNvPr id="163" name="Freeform 162">
              <a:extLst>
                <a:ext uri="{FF2B5EF4-FFF2-40B4-BE49-F238E27FC236}">
                  <a16:creationId xmlns:a16="http://schemas.microsoft.com/office/drawing/2014/main" xmlns="" id="{71CA9A40-F7F3-EE40-8045-39E0F0D74A3E}"/>
                </a:ext>
              </a:extLst>
            </p:cNvPr>
            <p:cNvSpPr/>
            <p:nvPr/>
          </p:nvSpPr>
          <p:spPr>
            <a:xfrm>
              <a:off x="8343038" y="2239645"/>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64" name="Freeform 163">
              <a:extLst>
                <a:ext uri="{FF2B5EF4-FFF2-40B4-BE49-F238E27FC236}">
                  <a16:creationId xmlns:a16="http://schemas.microsoft.com/office/drawing/2014/main" xmlns="" id="{F6C46088-0516-0244-BE4F-AC6E1F25FA27}"/>
                </a:ext>
              </a:extLst>
            </p:cNvPr>
            <p:cNvSpPr/>
            <p:nvPr/>
          </p:nvSpPr>
          <p:spPr>
            <a:xfrm>
              <a:off x="8358879" y="221145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5D8298"/>
              </a:solidFill>
              <a:prstDash val="solid"/>
              <a:miter/>
            </a:ln>
          </p:spPr>
          <p:txBody>
            <a:bodyPr rtlCol="0" anchor="ctr"/>
            <a:lstStyle/>
            <a:p>
              <a:endParaRPr lang="en-GB" dirty="0"/>
            </a:p>
          </p:txBody>
        </p:sp>
        <p:sp>
          <p:nvSpPr>
            <p:cNvPr id="165" name="Freeform 164">
              <a:extLst>
                <a:ext uri="{FF2B5EF4-FFF2-40B4-BE49-F238E27FC236}">
                  <a16:creationId xmlns:a16="http://schemas.microsoft.com/office/drawing/2014/main" xmlns="" id="{CE1F3B14-C263-A44F-A8D3-438F4F283737}"/>
                </a:ext>
              </a:extLst>
            </p:cNvPr>
            <p:cNvSpPr/>
            <p:nvPr/>
          </p:nvSpPr>
          <p:spPr>
            <a:xfrm>
              <a:off x="8330872" y="2239645"/>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66" name="Freeform 165">
              <a:extLst>
                <a:ext uri="{FF2B5EF4-FFF2-40B4-BE49-F238E27FC236}">
                  <a16:creationId xmlns:a16="http://schemas.microsoft.com/office/drawing/2014/main" xmlns="" id="{E175BA92-9769-D941-815D-03ED8877AA57}"/>
                </a:ext>
              </a:extLst>
            </p:cNvPr>
            <p:cNvSpPr/>
            <p:nvPr/>
          </p:nvSpPr>
          <p:spPr>
            <a:xfrm>
              <a:off x="8491942" y="2234565"/>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5D8298"/>
              </a:solidFill>
              <a:prstDash val="solid"/>
              <a:miter/>
            </a:ln>
          </p:spPr>
          <p:txBody>
            <a:bodyPr rtlCol="0" anchor="ctr"/>
            <a:lstStyle/>
            <a:p>
              <a:endParaRPr lang="en-GB" dirty="0"/>
            </a:p>
          </p:txBody>
        </p:sp>
        <p:sp>
          <p:nvSpPr>
            <p:cNvPr id="167" name="Freeform 166">
              <a:extLst>
                <a:ext uri="{FF2B5EF4-FFF2-40B4-BE49-F238E27FC236}">
                  <a16:creationId xmlns:a16="http://schemas.microsoft.com/office/drawing/2014/main" xmlns="" id="{71FC02A9-33E6-634F-AFBC-AB595AB0F955}"/>
                </a:ext>
              </a:extLst>
            </p:cNvPr>
            <p:cNvSpPr/>
            <p:nvPr/>
          </p:nvSpPr>
          <p:spPr>
            <a:xfrm>
              <a:off x="8463808" y="2262759"/>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168" name="Freeform 167">
              <a:extLst>
                <a:ext uri="{FF2B5EF4-FFF2-40B4-BE49-F238E27FC236}">
                  <a16:creationId xmlns:a16="http://schemas.microsoft.com/office/drawing/2014/main" xmlns="" id="{F58BBCE2-3C52-4B41-9E19-A1FE0B3DCCBE}"/>
                </a:ext>
              </a:extLst>
            </p:cNvPr>
            <p:cNvSpPr/>
            <p:nvPr/>
          </p:nvSpPr>
          <p:spPr>
            <a:xfrm>
              <a:off x="8540731" y="2234565"/>
              <a:ext cx="12673" cy="63500"/>
            </a:xfrm>
            <a:custGeom>
              <a:avLst/>
              <a:gdLst>
                <a:gd name="connsiteX0" fmla="*/ 9505 w 12672"/>
                <a:gd name="connsiteY0" fmla="*/ 65786 h 63500"/>
                <a:gd name="connsiteX1" fmla="*/ 9505 w 12672"/>
                <a:gd name="connsiteY1" fmla="*/ 9525 h 63500"/>
              </a:gdLst>
              <a:ahLst/>
              <a:cxnLst>
                <a:cxn ang="0">
                  <a:pos x="connsiteX0" y="connsiteY0"/>
                </a:cxn>
                <a:cxn ang="0">
                  <a:pos x="connsiteX1" y="connsiteY1"/>
                </a:cxn>
              </a:cxnLst>
              <a:rect l="l" t="t" r="r" b="b"/>
              <a:pathLst>
                <a:path w="12672" h="63500">
                  <a:moveTo>
                    <a:pt x="9505" y="65786"/>
                  </a:moveTo>
                  <a:lnTo>
                    <a:pt x="9505" y="9525"/>
                  </a:lnTo>
                </a:path>
              </a:pathLst>
            </a:custGeom>
            <a:ln w="19050" cap="flat">
              <a:solidFill>
                <a:srgbClr val="5D8298"/>
              </a:solidFill>
              <a:prstDash val="solid"/>
              <a:miter/>
            </a:ln>
          </p:spPr>
          <p:txBody>
            <a:bodyPr rtlCol="0" anchor="ctr"/>
            <a:lstStyle/>
            <a:p>
              <a:endParaRPr lang="en-GB" dirty="0"/>
            </a:p>
          </p:txBody>
        </p:sp>
        <p:sp>
          <p:nvSpPr>
            <p:cNvPr id="169" name="Freeform 168">
              <a:extLst>
                <a:ext uri="{FF2B5EF4-FFF2-40B4-BE49-F238E27FC236}">
                  <a16:creationId xmlns:a16="http://schemas.microsoft.com/office/drawing/2014/main" xmlns="" id="{88C40208-F381-B741-B034-BB8774C3C961}"/>
                </a:ext>
              </a:extLst>
            </p:cNvPr>
            <p:cNvSpPr/>
            <p:nvPr/>
          </p:nvSpPr>
          <p:spPr>
            <a:xfrm>
              <a:off x="8512725" y="2262759"/>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70" name="Freeform 169">
              <a:extLst>
                <a:ext uri="{FF2B5EF4-FFF2-40B4-BE49-F238E27FC236}">
                  <a16:creationId xmlns:a16="http://schemas.microsoft.com/office/drawing/2014/main" xmlns="" id="{1162B611-EF91-A648-B74E-4621B635BF9B}"/>
                </a:ext>
              </a:extLst>
            </p:cNvPr>
            <p:cNvSpPr/>
            <p:nvPr/>
          </p:nvSpPr>
          <p:spPr>
            <a:xfrm>
              <a:off x="8601813" y="2234565"/>
              <a:ext cx="12673" cy="63500"/>
            </a:xfrm>
            <a:custGeom>
              <a:avLst/>
              <a:gdLst>
                <a:gd name="connsiteX0" fmla="*/ 9505 w 12672"/>
                <a:gd name="connsiteY0" fmla="*/ 65786 h 63500"/>
                <a:gd name="connsiteX1" fmla="*/ 9505 w 12672"/>
                <a:gd name="connsiteY1" fmla="*/ 9525 h 63500"/>
              </a:gdLst>
              <a:ahLst/>
              <a:cxnLst>
                <a:cxn ang="0">
                  <a:pos x="connsiteX0" y="connsiteY0"/>
                </a:cxn>
                <a:cxn ang="0">
                  <a:pos x="connsiteX1" y="connsiteY1"/>
                </a:cxn>
              </a:cxnLst>
              <a:rect l="l" t="t" r="r" b="b"/>
              <a:pathLst>
                <a:path w="12672" h="63500">
                  <a:moveTo>
                    <a:pt x="9505" y="65786"/>
                  </a:moveTo>
                  <a:lnTo>
                    <a:pt x="9505" y="9525"/>
                  </a:lnTo>
                </a:path>
              </a:pathLst>
            </a:custGeom>
            <a:ln w="19050" cap="flat">
              <a:solidFill>
                <a:srgbClr val="5D8298"/>
              </a:solidFill>
              <a:prstDash val="solid"/>
              <a:miter/>
            </a:ln>
          </p:spPr>
          <p:txBody>
            <a:bodyPr rtlCol="0" anchor="ctr"/>
            <a:lstStyle/>
            <a:p>
              <a:endParaRPr lang="en-GB" dirty="0"/>
            </a:p>
          </p:txBody>
        </p:sp>
        <p:sp>
          <p:nvSpPr>
            <p:cNvPr id="171" name="Freeform 170">
              <a:extLst>
                <a:ext uri="{FF2B5EF4-FFF2-40B4-BE49-F238E27FC236}">
                  <a16:creationId xmlns:a16="http://schemas.microsoft.com/office/drawing/2014/main" xmlns="" id="{D535B719-8A59-D04F-B749-9364BE40292A}"/>
                </a:ext>
              </a:extLst>
            </p:cNvPr>
            <p:cNvSpPr/>
            <p:nvPr/>
          </p:nvSpPr>
          <p:spPr>
            <a:xfrm>
              <a:off x="8573807" y="2262759"/>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72" name="Freeform 171">
              <a:extLst>
                <a:ext uri="{FF2B5EF4-FFF2-40B4-BE49-F238E27FC236}">
                  <a16:creationId xmlns:a16="http://schemas.microsoft.com/office/drawing/2014/main" xmlns="" id="{0EA981EA-1507-3848-88AF-DAC978364431}"/>
                </a:ext>
              </a:extLst>
            </p:cNvPr>
            <p:cNvSpPr/>
            <p:nvPr/>
          </p:nvSpPr>
          <p:spPr>
            <a:xfrm>
              <a:off x="8706236" y="2234565"/>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5D8298"/>
              </a:solidFill>
              <a:prstDash val="solid"/>
              <a:miter/>
            </a:ln>
          </p:spPr>
          <p:txBody>
            <a:bodyPr rtlCol="0" anchor="ctr"/>
            <a:lstStyle/>
            <a:p>
              <a:endParaRPr lang="en-GB" dirty="0"/>
            </a:p>
          </p:txBody>
        </p:sp>
        <p:sp>
          <p:nvSpPr>
            <p:cNvPr id="173" name="Freeform 172">
              <a:extLst>
                <a:ext uri="{FF2B5EF4-FFF2-40B4-BE49-F238E27FC236}">
                  <a16:creationId xmlns:a16="http://schemas.microsoft.com/office/drawing/2014/main" xmlns="" id="{1B5F5A86-73E3-0642-8EA1-D52BBF206C4C}"/>
                </a:ext>
              </a:extLst>
            </p:cNvPr>
            <p:cNvSpPr/>
            <p:nvPr/>
          </p:nvSpPr>
          <p:spPr>
            <a:xfrm>
              <a:off x="8678229" y="2262759"/>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74" name="Freeform 173">
              <a:extLst>
                <a:ext uri="{FF2B5EF4-FFF2-40B4-BE49-F238E27FC236}">
                  <a16:creationId xmlns:a16="http://schemas.microsoft.com/office/drawing/2014/main" xmlns="" id="{02032711-108A-0446-B214-B54262D04341}"/>
                </a:ext>
              </a:extLst>
            </p:cNvPr>
            <p:cNvSpPr/>
            <p:nvPr/>
          </p:nvSpPr>
          <p:spPr>
            <a:xfrm>
              <a:off x="8736143" y="2233295"/>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75" name="Freeform 174">
              <a:extLst>
                <a:ext uri="{FF2B5EF4-FFF2-40B4-BE49-F238E27FC236}">
                  <a16:creationId xmlns:a16="http://schemas.microsoft.com/office/drawing/2014/main" xmlns="" id="{5B866D63-22E6-C84B-B413-EAD4BA6A2CF5}"/>
                </a:ext>
              </a:extLst>
            </p:cNvPr>
            <p:cNvSpPr/>
            <p:nvPr/>
          </p:nvSpPr>
          <p:spPr>
            <a:xfrm>
              <a:off x="8708137" y="2261362"/>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76" name="Freeform 175">
              <a:extLst>
                <a:ext uri="{FF2B5EF4-FFF2-40B4-BE49-F238E27FC236}">
                  <a16:creationId xmlns:a16="http://schemas.microsoft.com/office/drawing/2014/main" xmlns="" id="{96DE87B7-3F36-A640-97D0-7D8FABD545DE}"/>
                </a:ext>
              </a:extLst>
            </p:cNvPr>
            <p:cNvSpPr/>
            <p:nvPr/>
          </p:nvSpPr>
          <p:spPr>
            <a:xfrm>
              <a:off x="8813447" y="2260473"/>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77" name="Freeform 176">
              <a:extLst>
                <a:ext uri="{FF2B5EF4-FFF2-40B4-BE49-F238E27FC236}">
                  <a16:creationId xmlns:a16="http://schemas.microsoft.com/office/drawing/2014/main" xmlns="" id="{F869CED4-F9B9-EC4A-8792-8E6A7608139B}"/>
                </a:ext>
              </a:extLst>
            </p:cNvPr>
            <p:cNvSpPr/>
            <p:nvPr/>
          </p:nvSpPr>
          <p:spPr>
            <a:xfrm>
              <a:off x="8785440" y="2288540"/>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78" name="Freeform 177">
              <a:extLst>
                <a:ext uri="{FF2B5EF4-FFF2-40B4-BE49-F238E27FC236}">
                  <a16:creationId xmlns:a16="http://schemas.microsoft.com/office/drawing/2014/main" xmlns="" id="{46FA32CE-CF18-5A41-AAEC-7DF31FDEFDE3}"/>
                </a:ext>
              </a:extLst>
            </p:cNvPr>
            <p:cNvSpPr/>
            <p:nvPr/>
          </p:nvSpPr>
          <p:spPr>
            <a:xfrm>
              <a:off x="8848803" y="2260473"/>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79" name="Freeform 178">
              <a:extLst>
                <a:ext uri="{FF2B5EF4-FFF2-40B4-BE49-F238E27FC236}">
                  <a16:creationId xmlns:a16="http://schemas.microsoft.com/office/drawing/2014/main" xmlns="" id="{EAEF637A-7CEF-9649-94F5-061BE9A73438}"/>
                </a:ext>
              </a:extLst>
            </p:cNvPr>
            <p:cNvSpPr/>
            <p:nvPr/>
          </p:nvSpPr>
          <p:spPr>
            <a:xfrm>
              <a:off x="8820797" y="2288540"/>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80" name="Freeform 179">
              <a:extLst>
                <a:ext uri="{FF2B5EF4-FFF2-40B4-BE49-F238E27FC236}">
                  <a16:creationId xmlns:a16="http://schemas.microsoft.com/office/drawing/2014/main" xmlns="" id="{DCDF9E98-791F-7C4E-97A1-DE8B2C5D6C3E}"/>
                </a:ext>
              </a:extLst>
            </p:cNvPr>
            <p:cNvSpPr/>
            <p:nvPr/>
          </p:nvSpPr>
          <p:spPr>
            <a:xfrm>
              <a:off x="8855520" y="2260473"/>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81" name="Freeform 180">
              <a:extLst>
                <a:ext uri="{FF2B5EF4-FFF2-40B4-BE49-F238E27FC236}">
                  <a16:creationId xmlns:a16="http://schemas.microsoft.com/office/drawing/2014/main" xmlns="" id="{0AF0BEC6-195D-3947-9AD4-E7DEF8AAB2B6}"/>
                </a:ext>
              </a:extLst>
            </p:cNvPr>
            <p:cNvSpPr/>
            <p:nvPr/>
          </p:nvSpPr>
          <p:spPr>
            <a:xfrm>
              <a:off x="8827513" y="2288540"/>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82" name="Freeform 181">
              <a:extLst>
                <a:ext uri="{FF2B5EF4-FFF2-40B4-BE49-F238E27FC236}">
                  <a16:creationId xmlns:a16="http://schemas.microsoft.com/office/drawing/2014/main" xmlns="" id="{7946B6A9-648B-7844-B13E-35F96A7986B2}"/>
                </a:ext>
              </a:extLst>
            </p:cNvPr>
            <p:cNvSpPr/>
            <p:nvPr/>
          </p:nvSpPr>
          <p:spPr>
            <a:xfrm>
              <a:off x="8863757" y="2260473"/>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83" name="Freeform 182">
              <a:extLst>
                <a:ext uri="{FF2B5EF4-FFF2-40B4-BE49-F238E27FC236}">
                  <a16:creationId xmlns:a16="http://schemas.microsoft.com/office/drawing/2014/main" xmlns="" id="{D2CD1281-1CAC-E94C-8DA2-5B88C1A64F18}"/>
                </a:ext>
              </a:extLst>
            </p:cNvPr>
            <p:cNvSpPr/>
            <p:nvPr/>
          </p:nvSpPr>
          <p:spPr>
            <a:xfrm>
              <a:off x="8835624" y="2288540"/>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84" name="Freeform 183">
              <a:extLst>
                <a:ext uri="{FF2B5EF4-FFF2-40B4-BE49-F238E27FC236}">
                  <a16:creationId xmlns:a16="http://schemas.microsoft.com/office/drawing/2014/main" xmlns="" id="{AC0DE909-78E3-8049-A8BB-8208AAB88102}"/>
                </a:ext>
              </a:extLst>
            </p:cNvPr>
            <p:cNvSpPr/>
            <p:nvPr/>
          </p:nvSpPr>
          <p:spPr>
            <a:xfrm>
              <a:off x="8888088" y="2260473"/>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85" name="Freeform 184">
              <a:extLst>
                <a:ext uri="{FF2B5EF4-FFF2-40B4-BE49-F238E27FC236}">
                  <a16:creationId xmlns:a16="http://schemas.microsoft.com/office/drawing/2014/main" xmlns="" id="{5CE17573-0578-924F-803B-ABF3AF18A3C2}"/>
                </a:ext>
              </a:extLst>
            </p:cNvPr>
            <p:cNvSpPr/>
            <p:nvPr/>
          </p:nvSpPr>
          <p:spPr>
            <a:xfrm>
              <a:off x="8860082" y="2288540"/>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86" name="Freeform 185">
              <a:extLst>
                <a:ext uri="{FF2B5EF4-FFF2-40B4-BE49-F238E27FC236}">
                  <a16:creationId xmlns:a16="http://schemas.microsoft.com/office/drawing/2014/main" xmlns="" id="{7A56B001-ABCE-804A-9909-04DC03DE9D89}"/>
                </a:ext>
              </a:extLst>
            </p:cNvPr>
            <p:cNvSpPr/>
            <p:nvPr/>
          </p:nvSpPr>
          <p:spPr>
            <a:xfrm>
              <a:off x="8905703" y="22876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87" name="Freeform 186">
              <a:extLst>
                <a:ext uri="{FF2B5EF4-FFF2-40B4-BE49-F238E27FC236}">
                  <a16:creationId xmlns:a16="http://schemas.microsoft.com/office/drawing/2014/main" xmlns="" id="{A4CE9264-F76D-5C4E-8E5D-1C8107A42841}"/>
                </a:ext>
              </a:extLst>
            </p:cNvPr>
            <p:cNvSpPr/>
            <p:nvPr/>
          </p:nvSpPr>
          <p:spPr>
            <a:xfrm>
              <a:off x="8877697" y="2315718"/>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88" name="Freeform 187">
              <a:extLst>
                <a:ext uri="{FF2B5EF4-FFF2-40B4-BE49-F238E27FC236}">
                  <a16:creationId xmlns:a16="http://schemas.microsoft.com/office/drawing/2014/main" xmlns="" id="{0A978603-4404-6A4C-BA49-914025A3312E}"/>
                </a:ext>
              </a:extLst>
            </p:cNvPr>
            <p:cNvSpPr/>
            <p:nvPr/>
          </p:nvSpPr>
          <p:spPr>
            <a:xfrm>
              <a:off x="8954620" y="22876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89" name="Freeform 188">
              <a:extLst>
                <a:ext uri="{FF2B5EF4-FFF2-40B4-BE49-F238E27FC236}">
                  <a16:creationId xmlns:a16="http://schemas.microsoft.com/office/drawing/2014/main" xmlns="" id="{CF4B586A-3498-1B44-8C0F-15B34C5CC5DD}"/>
                </a:ext>
              </a:extLst>
            </p:cNvPr>
            <p:cNvSpPr/>
            <p:nvPr/>
          </p:nvSpPr>
          <p:spPr>
            <a:xfrm>
              <a:off x="8926613" y="2315718"/>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190" name="Freeform 189">
              <a:extLst>
                <a:ext uri="{FF2B5EF4-FFF2-40B4-BE49-F238E27FC236}">
                  <a16:creationId xmlns:a16="http://schemas.microsoft.com/office/drawing/2014/main" xmlns="" id="{7E3DC3EE-6666-E247-B95D-A52A03567AD8}"/>
                </a:ext>
              </a:extLst>
            </p:cNvPr>
            <p:cNvSpPr/>
            <p:nvPr/>
          </p:nvSpPr>
          <p:spPr>
            <a:xfrm>
              <a:off x="8975023" y="22876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91" name="Freeform 190">
              <a:extLst>
                <a:ext uri="{FF2B5EF4-FFF2-40B4-BE49-F238E27FC236}">
                  <a16:creationId xmlns:a16="http://schemas.microsoft.com/office/drawing/2014/main" xmlns="" id="{3031F49F-4260-7443-8C89-ADC41DBE6F1F}"/>
                </a:ext>
              </a:extLst>
            </p:cNvPr>
            <p:cNvSpPr/>
            <p:nvPr/>
          </p:nvSpPr>
          <p:spPr>
            <a:xfrm>
              <a:off x="8946890" y="2315718"/>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92" name="Freeform 191">
              <a:extLst>
                <a:ext uri="{FF2B5EF4-FFF2-40B4-BE49-F238E27FC236}">
                  <a16:creationId xmlns:a16="http://schemas.microsoft.com/office/drawing/2014/main" xmlns="" id="{98D57430-F904-F04C-8CD2-534DBAE89553}"/>
                </a:ext>
              </a:extLst>
            </p:cNvPr>
            <p:cNvSpPr/>
            <p:nvPr/>
          </p:nvSpPr>
          <p:spPr>
            <a:xfrm>
              <a:off x="8988583" y="22876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93" name="Freeform 192">
              <a:extLst>
                <a:ext uri="{FF2B5EF4-FFF2-40B4-BE49-F238E27FC236}">
                  <a16:creationId xmlns:a16="http://schemas.microsoft.com/office/drawing/2014/main" xmlns="" id="{5623ECA4-ACED-F34C-A0B1-CC7DB3A9FBCE}"/>
                </a:ext>
              </a:extLst>
            </p:cNvPr>
            <p:cNvSpPr/>
            <p:nvPr/>
          </p:nvSpPr>
          <p:spPr>
            <a:xfrm>
              <a:off x="8960449" y="2315718"/>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94" name="Freeform 193">
              <a:extLst>
                <a:ext uri="{FF2B5EF4-FFF2-40B4-BE49-F238E27FC236}">
                  <a16:creationId xmlns:a16="http://schemas.microsoft.com/office/drawing/2014/main" xmlns="" id="{52580B7B-A692-9345-AE9A-EC5B4F85424C}"/>
                </a:ext>
              </a:extLst>
            </p:cNvPr>
            <p:cNvSpPr/>
            <p:nvPr/>
          </p:nvSpPr>
          <p:spPr>
            <a:xfrm>
              <a:off x="8998087" y="22876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95" name="Freeform 194">
              <a:extLst>
                <a:ext uri="{FF2B5EF4-FFF2-40B4-BE49-F238E27FC236}">
                  <a16:creationId xmlns:a16="http://schemas.microsoft.com/office/drawing/2014/main" xmlns="" id="{82C94CA1-E4E2-CD49-9062-41F4B848DC3B}"/>
                </a:ext>
              </a:extLst>
            </p:cNvPr>
            <p:cNvSpPr/>
            <p:nvPr/>
          </p:nvSpPr>
          <p:spPr>
            <a:xfrm>
              <a:off x="8969954" y="2315718"/>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96" name="Freeform 195">
              <a:extLst>
                <a:ext uri="{FF2B5EF4-FFF2-40B4-BE49-F238E27FC236}">
                  <a16:creationId xmlns:a16="http://schemas.microsoft.com/office/drawing/2014/main" xmlns="" id="{3A3DA2E5-629B-2C47-900A-9F5D4ADC16A2}"/>
                </a:ext>
              </a:extLst>
            </p:cNvPr>
            <p:cNvSpPr/>
            <p:nvPr/>
          </p:nvSpPr>
          <p:spPr>
            <a:xfrm>
              <a:off x="8288292" y="2189734"/>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197" name="Freeform 196">
              <a:extLst>
                <a:ext uri="{FF2B5EF4-FFF2-40B4-BE49-F238E27FC236}">
                  <a16:creationId xmlns:a16="http://schemas.microsoft.com/office/drawing/2014/main" xmlns="" id="{71F18C2A-2CB0-B243-A75F-094C01A7455B}"/>
                </a:ext>
              </a:extLst>
            </p:cNvPr>
            <p:cNvSpPr/>
            <p:nvPr/>
          </p:nvSpPr>
          <p:spPr>
            <a:xfrm>
              <a:off x="8260286" y="2217801"/>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198" name="Freeform 197">
              <a:extLst>
                <a:ext uri="{FF2B5EF4-FFF2-40B4-BE49-F238E27FC236}">
                  <a16:creationId xmlns:a16="http://schemas.microsoft.com/office/drawing/2014/main" xmlns="" id="{A7EB333D-09B0-3843-9A61-9EB42B551A9C}"/>
                </a:ext>
              </a:extLst>
            </p:cNvPr>
            <p:cNvSpPr/>
            <p:nvPr/>
          </p:nvSpPr>
          <p:spPr>
            <a:xfrm>
              <a:off x="8292474" y="2189734"/>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199" name="Freeform 198">
              <a:extLst>
                <a:ext uri="{FF2B5EF4-FFF2-40B4-BE49-F238E27FC236}">
                  <a16:creationId xmlns:a16="http://schemas.microsoft.com/office/drawing/2014/main" xmlns="" id="{8A516B0D-B44E-B74D-945E-3E2B497E5E20}"/>
                </a:ext>
              </a:extLst>
            </p:cNvPr>
            <p:cNvSpPr/>
            <p:nvPr/>
          </p:nvSpPr>
          <p:spPr>
            <a:xfrm>
              <a:off x="8264341" y="2217801"/>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200" name="Freeform 199">
              <a:extLst>
                <a:ext uri="{FF2B5EF4-FFF2-40B4-BE49-F238E27FC236}">
                  <a16:creationId xmlns:a16="http://schemas.microsoft.com/office/drawing/2014/main" xmlns="" id="{EA5BCB06-D653-D64B-B51D-E556FC802486}"/>
                </a:ext>
              </a:extLst>
            </p:cNvPr>
            <p:cNvSpPr/>
            <p:nvPr/>
          </p:nvSpPr>
          <p:spPr>
            <a:xfrm>
              <a:off x="9177151"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01" name="Freeform 200">
              <a:extLst>
                <a:ext uri="{FF2B5EF4-FFF2-40B4-BE49-F238E27FC236}">
                  <a16:creationId xmlns:a16="http://schemas.microsoft.com/office/drawing/2014/main" xmlns="" id="{22C56390-F725-D54A-85F6-85FCDDEDAD64}"/>
                </a:ext>
              </a:extLst>
            </p:cNvPr>
            <p:cNvSpPr/>
            <p:nvPr/>
          </p:nvSpPr>
          <p:spPr>
            <a:xfrm>
              <a:off x="9149145"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02" name="Freeform 201">
              <a:extLst>
                <a:ext uri="{FF2B5EF4-FFF2-40B4-BE49-F238E27FC236}">
                  <a16:creationId xmlns:a16="http://schemas.microsoft.com/office/drawing/2014/main" xmlns="" id="{BBD78FD1-5DCA-8E48-B1EA-AABDEA3A7540}"/>
                </a:ext>
              </a:extLst>
            </p:cNvPr>
            <p:cNvSpPr/>
            <p:nvPr/>
          </p:nvSpPr>
          <p:spPr>
            <a:xfrm>
              <a:off x="9365720"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03" name="Freeform 202">
              <a:extLst>
                <a:ext uri="{FF2B5EF4-FFF2-40B4-BE49-F238E27FC236}">
                  <a16:creationId xmlns:a16="http://schemas.microsoft.com/office/drawing/2014/main" xmlns="" id="{71E5F0F4-9DB4-754E-B9FC-C711F10F518C}"/>
                </a:ext>
              </a:extLst>
            </p:cNvPr>
            <p:cNvSpPr/>
            <p:nvPr/>
          </p:nvSpPr>
          <p:spPr>
            <a:xfrm>
              <a:off x="9337714"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204" name="Freeform 203">
              <a:extLst>
                <a:ext uri="{FF2B5EF4-FFF2-40B4-BE49-F238E27FC236}">
                  <a16:creationId xmlns:a16="http://schemas.microsoft.com/office/drawing/2014/main" xmlns="" id="{683E9165-442D-F442-8795-6B6F3AD1749B}"/>
                </a:ext>
              </a:extLst>
            </p:cNvPr>
            <p:cNvSpPr/>
            <p:nvPr/>
          </p:nvSpPr>
          <p:spPr>
            <a:xfrm>
              <a:off x="9354949"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05" name="Freeform 204">
              <a:extLst>
                <a:ext uri="{FF2B5EF4-FFF2-40B4-BE49-F238E27FC236}">
                  <a16:creationId xmlns:a16="http://schemas.microsoft.com/office/drawing/2014/main" xmlns="" id="{69F7BB88-6782-A542-ACE4-42D1DE9E0C43}"/>
                </a:ext>
              </a:extLst>
            </p:cNvPr>
            <p:cNvSpPr/>
            <p:nvPr/>
          </p:nvSpPr>
          <p:spPr>
            <a:xfrm>
              <a:off x="9326942"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06" name="Freeform 205">
              <a:extLst>
                <a:ext uri="{FF2B5EF4-FFF2-40B4-BE49-F238E27FC236}">
                  <a16:creationId xmlns:a16="http://schemas.microsoft.com/office/drawing/2014/main" xmlns="" id="{E8D65FCA-4E51-3E42-9465-0D8C176ED48D}"/>
                </a:ext>
              </a:extLst>
            </p:cNvPr>
            <p:cNvSpPr/>
            <p:nvPr/>
          </p:nvSpPr>
          <p:spPr>
            <a:xfrm>
              <a:off x="9342656"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07" name="Freeform 206">
              <a:extLst>
                <a:ext uri="{FF2B5EF4-FFF2-40B4-BE49-F238E27FC236}">
                  <a16:creationId xmlns:a16="http://schemas.microsoft.com/office/drawing/2014/main" xmlns="" id="{3268C315-42C4-5446-9BD4-F1767494C4D1}"/>
                </a:ext>
              </a:extLst>
            </p:cNvPr>
            <p:cNvSpPr/>
            <p:nvPr/>
          </p:nvSpPr>
          <p:spPr>
            <a:xfrm>
              <a:off x="9314650"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08" name="Freeform 207">
              <a:extLst>
                <a:ext uri="{FF2B5EF4-FFF2-40B4-BE49-F238E27FC236}">
                  <a16:creationId xmlns:a16="http://schemas.microsoft.com/office/drawing/2014/main" xmlns="" id="{3866F5A2-94E9-B747-B260-A4D92A95A39B}"/>
                </a:ext>
              </a:extLst>
            </p:cNvPr>
            <p:cNvSpPr/>
            <p:nvPr/>
          </p:nvSpPr>
          <p:spPr>
            <a:xfrm>
              <a:off x="9335940"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09" name="Freeform 208">
              <a:extLst>
                <a:ext uri="{FF2B5EF4-FFF2-40B4-BE49-F238E27FC236}">
                  <a16:creationId xmlns:a16="http://schemas.microsoft.com/office/drawing/2014/main" xmlns="" id="{86D8EE2C-F91C-AE43-84B0-E9F23245165A}"/>
                </a:ext>
              </a:extLst>
            </p:cNvPr>
            <p:cNvSpPr/>
            <p:nvPr/>
          </p:nvSpPr>
          <p:spPr>
            <a:xfrm>
              <a:off x="9307933"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10" name="Freeform 209">
              <a:extLst>
                <a:ext uri="{FF2B5EF4-FFF2-40B4-BE49-F238E27FC236}">
                  <a16:creationId xmlns:a16="http://schemas.microsoft.com/office/drawing/2014/main" xmlns="" id="{A1BE489C-9069-3442-8A98-46C064FFA284}"/>
                </a:ext>
              </a:extLst>
            </p:cNvPr>
            <p:cNvSpPr/>
            <p:nvPr/>
          </p:nvSpPr>
          <p:spPr>
            <a:xfrm>
              <a:off x="9246344"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11" name="Freeform 210">
              <a:extLst>
                <a:ext uri="{FF2B5EF4-FFF2-40B4-BE49-F238E27FC236}">
                  <a16:creationId xmlns:a16="http://schemas.microsoft.com/office/drawing/2014/main" xmlns="" id="{34438F49-3527-1347-A4BE-04FC07B32CAF}"/>
                </a:ext>
              </a:extLst>
            </p:cNvPr>
            <p:cNvSpPr/>
            <p:nvPr/>
          </p:nvSpPr>
          <p:spPr>
            <a:xfrm>
              <a:off x="9218338"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12" name="Freeform 211">
              <a:extLst>
                <a:ext uri="{FF2B5EF4-FFF2-40B4-BE49-F238E27FC236}">
                  <a16:creationId xmlns:a16="http://schemas.microsoft.com/office/drawing/2014/main" xmlns="" id="{C6F98BEE-A8F7-E143-B4C5-AA4A2DDEE19E}"/>
                </a:ext>
              </a:extLst>
            </p:cNvPr>
            <p:cNvSpPr/>
            <p:nvPr/>
          </p:nvSpPr>
          <p:spPr>
            <a:xfrm>
              <a:off x="9859700"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13" name="Freeform 212">
              <a:extLst>
                <a:ext uri="{FF2B5EF4-FFF2-40B4-BE49-F238E27FC236}">
                  <a16:creationId xmlns:a16="http://schemas.microsoft.com/office/drawing/2014/main" xmlns="" id="{76A29A25-DB71-B94F-AF9F-FD96558B8EBB}"/>
                </a:ext>
              </a:extLst>
            </p:cNvPr>
            <p:cNvSpPr/>
            <p:nvPr/>
          </p:nvSpPr>
          <p:spPr>
            <a:xfrm>
              <a:off x="9831694"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14" name="Freeform 213">
              <a:extLst>
                <a:ext uri="{FF2B5EF4-FFF2-40B4-BE49-F238E27FC236}">
                  <a16:creationId xmlns:a16="http://schemas.microsoft.com/office/drawing/2014/main" xmlns="" id="{4F7DFF67-E6AD-0D4C-B10E-C18E66C6E832}"/>
                </a:ext>
              </a:extLst>
            </p:cNvPr>
            <p:cNvSpPr/>
            <p:nvPr/>
          </p:nvSpPr>
          <p:spPr>
            <a:xfrm>
              <a:off x="9866417"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15" name="Freeform 214">
              <a:extLst>
                <a:ext uri="{FF2B5EF4-FFF2-40B4-BE49-F238E27FC236}">
                  <a16:creationId xmlns:a16="http://schemas.microsoft.com/office/drawing/2014/main" xmlns="" id="{65351978-06A1-0848-A99F-793B0787F02B}"/>
                </a:ext>
              </a:extLst>
            </p:cNvPr>
            <p:cNvSpPr/>
            <p:nvPr/>
          </p:nvSpPr>
          <p:spPr>
            <a:xfrm>
              <a:off x="9838410"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216" name="Freeform 215">
              <a:extLst>
                <a:ext uri="{FF2B5EF4-FFF2-40B4-BE49-F238E27FC236}">
                  <a16:creationId xmlns:a16="http://schemas.microsoft.com/office/drawing/2014/main" xmlns="" id="{3C199A1E-A5E4-AE4B-9495-E881B2F69739}"/>
                </a:ext>
              </a:extLst>
            </p:cNvPr>
            <p:cNvSpPr/>
            <p:nvPr/>
          </p:nvSpPr>
          <p:spPr>
            <a:xfrm>
              <a:off x="10150030"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17" name="Freeform 216">
              <a:extLst>
                <a:ext uri="{FF2B5EF4-FFF2-40B4-BE49-F238E27FC236}">
                  <a16:creationId xmlns:a16="http://schemas.microsoft.com/office/drawing/2014/main" xmlns="" id="{17A5AF9F-19F3-684F-8361-FD9D2EBDE94F}"/>
                </a:ext>
              </a:extLst>
            </p:cNvPr>
            <p:cNvSpPr/>
            <p:nvPr/>
          </p:nvSpPr>
          <p:spPr>
            <a:xfrm>
              <a:off x="10122024"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218" name="Freeform 217">
              <a:extLst>
                <a:ext uri="{FF2B5EF4-FFF2-40B4-BE49-F238E27FC236}">
                  <a16:creationId xmlns:a16="http://schemas.microsoft.com/office/drawing/2014/main" xmlns="" id="{1EC45AA6-1B28-824C-9FCD-7F8DF58E95D1}"/>
                </a:ext>
              </a:extLst>
            </p:cNvPr>
            <p:cNvSpPr/>
            <p:nvPr/>
          </p:nvSpPr>
          <p:spPr>
            <a:xfrm>
              <a:off x="10425534"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19" name="Freeform 218">
              <a:extLst>
                <a:ext uri="{FF2B5EF4-FFF2-40B4-BE49-F238E27FC236}">
                  <a16:creationId xmlns:a16="http://schemas.microsoft.com/office/drawing/2014/main" xmlns="" id="{A8E24B53-FC9A-B845-B861-D55A44BE59B3}"/>
                </a:ext>
              </a:extLst>
            </p:cNvPr>
            <p:cNvSpPr/>
            <p:nvPr/>
          </p:nvSpPr>
          <p:spPr>
            <a:xfrm>
              <a:off x="10397527"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220" name="Freeform 219">
              <a:extLst>
                <a:ext uri="{FF2B5EF4-FFF2-40B4-BE49-F238E27FC236}">
                  <a16:creationId xmlns:a16="http://schemas.microsoft.com/office/drawing/2014/main" xmlns="" id="{F833CFCB-A83D-D142-82E1-798573137D42}"/>
                </a:ext>
              </a:extLst>
            </p:cNvPr>
            <p:cNvSpPr/>
            <p:nvPr/>
          </p:nvSpPr>
          <p:spPr>
            <a:xfrm>
              <a:off x="10627662"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21" name="Freeform 220">
              <a:extLst>
                <a:ext uri="{FF2B5EF4-FFF2-40B4-BE49-F238E27FC236}">
                  <a16:creationId xmlns:a16="http://schemas.microsoft.com/office/drawing/2014/main" xmlns="" id="{0F25719A-F702-0243-A530-5A029C457CD7}"/>
                </a:ext>
              </a:extLst>
            </p:cNvPr>
            <p:cNvSpPr/>
            <p:nvPr/>
          </p:nvSpPr>
          <p:spPr>
            <a:xfrm>
              <a:off x="10599656"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222" name="Freeform 221">
              <a:extLst>
                <a:ext uri="{FF2B5EF4-FFF2-40B4-BE49-F238E27FC236}">
                  <a16:creationId xmlns:a16="http://schemas.microsoft.com/office/drawing/2014/main" xmlns="" id="{49E4D2D2-DBCF-984A-84B3-D920C7FDA158}"/>
                </a:ext>
              </a:extLst>
            </p:cNvPr>
            <p:cNvSpPr/>
            <p:nvPr/>
          </p:nvSpPr>
          <p:spPr>
            <a:xfrm>
              <a:off x="10194892"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23" name="Freeform 222">
              <a:extLst>
                <a:ext uri="{FF2B5EF4-FFF2-40B4-BE49-F238E27FC236}">
                  <a16:creationId xmlns:a16="http://schemas.microsoft.com/office/drawing/2014/main" xmlns="" id="{19E2F861-AE36-CC42-8C94-E0ABCCFEB5AE}"/>
                </a:ext>
              </a:extLst>
            </p:cNvPr>
            <p:cNvSpPr/>
            <p:nvPr/>
          </p:nvSpPr>
          <p:spPr>
            <a:xfrm>
              <a:off x="10166885"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24" name="Freeform 223">
              <a:extLst>
                <a:ext uri="{FF2B5EF4-FFF2-40B4-BE49-F238E27FC236}">
                  <a16:creationId xmlns:a16="http://schemas.microsoft.com/office/drawing/2014/main" xmlns="" id="{B37ED381-190E-7541-A032-CF4444B64B61}"/>
                </a:ext>
              </a:extLst>
            </p:cNvPr>
            <p:cNvSpPr/>
            <p:nvPr/>
          </p:nvSpPr>
          <p:spPr>
            <a:xfrm>
              <a:off x="10217956"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25" name="Freeform 224">
              <a:extLst>
                <a:ext uri="{FF2B5EF4-FFF2-40B4-BE49-F238E27FC236}">
                  <a16:creationId xmlns:a16="http://schemas.microsoft.com/office/drawing/2014/main" xmlns="" id="{E17DCAAB-C7D7-BA45-AA64-D6EA8BDA2D0B}"/>
                </a:ext>
              </a:extLst>
            </p:cNvPr>
            <p:cNvSpPr/>
            <p:nvPr/>
          </p:nvSpPr>
          <p:spPr>
            <a:xfrm>
              <a:off x="10189949" y="238239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5D8298"/>
              </a:solidFill>
              <a:prstDash val="solid"/>
              <a:miter/>
            </a:ln>
          </p:spPr>
          <p:txBody>
            <a:bodyPr rtlCol="0" anchor="ctr"/>
            <a:lstStyle/>
            <a:p>
              <a:endParaRPr lang="en-GB" dirty="0"/>
            </a:p>
          </p:txBody>
        </p:sp>
        <p:sp>
          <p:nvSpPr>
            <p:cNvPr id="226" name="Freeform 225">
              <a:extLst>
                <a:ext uri="{FF2B5EF4-FFF2-40B4-BE49-F238E27FC236}">
                  <a16:creationId xmlns:a16="http://schemas.microsoft.com/office/drawing/2014/main" xmlns="" id="{8FB595FA-2268-E249-9ABA-F7623A86D28A}"/>
                </a:ext>
              </a:extLst>
            </p:cNvPr>
            <p:cNvSpPr/>
            <p:nvPr/>
          </p:nvSpPr>
          <p:spPr>
            <a:xfrm>
              <a:off x="10270801"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27" name="Freeform 226">
              <a:extLst>
                <a:ext uri="{FF2B5EF4-FFF2-40B4-BE49-F238E27FC236}">
                  <a16:creationId xmlns:a16="http://schemas.microsoft.com/office/drawing/2014/main" xmlns="" id="{307997E4-6CDF-E949-B973-AAA143CB65BC}"/>
                </a:ext>
              </a:extLst>
            </p:cNvPr>
            <p:cNvSpPr/>
            <p:nvPr/>
          </p:nvSpPr>
          <p:spPr>
            <a:xfrm>
              <a:off x="10242794"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228" name="Freeform 227">
              <a:extLst>
                <a:ext uri="{FF2B5EF4-FFF2-40B4-BE49-F238E27FC236}">
                  <a16:creationId xmlns:a16="http://schemas.microsoft.com/office/drawing/2014/main" xmlns="" id="{229DC7B3-0F49-5443-850B-5E35A4A3E15D}"/>
                </a:ext>
              </a:extLst>
            </p:cNvPr>
            <p:cNvSpPr/>
            <p:nvPr/>
          </p:nvSpPr>
          <p:spPr>
            <a:xfrm>
              <a:off x="10316929"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29" name="Freeform 228">
              <a:extLst>
                <a:ext uri="{FF2B5EF4-FFF2-40B4-BE49-F238E27FC236}">
                  <a16:creationId xmlns:a16="http://schemas.microsoft.com/office/drawing/2014/main" xmlns="" id="{D727D446-2FF3-564E-8F2A-50B870DA5F60}"/>
                </a:ext>
              </a:extLst>
            </p:cNvPr>
            <p:cNvSpPr/>
            <p:nvPr/>
          </p:nvSpPr>
          <p:spPr>
            <a:xfrm>
              <a:off x="10288923" y="238239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5D8298"/>
              </a:solidFill>
              <a:prstDash val="solid"/>
              <a:miter/>
            </a:ln>
          </p:spPr>
          <p:txBody>
            <a:bodyPr rtlCol="0" anchor="ctr"/>
            <a:lstStyle/>
            <a:p>
              <a:endParaRPr lang="en-GB" dirty="0"/>
            </a:p>
          </p:txBody>
        </p:sp>
        <p:sp>
          <p:nvSpPr>
            <p:cNvPr id="230" name="Freeform 229">
              <a:extLst>
                <a:ext uri="{FF2B5EF4-FFF2-40B4-BE49-F238E27FC236}">
                  <a16:creationId xmlns:a16="http://schemas.microsoft.com/office/drawing/2014/main" xmlns="" id="{99E9E218-99A4-9C40-B01A-20E5D46B344B}"/>
                </a:ext>
              </a:extLst>
            </p:cNvPr>
            <p:cNvSpPr/>
            <p:nvPr/>
          </p:nvSpPr>
          <p:spPr>
            <a:xfrm>
              <a:off x="10440488"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31" name="Freeform 230">
              <a:extLst>
                <a:ext uri="{FF2B5EF4-FFF2-40B4-BE49-F238E27FC236}">
                  <a16:creationId xmlns:a16="http://schemas.microsoft.com/office/drawing/2014/main" xmlns="" id="{6E042622-5608-A243-83CC-0FB1E3574BE0}"/>
                </a:ext>
              </a:extLst>
            </p:cNvPr>
            <p:cNvSpPr/>
            <p:nvPr/>
          </p:nvSpPr>
          <p:spPr>
            <a:xfrm>
              <a:off x="10412481"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32" name="Freeform 231">
              <a:extLst>
                <a:ext uri="{FF2B5EF4-FFF2-40B4-BE49-F238E27FC236}">
                  <a16:creationId xmlns:a16="http://schemas.microsoft.com/office/drawing/2014/main" xmlns="" id="{C3FCBBA3-1CD4-FD4C-B095-567765B385B6}"/>
                </a:ext>
              </a:extLst>
            </p:cNvPr>
            <p:cNvSpPr/>
            <p:nvPr/>
          </p:nvSpPr>
          <p:spPr>
            <a:xfrm>
              <a:off x="10703698"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33" name="Freeform 232">
              <a:extLst>
                <a:ext uri="{FF2B5EF4-FFF2-40B4-BE49-F238E27FC236}">
                  <a16:creationId xmlns:a16="http://schemas.microsoft.com/office/drawing/2014/main" xmlns="" id="{E453431C-B71F-9149-915F-CDA2C40DE004}"/>
                </a:ext>
              </a:extLst>
            </p:cNvPr>
            <p:cNvSpPr/>
            <p:nvPr/>
          </p:nvSpPr>
          <p:spPr>
            <a:xfrm>
              <a:off x="10675692" y="2382393"/>
              <a:ext cx="63363" cy="12700"/>
            </a:xfrm>
            <a:custGeom>
              <a:avLst/>
              <a:gdLst>
                <a:gd name="connsiteX0" fmla="*/ 65517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7" y="9525"/>
                  </a:moveTo>
                  <a:lnTo>
                    <a:pt x="9504" y="9525"/>
                  </a:lnTo>
                </a:path>
              </a:pathLst>
            </a:custGeom>
            <a:ln w="19050" cap="flat">
              <a:solidFill>
                <a:srgbClr val="5D8298"/>
              </a:solidFill>
              <a:prstDash val="solid"/>
              <a:miter/>
            </a:ln>
          </p:spPr>
          <p:txBody>
            <a:bodyPr rtlCol="0" anchor="ctr"/>
            <a:lstStyle/>
            <a:p>
              <a:endParaRPr lang="en-GB" dirty="0"/>
            </a:p>
          </p:txBody>
        </p:sp>
        <p:sp>
          <p:nvSpPr>
            <p:cNvPr id="234" name="Freeform 233">
              <a:extLst>
                <a:ext uri="{FF2B5EF4-FFF2-40B4-BE49-F238E27FC236}">
                  <a16:creationId xmlns:a16="http://schemas.microsoft.com/office/drawing/2014/main" xmlns="" id="{D219CFED-5714-874D-9765-9A48DC00721A}"/>
                </a:ext>
              </a:extLst>
            </p:cNvPr>
            <p:cNvSpPr/>
            <p:nvPr/>
          </p:nvSpPr>
          <p:spPr>
            <a:xfrm>
              <a:off x="10728157"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35" name="Freeform 234">
              <a:extLst>
                <a:ext uri="{FF2B5EF4-FFF2-40B4-BE49-F238E27FC236}">
                  <a16:creationId xmlns:a16="http://schemas.microsoft.com/office/drawing/2014/main" xmlns="" id="{AC952BD6-9778-EA49-BBB5-6FB37B01BF9A}"/>
                </a:ext>
              </a:extLst>
            </p:cNvPr>
            <p:cNvSpPr/>
            <p:nvPr/>
          </p:nvSpPr>
          <p:spPr>
            <a:xfrm>
              <a:off x="10700150" y="2382393"/>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5D8298"/>
              </a:solidFill>
              <a:prstDash val="solid"/>
              <a:miter/>
            </a:ln>
          </p:spPr>
          <p:txBody>
            <a:bodyPr rtlCol="0" anchor="ctr"/>
            <a:lstStyle/>
            <a:p>
              <a:endParaRPr lang="en-GB" dirty="0"/>
            </a:p>
          </p:txBody>
        </p:sp>
        <p:sp>
          <p:nvSpPr>
            <p:cNvPr id="236" name="Freeform 235">
              <a:extLst>
                <a:ext uri="{FF2B5EF4-FFF2-40B4-BE49-F238E27FC236}">
                  <a16:creationId xmlns:a16="http://schemas.microsoft.com/office/drawing/2014/main" xmlns="" id="{8F1DB2B6-635F-3A46-B09B-11EE3469BC57}"/>
                </a:ext>
              </a:extLst>
            </p:cNvPr>
            <p:cNvSpPr/>
            <p:nvPr/>
          </p:nvSpPr>
          <p:spPr>
            <a:xfrm>
              <a:off x="10767442" y="235432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5D8298"/>
              </a:solidFill>
              <a:prstDash val="solid"/>
              <a:miter/>
            </a:ln>
          </p:spPr>
          <p:txBody>
            <a:bodyPr rtlCol="0" anchor="ctr"/>
            <a:lstStyle/>
            <a:p>
              <a:endParaRPr lang="en-GB" dirty="0"/>
            </a:p>
          </p:txBody>
        </p:sp>
        <p:sp>
          <p:nvSpPr>
            <p:cNvPr id="237" name="Freeform 236">
              <a:extLst>
                <a:ext uri="{FF2B5EF4-FFF2-40B4-BE49-F238E27FC236}">
                  <a16:creationId xmlns:a16="http://schemas.microsoft.com/office/drawing/2014/main" xmlns="" id="{6711860D-7B00-DE41-A262-3647353C0D0E}"/>
                </a:ext>
              </a:extLst>
            </p:cNvPr>
            <p:cNvSpPr/>
            <p:nvPr/>
          </p:nvSpPr>
          <p:spPr>
            <a:xfrm>
              <a:off x="10739435" y="2382393"/>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5D8298"/>
              </a:solidFill>
              <a:prstDash val="solid"/>
              <a:miter/>
            </a:ln>
          </p:spPr>
          <p:txBody>
            <a:bodyPr rtlCol="0" anchor="ctr"/>
            <a:lstStyle/>
            <a:p>
              <a:endParaRPr lang="en-GB" dirty="0"/>
            </a:p>
          </p:txBody>
        </p:sp>
        <p:sp>
          <p:nvSpPr>
            <p:cNvPr id="238" name="Freeform 237">
              <a:extLst>
                <a:ext uri="{FF2B5EF4-FFF2-40B4-BE49-F238E27FC236}">
                  <a16:creationId xmlns:a16="http://schemas.microsoft.com/office/drawing/2014/main" xmlns="" id="{03958830-0513-3C4E-B4F8-11A622DFD747}"/>
                </a:ext>
              </a:extLst>
            </p:cNvPr>
            <p:cNvSpPr/>
            <p:nvPr/>
          </p:nvSpPr>
          <p:spPr>
            <a:xfrm>
              <a:off x="10779734" y="2354326"/>
              <a:ext cx="12673" cy="63500"/>
            </a:xfrm>
            <a:custGeom>
              <a:avLst/>
              <a:gdLst>
                <a:gd name="connsiteX0" fmla="*/ 9505 w 12672"/>
                <a:gd name="connsiteY0" fmla="*/ 65659 h 63500"/>
                <a:gd name="connsiteX1" fmla="*/ 9505 w 12672"/>
                <a:gd name="connsiteY1" fmla="*/ 9525 h 63500"/>
              </a:gdLst>
              <a:ahLst/>
              <a:cxnLst>
                <a:cxn ang="0">
                  <a:pos x="connsiteX0" y="connsiteY0"/>
                </a:cxn>
                <a:cxn ang="0">
                  <a:pos x="connsiteX1" y="connsiteY1"/>
                </a:cxn>
              </a:cxnLst>
              <a:rect l="l" t="t" r="r" b="b"/>
              <a:pathLst>
                <a:path w="12672" h="63500">
                  <a:moveTo>
                    <a:pt x="9505" y="65659"/>
                  </a:moveTo>
                  <a:lnTo>
                    <a:pt x="9505" y="9525"/>
                  </a:lnTo>
                </a:path>
              </a:pathLst>
            </a:custGeom>
            <a:ln w="19050" cap="flat">
              <a:solidFill>
                <a:srgbClr val="5D8298"/>
              </a:solidFill>
              <a:prstDash val="solid"/>
              <a:miter/>
            </a:ln>
          </p:spPr>
          <p:txBody>
            <a:bodyPr rtlCol="0" anchor="ctr"/>
            <a:lstStyle/>
            <a:p>
              <a:endParaRPr lang="en-GB" dirty="0"/>
            </a:p>
          </p:txBody>
        </p:sp>
        <p:sp>
          <p:nvSpPr>
            <p:cNvPr id="239" name="Freeform 238">
              <a:extLst>
                <a:ext uri="{FF2B5EF4-FFF2-40B4-BE49-F238E27FC236}">
                  <a16:creationId xmlns:a16="http://schemas.microsoft.com/office/drawing/2014/main" xmlns="" id="{4D59AE5F-3046-614D-935A-D99C89AB4BF0}"/>
                </a:ext>
              </a:extLst>
            </p:cNvPr>
            <p:cNvSpPr/>
            <p:nvPr/>
          </p:nvSpPr>
          <p:spPr>
            <a:xfrm>
              <a:off x="10751728" y="2382393"/>
              <a:ext cx="63363" cy="12700"/>
            </a:xfrm>
            <a:custGeom>
              <a:avLst/>
              <a:gdLst>
                <a:gd name="connsiteX0" fmla="*/ 65517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7" y="9525"/>
                  </a:moveTo>
                  <a:lnTo>
                    <a:pt x="9504" y="9525"/>
                  </a:lnTo>
                </a:path>
              </a:pathLst>
            </a:custGeom>
            <a:ln w="19050" cap="flat">
              <a:solidFill>
                <a:srgbClr val="5D8298"/>
              </a:solidFill>
              <a:prstDash val="solid"/>
              <a:miter/>
            </a:ln>
          </p:spPr>
          <p:txBody>
            <a:bodyPr rtlCol="0" anchor="ctr"/>
            <a:lstStyle/>
            <a:p>
              <a:endParaRPr lang="en-GB" dirty="0"/>
            </a:p>
          </p:txBody>
        </p:sp>
        <p:sp>
          <p:nvSpPr>
            <p:cNvPr id="240" name="Freeform 239">
              <a:extLst>
                <a:ext uri="{FF2B5EF4-FFF2-40B4-BE49-F238E27FC236}">
                  <a16:creationId xmlns:a16="http://schemas.microsoft.com/office/drawing/2014/main" xmlns="" id="{B20A4644-80B3-2C46-AB13-1D443E86C65C}"/>
                </a:ext>
              </a:extLst>
            </p:cNvPr>
            <p:cNvSpPr/>
            <p:nvPr/>
          </p:nvSpPr>
          <p:spPr>
            <a:xfrm>
              <a:off x="7833122" y="2190655"/>
              <a:ext cx="2775309" cy="1841500"/>
            </a:xfrm>
            <a:custGeom>
              <a:avLst/>
              <a:gdLst>
                <a:gd name="connsiteX0" fmla="*/ 2769448 w 2775309"/>
                <a:gd name="connsiteY0" fmla="*/ 1836642 h 1841500"/>
                <a:gd name="connsiteX1" fmla="*/ 1513716 w 2775309"/>
                <a:gd name="connsiteY1" fmla="*/ 1836642 h 1841500"/>
                <a:gd name="connsiteX2" fmla="*/ 1513716 w 2775309"/>
                <a:gd name="connsiteY2" fmla="*/ 1672685 h 1841500"/>
                <a:gd name="connsiteX3" fmla="*/ 1323753 w 2775309"/>
                <a:gd name="connsiteY3" fmla="*/ 1672685 h 1841500"/>
                <a:gd name="connsiteX4" fmla="*/ 1323753 w 2775309"/>
                <a:gd name="connsiteY4" fmla="*/ 1545177 h 1841500"/>
                <a:gd name="connsiteX5" fmla="*/ 1257728 w 2775309"/>
                <a:gd name="connsiteY5" fmla="*/ 1545177 h 1841500"/>
                <a:gd name="connsiteX6" fmla="*/ 1257728 w 2775309"/>
                <a:gd name="connsiteY6" fmla="*/ 1416018 h 1841500"/>
                <a:gd name="connsiteX7" fmla="*/ 1085887 w 2775309"/>
                <a:gd name="connsiteY7" fmla="*/ 1416018 h 1841500"/>
                <a:gd name="connsiteX8" fmla="*/ 1085887 w 2775309"/>
                <a:gd name="connsiteY8" fmla="*/ 1285208 h 1841500"/>
                <a:gd name="connsiteX9" fmla="*/ 826478 w 2775309"/>
                <a:gd name="connsiteY9" fmla="*/ 1285208 h 1841500"/>
                <a:gd name="connsiteX10" fmla="*/ 826478 w 2775309"/>
                <a:gd name="connsiteY10" fmla="*/ 1175988 h 1841500"/>
                <a:gd name="connsiteX11" fmla="*/ 722309 w 2775309"/>
                <a:gd name="connsiteY11" fmla="*/ 1175988 h 1841500"/>
                <a:gd name="connsiteX12" fmla="*/ 722309 w 2775309"/>
                <a:gd name="connsiteY12" fmla="*/ 1073372 h 1841500"/>
                <a:gd name="connsiteX13" fmla="*/ 700892 w 2775309"/>
                <a:gd name="connsiteY13" fmla="*/ 1073372 h 1841500"/>
                <a:gd name="connsiteX14" fmla="*/ 700892 w 2775309"/>
                <a:gd name="connsiteY14" fmla="*/ 973931 h 1841500"/>
                <a:gd name="connsiteX15" fmla="*/ 666169 w 2775309"/>
                <a:gd name="connsiteY15" fmla="*/ 973931 h 1841500"/>
                <a:gd name="connsiteX16" fmla="*/ 666169 w 2775309"/>
                <a:gd name="connsiteY16" fmla="*/ 886174 h 1841500"/>
                <a:gd name="connsiteX17" fmla="*/ 628151 w 2775309"/>
                <a:gd name="connsiteY17" fmla="*/ 886174 h 1841500"/>
                <a:gd name="connsiteX18" fmla="*/ 628151 w 2775309"/>
                <a:gd name="connsiteY18" fmla="*/ 869664 h 1841500"/>
                <a:gd name="connsiteX19" fmla="*/ 603313 w 2775309"/>
                <a:gd name="connsiteY19" fmla="*/ 869664 h 1841500"/>
                <a:gd name="connsiteX20" fmla="*/ 603313 w 2775309"/>
                <a:gd name="connsiteY20" fmla="*/ 788511 h 1841500"/>
                <a:gd name="connsiteX21" fmla="*/ 439836 w 2775309"/>
                <a:gd name="connsiteY21" fmla="*/ 788511 h 1841500"/>
                <a:gd name="connsiteX22" fmla="*/ 439836 w 2775309"/>
                <a:gd name="connsiteY22" fmla="*/ 702405 h 1841500"/>
                <a:gd name="connsiteX23" fmla="*/ 160531 w 2775309"/>
                <a:gd name="connsiteY23" fmla="*/ 702405 h 1841500"/>
                <a:gd name="connsiteX24" fmla="*/ 160531 w 2775309"/>
                <a:gd name="connsiteY24" fmla="*/ 611346 h 1841500"/>
                <a:gd name="connsiteX25" fmla="*/ 150646 w 2775309"/>
                <a:gd name="connsiteY25" fmla="*/ 611346 h 1841500"/>
                <a:gd name="connsiteX26" fmla="*/ 150646 w 2775309"/>
                <a:gd name="connsiteY26" fmla="*/ 526891 h 1841500"/>
                <a:gd name="connsiteX27" fmla="*/ 142409 w 2775309"/>
                <a:gd name="connsiteY27" fmla="*/ 526891 h 1841500"/>
                <a:gd name="connsiteX28" fmla="*/ 142409 w 2775309"/>
                <a:gd name="connsiteY28" fmla="*/ 440785 h 1841500"/>
                <a:gd name="connsiteX29" fmla="*/ 132524 w 2775309"/>
                <a:gd name="connsiteY29" fmla="*/ 440785 h 1841500"/>
                <a:gd name="connsiteX30" fmla="*/ 132524 w 2775309"/>
                <a:gd name="connsiteY30" fmla="*/ 354679 h 1841500"/>
                <a:gd name="connsiteX31" fmla="*/ 117570 w 2775309"/>
                <a:gd name="connsiteY31" fmla="*/ 354679 h 1841500"/>
                <a:gd name="connsiteX32" fmla="*/ 117570 w 2775309"/>
                <a:gd name="connsiteY32" fmla="*/ 271875 h 1841500"/>
                <a:gd name="connsiteX33" fmla="*/ 87916 w 2775309"/>
                <a:gd name="connsiteY33" fmla="*/ 271875 h 1841500"/>
                <a:gd name="connsiteX34" fmla="*/ 87916 w 2775309"/>
                <a:gd name="connsiteY34" fmla="*/ 179165 h 1841500"/>
                <a:gd name="connsiteX35" fmla="*/ 66373 w 2775309"/>
                <a:gd name="connsiteY35" fmla="*/ 179165 h 1841500"/>
                <a:gd name="connsiteX36" fmla="*/ 66373 w 2775309"/>
                <a:gd name="connsiteY36" fmla="*/ 94710 h 1841500"/>
                <a:gd name="connsiteX37" fmla="*/ 43309 w 2775309"/>
                <a:gd name="connsiteY37" fmla="*/ 94710 h 1841500"/>
                <a:gd name="connsiteX38" fmla="*/ 43309 w 2775309"/>
                <a:gd name="connsiteY38" fmla="*/ 11906 h 1841500"/>
                <a:gd name="connsiteX39" fmla="*/ 11881 w 2775309"/>
                <a:gd name="connsiteY39" fmla="*/ 11906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75309" h="1841500">
                  <a:moveTo>
                    <a:pt x="2769448" y="1836642"/>
                  </a:moveTo>
                  <a:lnTo>
                    <a:pt x="1513716" y="1836642"/>
                  </a:lnTo>
                  <a:lnTo>
                    <a:pt x="1513716" y="1672685"/>
                  </a:lnTo>
                  <a:lnTo>
                    <a:pt x="1323753" y="1672685"/>
                  </a:lnTo>
                  <a:lnTo>
                    <a:pt x="1323753" y="1545177"/>
                  </a:lnTo>
                  <a:lnTo>
                    <a:pt x="1257728" y="1545177"/>
                  </a:lnTo>
                  <a:lnTo>
                    <a:pt x="1257728" y="1416018"/>
                  </a:lnTo>
                  <a:lnTo>
                    <a:pt x="1085887" y="1416018"/>
                  </a:lnTo>
                  <a:lnTo>
                    <a:pt x="1085887" y="1285208"/>
                  </a:lnTo>
                  <a:lnTo>
                    <a:pt x="826478" y="1285208"/>
                  </a:lnTo>
                  <a:lnTo>
                    <a:pt x="826478" y="1175988"/>
                  </a:lnTo>
                  <a:lnTo>
                    <a:pt x="722309" y="1175988"/>
                  </a:lnTo>
                  <a:lnTo>
                    <a:pt x="722309" y="1073372"/>
                  </a:lnTo>
                  <a:lnTo>
                    <a:pt x="700892" y="1073372"/>
                  </a:lnTo>
                  <a:lnTo>
                    <a:pt x="700892" y="973931"/>
                  </a:lnTo>
                  <a:lnTo>
                    <a:pt x="666169" y="973931"/>
                  </a:lnTo>
                  <a:lnTo>
                    <a:pt x="666169" y="886174"/>
                  </a:lnTo>
                  <a:lnTo>
                    <a:pt x="628151" y="886174"/>
                  </a:lnTo>
                  <a:lnTo>
                    <a:pt x="628151" y="869664"/>
                  </a:lnTo>
                  <a:lnTo>
                    <a:pt x="603313" y="869664"/>
                  </a:lnTo>
                  <a:lnTo>
                    <a:pt x="603313" y="788511"/>
                  </a:lnTo>
                  <a:lnTo>
                    <a:pt x="439836" y="788511"/>
                  </a:lnTo>
                  <a:lnTo>
                    <a:pt x="439836" y="702405"/>
                  </a:lnTo>
                  <a:lnTo>
                    <a:pt x="160531" y="702405"/>
                  </a:lnTo>
                  <a:lnTo>
                    <a:pt x="160531" y="611346"/>
                  </a:lnTo>
                  <a:lnTo>
                    <a:pt x="150646" y="611346"/>
                  </a:lnTo>
                  <a:lnTo>
                    <a:pt x="150646" y="526891"/>
                  </a:lnTo>
                  <a:lnTo>
                    <a:pt x="142409" y="526891"/>
                  </a:lnTo>
                  <a:lnTo>
                    <a:pt x="142409" y="440785"/>
                  </a:lnTo>
                  <a:lnTo>
                    <a:pt x="132524" y="440785"/>
                  </a:lnTo>
                  <a:lnTo>
                    <a:pt x="132524" y="354679"/>
                  </a:lnTo>
                  <a:lnTo>
                    <a:pt x="117570" y="354679"/>
                  </a:lnTo>
                  <a:lnTo>
                    <a:pt x="117570" y="271875"/>
                  </a:lnTo>
                  <a:lnTo>
                    <a:pt x="87916" y="271875"/>
                  </a:lnTo>
                  <a:lnTo>
                    <a:pt x="87916" y="179165"/>
                  </a:lnTo>
                  <a:lnTo>
                    <a:pt x="66373" y="179165"/>
                  </a:lnTo>
                  <a:lnTo>
                    <a:pt x="66373" y="94710"/>
                  </a:lnTo>
                  <a:lnTo>
                    <a:pt x="43309" y="94710"/>
                  </a:lnTo>
                  <a:lnTo>
                    <a:pt x="43309" y="11906"/>
                  </a:lnTo>
                  <a:lnTo>
                    <a:pt x="11881" y="11906"/>
                  </a:lnTo>
                </a:path>
              </a:pathLst>
            </a:custGeom>
            <a:noFill/>
            <a:ln w="19050" cap="flat">
              <a:solidFill>
                <a:srgbClr val="C0504D"/>
              </a:solidFill>
              <a:prstDash val="solid"/>
              <a:miter/>
            </a:ln>
          </p:spPr>
          <p:txBody>
            <a:bodyPr rtlCol="0" anchor="ctr"/>
            <a:lstStyle/>
            <a:p>
              <a:endParaRPr lang="en-GB" dirty="0"/>
            </a:p>
          </p:txBody>
        </p:sp>
        <p:sp>
          <p:nvSpPr>
            <p:cNvPr id="241" name="Freeform 240">
              <a:extLst>
                <a:ext uri="{FF2B5EF4-FFF2-40B4-BE49-F238E27FC236}">
                  <a16:creationId xmlns:a16="http://schemas.microsoft.com/office/drawing/2014/main" xmlns="" id="{5D638FBA-C6ED-3846-9FAF-DE89E2EB9C3C}"/>
                </a:ext>
              </a:extLst>
            </p:cNvPr>
            <p:cNvSpPr/>
            <p:nvPr/>
          </p:nvSpPr>
          <p:spPr>
            <a:xfrm>
              <a:off x="10588124" y="3988181"/>
              <a:ext cx="12673" cy="63500"/>
            </a:xfrm>
            <a:custGeom>
              <a:avLst/>
              <a:gdLst>
                <a:gd name="connsiteX0" fmla="*/ 9505 w 12672"/>
                <a:gd name="connsiteY0" fmla="*/ 65786 h 63500"/>
                <a:gd name="connsiteX1" fmla="*/ 9505 w 12672"/>
                <a:gd name="connsiteY1" fmla="*/ 9525 h 63500"/>
              </a:gdLst>
              <a:ahLst/>
              <a:cxnLst>
                <a:cxn ang="0">
                  <a:pos x="connsiteX0" y="connsiteY0"/>
                </a:cxn>
                <a:cxn ang="0">
                  <a:pos x="connsiteX1" y="connsiteY1"/>
                </a:cxn>
              </a:cxnLst>
              <a:rect l="l" t="t" r="r" b="b"/>
              <a:pathLst>
                <a:path w="12672" h="63500">
                  <a:moveTo>
                    <a:pt x="9505" y="65786"/>
                  </a:moveTo>
                  <a:lnTo>
                    <a:pt x="9505" y="9525"/>
                  </a:lnTo>
                </a:path>
              </a:pathLst>
            </a:custGeom>
            <a:ln w="19050" cap="flat">
              <a:solidFill>
                <a:srgbClr val="C0504D"/>
              </a:solidFill>
              <a:prstDash val="solid"/>
              <a:miter/>
            </a:ln>
          </p:spPr>
          <p:txBody>
            <a:bodyPr rtlCol="0" anchor="ctr"/>
            <a:lstStyle/>
            <a:p>
              <a:endParaRPr lang="en-GB" dirty="0"/>
            </a:p>
          </p:txBody>
        </p:sp>
        <p:sp>
          <p:nvSpPr>
            <p:cNvPr id="242" name="Freeform 241">
              <a:extLst>
                <a:ext uri="{FF2B5EF4-FFF2-40B4-BE49-F238E27FC236}">
                  <a16:creationId xmlns:a16="http://schemas.microsoft.com/office/drawing/2014/main" xmlns="" id="{62D56355-CD3F-EE49-A333-6F401075BF7B}"/>
                </a:ext>
              </a:extLst>
            </p:cNvPr>
            <p:cNvSpPr/>
            <p:nvPr/>
          </p:nvSpPr>
          <p:spPr>
            <a:xfrm>
              <a:off x="10560117" y="4016248"/>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C0504D"/>
              </a:solidFill>
              <a:prstDash val="solid"/>
              <a:miter/>
            </a:ln>
          </p:spPr>
          <p:txBody>
            <a:bodyPr rtlCol="0" anchor="ctr"/>
            <a:lstStyle/>
            <a:p>
              <a:endParaRPr lang="en-GB" dirty="0"/>
            </a:p>
          </p:txBody>
        </p:sp>
        <p:sp>
          <p:nvSpPr>
            <p:cNvPr id="243" name="Freeform 242">
              <a:extLst>
                <a:ext uri="{FF2B5EF4-FFF2-40B4-BE49-F238E27FC236}">
                  <a16:creationId xmlns:a16="http://schemas.microsoft.com/office/drawing/2014/main" xmlns="" id="{848FC9DE-E13F-1641-9D76-7DDD8BD1A9F0}"/>
                </a:ext>
              </a:extLst>
            </p:cNvPr>
            <p:cNvSpPr/>
            <p:nvPr/>
          </p:nvSpPr>
          <p:spPr>
            <a:xfrm>
              <a:off x="9486111" y="398818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C0504D"/>
              </a:solidFill>
              <a:prstDash val="solid"/>
              <a:miter/>
            </a:ln>
          </p:spPr>
          <p:txBody>
            <a:bodyPr rtlCol="0" anchor="ctr"/>
            <a:lstStyle/>
            <a:p>
              <a:endParaRPr lang="en-GB" dirty="0"/>
            </a:p>
          </p:txBody>
        </p:sp>
        <p:sp>
          <p:nvSpPr>
            <p:cNvPr id="244" name="Freeform 243">
              <a:extLst>
                <a:ext uri="{FF2B5EF4-FFF2-40B4-BE49-F238E27FC236}">
                  <a16:creationId xmlns:a16="http://schemas.microsoft.com/office/drawing/2014/main" xmlns="" id="{4845D42C-6D22-2D4A-B342-D1C151BE8B28}"/>
                </a:ext>
              </a:extLst>
            </p:cNvPr>
            <p:cNvSpPr/>
            <p:nvPr/>
          </p:nvSpPr>
          <p:spPr>
            <a:xfrm>
              <a:off x="9458104" y="4016248"/>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45" name="Freeform 244">
              <a:extLst>
                <a:ext uri="{FF2B5EF4-FFF2-40B4-BE49-F238E27FC236}">
                  <a16:creationId xmlns:a16="http://schemas.microsoft.com/office/drawing/2014/main" xmlns="" id="{B035BE0B-F197-CF4D-B374-83079401E9EE}"/>
                </a:ext>
              </a:extLst>
            </p:cNvPr>
            <p:cNvSpPr/>
            <p:nvPr/>
          </p:nvSpPr>
          <p:spPr>
            <a:xfrm>
              <a:off x="10082612" y="3988181"/>
              <a:ext cx="12673" cy="63500"/>
            </a:xfrm>
            <a:custGeom>
              <a:avLst/>
              <a:gdLst>
                <a:gd name="connsiteX0" fmla="*/ 9505 w 12672"/>
                <a:gd name="connsiteY0" fmla="*/ 65786 h 63500"/>
                <a:gd name="connsiteX1" fmla="*/ 9505 w 12672"/>
                <a:gd name="connsiteY1" fmla="*/ 9525 h 63500"/>
              </a:gdLst>
              <a:ahLst/>
              <a:cxnLst>
                <a:cxn ang="0">
                  <a:pos x="connsiteX0" y="connsiteY0"/>
                </a:cxn>
                <a:cxn ang="0">
                  <a:pos x="connsiteX1" y="connsiteY1"/>
                </a:cxn>
              </a:cxnLst>
              <a:rect l="l" t="t" r="r" b="b"/>
              <a:pathLst>
                <a:path w="12672" h="63500">
                  <a:moveTo>
                    <a:pt x="9505" y="65786"/>
                  </a:moveTo>
                  <a:lnTo>
                    <a:pt x="9505" y="9525"/>
                  </a:lnTo>
                </a:path>
              </a:pathLst>
            </a:custGeom>
            <a:ln w="19050" cap="flat">
              <a:solidFill>
                <a:srgbClr val="C0504D"/>
              </a:solidFill>
              <a:prstDash val="solid"/>
              <a:miter/>
            </a:ln>
          </p:spPr>
          <p:txBody>
            <a:bodyPr rtlCol="0" anchor="ctr"/>
            <a:lstStyle/>
            <a:p>
              <a:endParaRPr lang="en-GB" dirty="0"/>
            </a:p>
          </p:txBody>
        </p:sp>
        <p:sp>
          <p:nvSpPr>
            <p:cNvPr id="246" name="Freeform 245">
              <a:extLst>
                <a:ext uri="{FF2B5EF4-FFF2-40B4-BE49-F238E27FC236}">
                  <a16:creationId xmlns:a16="http://schemas.microsoft.com/office/drawing/2014/main" xmlns="" id="{DD270019-E3C4-5B4A-A3F2-3DCE7744CE8E}"/>
                </a:ext>
              </a:extLst>
            </p:cNvPr>
            <p:cNvSpPr/>
            <p:nvPr/>
          </p:nvSpPr>
          <p:spPr>
            <a:xfrm>
              <a:off x="10054605" y="4016248"/>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47" name="Freeform 246">
              <a:extLst>
                <a:ext uri="{FF2B5EF4-FFF2-40B4-BE49-F238E27FC236}">
                  <a16:creationId xmlns:a16="http://schemas.microsoft.com/office/drawing/2014/main" xmlns="" id="{3F2D8A27-EB9D-AC4F-BEB7-1EAF7C3EA48D}"/>
                </a:ext>
              </a:extLst>
            </p:cNvPr>
            <p:cNvSpPr/>
            <p:nvPr/>
          </p:nvSpPr>
          <p:spPr>
            <a:xfrm>
              <a:off x="9269662" y="38243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C0504D"/>
              </a:solidFill>
              <a:prstDash val="solid"/>
              <a:miter/>
            </a:ln>
          </p:spPr>
          <p:txBody>
            <a:bodyPr rtlCol="0" anchor="ctr"/>
            <a:lstStyle/>
            <a:p>
              <a:endParaRPr lang="en-GB" dirty="0"/>
            </a:p>
          </p:txBody>
        </p:sp>
        <p:sp>
          <p:nvSpPr>
            <p:cNvPr id="248" name="Freeform 247">
              <a:extLst>
                <a:ext uri="{FF2B5EF4-FFF2-40B4-BE49-F238E27FC236}">
                  <a16:creationId xmlns:a16="http://schemas.microsoft.com/office/drawing/2014/main" xmlns="" id="{E3316260-9477-8845-A84B-EC29FFF352EB}"/>
                </a:ext>
              </a:extLst>
            </p:cNvPr>
            <p:cNvSpPr/>
            <p:nvPr/>
          </p:nvSpPr>
          <p:spPr>
            <a:xfrm>
              <a:off x="9241655" y="3852418"/>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49" name="Freeform 248">
              <a:extLst>
                <a:ext uri="{FF2B5EF4-FFF2-40B4-BE49-F238E27FC236}">
                  <a16:creationId xmlns:a16="http://schemas.microsoft.com/office/drawing/2014/main" xmlns="" id="{91640686-C5F5-6E4E-B2BD-F97C7E43AC99}"/>
                </a:ext>
              </a:extLst>
            </p:cNvPr>
            <p:cNvSpPr/>
            <p:nvPr/>
          </p:nvSpPr>
          <p:spPr>
            <a:xfrm>
              <a:off x="9190458" y="3824351"/>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C0504D"/>
              </a:solidFill>
              <a:prstDash val="solid"/>
              <a:miter/>
            </a:ln>
          </p:spPr>
          <p:txBody>
            <a:bodyPr rtlCol="0" anchor="ctr"/>
            <a:lstStyle/>
            <a:p>
              <a:endParaRPr lang="en-GB" dirty="0"/>
            </a:p>
          </p:txBody>
        </p:sp>
        <p:sp>
          <p:nvSpPr>
            <p:cNvPr id="250" name="Freeform 249">
              <a:extLst>
                <a:ext uri="{FF2B5EF4-FFF2-40B4-BE49-F238E27FC236}">
                  <a16:creationId xmlns:a16="http://schemas.microsoft.com/office/drawing/2014/main" xmlns="" id="{D999D80C-10EE-9D4F-8DD3-6845AC533E21}"/>
                </a:ext>
              </a:extLst>
            </p:cNvPr>
            <p:cNvSpPr/>
            <p:nvPr/>
          </p:nvSpPr>
          <p:spPr>
            <a:xfrm>
              <a:off x="9162324" y="3852418"/>
              <a:ext cx="63363" cy="12700"/>
            </a:xfrm>
            <a:custGeom>
              <a:avLst/>
              <a:gdLst>
                <a:gd name="connsiteX0" fmla="*/ 65644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644" y="9525"/>
                  </a:moveTo>
                  <a:lnTo>
                    <a:pt x="9504" y="9525"/>
                  </a:lnTo>
                </a:path>
              </a:pathLst>
            </a:custGeom>
            <a:ln w="19050" cap="flat">
              <a:solidFill>
                <a:srgbClr val="C0504D"/>
              </a:solidFill>
              <a:prstDash val="solid"/>
              <a:miter/>
            </a:ln>
          </p:spPr>
          <p:txBody>
            <a:bodyPr rtlCol="0" anchor="ctr"/>
            <a:lstStyle/>
            <a:p>
              <a:endParaRPr lang="en-GB" dirty="0"/>
            </a:p>
          </p:txBody>
        </p:sp>
        <p:sp>
          <p:nvSpPr>
            <p:cNvPr id="251" name="Freeform 250">
              <a:extLst>
                <a:ext uri="{FF2B5EF4-FFF2-40B4-BE49-F238E27FC236}">
                  <a16:creationId xmlns:a16="http://schemas.microsoft.com/office/drawing/2014/main" xmlns="" id="{24AE0AA2-9A0F-594F-8E56-05CF56976EF1}"/>
                </a:ext>
              </a:extLst>
            </p:cNvPr>
            <p:cNvSpPr/>
            <p:nvPr/>
          </p:nvSpPr>
          <p:spPr>
            <a:xfrm>
              <a:off x="8798873" y="344017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C0504D"/>
              </a:solidFill>
              <a:prstDash val="solid"/>
              <a:miter/>
            </a:ln>
          </p:spPr>
          <p:txBody>
            <a:bodyPr rtlCol="0" anchor="ctr"/>
            <a:lstStyle/>
            <a:p>
              <a:endParaRPr lang="en-GB" dirty="0"/>
            </a:p>
          </p:txBody>
        </p:sp>
        <p:sp>
          <p:nvSpPr>
            <p:cNvPr id="252" name="Freeform 251">
              <a:extLst>
                <a:ext uri="{FF2B5EF4-FFF2-40B4-BE49-F238E27FC236}">
                  <a16:creationId xmlns:a16="http://schemas.microsoft.com/office/drawing/2014/main" xmlns="" id="{DCE2B4D1-41F5-144C-B872-E89C15C742AE}"/>
                </a:ext>
              </a:extLst>
            </p:cNvPr>
            <p:cNvSpPr/>
            <p:nvPr/>
          </p:nvSpPr>
          <p:spPr>
            <a:xfrm>
              <a:off x="8770740" y="3468243"/>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C0504D"/>
              </a:solidFill>
              <a:prstDash val="solid"/>
              <a:miter/>
            </a:ln>
          </p:spPr>
          <p:txBody>
            <a:bodyPr rtlCol="0" anchor="ctr"/>
            <a:lstStyle/>
            <a:p>
              <a:endParaRPr lang="en-GB" dirty="0"/>
            </a:p>
          </p:txBody>
        </p:sp>
        <p:sp>
          <p:nvSpPr>
            <p:cNvPr id="253" name="Freeform 252">
              <a:extLst>
                <a:ext uri="{FF2B5EF4-FFF2-40B4-BE49-F238E27FC236}">
                  <a16:creationId xmlns:a16="http://schemas.microsoft.com/office/drawing/2014/main" xmlns="" id="{7941D18D-4F66-9C47-94DC-491A5C877259}"/>
                </a:ext>
              </a:extLst>
            </p:cNvPr>
            <p:cNvSpPr/>
            <p:nvPr/>
          </p:nvSpPr>
          <p:spPr>
            <a:xfrm>
              <a:off x="8778977" y="3440176"/>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C0504D"/>
              </a:solidFill>
              <a:prstDash val="solid"/>
              <a:miter/>
            </a:ln>
          </p:spPr>
          <p:txBody>
            <a:bodyPr rtlCol="0" anchor="ctr"/>
            <a:lstStyle/>
            <a:p>
              <a:endParaRPr lang="en-GB" dirty="0"/>
            </a:p>
          </p:txBody>
        </p:sp>
        <p:sp>
          <p:nvSpPr>
            <p:cNvPr id="254" name="Freeform 253">
              <a:extLst>
                <a:ext uri="{FF2B5EF4-FFF2-40B4-BE49-F238E27FC236}">
                  <a16:creationId xmlns:a16="http://schemas.microsoft.com/office/drawing/2014/main" xmlns="" id="{47D75101-16F5-1749-8BE9-4FEE8D7B988D}"/>
                </a:ext>
              </a:extLst>
            </p:cNvPr>
            <p:cNvSpPr/>
            <p:nvPr/>
          </p:nvSpPr>
          <p:spPr>
            <a:xfrm>
              <a:off x="8750970" y="3468243"/>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55" name="Freeform 254">
              <a:extLst>
                <a:ext uri="{FF2B5EF4-FFF2-40B4-BE49-F238E27FC236}">
                  <a16:creationId xmlns:a16="http://schemas.microsoft.com/office/drawing/2014/main" xmlns="" id="{5AC086F9-4EFB-A940-89BA-FD7DDA0BA417}"/>
                </a:ext>
              </a:extLst>
            </p:cNvPr>
            <p:cNvSpPr/>
            <p:nvPr/>
          </p:nvSpPr>
          <p:spPr>
            <a:xfrm>
              <a:off x="8651744" y="3329178"/>
              <a:ext cx="12673" cy="63500"/>
            </a:xfrm>
            <a:custGeom>
              <a:avLst/>
              <a:gdLst>
                <a:gd name="connsiteX0" fmla="*/ 9505 w 12672"/>
                <a:gd name="connsiteY0" fmla="*/ 65786 h 63500"/>
                <a:gd name="connsiteX1" fmla="*/ 9505 w 12672"/>
                <a:gd name="connsiteY1" fmla="*/ 9525 h 63500"/>
              </a:gdLst>
              <a:ahLst/>
              <a:cxnLst>
                <a:cxn ang="0">
                  <a:pos x="connsiteX0" y="connsiteY0"/>
                </a:cxn>
                <a:cxn ang="0">
                  <a:pos x="connsiteX1" y="connsiteY1"/>
                </a:cxn>
              </a:cxnLst>
              <a:rect l="l" t="t" r="r" b="b"/>
              <a:pathLst>
                <a:path w="12672" h="63500">
                  <a:moveTo>
                    <a:pt x="9505" y="65786"/>
                  </a:moveTo>
                  <a:lnTo>
                    <a:pt x="9505" y="9525"/>
                  </a:lnTo>
                </a:path>
              </a:pathLst>
            </a:custGeom>
            <a:ln w="19050" cap="flat">
              <a:solidFill>
                <a:srgbClr val="C0504D"/>
              </a:solidFill>
              <a:prstDash val="solid"/>
              <a:miter/>
            </a:ln>
          </p:spPr>
          <p:txBody>
            <a:bodyPr rtlCol="0" anchor="ctr"/>
            <a:lstStyle/>
            <a:p>
              <a:endParaRPr lang="en-GB" dirty="0"/>
            </a:p>
          </p:txBody>
        </p:sp>
        <p:sp>
          <p:nvSpPr>
            <p:cNvPr id="256" name="Freeform 255">
              <a:extLst>
                <a:ext uri="{FF2B5EF4-FFF2-40B4-BE49-F238E27FC236}">
                  <a16:creationId xmlns:a16="http://schemas.microsoft.com/office/drawing/2014/main" xmlns="" id="{24D8F7EA-CC87-B846-82B8-5ED9F9681FDB}"/>
                </a:ext>
              </a:extLst>
            </p:cNvPr>
            <p:cNvSpPr/>
            <p:nvPr/>
          </p:nvSpPr>
          <p:spPr>
            <a:xfrm>
              <a:off x="8623737" y="3357245"/>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57" name="Freeform 256">
              <a:extLst>
                <a:ext uri="{FF2B5EF4-FFF2-40B4-BE49-F238E27FC236}">
                  <a16:creationId xmlns:a16="http://schemas.microsoft.com/office/drawing/2014/main" xmlns="" id="{44E14ED9-38AC-4640-AABF-B43C8FE734C4}"/>
                </a:ext>
              </a:extLst>
            </p:cNvPr>
            <p:cNvSpPr/>
            <p:nvPr/>
          </p:nvSpPr>
          <p:spPr>
            <a:xfrm>
              <a:off x="8631974" y="3329178"/>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C0504D"/>
              </a:solidFill>
              <a:prstDash val="solid"/>
              <a:miter/>
            </a:ln>
          </p:spPr>
          <p:txBody>
            <a:bodyPr rtlCol="0" anchor="ctr"/>
            <a:lstStyle/>
            <a:p>
              <a:endParaRPr lang="en-GB" dirty="0"/>
            </a:p>
          </p:txBody>
        </p:sp>
        <p:sp>
          <p:nvSpPr>
            <p:cNvPr id="258" name="Freeform 257">
              <a:extLst>
                <a:ext uri="{FF2B5EF4-FFF2-40B4-BE49-F238E27FC236}">
                  <a16:creationId xmlns:a16="http://schemas.microsoft.com/office/drawing/2014/main" xmlns="" id="{B81DEDC4-D89F-7F46-87BA-22EFF40D5575}"/>
                </a:ext>
              </a:extLst>
            </p:cNvPr>
            <p:cNvSpPr/>
            <p:nvPr/>
          </p:nvSpPr>
          <p:spPr>
            <a:xfrm>
              <a:off x="8603968" y="3357245"/>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59" name="Freeform 258">
              <a:extLst>
                <a:ext uri="{FF2B5EF4-FFF2-40B4-BE49-F238E27FC236}">
                  <a16:creationId xmlns:a16="http://schemas.microsoft.com/office/drawing/2014/main" xmlns="" id="{CFA03041-554F-6E48-AB83-EB54FDCDCC04}"/>
                </a:ext>
              </a:extLst>
            </p:cNvPr>
            <p:cNvSpPr/>
            <p:nvPr/>
          </p:nvSpPr>
          <p:spPr>
            <a:xfrm>
              <a:off x="8387392" y="294170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C0504D"/>
              </a:solidFill>
              <a:prstDash val="solid"/>
              <a:miter/>
            </a:ln>
          </p:spPr>
          <p:txBody>
            <a:bodyPr rtlCol="0" anchor="ctr"/>
            <a:lstStyle/>
            <a:p>
              <a:endParaRPr lang="en-GB" dirty="0"/>
            </a:p>
          </p:txBody>
        </p:sp>
        <p:sp>
          <p:nvSpPr>
            <p:cNvPr id="260" name="Freeform 259">
              <a:extLst>
                <a:ext uri="{FF2B5EF4-FFF2-40B4-BE49-F238E27FC236}">
                  <a16:creationId xmlns:a16="http://schemas.microsoft.com/office/drawing/2014/main" xmlns="" id="{456AEF1C-A17E-0140-91B2-FFBE83C06FC3}"/>
                </a:ext>
              </a:extLst>
            </p:cNvPr>
            <p:cNvSpPr/>
            <p:nvPr/>
          </p:nvSpPr>
          <p:spPr>
            <a:xfrm>
              <a:off x="8359386" y="2969895"/>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61" name="Freeform 260">
              <a:extLst>
                <a:ext uri="{FF2B5EF4-FFF2-40B4-BE49-F238E27FC236}">
                  <a16:creationId xmlns:a16="http://schemas.microsoft.com/office/drawing/2014/main" xmlns="" id="{3F9BE0DF-A59B-7E40-8CD1-7826E7F573D1}"/>
                </a:ext>
              </a:extLst>
            </p:cNvPr>
            <p:cNvSpPr/>
            <p:nvPr/>
          </p:nvSpPr>
          <p:spPr>
            <a:xfrm>
              <a:off x="8468370" y="3037840"/>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C0504D"/>
              </a:solidFill>
              <a:prstDash val="solid"/>
              <a:miter/>
            </a:ln>
          </p:spPr>
          <p:txBody>
            <a:bodyPr rtlCol="0" anchor="ctr"/>
            <a:lstStyle/>
            <a:p>
              <a:endParaRPr lang="en-GB" dirty="0"/>
            </a:p>
          </p:txBody>
        </p:sp>
        <p:sp>
          <p:nvSpPr>
            <p:cNvPr id="262" name="Freeform 261">
              <a:extLst>
                <a:ext uri="{FF2B5EF4-FFF2-40B4-BE49-F238E27FC236}">
                  <a16:creationId xmlns:a16="http://schemas.microsoft.com/office/drawing/2014/main" xmlns="" id="{3BE71B77-621B-5641-8537-6FA2B75675E2}"/>
                </a:ext>
              </a:extLst>
            </p:cNvPr>
            <p:cNvSpPr/>
            <p:nvPr/>
          </p:nvSpPr>
          <p:spPr>
            <a:xfrm>
              <a:off x="8440364" y="3065907"/>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63" name="Freeform 262">
              <a:extLst>
                <a:ext uri="{FF2B5EF4-FFF2-40B4-BE49-F238E27FC236}">
                  <a16:creationId xmlns:a16="http://schemas.microsoft.com/office/drawing/2014/main" xmlns="" id="{7A695E19-D295-EB4D-9811-5C59BA04A130}"/>
                </a:ext>
              </a:extLst>
            </p:cNvPr>
            <p:cNvSpPr/>
            <p:nvPr/>
          </p:nvSpPr>
          <p:spPr>
            <a:xfrm>
              <a:off x="8461781" y="3037840"/>
              <a:ext cx="12673" cy="63500"/>
            </a:xfrm>
            <a:custGeom>
              <a:avLst/>
              <a:gdLst>
                <a:gd name="connsiteX0" fmla="*/ 9504 w 12672"/>
                <a:gd name="connsiteY0" fmla="*/ 65659 h 63500"/>
                <a:gd name="connsiteX1" fmla="*/ 9504 w 12672"/>
                <a:gd name="connsiteY1" fmla="*/ 9525 h 63500"/>
              </a:gdLst>
              <a:ahLst/>
              <a:cxnLst>
                <a:cxn ang="0">
                  <a:pos x="connsiteX0" y="connsiteY0"/>
                </a:cxn>
                <a:cxn ang="0">
                  <a:pos x="connsiteX1" y="connsiteY1"/>
                </a:cxn>
              </a:cxnLst>
              <a:rect l="l" t="t" r="r" b="b"/>
              <a:pathLst>
                <a:path w="12672" h="63500">
                  <a:moveTo>
                    <a:pt x="9504" y="65659"/>
                  </a:moveTo>
                  <a:lnTo>
                    <a:pt x="9504" y="9525"/>
                  </a:lnTo>
                </a:path>
              </a:pathLst>
            </a:custGeom>
            <a:ln w="19050" cap="flat">
              <a:solidFill>
                <a:srgbClr val="C0504D"/>
              </a:solidFill>
              <a:prstDash val="solid"/>
              <a:miter/>
            </a:ln>
          </p:spPr>
          <p:txBody>
            <a:bodyPr rtlCol="0" anchor="ctr"/>
            <a:lstStyle/>
            <a:p>
              <a:endParaRPr lang="en-GB" dirty="0"/>
            </a:p>
          </p:txBody>
        </p:sp>
        <p:sp>
          <p:nvSpPr>
            <p:cNvPr id="264" name="Freeform 263">
              <a:extLst>
                <a:ext uri="{FF2B5EF4-FFF2-40B4-BE49-F238E27FC236}">
                  <a16:creationId xmlns:a16="http://schemas.microsoft.com/office/drawing/2014/main" xmlns="" id="{9646E58E-D545-DE44-B8D4-92469BA074F2}"/>
                </a:ext>
              </a:extLst>
            </p:cNvPr>
            <p:cNvSpPr/>
            <p:nvPr/>
          </p:nvSpPr>
          <p:spPr>
            <a:xfrm>
              <a:off x="8433774" y="3065907"/>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65" name="Freeform 264">
              <a:extLst>
                <a:ext uri="{FF2B5EF4-FFF2-40B4-BE49-F238E27FC236}">
                  <a16:creationId xmlns:a16="http://schemas.microsoft.com/office/drawing/2014/main" xmlns="" id="{35586FE2-9309-FA4F-B2C2-5DD24A18C372}"/>
                </a:ext>
              </a:extLst>
            </p:cNvPr>
            <p:cNvSpPr/>
            <p:nvPr/>
          </p:nvSpPr>
          <p:spPr>
            <a:xfrm>
              <a:off x="9348993" y="398818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C0504D"/>
              </a:solidFill>
              <a:prstDash val="solid"/>
              <a:miter/>
            </a:ln>
          </p:spPr>
          <p:txBody>
            <a:bodyPr rtlCol="0" anchor="ctr"/>
            <a:lstStyle/>
            <a:p>
              <a:endParaRPr lang="en-GB" dirty="0"/>
            </a:p>
          </p:txBody>
        </p:sp>
        <p:sp>
          <p:nvSpPr>
            <p:cNvPr id="266" name="Freeform 265">
              <a:extLst>
                <a:ext uri="{FF2B5EF4-FFF2-40B4-BE49-F238E27FC236}">
                  <a16:creationId xmlns:a16="http://schemas.microsoft.com/office/drawing/2014/main" xmlns="" id="{0BE1B208-58DD-0B44-94F3-D63DEA0A8F85}"/>
                </a:ext>
              </a:extLst>
            </p:cNvPr>
            <p:cNvSpPr/>
            <p:nvPr/>
          </p:nvSpPr>
          <p:spPr>
            <a:xfrm>
              <a:off x="9320986" y="4016248"/>
              <a:ext cx="63363" cy="12700"/>
            </a:xfrm>
            <a:custGeom>
              <a:avLst/>
              <a:gdLst>
                <a:gd name="connsiteX0" fmla="*/ 65518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518" y="9525"/>
                  </a:moveTo>
                  <a:lnTo>
                    <a:pt x="9505" y="9525"/>
                  </a:lnTo>
                </a:path>
              </a:pathLst>
            </a:custGeom>
            <a:ln w="19050" cap="flat">
              <a:solidFill>
                <a:srgbClr val="C0504D"/>
              </a:solidFill>
              <a:prstDash val="solid"/>
              <a:miter/>
            </a:ln>
          </p:spPr>
          <p:txBody>
            <a:bodyPr rtlCol="0" anchor="ctr"/>
            <a:lstStyle/>
            <a:p>
              <a:endParaRPr lang="en-GB" dirty="0"/>
            </a:p>
          </p:txBody>
        </p:sp>
        <p:sp>
          <p:nvSpPr>
            <p:cNvPr id="267" name="Freeform 266">
              <a:extLst>
                <a:ext uri="{FF2B5EF4-FFF2-40B4-BE49-F238E27FC236}">
                  <a16:creationId xmlns:a16="http://schemas.microsoft.com/office/drawing/2014/main" xmlns="" id="{BF1A0391-AB3A-E143-8153-5E44845FE1FC}"/>
                </a:ext>
              </a:extLst>
            </p:cNvPr>
            <p:cNvSpPr/>
            <p:nvPr/>
          </p:nvSpPr>
          <p:spPr>
            <a:xfrm>
              <a:off x="9398543" y="398818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C0504D"/>
              </a:solidFill>
              <a:prstDash val="solid"/>
              <a:miter/>
            </a:ln>
          </p:spPr>
          <p:txBody>
            <a:bodyPr rtlCol="0" anchor="ctr"/>
            <a:lstStyle/>
            <a:p>
              <a:endParaRPr lang="en-GB" dirty="0"/>
            </a:p>
          </p:txBody>
        </p:sp>
        <p:sp>
          <p:nvSpPr>
            <p:cNvPr id="268" name="Freeform 267">
              <a:extLst>
                <a:ext uri="{FF2B5EF4-FFF2-40B4-BE49-F238E27FC236}">
                  <a16:creationId xmlns:a16="http://schemas.microsoft.com/office/drawing/2014/main" xmlns="" id="{D283658D-15B4-FE46-9776-1B697B46E4BD}"/>
                </a:ext>
              </a:extLst>
            </p:cNvPr>
            <p:cNvSpPr/>
            <p:nvPr/>
          </p:nvSpPr>
          <p:spPr>
            <a:xfrm>
              <a:off x="9370536" y="4016248"/>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69" name="Freeform 268">
              <a:extLst>
                <a:ext uri="{FF2B5EF4-FFF2-40B4-BE49-F238E27FC236}">
                  <a16:creationId xmlns:a16="http://schemas.microsoft.com/office/drawing/2014/main" xmlns="" id="{FF2B146A-7A77-224A-987D-E882CB58DFE8}"/>
                </a:ext>
              </a:extLst>
            </p:cNvPr>
            <p:cNvSpPr/>
            <p:nvPr/>
          </p:nvSpPr>
          <p:spPr>
            <a:xfrm>
              <a:off x="9459751" y="3988181"/>
              <a:ext cx="12673" cy="63500"/>
            </a:xfrm>
            <a:custGeom>
              <a:avLst/>
              <a:gdLst>
                <a:gd name="connsiteX0" fmla="*/ 9504 w 12672"/>
                <a:gd name="connsiteY0" fmla="*/ 65786 h 63500"/>
                <a:gd name="connsiteX1" fmla="*/ 9504 w 12672"/>
                <a:gd name="connsiteY1" fmla="*/ 9525 h 63500"/>
              </a:gdLst>
              <a:ahLst/>
              <a:cxnLst>
                <a:cxn ang="0">
                  <a:pos x="connsiteX0" y="connsiteY0"/>
                </a:cxn>
                <a:cxn ang="0">
                  <a:pos x="connsiteX1" y="connsiteY1"/>
                </a:cxn>
              </a:cxnLst>
              <a:rect l="l" t="t" r="r" b="b"/>
              <a:pathLst>
                <a:path w="12672" h="63500">
                  <a:moveTo>
                    <a:pt x="9504" y="65786"/>
                  </a:moveTo>
                  <a:lnTo>
                    <a:pt x="9504" y="9525"/>
                  </a:lnTo>
                </a:path>
              </a:pathLst>
            </a:custGeom>
            <a:ln w="19050" cap="flat">
              <a:solidFill>
                <a:srgbClr val="C0504D"/>
              </a:solidFill>
              <a:prstDash val="solid"/>
              <a:miter/>
            </a:ln>
          </p:spPr>
          <p:txBody>
            <a:bodyPr rtlCol="0" anchor="ctr"/>
            <a:lstStyle/>
            <a:p>
              <a:endParaRPr lang="en-GB" dirty="0"/>
            </a:p>
          </p:txBody>
        </p:sp>
        <p:sp>
          <p:nvSpPr>
            <p:cNvPr id="270" name="Freeform 269">
              <a:extLst>
                <a:ext uri="{FF2B5EF4-FFF2-40B4-BE49-F238E27FC236}">
                  <a16:creationId xmlns:a16="http://schemas.microsoft.com/office/drawing/2014/main" xmlns="" id="{B248E292-8B2F-BD48-AC26-FC461361C65B}"/>
                </a:ext>
              </a:extLst>
            </p:cNvPr>
            <p:cNvSpPr/>
            <p:nvPr/>
          </p:nvSpPr>
          <p:spPr>
            <a:xfrm>
              <a:off x="9431745" y="4016248"/>
              <a:ext cx="63363" cy="12700"/>
            </a:xfrm>
            <a:custGeom>
              <a:avLst/>
              <a:gdLst>
                <a:gd name="connsiteX0" fmla="*/ 65518 w 63363"/>
                <a:gd name="connsiteY0" fmla="*/ 9525 h 12700"/>
                <a:gd name="connsiteX1" fmla="*/ 9504 w 63363"/>
                <a:gd name="connsiteY1" fmla="*/ 9525 h 12700"/>
              </a:gdLst>
              <a:ahLst/>
              <a:cxnLst>
                <a:cxn ang="0">
                  <a:pos x="connsiteX0" y="connsiteY0"/>
                </a:cxn>
                <a:cxn ang="0">
                  <a:pos x="connsiteX1" y="connsiteY1"/>
                </a:cxn>
              </a:cxnLst>
              <a:rect l="l" t="t" r="r" b="b"/>
              <a:pathLst>
                <a:path w="63363" h="12700">
                  <a:moveTo>
                    <a:pt x="65518" y="9525"/>
                  </a:moveTo>
                  <a:lnTo>
                    <a:pt x="9504" y="9525"/>
                  </a:lnTo>
                </a:path>
              </a:pathLst>
            </a:custGeom>
            <a:ln w="19050" cap="flat">
              <a:solidFill>
                <a:srgbClr val="C0504D"/>
              </a:solidFill>
              <a:prstDash val="solid"/>
              <a:miter/>
            </a:ln>
          </p:spPr>
          <p:txBody>
            <a:bodyPr rtlCol="0" anchor="ctr"/>
            <a:lstStyle/>
            <a:p>
              <a:endParaRPr lang="en-GB" dirty="0"/>
            </a:p>
          </p:txBody>
        </p:sp>
        <p:sp>
          <p:nvSpPr>
            <p:cNvPr id="271" name="Freeform 270">
              <a:extLst>
                <a:ext uri="{FF2B5EF4-FFF2-40B4-BE49-F238E27FC236}">
                  <a16:creationId xmlns:a16="http://schemas.microsoft.com/office/drawing/2014/main" xmlns="" id="{E8137AB0-D7E8-8448-AD31-C551A3D7AB48}"/>
                </a:ext>
              </a:extLst>
            </p:cNvPr>
            <p:cNvSpPr/>
            <p:nvPr/>
          </p:nvSpPr>
          <p:spPr>
            <a:xfrm>
              <a:off x="10373449" y="3988181"/>
              <a:ext cx="12673" cy="63500"/>
            </a:xfrm>
            <a:custGeom>
              <a:avLst/>
              <a:gdLst>
                <a:gd name="connsiteX0" fmla="*/ 9505 w 12672"/>
                <a:gd name="connsiteY0" fmla="*/ 65786 h 63500"/>
                <a:gd name="connsiteX1" fmla="*/ 9505 w 12672"/>
                <a:gd name="connsiteY1" fmla="*/ 9525 h 63500"/>
              </a:gdLst>
              <a:ahLst/>
              <a:cxnLst>
                <a:cxn ang="0">
                  <a:pos x="connsiteX0" y="connsiteY0"/>
                </a:cxn>
                <a:cxn ang="0">
                  <a:pos x="connsiteX1" y="connsiteY1"/>
                </a:cxn>
              </a:cxnLst>
              <a:rect l="l" t="t" r="r" b="b"/>
              <a:pathLst>
                <a:path w="12672" h="63500">
                  <a:moveTo>
                    <a:pt x="9505" y="65786"/>
                  </a:moveTo>
                  <a:lnTo>
                    <a:pt x="9505" y="9525"/>
                  </a:lnTo>
                </a:path>
              </a:pathLst>
            </a:custGeom>
            <a:ln w="19050" cap="flat">
              <a:solidFill>
                <a:srgbClr val="C0504D"/>
              </a:solidFill>
              <a:prstDash val="solid"/>
              <a:miter/>
            </a:ln>
          </p:spPr>
          <p:txBody>
            <a:bodyPr rtlCol="0" anchor="ctr"/>
            <a:lstStyle/>
            <a:p>
              <a:endParaRPr lang="en-GB" dirty="0"/>
            </a:p>
          </p:txBody>
        </p:sp>
        <p:sp>
          <p:nvSpPr>
            <p:cNvPr id="272" name="Freeform 271">
              <a:extLst>
                <a:ext uri="{FF2B5EF4-FFF2-40B4-BE49-F238E27FC236}">
                  <a16:creationId xmlns:a16="http://schemas.microsoft.com/office/drawing/2014/main" xmlns="" id="{28A544E5-61D7-204A-A114-59285E1058DF}"/>
                </a:ext>
              </a:extLst>
            </p:cNvPr>
            <p:cNvSpPr/>
            <p:nvPr/>
          </p:nvSpPr>
          <p:spPr>
            <a:xfrm>
              <a:off x="10345316" y="4016248"/>
              <a:ext cx="63363" cy="12700"/>
            </a:xfrm>
            <a:custGeom>
              <a:avLst/>
              <a:gdLst>
                <a:gd name="connsiteX0" fmla="*/ 65644 w 63363"/>
                <a:gd name="connsiteY0" fmla="*/ 9525 h 12700"/>
                <a:gd name="connsiteX1" fmla="*/ 9505 w 63363"/>
                <a:gd name="connsiteY1" fmla="*/ 9525 h 12700"/>
              </a:gdLst>
              <a:ahLst/>
              <a:cxnLst>
                <a:cxn ang="0">
                  <a:pos x="connsiteX0" y="connsiteY0"/>
                </a:cxn>
                <a:cxn ang="0">
                  <a:pos x="connsiteX1" y="connsiteY1"/>
                </a:cxn>
              </a:cxnLst>
              <a:rect l="l" t="t" r="r" b="b"/>
              <a:pathLst>
                <a:path w="63363" h="12700">
                  <a:moveTo>
                    <a:pt x="65644" y="9525"/>
                  </a:moveTo>
                  <a:lnTo>
                    <a:pt x="9505" y="9525"/>
                  </a:lnTo>
                </a:path>
              </a:pathLst>
            </a:custGeom>
            <a:ln w="19050" cap="flat">
              <a:solidFill>
                <a:srgbClr val="C0504D"/>
              </a:solidFill>
              <a:prstDash val="solid"/>
              <a:miter/>
            </a:ln>
          </p:spPr>
          <p:txBody>
            <a:bodyPr rtlCol="0" anchor="ctr"/>
            <a:lstStyle/>
            <a:p>
              <a:endParaRPr lang="en-GB" dirty="0"/>
            </a:p>
          </p:txBody>
        </p:sp>
      </p:grpSp>
      <p:cxnSp>
        <p:nvCxnSpPr>
          <p:cNvPr id="274" name="Straight Connector 273">
            <a:extLst>
              <a:ext uri="{FF2B5EF4-FFF2-40B4-BE49-F238E27FC236}">
                <a16:creationId xmlns:a16="http://schemas.microsoft.com/office/drawing/2014/main" xmlns="" id="{D2F390BB-A1EF-8F44-B46A-BFF5D8B6EED3}"/>
              </a:ext>
            </a:extLst>
          </p:cNvPr>
          <p:cNvCxnSpPr>
            <a:cxnSpLocks/>
          </p:cNvCxnSpPr>
          <p:nvPr/>
        </p:nvCxnSpPr>
        <p:spPr>
          <a:xfrm>
            <a:off x="1354517" y="578018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5" name="Textfeld 18">
            <a:extLst>
              <a:ext uri="{FF2B5EF4-FFF2-40B4-BE49-F238E27FC236}">
                <a16:creationId xmlns:a16="http://schemas.microsoft.com/office/drawing/2014/main" xmlns="" id="{01202875-35BE-BC46-8E71-7C616CC04A0A}"/>
              </a:ext>
            </a:extLst>
          </p:cNvPr>
          <p:cNvSpPr txBox="1">
            <a:spLocks noChangeArrowheads="1"/>
          </p:cNvSpPr>
          <p:nvPr/>
        </p:nvSpPr>
        <p:spPr bwMode="auto">
          <a:xfrm>
            <a:off x="1316530" y="5855520"/>
            <a:ext cx="849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a:t>
            </a:r>
            <a:endParaRPr lang="en-GB" altLang="de-DE" sz="1200" dirty="0">
              <a:solidFill>
                <a:srgbClr val="000000"/>
              </a:solidFill>
              <a:cs typeface="Arial" panose="020B0604020202020204" pitchFamily="34" charset="0"/>
            </a:endParaRPr>
          </a:p>
        </p:txBody>
      </p:sp>
      <p:cxnSp>
        <p:nvCxnSpPr>
          <p:cNvPr id="276" name="Straight Connector 275">
            <a:extLst>
              <a:ext uri="{FF2B5EF4-FFF2-40B4-BE49-F238E27FC236}">
                <a16:creationId xmlns:a16="http://schemas.microsoft.com/office/drawing/2014/main" xmlns="" id="{7290932E-F7E3-A34C-90F0-0463E8B37299}"/>
              </a:ext>
            </a:extLst>
          </p:cNvPr>
          <p:cNvCxnSpPr>
            <a:cxnSpLocks/>
          </p:cNvCxnSpPr>
          <p:nvPr/>
        </p:nvCxnSpPr>
        <p:spPr>
          <a:xfrm>
            <a:off x="2981434" y="578018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7" name="Textfeld 18">
            <a:extLst>
              <a:ext uri="{FF2B5EF4-FFF2-40B4-BE49-F238E27FC236}">
                <a16:creationId xmlns:a16="http://schemas.microsoft.com/office/drawing/2014/main" xmlns="" id="{7E5AE347-B743-404D-B432-AC132852A082}"/>
              </a:ext>
            </a:extLst>
          </p:cNvPr>
          <p:cNvSpPr txBox="1">
            <a:spLocks noChangeArrowheads="1"/>
          </p:cNvSpPr>
          <p:nvPr/>
        </p:nvSpPr>
        <p:spPr bwMode="auto">
          <a:xfrm>
            <a:off x="2853996" y="585552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100</a:t>
            </a:r>
            <a:endParaRPr lang="en-GB" altLang="de-DE" sz="1200" dirty="0">
              <a:solidFill>
                <a:srgbClr val="000000"/>
              </a:solidFill>
              <a:cs typeface="Arial" panose="020B0604020202020204" pitchFamily="34" charset="0"/>
            </a:endParaRPr>
          </a:p>
        </p:txBody>
      </p:sp>
      <p:cxnSp>
        <p:nvCxnSpPr>
          <p:cNvPr id="278" name="Straight Connector 277">
            <a:extLst>
              <a:ext uri="{FF2B5EF4-FFF2-40B4-BE49-F238E27FC236}">
                <a16:creationId xmlns:a16="http://schemas.microsoft.com/office/drawing/2014/main" xmlns="" id="{6DB3FC51-2E07-E641-B60B-034F483C9A4B}"/>
              </a:ext>
            </a:extLst>
          </p:cNvPr>
          <p:cNvCxnSpPr>
            <a:cxnSpLocks/>
          </p:cNvCxnSpPr>
          <p:nvPr/>
        </p:nvCxnSpPr>
        <p:spPr>
          <a:xfrm>
            <a:off x="4607034" y="578018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9" name="Textfeld 18">
            <a:extLst>
              <a:ext uri="{FF2B5EF4-FFF2-40B4-BE49-F238E27FC236}">
                <a16:creationId xmlns:a16="http://schemas.microsoft.com/office/drawing/2014/main" xmlns="" id="{6F8A7EEA-BCA6-7C46-957B-9B2F8CD0BDA8}"/>
              </a:ext>
            </a:extLst>
          </p:cNvPr>
          <p:cNvSpPr txBox="1">
            <a:spLocks noChangeArrowheads="1"/>
          </p:cNvSpPr>
          <p:nvPr/>
        </p:nvSpPr>
        <p:spPr bwMode="auto">
          <a:xfrm>
            <a:off x="4479596" y="585552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200</a:t>
            </a:r>
            <a:endParaRPr lang="en-GB" altLang="de-DE" sz="1200" dirty="0">
              <a:solidFill>
                <a:srgbClr val="000000"/>
              </a:solidFill>
              <a:cs typeface="Arial" panose="020B0604020202020204" pitchFamily="34" charset="0"/>
            </a:endParaRPr>
          </a:p>
        </p:txBody>
      </p:sp>
      <p:cxnSp>
        <p:nvCxnSpPr>
          <p:cNvPr id="280" name="Straight Connector 279">
            <a:extLst>
              <a:ext uri="{FF2B5EF4-FFF2-40B4-BE49-F238E27FC236}">
                <a16:creationId xmlns:a16="http://schemas.microsoft.com/office/drawing/2014/main" xmlns="" id="{8D462ADF-8153-2144-A041-C126F56696FE}"/>
              </a:ext>
            </a:extLst>
          </p:cNvPr>
          <p:cNvCxnSpPr>
            <a:cxnSpLocks/>
          </p:cNvCxnSpPr>
          <p:nvPr/>
        </p:nvCxnSpPr>
        <p:spPr>
          <a:xfrm>
            <a:off x="6229459" y="5780188"/>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1" name="Textfeld 18">
            <a:extLst>
              <a:ext uri="{FF2B5EF4-FFF2-40B4-BE49-F238E27FC236}">
                <a16:creationId xmlns:a16="http://schemas.microsoft.com/office/drawing/2014/main" xmlns="" id="{794CF4CA-6325-0F42-A3D5-A678844C09E6}"/>
              </a:ext>
            </a:extLst>
          </p:cNvPr>
          <p:cNvSpPr txBox="1">
            <a:spLocks noChangeArrowheads="1"/>
          </p:cNvSpPr>
          <p:nvPr/>
        </p:nvSpPr>
        <p:spPr bwMode="auto">
          <a:xfrm>
            <a:off x="6102021" y="5855520"/>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300</a:t>
            </a:r>
            <a:endParaRPr lang="en-GB" altLang="de-DE" sz="1200" dirty="0">
              <a:solidFill>
                <a:srgbClr val="000000"/>
              </a:solidFill>
              <a:cs typeface="Arial" panose="020B0604020202020204" pitchFamily="34" charset="0"/>
            </a:endParaRPr>
          </a:p>
        </p:txBody>
      </p:sp>
      <p:cxnSp>
        <p:nvCxnSpPr>
          <p:cNvPr id="282" name="Straight Connector 281">
            <a:extLst>
              <a:ext uri="{FF2B5EF4-FFF2-40B4-BE49-F238E27FC236}">
                <a16:creationId xmlns:a16="http://schemas.microsoft.com/office/drawing/2014/main" xmlns="" id="{2AD0151E-0BBA-514F-8534-6666030030EE}"/>
              </a:ext>
            </a:extLst>
          </p:cNvPr>
          <p:cNvCxnSpPr>
            <a:cxnSpLocks/>
          </p:cNvCxnSpPr>
          <p:nvPr/>
        </p:nvCxnSpPr>
        <p:spPr>
          <a:xfrm>
            <a:off x="6226284" y="3895591"/>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3" name="Textfeld 18">
            <a:extLst>
              <a:ext uri="{FF2B5EF4-FFF2-40B4-BE49-F238E27FC236}">
                <a16:creationId xmlns:a16="http://schemas.microsoft.com/office/drawing/2014/main" xmlns="" id="{B90F43EA-06DA-1744-B400-1318F2DDAB01}"/>
              </a:ext>
            </a:extLst>
          </p:cNvPr>
          <p:cNvSpPr txBox="1">
            <a:spLocks noChangeArrowheads="1"/>
          </p:cNvSpPr>
          <p:nvPr/>
        </p:nvSpPr>
        <p:spPr bwMode="auto">
          <a:xfrm>
            <a:off x="6098846" y="3970923"/>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300</a:t>
            </a:r>
            <a:endParaRPr lang="en-GB" altLang="de-DE" sz="1200" dirty="0">
              <a:solidFill>
                <a:srgbClr val="000000"/>
              </a:solidFill>
              <a:cs typeface="Arial" panose="020B0604020202020204" pitchFamily="34" charset="0"/>
            </a:endParaRPr>
          </a:p>
        </p:txBody>
      </p:sp>
      <p:cxnSp>
        <p:nvCxnSpPr>
          <p:cNvPr id="284" name="Straight Connector 283">
            <a:extLst>
              <a:ext uri="{FF2B5EF4-FFF2-40B4-BE49-F238E27FC236}">
                <a16:creationId xmlns:a16="http://schemas.microsoft.com/office/drawing/2014/main" xmlns="" id="{10E7A5F0-B7DD-E247-8AA2-FB9BEE6E6864}"/>
              </a:ext>
            </a:extLst>
          </p:cNvPr>
          <p:cNvCxnSpPr>
            <a:cxnSpLocks/>
          </p:cNvCxnSpPr>
          <p:nvPr/>
        </p:nvCxnSpPr>
        <p:spPr>
          <a:xfrm>
            <a:off x="4584809" y="3895591"/>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5" name="Textfeld 18">
            <a:extLst>
              <a:ext uri="{FF2B5EF4-FFF2-40B4-BE49-F238E27FC236}">
                <a16:creationId xmlns:a16="http://schemas.microsoft.com/office/drawing/2014/main" xmlns="" id="{389FE9BE-039C-4345-A1D0-7C4E37D65DB0}"/>
              </a:ext>
            </a:extLst>
          </p:cNvPr>
          <p:cNvSpPr txBox="1">
            <a:spLocks noChangeArrowheads="1"/>
          </p:cNvSpPr>
          <p:nvPr/>
        </p:nvSpPr>
        <p:spPr bwMode="auto">
          <a:xfrm>
            <a:off x="4457371" y="3970923"/>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200</a:t>
            </a:r>
            <a:endParaRPr lang="en-GB" altLang="de-DE" sz="1200" dirty="0">
              <a:solidFill>
                <a:srgbClr val="000000"/>
              </a:solidFill>
              <a:cs typeface="Arial" panose="020B0604020202020204" pitchFamily="34" charset="0"/>
            </a:endParaRPr>
          </a:p>
        </p:txBody>
      </p:sp>
      <p:cxnSp>
        <p:nvCxnSpPr>
          <p:cNvPr id="286" name="Straight Connector 285">
            <a:extLst>
              <a:ext uri="{FF2B5EF4-FFF2-40B4-BE49-F238E27FC236}">
                <a16:creationId xmlns:a16="http://schemas.microsoft.com/office/drawing/2014/main" xmlns="" id="{CACB4C73-3115-354D-85D5-2404519FEFDD}"/>
              </a:ext>
            </a:extLst>
          </p:cNvPr>
          <p:cNvCxnSpPr>
            <a:cxnSpLocks/>
          </p:cNvCxnSpPr>
          <p:nvPr/>
        </p:nvCxnSpPr>
        <p:spPr>
          <a:xfrm>
            <a:off x="2946509" y="3895591"/>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7" name="Textfeld 18">
            <a:extLst>
              <a:ext uri="{FF2B5EF4-FFF2-40B4-BE49-F238E27FC236}">
                <a16:creationId xmlns:a16="http://schemas.microsoft.com/office/drawing/2014/main" xmlns="" id="{4EE6480A-C47E-2846-AF51-500DF9E28CE9}"/>
              </a:ext>
            </a:extLst>
          </p:cNvPr>
          <p:cNvSpPr txBox="1">
            <a:spLocks noChangeArrowheads="1"/>
          </p:cNvSpPr>
          <p:nvPr/>
        </p:nvSpPr>
        <p:spPr bwMode="auto">
          <a:xfrm>
            <a:off x="2819071" y="3970923"/>
            <a:ext cx="254878"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100</a:t>
            </a:r>
            <a:endParaRPr lang="en-GB" altLang="de-DE" sz="1200" dirty="0">
              <a:solidFill>
                <a:srgbClr val="000000"/>
              </a:solidFill>
              <a:cs typeface="Arial" panose="020B0604020202020204" pitchFamily="34" charset="0"/>
            </a:endParaRPr>
          </a:p>
        </p:txBody>
      </p:sp>
      <p:cxnSp>
        <p:nvCxnSpPr>
          <p:cNvPr id="288" name="Straight Connector 287">
            <a:extLst>
              <a:ext uri="{FF2B5EF4-FFF2-40B4-BE49-F238E27FC236}">
                <a16:creationId xmlns:a16="http://schemas.microsoft.com/office/drawing/2014/main" xmlns="" id="{F5A0C227-3226-2447-A900-5E11EC4D082C}"/>
              </a:ext>
            </a:extLst>
          </p:cNvPr>
          <p:cNvCxnSpPr>
            <a:cxnSpLocks/>
          </p:cNvCxnSpPr>
          <p:nvPr/>
        </p:nvCxnSpPr>
        <p:spPr>
          <a:xfrm>
            <a:off x="1305034" y="3895591"/>
            <a:ext cx="0" cy="6293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9" name="Textfeld 18">
            <a:extLst>
              <a:ext uri="{FF2B5EF4-FFF2-40B4-BE49-F238E27FC236}">
                <a16:creationId xmlns:a16="http://schemas.microsoft.com/office/drawing/2014/main" xmlns="" id="{5550765B-4D96-5045-A1F9-95F40969CCD4}"/>
              </a:ext>
            </a:extLst>
          </p:cNvPr>
          <p:cNvSpPr txBox="1">
            <a:spLocks noChangeArrowheads="1"/>
          </p:cNvSpPr>
          <p:nvPr/>
        </p:nvSpPr>
        <p:spPr bwMode="auto">
          <a:xfrm>
            <a:off x="1262555" y="3970923"/>
            <a:ext cx="84959" cy="16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a:t>
            </a:r>
            <a:endParaRPr lang="en-GB" altLang="de-DE" sz="1200" dirty="0">
              <a:solidFill>
                <a:srgbClr val="000000"/>
              </a:solidFill>
              <a:cs typeface="Arial" panose="020B0604020202020204" pitchFamily="34" charset="0"/>
            </a:endParaRPr>
          </a:p>
        </p:txBody>
      </p:sp>
      <p:sp>
        <p:nvSpPr>
          <p:cNvPr id="3" name="TextBox 2">
            <a:extLst>
              <a:ext uri="{FF2B5EF4-FFF2-40B4-BE49-F238E27FC236}">
                <a16:creationId xmlns:a16="http://schemas.microsoft.com/office/drawing/2014/main" xmlns="" id="{309A7DA8-F9DA-8947-46FB-E1F5C3A27858}"/>
              </a:ext>
            </a:extLst>
          </p:cNvPr>
          <p:cNvSpPr txBox="1"/>
          <p:nvPr/>
        </p:nvSpPr>
        <p:spPr>
          <a:xfrm>
            <a:off x="8193869" y="1883291"/>
            <a:ext cx="2557110" cy="461665"/>
          </a:xfrm>
          <a:prstGeom prst="rect">
            <a:avLst/>
          </a:prstGeom>
          <a:noFill/>
        </p:spPr>
        <p:txBody>
          <a:bodyPr wrap="none" rtlCol="0">
            <a:spAutoFit/>
          </a:bodyPr>
          <a:lstStyle/>
          <a:p>
            <a:r>
              <a:rPr lang="en-GB" sz="1200" b="1" dirty="0">
                <a:solidFill>
                  <a:srgbClr val="000000"/>
                </a:solidFill>
                <a:latin typeface="Arial" panose="020B0604020202020204" pitchFamily="34" charset="0"/>
                <a:ea typeface="ヒラギノ角ゴ Pro W3" panose="020B0300000000000000" pitchFamily="34" charset="-128"/>
                <a:cs typeface="Arial" panose="020B0604020202020204" pitchFamily="34" charset="0"/>
              </a:rPr>
              <a:t>MRD window (2-8 weeks), N=154</a:t>
            </a:r>
          </a:p>
          <a:p>
            <a:endParaRPr lang="en-GB" sz="1200" dirty="0">
              <a:latin typeface="Aileron" charset="0"/>
              <a:ea typeface="Aileron" charset="0"/>
              <a:cs typeface="Aileron" charset="0"/>
            </a:endParaRPr>
          </a:p>
        </p:txBody>
      </p:sp>
      <p:sp>
        <p:nvSpPr>
          <p:cNvPr id="6" name="TextBox 5">
            <a:extLst>
              <a:ext uri="{FF2B5EF4-FFF2-40B4-BE49-F238E27FC236}">
                <a16:creationId xmlns:a16="http://schemas.microsoft.com/office/drawing/2014/main" xmlns="" id="{ADAEB51C-B6DF-52D0-E95A-53A11928FE41}"/>
              </a:ext>
            </a:extLst>
          </p:cNvPr>
          <p:cNvSpPr txBox="1"/>
          <p:nvPr/>
        </p:nvSpPr>
        <p:spPr>
          <a:xfrm>
            <a:off x="342492" y="1840090"/>
            <a:ext cx="362600" cy="461665"/>
          </a:xfrm>
          <a:prstGeom prst="rect">
            <a:avLst/>
          </a:prstGeom>
          <a:noFill/>
        </p:spPr>
        <p:txBody>
          <a:bodyPr wrap="none" rtlCol="0">
            <a:spAutoFit/>
          </a:bodyPr>
          <a:lstStyle/>
          <a:p>
            <a:r>
              <a:rPr lang="en-GB" sz="2400" dirty="0">
                <a:solidFill>
                  <a:srgbClr val="505050"/>
                </a:solidFill>
                <a:latin typeface="Aileron" charset="0"/>
                <a:ea typeface="Aileron" charset="0"/>
                <a:cs typeface="Aileron" charset="0"/>
              </a:rPr>
              <a:t>A</a:t>
            </a:r>
          </a:p>
        </p:txBody>
      </p:sp>
      <p:sp>
        <p:nvSpPr>
          <p:cNvPr id="7" name="TextBox 6">
            <a:extLst>
              <a:ext uri="{FF2B5EF4-FFF2-40B4-BE49-F238E27FC236}">
                <a16:creationId xmlns:a16="http://schemas.microsoft.com/office/drawing/2014/main" xmlns="" id="{D2A5980A-0BF3-B0EB-FBCD-8D55C2992D22}"/>
              </a:ext>
            </a:extLst>
          </p:cNvPr>
          <p:cNvSpPr txBox="1"/>
          <p:nvPr/>
        </p:nvSpPr>
        <p:spPr>
          <a:xfrm>
            <a:off x="339481" y="4011197"/>
            <a:ext cx="362600" cy="461665"/>
          </a:xfrm>
          <a:prstGeom prst="rect">
            <a:avLst/>
          </a:prstGeom>
          <a:noFill/>
        </p:spPr>
        <p:txBody>
          <a:bodyPr wrap="none" rtlCol="0">
            <a:spAutoFit/>
          </a:bodyPr>
          <a:lstStyle/>
          <a:p>
            <a:r>
              <a:rPr lang="en-GB" sz="2400" dirty="0">
                <a:solidFill>
                  <a:srgbClr val="505050"/>
                </a:solidFill>
                <a:latin typeface="Aileron" charset="0"/>
                <a:ea typeface="Aileron" charset="0"/>
                <a:cs typeface="Aileron" charset="0"/>
              </a:rPr>
              <a:t>B</a:t>
            </a:r>
          </a:p>
        </p:txBody>
      </p:sp>
    </p:spTree>
    <p:extLst>
      <p:ext uri="{BB962C8B-B14F-4D97-AF65-F5344CB8AC3E}">
        <p14:creationId xmlns:p14="http://schemas.microsoft.com/office/powerpoint/2010/main" val="5150124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AA49B-EE5B-1501-E3D6-B1AEB898C68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7BDC6641-5146-D089-25D5-174386CFCAA0}"/>
              </a:ext>
            </a:extLst>
          </p:cNvPr>
          <p:cNvSpPr>
            <a:spLocks noGrp="1"/>
          </p:cNvSpPr>
          <p:nvPr>
            <p:ph sz="quarter" idx="14"/>
          </p:nvPr>
        </p:nvSpPr>
        <p:spPr>
          <a:xfrm>
            <a:off x="695400" y="1102045"/>
            <a:ext cx="10962216" cy="2368774"/>
          </a:xfrm>
        </p:spPr>
        <p:txBody>
          <a:bodyPr>
            <a:normAutofit fontScale="92500" lnSpcReduction="10000"/>
          </a:bodyPr>
          <a:lstStyle/>
          <a:p>
            <a:r>
              <a:rPr lang="en-GB" dirty="0"/>
              <a:t>cfDNA concentration is significantly increased in first 2 weeks post surgery</a:t>
            </a:r>
          </a:p>
          <a:p>
            <a:r>
              <a:rPr lang="en-GB" dirty="0"/>
              <a:t>Higher cfDNA levels did not impact ctDNA detection</a:t>
            </a:r>
          </a:p>
          <a:p>
            <a:r>
              <a:rPr lang="en-GB" dirty="0"/>
              <a:t>High ctDNA positivity in the first week after surgery</a:t>
            </a:r>
          </a:p>
          <a:p>
            <a:r>
              <a:rPr lang="en-GB" dirty="0"/>
              <a:t>Standard MRD testing windows could start as early as 2 weeks after surgery (Day 15+)</a:t>
            </a:r>
          </a:p>
          <a:p>
            <a:r>
              <a:rPr lang="en-GB" dirty="0"/>
              <a:t>Testing for MRD between weeks 2-4 showed similar sensitivity as weeks 4-8</a:t>
            </a:r>
          </a:p>
          <a:p>
            <a:r>
              <a:rPr lang="en-GB" dirty="0"/>
              <a:t>Post operative </a:t>
            </a:r>
            <a:r>
              <a:rPr lang="en-GB" dirty="0" err="1"/>
              <a:t>ctDNA</a:t>
            </a:r>
            <a:r>
              <a:rPr lang="en-GB" dirty="0"/>
              <a:t>-positivity is significantly associated with shorter recurrence-free </a:t>
            </a:r>
            <a:r>
              <a:rPr lang="en-GB" dirty="0" smtClean="0"/>
              <a:t>survival</a:t>
            </a:r>
            <a:endParaRPr lang="en-GB" dirty="0">
              <a:highlight>
                <a:srgbClr val="FFFF00"/>
              </a:highlight>
            </a:endParaRPr>
          </a:p>
        </p:txBody>
      </p:sp>
      <p:sp>
        <p:nvSpPr>
          <p:cNvPr id="4" name="Slide Number Placeholder 3">
            <a:extLst>
              <a:ext uri="{FF2B5EF4-FFF2-40B4-BE49-F238E27FC236}">
                <a16:creationId xmlns:a16="http://schemas.microsoft.com/office/drawing/2014/main" xmlns="" id="{79F35122-67CB-0681-A52F-0A068F049898}"/>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
        <p:nvSpPr>
          <p:cNvPr id="5" name="Content Placeholder 4">
            <a:extLst>
              <a:ext uri="{FF2B5EF4-FFF2-40B4-BE49-F238E27FC236}">
                <a16:creationId xmlns:a16="http://schemas.microsoft.com/office/drawing/2014/main" xmlns="" id="{56E8F9BF-EBE4-ABA6-3BFC-BF587992A745}"/>
              </a:ext>
            </a:extLst>
          </p:cNvPr>
          <p:cNvSpPr>
            <a:spLocks noGrp="1"/>
          </p:cNvSpPr>
          <p:nvPr>
            <p:ph sz="quarter" idx="15"/>
          </p:nvPr>
        </p:nvSpPr>
        <p:spPr>
          <a:xfrm>
            <a:off x="620183" y="6381328"/>
            <a:ext cx="10180339" cy="365125"/>
          </a:xfrm>
        </p:spPr>
        <p:txBody>
          <a:bodyPr/>
          <a:lstStyle/>
          <a:p>
            <a:pPr>
              <a:buSzPts val="1000"/>
              <a:tabLst>
                <a:tab pos="457200" algn="l"/>
              </a:tabLst>
            </a:pPr>
            <a:r>
              <a:rPr lang="en-GB" sz="1200" dirty="0">
                <a:solidFill>
                  <a:schemeClr val="tx2"/>
                </a:solidFill>
                <a:ea typeface="Calibri" panose="020F0502020204030204" pitchFamily="34" charset="0"/>
              </a:rPr>
              <a:t>cfDNA, cell-free DNA; CRC, colorectal cancer; ctDNA, circulating tumour DNA; MRD, minimal residual disease</a:t>
            </a:r>
          </a:p>
          <a:p>
            <a:pPr>
              <a:buSzPts val="1000"/>
              <a:tabLst>
                <a:tab pos="457200" algn="l"/>
              </a:tabLst>
            </a:pPr>
            <a:r>
              <a:rPr lang="en-GB" sz="1200" dirty="0">
                <a:solidFill>
                  <a:schemeClr val="tx2"/>
                </a:solidFill>
                <a:ea typeface="Calibri" panose="020F0502020204030204" pitchFamily="34" charset="0"/>
              </a:rPr>
              <a:t>Cohen SA, </a:t>
            </a:r>
            <a:r>
              <a:rPr lang="en-GB" sz="1200" dirty="0">
                <a:solidFill>
                  <a:schemeClr val="tx2"/>
                </a:solidFill>
                <a:effectLst/>
                <a:ea typeface="Calibri" panose="020F0502020204030204" pitchFamily="34" charset="0"/>
              </a:rPr>
              <a:t>et al. </a:t>
            </a:r>
            <a:r>
              <a:rPr lang="en-GB" sz="1200" dirty="0">
                <a:solidFill>
                  <a:schemeClr val="tx2"/>
                </a:solidFill>
                <a:ea typeface="Calibri" panose="020F0502020204030204" pitchFamily="34" charset="0"/>
              </a:rPr>
              <a:t>J Clin Oncol 41, 2023 (</a:t>
            </a:r>
            <a:r>
              <a:rPr lang="en-GB" sz="1200" dirty="0" err="1">
                <a:solidFill>
                  <a:schemeClr val="tx2"/>
                </a:solidFill>
                <a:ea typeface="Calibri" panose="020F0502020204030204" pitchFamily="34" charset="0"/>
              </a:rPr>
              <a:t>suppl</a:t>
            </a:r>
            <a:r>
              <a:rPr lang="en-GB" sz="1200" dirty="0">
                <a:solidFill>
                  <a:schemeClr val="tx2"/>
                </a:solidFill>
                <a:ea typeface="Calibri" panose="020F0502020204030204" pitchFamily="34" charset="0"/>
              </a:rPr>
              <a:t> 4; </a:t>
            </a:r>
            <a:r>
              <a:rPr lang="en-GB" sz="1200" dirty="0" err="1">
                <a:solidFill>
                  <a:schemeClr val="tx2"/>
                </a:solidFill>
                <a:ea typeface="Calibri" panose="020F0502020204030204" pitchFamily="34" charset="0"/>
              </a:rPr>
              <a:t>abstr</a:t>
            </a:r>
            <a:r>
              <a:rPr lang="en-GB" sz="1200" dirty="0">
                <a:solidFill>
                  <a:schemeClr val="tx2"/>
                </a:solidFill>
                <a:ea typeface="Calibri" panose="020F0502020204030204" pitchFamily="34" charset="0"/>
              </a:rPr>
              <a:t> 5) </a:t>
            </a:r>
            <a:r>
              <a:rPr lang="en-GB" sz="1200" dirty="0">
                <a:solidFill>
                  <a:schemeClr val="tx2"/>
                </a:solidFill>
              </a:rPr>
              <a:t>(ASCO GI 2023, oral presentation)</a:t>
            </a:r>
            <a:endParaRPr lang="en-GB" sz="1200" dirty="0">
              <a:solidFill>
                <a:schemeClr val="tx2"/>
              </a:solidFill>
              <a:effectLst/>
              <a:ea typeface="Calibri" panose="020F0502020204030204" pitchFamily="34" charset="0"/>
            </a:endParaRPr>
          </a:p>
        </p:txBody>
      </p:sp>
    </p:spTree>
    <p:extLst>
      <p:ext uri="{BB962C8B-B14F-4D97-AF65-F5344CB8AC3E}">
        <p14:creationId xmlns:p14="http://schemas.microsoft.com/office/powerpoint/2010/main" val="2165206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A33B68-A1B2-E19F-DCC1-CD3705B3039C}"/>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F0BCB14F-DAF2-7943-4B64-A491C2F54B79}"/>
              </a:ext>
            </a:extLst>
          </p:cNvPr>
          <p:cNvSpPr>
            <a:spLocks noGrp="1"/>
          </p:cNvSpPr>
          <p:nvPr>
            <p:ph sz="quarter" idx="14"/>
          </p:nvPr>
        </p:nvSpPr>
        <p:spPr>
          <a:ln w="28575">
            <a:solidFill>
              <a:schemeClr val="accent2"/>
            </a:solidFill>
          </a:ln>
        </p:spPr>
        <p:txBody>
          <a:bodyPr>
            <a:normAutofit fontScale="92500" lnSpcReduction="10000"/>
          </a:bodyPr>
          <a:lstStyle/>
          <a:p>
            <a:pPr marL="0" indent="0">
              <a:spcBef>
                <a:spcPts val="600"/>
              </a:spcBef>
              <a:buClr>
                <a:schemeClr val="accent1"/>
              </a:buClr>
              <a:buNone/>
            </a:pPr>
            <a:endParaRPr lang="en-GB" b="1" u="sng" dirty="0">
              <a:solidFill>
                <a:schemeClr val="accent1"/>
              </a:solidFill>
            </a:endParaRPr>
          </a:p>
          <a:p>
            <a:pPr marL="0" indent="0">
              <a:spcBef>
                <a:spcPts val="600"/>
              </a:spcBef>
              <a:buClr>
                <a:schemeClr val="accent1"/>
              </a:buClr>
              <a:buNone/>
            </a:pPr>
            <a:r>
              <a:rPr lang="en-GB" b="1" u="sng" dirty="0">
                <a:solidFill>
                  <a:schemeClr val="accent1"/>
                </a:solidFill>
              </a:rPr>
              <a:t>CLINICAL</a:t>
            </a:r>
            <a:r>
              <a:rPr lang="en-GB" sz="2000" b="1" u="sng" dirty="0">
                <a:solidFill>
                  <a:schemeClr val="tx2"/>
                </a:solidFill>
                <a:latin typeface="Arial" panose="020B0604020202020204" pitchFamily="34" charset="0"/>
                <a:cs typeface="Arial" panose="020B0604020202020204" pitchFamily="34" charset="0"/>
              </a:rPr>
              <a:t> </a:t>
            </a:r>
            <a:r>
              <a:rPr lang="en-GB" b="1" u="sng" dirty="0">
                <a:solidFill>
                  <a:schemeClr val="accent1"/>
                </a:solidFill>
              </a:rPr>
              <a:t>TAKEAWAY</a:t>
            </a:r>
          </a:p>
          <a:p>
            <a:pPr marL="342900" indent="-342900">
              <a:spcBef>
                <a:spcPts val="600"/>
              </a:spcBef>
              <a:buClr>
                <a:schemeClr val="accent1"/>
              </a:buClr>
              <a:buFont typeface="Arial" panose="020B0604020202020204" pitchFamily="34" charset="0"/>
              <a:buChar char="•"/>
            </a:pPr>
            <a:endParaRPr lang="en-GB" b="1" dirty="0">
              <a:solidFill>
                <a:schemeClr val="tx2"/>
              </a:solidFill>
            </a:endParaRPr>
          </a:p>
          <a:p>
            <a:pPr marL="700087" lvl="1"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Levels of cfDNA in plasma do not significantly affect </a:t>
            </a:r>
            <a:r>
              <a:rPr lang="en-GB" b="1" dirty="0" err="1">
                <a:solidFill>
                  <a:schemeClr val="tx2"/>
                </a:solidFill>
                <a:latin typeface="Arial" panose="020B0604020202020204" pitchFamily="34" charset="0"/>
                <a:cs typeface="Arial" panose="020B0604020202020204" pitchFamily="34" charset="0"/>
              </a:rPr>
              <a:t>ctDNA</a:t>
            </a:r>
            <a:r>
              <a:rPr lang="en-GB" b="1" dirty="0">
                <a:solidFill>
                  <a:schemeClr val="tx2"/>
                </a:solidFill>
                <a:latin typeface="Arial" panose="020B0604020202020204" pitchFamily="34" charset="0"/>
                <a:cs typeface="Arial" panose="020B0604020202020204" pitchFamily="34" charset="0"/>
              </a:rPr>
              <a:t> detection</a:t>
            </a:r>
          </a:p>
          <a:p>
            <a:pPr marL="357187" lvl="1" indent="0">
              <a:spcBef>
                <a:spcPts val="600"/>
              </a:spcBef>
              <a:buClr>
                <a:schemeClr val="accent1"/>
              </a:buClr>
              <a:buNone/>
            </a:pPr>
            <a:endParaRPr lang="en-GB" b="1" dirty="0">
              <a:solidFill>
                <a:schemeClr val="tx2"/>
              </a:solidFill>
              <a:latin typeface="Arial" panose="020B0604020202020204" pitchFamily="34" charset="0"/>
              <a:cs typeface="Arial" panose="020B0604020202020204" pitchFamily="34" charset="0"/>
            </a:endParaRPr>
          </a:p>
          <a:p>
            <a:pPr marL="700087" lvl="1"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Standard testing window for MRD could start as early as 15 days postoperatively</a:t>
            </a:r>
          </a:p>
          <a:p>
            <a:pPr marL="357187" lvl="1" indent="0">
              <a:spcBef>
                <a:spcPts val="600"/>
              </a:spcBef>
              <a:buClr>
                <a:schemeClr val="accent1"/>
              </a:buClr>
              <a:buNone/>
            </a:pPr>
            <a:endParaRPr lang="en-GB" b="1" dirty="0">
              <a:solidFill>
                <a:schemeClr val="tx2"/>
              </a:solidFill>
              <a:latin typeface="Arial" panose="020B0604020202020204" pitchFamily="34" charset="0"/>
              <a:cs typeface="Arial" panose="020B0604020202020204" pitchFamily="34" charset="0"/>
            </a:endParaRPr>
          </a:p>
          <a:p>
            <a:pPr marL="700087" lvl="1" indent="-342900">
              <a:spcBef>
                <a:spcPts val="600"/>
              </a:spcBef>
              <a:buClr>
                <a:schemeClr val="accent1"/>
              </a:buClr>
              <a:buFont typeface="Arial" panose="020B0604020202020204" pitchFamily="34" charset="0"/>
              <a:buChar char="•"/>
            </a:pPr>
            <a:r>
              <a:rPr lang="en-GB" b="1" dirty="0">
                <a:solidFill>
                  <a:schemeClr val="tx2"/>
                </a:solidFill>
                <a:latin typeface="Arial" panose="020B0604020202020204" pitchFamily="34" charset="0"/>
                <a:cs typeface="Arial" panose="020B0604020202020204" pitchFamily="34" charset="0"/>
              </a:rPr>
              <a:t>MRD testing via </a:t>
            </a:r>
            <a:r>
              <a:rPr lang="en-GB" b="1" dirty="0" err="1">
                <a:solidFill>
                  <a:schemeClr val="tx2"/>
                </a:solidFill>
                <a:latin typeface="Arial" panose="020B0604020202020204" pitchFamily="34" charset="0"/>
                <a:cs typeface="Arial" panose="020B0604020202020204" pitchFamily="34" charset="0"/>
              </a:rPr>
              <a:t>ctDNA</a:t>
            </a:r>
            <a:r>
              <a:rPr lang="en-GB" b="1" dirty="0">
                <a:solidFill>
                  <a:schemeClr val="tx2"/>
                </a:solidFill>
                <a:latin typeface="Arial" panose="020B0604020202020204" pitchFamily="34" charset="0"/>
                <a:cs typeface="Arial" panose="020B0604020202020204" pitchFamily="34" charset="0"/>
              </a:rPr>
              <a:t> is not standard of care for CRC</a:t>
            </a:r>
          </a:p>
          <a:p>
            <a:pPr marL="357187" lvl="1" indent="0">
              <a:spcBef>
                <a:spcPts val="600"/>
              </a:spcBef>
              <a:buClr>
                <a:schemeClr val="accent1"/>
              </a:buClr>
              <a:buNone/>
            </a:pPr>
            <a:endParaRPr lang="en-GB" b="1" dirty="0">
              <a:solidFill>
                <a:schemeClr val="tx2"/>
              </a:solidFill>
              <a:latin typeface="Arial" panose="020B0604020202020204" pitchFamily="34" charset="0"/>
              <a:cs typeface="Arial" panose="020B0604020202020204" pitchFamily="34" charset="0"/>
            </a:endParaRPr>
          </a:p>
          <a:p>
            <a:pPr marL="700087" lvl="1" indent="-342900">
              <a:spcBef>
                <a:spcPts val="600"/>
              </a:spcBef>
              <a:buClr>
                <a:schemeClr val="accent1"/>
              </a:buClr>
              <a:buFont typeface="Arial" panose="020B0604020202020204" pitchFamily="34" charset="0"/>
              <a:buChar char="•"/>
            </a:pPr>
            <a:r>
              <a:rPr lang="en-US" b="1" dirty="0">
                <a:solidFill>
                  <a:schemeClr val="tx2"/>
                </a:solidFill>
              </a:rPr>
              <a:t>The study provides the first stage III data and builds on the DYNAMIC trial results which demonstrated that a </a:t>
            </a:r>
            <a:r>
              <a:rPr lang="en-US" b="1" dirty="0" err="1">
                <a:solidFill>
                  <a:schemeClr val="tx2"/>
                </a:solidFill>
              </a:rPr>
              <a:t>ctDNA</a:t>
            </a:r>
            <a:r>
              <a:rPr lang="en-US" b="1" dirty="0">
                <a:solidFill>
                  <a:schemeClr val="tx2"/>
                </a:solidFill>
              </a:rPr>
              <a:t>-guided approach to the treatment of stage II colon cancer reduced adjuvant chemotherapy use without compromising recurrence-free survival</a:t>
            </a:r>
          </a:p>
          <a:p>
            <a:pPr marL="357187" lvl="1" indent="0">
              <a:spcBef>
                <a:spcPts val="600"/>
              </a:spcBef>
              <a:buClr>
                <a:schemeClr val="accent1"/>
              </a:buClr>
              <a:buNone/>
            </a:pPr>
            <a:endParaRPr lang="en-US" b="1" dirty="0">
              <a:solidFill>
                <a:schemeClr val="tx2"/>
              </a:solidFill>
            </a:endParaRPr>
          </a:p>
          <a:p>
            <a:pPr marL="700087" lvl="1" indent="-342900">
              <a:spcBef>
                <a:spcPts val="600"/>
              </a:spcBef>
              <a:buClr>
                <a:schemeClr val="accent1"/>
              </a:buClr>
              <a:buFont typeface="Arial" panose="020B0604020202020204" pitchFamily="34" charset="0"/>
              <a:buChar char="•"/>
            </a:pPr>
            <a:r>
              <a:rPr lang="en-GB" b="1" dirty="0">
                <a:solidFill>
                  <a:schemeClr val="tx2"/>
                </a:solidFill>
              </a:rPr>
              <a:t>At this stage, </a:t>
            </a:r>
            <a:r>
              <a:rPr lang="en-GB" b="1" dirty="0" err="1">
                <a:solidFill>
                  <a:schemeClr val="tx2"/>
                </a:solidFill>
              </a:rPr>
              <a:t>ctDNA</a:t>
            </a:r>
            <a:r>
              <a:rPr lang="en-GB" b="1" dirty="0">
                <a:solidFill>
                  <a:schemeClr val="tx2"/>
                </a:solidFill>
              </a:rPr>
              <a:t> is an interesting biomarker but further studies required before it can be used to guide treatment decisions</a:t>
            </a:r>
          </a:p>
        </p:txBody>
      </p:sp>
      <p:sp>
        <p:nvSpPr>
          <p:cNvPr id="4" name="Slide Number Placeholder 3">
            <a:extLst>
              <a:ext uri="{FF2B5EF4-FFF2-40B4-BE49-F238E27FC236}">
                <a16:creationId xmlns:a16="http://schemas.microsoft.com/office/drawing/2014/main" xmlns="" id="{EE4D2BF4-902A-A0F2-91A0-34D69F57564E}"/>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5" name="Content Placeholder 4">
            <a:extLst>
              <a:ext uri="{FF2B5EF4-FFF2-40B4-BE49-F238E27FC236}">
                <a16:creationId xmlns:a16="http://schemas.microsoft.com/office/drawing/2014/main" xmlns="" id="{52AD5EFC-C7DC-9C14-4E82-D231E2C7D1C1}"/>
              </a:ext>
            </a:extLst>
          </p:cNvPr>
          <p:cNvSpPr>
            <a:spLocks noGrp="1"/>
          </p:cNvSpPr>
          <p:nvPr>
            <p:ph sz="quarter" idx="15"/>
          </p:nvPr>
        </p:nvSpPr>
        <p:spPr>
          <a:xfrm>
            <a:off x="637844" y="6309320"/>
            <a:ext cx="10180339" cy="365125"/>
          </a:xfrm>
        </p:spPr>
        <p:txBody>
          <a:bodyPr/>
          <a:lstStyle/>
          <a:p>
            <a:pPr>
              <a:buSzPts val="1000"/>
              <a:tabLst>
                <a:tab pos="457200" algn="l"/>
              </a:tabLst>
            </a:pPr>
            <a:r>
              <a:rPr lang="en-GB" sz="1200" dirty="0">
                <a:solidFill>
                  <a:schemeClr val="tx2"/>
                </a:solidFill>
                <a:ea typeface="Calibri" panose="020F0502020204030204" pitchFamily="34" charset="0"/>
              </a:rPr>
              <a:t>cfDNA, cell-free DNA; CRC, colorectal cancer; </a:t>
            </a:r>
            <a:r>
              <a:rPr lang="en-GB" sz="1200" dirty="0" err="1">
                <a:solidFill>
                  <a:schemeClr val="tx2"/>
                </a:solidFill>
                <a:ea typeface="Calibri" panose="020F0502020204030204" pitchFamily="34" charset="0"/>
              </a:rPr>
              <a:t>ctDNA</a:t>
            </a:r>
            <a:r>
              <a:rPr lang="en-GB" sz="1200" dirty="0">
                <a:solidFill>
                  <a:schemeClr val="tx2"/>
                </a:solidFill>
                <a:ea typeface="Calibri" panose="020F0502020204030204" pitchFamily="34" charset="0"/>
              </a:rPr>
              <a:t>, circulating tumour DNA; MRD, minimal residual disease</a:t>
            </a:r>
          </a:p>
          <a:p>
            <a:pPr>
              <a:buSzPts val="1000"/>
              <a:tabLst>
                <a:tab pos="457200" algn="l"/>
              </a:tabLst>
            </a:pPr>
            <a:r>
              <a:rPr lang="en-GB" sz="1200" dirty="0">
                <a:solidFill>
                  <a:schemeClr val="tx2"/>
                </a:solidFill>
                <a:ea typeface="Calibri" panose="020F0502020204030204" pitchFamily="34" charset="0"/>
              </a:rPr>
              <a:t>Cohen SA, </a:t>
            </a:r>
            <a:r>
              <a:rPr lang="en-GB" sz="1200" dirty="0">
                <a:solidFill>
                  <a:schemeClr val="tx2"/>
                </a:solidFill>
                <a:effectLst/>
                <a:ea typeface="Calibri" panose="020F0502020204030204" pitchFamily="34" charset="0"/>
              </a:rPr>
              <a:t>et al. </a:t>
            </a:r>
            <a:r>
              <a:rPr lang="en-GB" sz="1200" dirty="0">
                <a:solidFill>
                  <a:schemeClr val="tx2"/>
                </a:solidFill>
                <a:ea typeface="Calibri" panose="020F0502020204030204" pitchFamily="34" charset="0"/>
              </a:rPr>
              <a:t>J Clin Oncol 41, 2023 (</a:t>
            </a:r>
            <a:r>
              <a:rPr lang="en-GB" sz="1200" dirty="0" err="1">
                <a:solidFill>
                  <a:schemeClr val="tx2"/>
                </a:solidFill>
                <a:ea typeface="Calibri" panose="020F0502020204030204" pitchFamily="34" charset="0"/>
              </a:rPr>
              <a:t>suppl</a:t>
            </a:r>
            <a:r>
              <a:rPr lang="en-GB" sz="1200" dirty="0">
                <a:solidFill>
                  <a:schemeClr val="tx2"/>
                </a:solidFill>
                <a:ea typeface="Calibri" panose="020F0502020204030204" pitchFamily="34" charset="0"/>
              </a:rPr>
              <a:t> 4; </a:t>
            </a:r>
            <a:r>
              <a:rPr lang="en-GB" sz="1200" dirty="0" err="1">
                <a:solidFill>
                  <a:schemeClr val="tx2"/>
                </a:solidFill>
                <a:ea typeface="Calibri" panose="020F0502020204030204" pitchFamily="34" charset="0"/>
              </a:rPr>
              <a:t>abstr</a:t>
            </a:r>
            <a:r>
              <a:rPr lang="en-GB" sz="1200" dirty="0">
                <a:solidFill>
                  <a:schemeClr val="tx2"/>
                </a:solidFill>
                <a:ea typeface="Calibri" panose="020F0502020204030204" pitchFamily="34" charset="0"/>
              </a:rPr>
              <a:t> 5) </a:t>
            </a:r>
            <a:r>
              <a:rPr lang="en-GB" sz="1200" dirty="0">
                <a:solidFill>
                  <a:schemeClr val="tx2"/>
                </a:solidFill>
              </a:rPr>
              <a:t>(ASCO GI 2023, oral presentation)</a:t>
            </a:r>
            <a:r>
              <a:rPr lang="en-GB" sz="1200" dirty="0">
                <a:solidFill>
                  <a:schemeClr val="tx2"/>
                </a:solidFill>
                <a:effectLst/>
                <a:ea typeface="Calibri" panose="020F0502020204030204" pitchFamily="34" charset="0"/>
              </a:rPr>
              <a:t>; Deming D. Discussant of abstract 5 (ASCO GI 2023); Tie J, et al. N </a:t>
            </a:r>
            <a:r>
              <a:rPr lang="en-GB" sz="1200" dirty="0" err="1">
                <a:solidFill>
                  <a:schemeClr val="tx2"/>
                </a:solidFill>
                <a:effectLst/>
                <a:ea typeface="Calibri" panose="020F0502020204030204" pitchFamily="34" charset="0"/>
              </a:rPr>
              <a:t>Engl</a:t>
            </a:r>
            <a:r>
              <a:rPr lang="en-GB" sz="1200" dirty="0">
                <a:solidFill>
                  <a:schemeClr val="tx2"/>
                </a:solidFill>
                <a:effectLst/>
                <a:ea typeface="Calibri" panose="020F0502020204030204" pitchFamily="34" charset="0"/>
              </a:rPr>
              <a:t> J Med 2022; 386: 2261-2272</a:t>
            </a:r>
          </a:p>
        </p:txBody>
      </p:sp>
    </p:spTree>
    <p:extLst>
      <p:ext uri="{BB962C8B-B14F-4D97-AF65-F5344CB8AC3E}">
        <p14:creationId xmlns:p14="http://schemas.microsoft.com/office/powerpoint/2010/main" val="3280717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CE43C0F-8A7B-3A4B-9DB5-B3472E36E833}" type="slidenum">
              <a:rPr lang="en-GB" smtClean="0"/>
              <a:pPr/>
              <a:t>16</a:t>
            </a:fld>
            <a:endParaRPr lang="en-GB" dirty="0"/>
          </a:p>
        </p:txBody>
      </p:sp>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r>
              <a:rPr lang="en-GB" dirty="0">
                <a:effectLst/>
                <a:ea typeface="Calibri" panose="020F0502020204030204" pitchFamily="34" charset="0"/>
              </a:rPr>
              <a:t>Results from a phase 1a/1b study of BOT, a novel innate/adaptive immune activator, plus BAL (anti-PD-1 antibody) in metastatic heavily pre-treated MSS CRC</a:t>
            </a:r>
            <a:endParaRPr lang="en-GB" dirty="0"/>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p:txBody>
          <a:bodyPr>
            <a:normAutofit/>
          </a:bodyPr>
          <a:lstStyle/>
          <a:p>
            <a:pPr>
              <a:buSzPts val="1000"/>
              <a:tabLst>
                <a:tab pos="457200" algn="l"/>
              </a:tabLst>
            </a:pPr>
            <a:r>
              <a:rPr lang="en-GB" sz="2200" b="1" dirty="0">
                <a:ea typeface="Calibri" panose="020F0502020204030204" pitchFamily="34" charset="0"/>
              </a:rPr>
              <a:t>El-Khoueiry AB, </a:t>
            </a:r>
            <a:r>
              <a:rPr lang="en-GB" sz="2200" b="1" dirty="0">
                <a:effectLst/>
                <a:ea typeface="Calibri" panose="020F0502020204030204" pitchFamily="34" charset="0"/>
              </a:rPr>
              <a:t>et al</a:t>
            </a:r>
            <a:r>
              <a:rPr lang="en-GB" sz="2200" b="1" dirty="0">
                <a:ea typeface="Calibri" panose="020F0502020204030204" pitchFamily="34" charset="0"/>
              </a:rPr>
              <a:t>. </a:t>
            </a:r>
            <a:r>
              <a:rPr lang="it-IT" sz="2200" b="1" dirty="0">
                <a:ea typeface="Calibri" panose="020F0502020204030204" pitchFamily="34" charset="0"/>
              </a:rPr>
              <a:t>J Clin Oncol 41, 2023 (suppl 4; abstr LBA8)</a:t>
            </a:r>
          </a:p>
          <a:p>
            <a:pPr>
              <a:buSzPts val="1000"/>
              <a:tabLst>
                <a:tab pos="457200" algn="l"/>
              </a:tabLst>
            </a:pPr>
            <a:endParaRPr lang="en-GB" sz="2200" b="1" dirty="0">
              <a:effectLst/>
              <a:ea typeface="Calibri" panose="020F0502020204030204" pitchFamily="34" charset="0"/>
            </a:endParaRPr>
          </a:p>
        </p:txBody>
      </p:sp>
      <p:sp>
        <p:nvSpPr>
          <p:cNvPr id="5" name="Content Placeholder 4">
            <a:extLst>
              <a:ext uri="{FF2B5EF4-FFF2-40B4-BE49-F238E27FC236}">
                <a16:creationId xmlns:a16="http://schemas.microsoft.com/office/drawing/2014/main" xmlns="" id="{E7BE9505-DABA-2CDB-4591-4B876309D3C4}"/>
              </a:ext>
            </a:extLst>
          </p:cNvPr>
          <p:cNvSpPr>
            <a:spLocks noGrp="1"/>
          </p:cNvSpPr>
          <p:nvPr>
            <p:ph sz="quarter" idx="15"/>
          </p:nvPr>
        </p:nvSpPr>
        <p:spPr/>
        <p:txBody>
          <a:bodyPr/>
          <a:lstStyle/>
          <a:p>
            <a:r>
              <a:rPr lang="en-GB" dirty="0"/>
              <a:t>BAL, </a:t>
            </a:r>
            <a:r>
              <a:rPr lang="en-GB" dirty="0">
                <a:effectLst/>
                <a:ea typeface="Calibri" panose="020F0502020204030204" pitchFamily="34" charset="0"/>
              </a:rPr>
              <a:t>balstilimab; BOT, botensilimab;</a:t>
            </a:r>
            <a:r>
              <a:rPr lang="en-GB" dirty="0"/>
              <a:t> CRC, </a:t>
            </a:r>
            <a:r>
              <a:rPr lang="en-GB" dirty="0">
                <a:ea typeface="Calibri" panose="020F0502020204030204" pitchFamily="34" charset="0"/>
              </a:rPr>
              <a:t>colorectal cancer; MSS, microsatellite stable; </a:t>
            </a:r>
            <a:r>
              <a:rPr lang="en-GB" dirty="0"/>
              <a:t>PD-1; programmed cell death protein 1</a:t>
            </a:r>
            <a:endParaRPr lang="en-GB" dirty="0">
              <a:ea typeface="Calibri" panose="020F0502020204030204" pitchFamily="34" charset="0"/>
            </a:endParaRPr>
          </a:p>
        </p:txBody>
      </p:sp>
    </p:spTree>
    <p:extLst>
      <p:ext uri="{BB962C8B-B14F-4D97-AF65-F5344CB8AC3E}">
        <p14:creationId xmlns:p14="http://schemas.microsoft.com/office/powerpoint/2010/main" val="355659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xmlns="" id="{8DA9A06D-5880-0645-91E4-C84635DA10D9}"/>
              </a:ext>
            </a:extLst>
          </p:cNvPr>
          <p:cNvSpPr/>
          <p:nvPr/>
        </p:nvSpPr>
        <p:spPr>
          <a:xfrm>
            <a:off x="5441515" y="3602013"/>
            <a:ext cx="3479848" cy="766667"/>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xmlns="" id="{8C1E209E-ADE7-1186-5A96-2D936CC8AEEF}"/>
              </a:ext>
            </a:extLst>
          </p:cNvPr>
          <p:cNvSpPr>
            <a:spLocks noGrp="1"/>
          </p:cNvSpPr>
          <p:nvPr>
            <p:ph type="title"/>
          </p:nvPr>
        </p:nvSpPr>
        <p:spPr/>
        <p:txBody>
          <a:bodyPr/>
          <a:lstStyle/>
          <a:p>
            <a:r>
              <a:rPr lang="en-GB" dirty="0"/>
              <a:t>background and study design</a:t>
            </a:r>
          </a:p>
        </p:txBody>
      </p:sp>
      <p:sp>
        <p:nvSpPr>
          <p:cNvPr id="7" name="Content Placeholder 6">
            <a:extLst>
              <a:ext uri="{FF2B5EF4-FFF2-40B4-BE49-F238E27FC236}">
                <a16:creationId xmlns:a16="http://schemas.microsoft.com/office/drawing/2014/main" xmlns="" id="{011BF4FA-CCD7-B739-639A-2F01051DC025}"/>
              </a:ext>
            </a:extLst>
          </p:cNvPr>
          <p:cNvSpPr>
            <a:spLocks noGrp="1"/>
          </p:cNvSpPr>
          <p:nvPr>
            <p:ph sz="quarter" idx="14"/>
          </p:nvPr>
        </p:nvSpPr>
        <p:spPr>
          <a:xfrm>
            <a:off x="620184" y="1425600"/>
            <a:ext cx="10962216" cy="1933473"/>
          </a:xfrm>
        </p:spPr>
        <p:txBody>
          <a:bodyPr/>
          <a:lstStyle/>
          <a:p>
            <a:r>
              <a:rPr lang="en-GB" dirty="0"/>
              <a:t>Botensilimab is an Fc-enhanced CTLA-4 inhibitor which is active in ‘cold’ and IO refractory tumours</a:t>
            </a:r>
            <a:r>
              <a:rPr lang="en-GB" baseline="30000" dirty="0"/>
              <a:t>1,2</a:t>
            </a:r>
          </a:p>
          <a:p>
            <a:r>
              <a:rPr lang="en-GB" spc="-20" dirty="0"/>
              <a:t>Balstilimab is a PD-1 inhibitor with safety and efficacy analogous to approved anti-PD-1 mAbs</a:t>
            </a:r>
            <a:r>
              <a:rPr lang="en-GB" spc="-20" baseline="30000" dirty="0"/>
              <a:t>3,4</a:t>
            </a:r>
          </a:p>
          <a:p>
            <a:r>
              <a:rPr lang="en-GB" dirty="0"/>
              <a:t>Results are presented for an expanded phase 1a/1b study of BOT plus BAL in MSS CRC patients</a:t>
            </a:r>
            <a:r>
              <a:rPr lang="en-GB" baseline="30000" dirty="0"/>
              <a:t>5</a:t>
            </a:r>
          </a:p>
        </p:txBody>
      </p:sp>
      <p:sp>
        <p:nvSpPr>
          <p:cNvPr id="2" name="Slide Number Placeholder 1">
            <a:extLst>
              <a:ext uri="{FF2B5EF4-FFF2-40B4-BE49-F238E27FC236}">
                <a16:creationId xmlns:a16="http://schemas.microsoft.com/office/drawing/2014/main" xmlns="" id="{AE1E5BF8-90A0-370B-C83A-5603D0FF6775}"/>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8" name="Content Placeholder 7">
            <a:extLst>
              <a:ext uri="{FF2B5EF4-FFF2-40B4-BE49-F238E27FC236}">
                <a16:creationId xmlns:a16="http://schemas.microsoft.com/office/drawing/2014/main" xmlns="" id="{112B5E39-3F3A-EA4C-1C28-DF508F8EEC1C}"/>
              </a:ext>
            </a:extLst>
          </p:cNvPr>
          <p:cNvSpPr>
            <a:spLocks noGrp="1"/>
          </p:cNvSpPr>
          <p:nvPr>
            <p:ph sz="quarter" idx="15"/>
          </p:nvPr>
        </p:nvSpPr>
        <p:spPr>
          <a:xfrm>
            <a:off x="620183" y="6093296"/>
            <a:ext cx="11164449" cy="365125"/>
          </a:xfrm>
        </p:spPr>
        <p:txBody>
          <a:bodyPr/>
          <a:lstStyle/>
          <a:p>
            <a:r>
              <a:rPr lang="en-GB" dirty="0">
                <a:solidFill>
                  <a:schemeClr val="tx2"/>
                </a:solidFill>
              </a:rPr>
              <a:t>ALT, alanine aminotransferase; AST, aspartate aminotransferase; BAL, balstilimab; BOT, botensilimab; CRC, colorectal cancer; CTLA-4, cytotoxic T-lymphocyte-associated protein 4; IO, immuno-oncology; IULN, institutional upper limit of normal; mAbs, monoclonal antibodies; MSS, microsatellite stable; PD-1; programmed cell death protein 1; Q’X’W, every ‘X’ weeks; Tbili, bilirubin test</a:t>
            </a:r>
          </a:p>
          <a:p>
            <a:r>
              <a:rPr lang="en-GB" dirty="0">
                <a:solidFill>
                  <a:schemeClr val="tx2"/>
                </a:solidFill>
              </a:rPr>
              <a:t>1. El-Khoueiry AB. SITC 2021 Annual meeting. Poster #479; 2. Wilky B, SITC 2022 Annual Meeting. Oral #778; 3. O’Malley et al. Gynecol. Oncol. 2021;163:274-80; </a:t>
            </a:r>
            <a:br>
              <a:rPr lang="en-GB" dirty="0">
                <a:solidFill>
                  <a:schemeClr val="tx2"/>
                </a:solidFill>
              </a:rPr>
            </a:br>
            <a:r>
              <a:rPr lang="en-GB" dirty="0">
                <a:solidFill>
                  <a:schemeClr val="tx2"/>
                </a:solidFill>
              </a:rPr>
              <a:t>4. O’Malley et al. J Clin Oncol 2022;40(7):762-71; 5. </a:t>
            </a:r>
            <a:r>
              <a:rPr lang="en-GB" sz="1200" dirty="0">
                <a:solidFill>
                  <a:schemeClr val="tx2"/>
                </a:solidFill>
                <a:ea typeface="Calibri" panose="020F0502020204030204" pitchFamily="34" charset="0"/>
              </a:rPr>
              <a:t>El-</a:t>
            </a:r>
            <a:r>
              <a:rPr lang="en-GB" sz="1200" dirty="0" err="1">
                <a:solidFill>
                  <a:schemeClr val="tx2"/>
                </a:solidFill>
                <a:ea typeface="Calibri" panose="020F0502020204030204" pitchFamily="34" charset="0"/>
              </a:rPr>
              <a:t>Khoueiry</a:t>
            </a:r>
            <a:r>
              <a:rPr lang="en-GB" sz="1200" dirty="0">
                <a:solidFill>
                  <a:schemeClr val="tx2"/>
                </a:solidFill>
                <a:ea typeface="Calibri" panose="020F0502020204030204" pitchFamily="34" charset="0"/>
              </a:rPr>
              <a:t> AB, </a:t>
            </a:r>
            <a:r>
              <a:rPr lang="en-GB" sz="1200" dirty="0">
                <a:solidFill>
                  <a:schemeClr val="tx2"/>
                </a:solidFill>
                <a:effectLst/>
                <a:ea typeface="Calibri" panose="020F0502020204030204" pitchFamily="34" charset="0"/>
              </a:rPr>
              <a:t>et al</a:t>
            </a:r>
            <a:r>
              <a:rPr lang="en-GB" sz="1200" dirty="0">
                <a:solidFill>
                  <a:schemeClr val="tx2"/>
                </a:solidFill>
                <a:ea typeface="Calibri" panose="020F0502020204030204" pitchFamily="34" charset="0"/>
              </a:rPr>
              <a:t>. </a:t>
            </a:r>
            <a:r>
              <a:rPr lang="it-IT" sz="1200" dirty="0">
                <a:solidFill>
                  <a:schemeClr val="tx2"/>
                </a:solidFill>
                <a:ea typeface="Calibri" panose="020F0502020204030204" pitchFamily="34" charset="0"/>
              </a:rPr>
              <a:t>J Clin Oncol 41, 2023 (suppl 4; abstr LBA8) </a:t>
            </a:r>
            <a:r>
              <a:rPr lang="en-GB" sz="1200" dirty="0">
                <a:solidFill>
                  <a:schemeClr val="tx2"/>
                </a:solidFill>
              </a:rPr>
              <a:t>(ASCO GI 2023, oral presentation)</a:t>
            </a:r>
            <a:endParaRPr lang="it-IT" sz="1200" dirty="0">
              <a:solidFill>
                <a:schemeClr val="tx2"/>
              </a:solidFill>
              <a:ea typeface="Calibri" panose="020F0502020204030204" pitchFamily="34" charset="0"/>
            </a:endParaRPr>
          </a:p>
        </p:txBody>
      </p:sp>
      <p:sp>
        <p:nvSpPr>
          <p:cNvPr id="11" name="TextBox 10">
            <a:extLst>
              <a:ext uri="{FF2B5EF4-FFF2-40B4-BE49-F238E27FC236}">
                <a16:creationId xmlns:a16="http://schemas.microsoft.com/office/drawing/2014/main" xmlns="" id="{D81E97AA-CCE7-9157-CA62-EA745416059F}"/>
              </a:ext>
            </a:extLst>
          </p:cNvPr>
          <p:cNvSpPr txBox="1"/>
          <p:nvPr/>
        </p:nvSpPr>
        <p:spPr>
          <a:xfrm>
            <a:off x="8040216" y="5454562"/>
            <a:ext cx="1180131" cy="276999"/>
          </a:xfrm>
          <a:prstGeom prst="rect">
            <a:avLst/>
          </a:prstGeom>
          <a:noFill/>
        </p:spPr>
        <p:txBody>
          <a:bodyPr wrap="none" rtlCol="0">
            <a:spAutoFit/>
          </a:bodyPr>
          <a:lstStyle/>
          <a:p>
            <a:r>
              <a:rPr lang="en-GB" sz="1200" dirty="0">
                <a:latin typeface="Arial" panose="020B0604020202020204" pitchFamily="34" charset="0"/>
                <a:ea typeface="Aileron" charset="0"/>
                <a:cs typeface="Arial" panose="020B0604020202020204" pitchFamily="34" charset="0"/>
              </a:rPr>
              <a:t>NCT03860272</a:t>
            </a:r>
          </a:p>
        </p:txBody>
      </p:sp>
      <p:sp>
        <p:nvSpPr>
          <p:cNvPr id="20" name="Textfeld 18">
            <a:extLst>
              <a:ext uri="{FF2B5EF4-FFF2-40B4-BE49-F238E27FC236}">
                <a16:creationId xmlns:a16="http://schemas.microsoft.com/office/drawing/2014/main" xmlns="" id="{8545FFA7-239A-3E43-BA03-6CE2B61083AA}"/>
              </a:ext>
            </a:extLst>
          </p:cNvPr>
          <p:cNvSpPr txBox="1">
            <a:spLocks noChangeArrowheads="1"/>
          </p:cNvSpPr>
          <p:nvPr/>
        </p:nvSpPr>
        <p:spPr bwMode="auto">
          <a:xfrm>
            <a:off x="5452089" y="3862234"/>
            <a:ext cx="16514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Fc-enhanced CTLA-4</a:t>
            </a:r>
          </a:p>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 or 2 mg/kg Q6W</a:t>
            </a:r>
            <a:endParaRPr lang="en-GB" altLang="de-DE" sz="1200" dirty="0">
              <a:solidFill>
                <a:srgbClr val="000000"/>
              </a:solidFill>
              <a:cs typeface="Arial" panose="020B0604020202020204" pitchFamily="34" charset="0"/>
            </a:endParaRPr>
          </a:p>
        </p:txBody>
      </p:sp>
      <p:sp>
        <p:nvSpPr>
          <p:cNvPr id="23" name="AutoShape 8">
            <a:extLst>
              <a:ext uri="{FF2B5EF4-FFF2-40B4-BE49-F238E27FC236}">
                <a16:creationId xmlns:a16="http://schemas.microsoft.com/office/drawing/2014/main" xmlns="" id="{1B0E6FD4-D5DE-9448-A653-D6BFBA65DCA9}"/>
              </a:ext>
            </a:extLst>
          </p:cNvPr>
          <p:cNvSpPr>
            <a:spLocks noChangeArrowheads="1"/>
          </p:cNvSpPr>
          <p:nvPr/>
        </p:nvSpPr>
        <p:spPr bwMode="ltGray">
          <a:xfrm>
            <a:off x="2874097" y="3431586"/>
            <a:ext cx="2289343" cy="1270952"/>
          </a:xfrm>
          <a:prstGeom prst="roundRect">
            <a:avLst>
              <a:gd name="adj" fmla="val 5393"/>
            </a:avLst>
          </a:prstGeom>
          <a:solidFill>
            <a:schemeClr val="bg1"/>
          </a:solidFill>
          <a:ln w="25400">
            <a:solidFill>
              <a:schemeClr val="accent6"/>
            </a:solidFill>
            <a:round/>
            <a:headEnd/>
            <a:tailEnd/>
          </a:ln>
        </p:spPr>
        <p:txBody>
          <a:bodyPr lIns="72000" tIns="36000" rIns="72000" bIns="36000" anchor="ctr">
            <a:noAutofit/>
          </a:bodyPr>
          <a:lstStyle/>
          <a:p>
            <a:pPr defTabSz="892152">
              <a:spcAft>
                <a:spcPts val="200"/>
              </a:spcAft>
              <a:defRPr/>
            </a:pPr>
            <a:r>
              <a:rPr lang="en-GB" sz="1200" b="1" kern="0" dirty="0">
                <a:solidFill>
                  <a:schemeClr val="accent1"/>
                </a:solidFill>
                <a:latin typeface="Arial" panose="020B0604020202020204" pitchFamily="34" charset="0"/>
                <a:ea typeface="ＭＳ Ｐゴシック" charset="0"/>
                <a:cs typeface="Arial" panose="020B0604020202020204" pitchFamily="34" charset="0"/>
              </a:rPr>
              <a:t>Key eligibility for CRC:</a:t>
            </a:r>
          </a:p>
          <a:p>
            <a:pPr marL="171450" indent="-171450" defTabSz="892152">
              <a:spcAft>
                <a:spcPts val="200"/>
              </a:spcAft>
              <a:buClr>
                <a:schemeClr val="accent2"/>
              </a:buClr>
              <a:buFont typeface="Arial" panose="020B0604020202020204" pitchFamily="34" charset="0"/>
              <a:buChar char="•"/>
              <a:defRPr/>
            </a:pPr>
            <a:r>
              <a:rPr lang="en-GB" sz="1100" kern="0" dirty="0">
                <a:latin typeface="Arial" panose="020B0604020202020204" pitchFamily="34" charset="0"/>
                <a:ea typeface="ＭＳ Ｐゴシック" charset="0"/>
                <a:cs typeface="Arial" panose="020B0604020202020204" pitchFamily="34" charset="0"/>
              </a:rPr>
              <a:t>Refractory metastatic CRC</a:t>
            </a:r>
          </a:p>
          <a:p>
            <a:pPr marL="171450" indent="-171450" defTabSz="892152">
              <a:spcAft>
                <a:spcPts val="200"/>
              </a:spcAft>
              <a:buClr>
                <a:schemeClr val="accent2"/>
              </a:buClr>
              <a:buFont typeface="Arial" panose="020B0604020202020204" pitchFamily="34" charset="0"/>
              <a:buChar char="•"/>
              <a:defRPr/>
            </a:pPr>
            <a:r>
              <a:rPr lang="en-GB" sz="1100" kern="0" dirty="0">
                <a:latin typeface="Arial" panose="020B0604020202020204" pitchFamily="34" charset="0"/>
                <a:ea typeface="ＭＳ Ｐゴシック" charset="0"/>
                <a:cs typeface="Arial" panose="020B0604020202020204" pitchFamily="34" charset="0"/>
              </a:rPr>
              <a:t>MSS by local assessment</a:t>
            </a:r>
          </a:p>
          <a:p>
            <a:pPr marL="171450" indent="-171450" defTabSz="892152">
              <a:spcAft>
                <a:spcPts val="200"/>
              </a:spcAft>
              <a:buClr>
                <a:schemeClr val="accent2"/>
              </a:buClr>
              <a:buFont typeface="Arial" panose="020B0604020202020204" pitchFamily="34" charset="0"/>
              <a:buChar char="•"/>
              <a:defRPr/>
            </a:pPr>
            <a:r>
              <a:rPr lang="en-GB" sz="1100" kern="0" dirty="0">
                <a:latin typeface="Arial" panose="020B0604020202020204" pitchFamily="34" charset="0"/>
                <a:ea typeface="ＭＳ Ｐゴシック" charset="0"/>
                <a:cs typeface="Arial" panose="020B0604020202020204" pitchFamily="34" charset="0"/>
              </a:rPr>
              <a:t>Prior IO allowed</a:t>
            </a:r>
          </a:p>
          <a:p>
            <a:pPr marL="171450" indent="-171450" defTabSz="892152">
              <a:spcAft>
                <a:spcPts val="200"/>
              </a:spcAft>
              <a:buClr>
                <a:schemeClr val="accent2"/>
              </a:buClr>
              <a:buFont typeface="Arial" panose="020B0604020202020204" pitchFamily="34" charset="0"/>
              <a:buChar char="•"/>
              <a:defRPr/>
            </a:pPr>
            <a:r>
              <a:rPr lang="en-GB" sz="1100" kern="0" dirty="0">
                <a:latin typeface="Arial" panose="020B0604020202020204" pitchFamily="34" charset="0"/>
                <a:ea typeface="ＭＳ Ｐゴシック" charset="0"/>
                <a:cs typeface="Arial" panose="020B0604020202020204" pitchFamily="34" charset="0"/>
              </a:rPr>
              <a:t>Tbili ≤1.5 × IULN</a:t>
            </a:r>
          </a:p>
          <a:p>
            <a:pPr marL="171450" indent="-171450" defTabSz="892152">
              <a:spcAft>
                <a:spcPts val="200"/>
              </a:spcAft>
              <a:buClr>
                <a:schemeClr val="accent2"/>
              </a:buClr>
              <a:buFont typeface="Arial" panose="020B0604020202020204" pitchFamily="34" charset="0"/>
              <a:buChar char="•"/>
              <a:defRPr/>
            </a:pPr>
            <a:r>
              <a:rPr lang="en-GB" sz="1100" kern="0" dirty="0">
                <a:latin typeface="Arial" panose="020B0604020202020204" pitchFamily="34" charset="0"/>
                <a:ea typeface="ＭＳ Ｐゴシック" charset="0"/>
                <a:cs typeface="Arial" panose="020B0604020202020204" pitchFamily="34" charset="0"/>
              </a:rPr>
              <a:t>AST/ALT ≤2.5 × IULN</a:t>
            </a:r>
          </a:p>
        </p:txBody>
      </p:sp>
      <p:sp>
        <p:nvSpPr>
          <p:cNvPr id="24" name="AutoShape 8">
            <a:extLst>
              <a:ext uri="{FF2B5EF4-FFF2-40B4-BE49-F238E27FC236}">
                <a16:creationId xmlns:a16="http://schemas.microsoft.com/office/drawing/2014/main" xmlns="" id="{02281A66-C8DE-334F-BDE2-AF3F33E00E02}"/>
              </a:ext>
            </a:extLst>
          </p:cNvPr>
          <p:cNvSpPr>
            <a:spLocks noChangeArrowheads="1"/>
          </p:cNvSpPr>
          <p:nvPr/>
        </p:nvSpPr>
        <p:spPr bwMode="ltGray">
          <a:xfrm>
            <a:off x="2874097" y="4847431"/>
            <a:ext cx="2289343" cy="797214"/>
          </a:xfrm>
          <a:prstGeom prst="roundRect">
            <a:avLst>
              <a:gd name="adj" fmla="val 5393"/>
            </a:avLst>
          </a:prstGeom>
          <a:solidFill>
            <a:schemeClr val="tx2"/>
          </a:solidFill>
          <a:ln w="25400">
            <a:solidFill>
              <a:schemeClr val="tx2"/>
            </a:solidFill>
            <a:round/>
            <a:headEnd/>
            <a:tailEnd/>
          </a:ln>
        </p:spPr>
        <p:txBody>
          <a:bodyPr lIns="72000" tIns="36000" rIns="72000" bIns="36000" anchor="ctr">
            <a:noAutofit/>
          </a:bodyPr>
          <a:lstStyle/>
          <a:p>
            <a:pPr algn="ctr" defTabSz="892152">
              <a:spcAft>
                <a:spcPts val="200"/>
              </a:spcAft>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Evaluable population:</a:t>
            </a:r>
          </a:p>
          <a:p>
            <a:pPr algn="ctr" defTabSz="892152">
              <a:spcAft>
                <a:spcPts val="200"/>
              </a:spcAft>
              <a:buClr>
                <a:schemeClr val="accent2"/>
              </a:buClr>
              <a:defRPr/>
            </a:pPr>
            <a:r>
              <a:rPr lang="en-GB" sz="1100" kern="0" dirty="0">
                <a:solidFill>
                  <a:schemeClr val="bg1"/>
                </a:solidFill>
                <a:latin typeface="Arial" panose="020B0604020202020204" pitchFamily="34" charset="0"/>
                <a:ea typeface="ＭＳ Ｐゴシック" charset="0"/>
                <a:cs typeface="Arial" panose="020B0604020202020204" pitchFamily="34" charset="0"/>
              </a:rPr>
              <a:t>Treated with 1 or 2 mg/kg bot + bal as of 29 August 2022 with ≥1 Q6W imaging assessment</a:t>
            </a:r>
          </a:p>
        </p:txBody>
      </p:sp>
      <p:sp>
        <p:nvSpPr>
          <p:cNvPr id="26" name="Textfeld 18">
            <a:extLst>
              <a:ext uri="{FF2B5EF4-FFF2-40B4-BE49-F238E27FC236}">
                <a16:creationId xmlns:a16="http://schemas.microsoft.com/office/drawing/2014/main" xmlns="" id="{CE2D2273-3432-F14C-97F9-18A69D2B2910}"/>
              </a:ext>
            </a:extLst>
          </p:cNvPr>
          <p:cNvSpPr txBox="1">
            <a:spLocks noChangeArrowheads="1"/>
          </p:cNvSpPr>
          <p:nvPr/>
        </p:nvSpPr>
        <p:spPr bwMode="auto">
          <a:xfrm>
            <a:off x="7661770" y="3862234"/>
            <a:ext cx="112562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PD-1</a:t>
            </a:r>
          </a:p>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3 mg/kg Q2W</a:t>
            </a:r>
            <a:endParaRPr lang="en-GB" altLang="de-DE" sz="1200" dirty="0">
              <a:solidFill>
                <a:srgbClr val="000000"/>
              </a:solidFill>
              <a:cs typeface="Arial" panose="020B0604020202020204" pitchFamily="34" charset="0"/>
            </a:endParaRPr>
          </a:p>
        </p:txBody>
      </p:sp>
      <p:sp>
        <p:nvSpPr>
          <p:cNvPr id="27" name="Textfeld 18">
            <a:extLst>
              <a:ext uri="{FF2B5EF4-FFF2-40B4-BE49-F238E27FC236}">
                <a16:creationId xmlns:a16="http://schemas.microsoft.com/office/drawing/2014/main" xmlns="" id="{7E179776-24CF-1348-84F1-8A50DFAA3A43}"/>
              </a:ext>
            </a:extLst>
          </p:cNvPr>
          <p:cNvSpPr txBox="1">
            <a:spLocks noChangeArrowheads="1"/>
          </p:cNvSpPr>
          <p:nvPr/>
        </p:nvSpPr>
        <p:spPr bwMode="auto">
          <a:xfrm>
            <a:off x="7057598" y="3479444"/>
            <a:ext cx="288862"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400" b="1" dirty="0">
                <a:solidFill>
                  <a:srgbClr val="000000"/>
                </a:solidFill>
                <a:ea typeface="ヒラギノ角ゴ Pro W3" panose="020B0300000000000000" pitchFamily="34" charset="-128"/>
                <a:cs typeface="Arial" panose="020B0604020202020204" pitchFamily="34" charset="0"/>
              </a:rPr>
              <a:t>+</a:t>
            </a:r>
            <a:endParaRPr lang="en-GB" altLang="de-DE" sz="1400" b="1" dirty="0">
              <a:solidFill>
                <a:srgbClr val="000000"/>
              </a:solidFill>
              <a:cs typeface="Arial" panose="020B0604020202020204" pitchFamily="34" charset="0"/>
            </a:endParaRPr>
          </a:p>
        </p:txBody>
      </p:sp>
      <p:sp>
        <p:nvSpPr>
          <p:cNvPr id="28" name="Textfeld 18">
            <a:extLst>
              <a:ext uri="{FF2B5EF4-FFF2-40B4-BE49-F238E27FC236}">
                <a16:creationId xmlns:a16="http://schemas.microsoft.com/office/drawing/2014/main" xmlns="" id="{F7ADAB89-244C-D54E-8739-D063DA0EDBF5}"/>
              </a:ext>
            </a:extLst>
          </p:cNvPr>
          <p:cNvSpPr txBox="1">
            <a:spLocks noChangeArrowheads="1"/>
          </p:cNvSpPr>
          <p:nvPr/>
        </p:nvSpPr>
        <p:spPr bwMode="auto">
          <a:xfrm>
            <a:off x="6861539" y="5474724"/>
            <a:ext cx="582660"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b="1" dirty="0">
                <a:solidFill>
                  <a:srgbClr val="000000"/>
                </a:solidFill>
                <a:ea typeface="ヒラギノ角ゴ Pro W3" panose="020B0300000000000000" pitchFamily="34" charset="-128"/>
                <a:cs typeface="Arial" panose="020B0604020202020204" pitchFamily="34" charset="0"/>
              </a:rPr>
              <a:t>Week</a:t>
            </a:r>
            <a:endParaRPr lang="en-GB" altLang="de-DE" sz="1200" b="1" dirty="0">
              <a:solidFill>
                <a:srgbClr val="000000"/>
              </a:solidFill>
              <a:cs typeface="Arial" panose="020B0604020202020204" pitchFamily="34" charset="0"/>
            </a:endParaRPr>
          </a:p>
        </p:txBody>
      </p:sp>
      <p:sp>
        <p:nvSpPr>
          <p:cNvPr id="29" name="Textfeld 18">
            <a:extLst>
              <a:ext uri="{FF2B5EF4-FFF2-40B4-BE49-F238E27FC236}">
                <a16:creationId xmlns:a16="http://schemas.microsoft.com/office/drawing/2014/main" xmlns="" id="{7844BDB8-9450-A04D-AABF-49C57FB635D4}"/>
              </a:ext>
            </a:extLst>
          </p:cNvPr>
          <p:cNvSpPr txBox="1">
            <a:spLocks noChangeArrowheads="1"/>
          </p:cNvSpPr>
          <p:nvPr/>
        </p:nvSpPr>
        <p:spPr bwMode="auto">
          <a:xfrm>
            <a:off x="5446431" y="5252474"/>
            <a:ext cx="2696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0</a:t>
            </a:r>
            <a:endParaRPr lang="en-GB" altLang="de-DE" sz="1200" dirty="0">
              <a:solidFill>
                <a:srgbClr val="000000"/>
              </a:solidFill>
              <a:cs typeface="Arial" panose="020B0604020202020204" pitchFamily="34" charset="0"/>
            </a:endParaRPr>
          </a:p>
        </p:txBody>
      </p:sp>
      <p:sp>
        <p:nvSpPr>
          <p:cNvPr id="30" name="Textfeld 18">
            <a:extLst>
              <a:ext uri="{FF2B5EF4-FFF2-40B4-BE49-F238E27FC236}">
                <a16:creationId xmlns:a16="http://schemas.microsoft.com/office/drawing/2014/main" xmlns="" id="{56F63789-7A9D-6B40-AF32-A6D06EF53C44}"/>
              </a:ext>
            </a:extLst>
          </p:cNvPr>
          <p:cNvSpPr txBox="1">
            <a:spLocks noChangeArrowheads="1"/>
          </p:cNvSpPr>
          <p:nvPr/>
        </p:nvSpPr>
        <p:spPr bwMode="auto">
          <a:xfrm>
            <a:off x="5967131" y="5252474"/>
            <a:ext cx="2696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2</a:t>
            </a:r>
            <a:endParaRPr lang="en-GB" altLang="de-DE" sz="1200" dirty="0">
              <a:solidFill>
                <a:srgbClr val="000000"/>
              </a:solidFill>
              <a:cs typeface="Arial" panose="020B0604020202020204" pitchFamily="34" charset="0"/>
            </a:endParaRPr>
          </a:p>
        </p:txBody>
      </p:sp>
      <p:sp>
        <p:nvSpPr>
          <p:cNvPr id="31" name="Textfeld 18">
            <a:extLst>
              <a:ext uri="{FF2B5EF4-FFF2-40B4-BE49-F238E27FC236}">
                <a16:creationId xmlns:a16="http://schemas.microsoft.com/office/drawing/2014/main" xmlns="" id="{590668F7-94D1-D946-8822-9230C74D02B8}"/>
              </a:ext>
            </a:extLst>
          </p:cNvPr>
          <p:cNvSpPr txBox="1">
            <a:spLocks noChangeArrowheads="1"/>
          </p:cNvSpPr>
          <p:nvPr/>
        </p:nvSpPr>
        <p:spPr bwMode="auto">
          <a:xfrm>
            <a:off x="6494181" y="5252474"/>
            <a:ext cx="2696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4</a:t>
            </a:r>
            <a:endParaRPr lang="en-GB" altLang="de-DE" sz="1200" dirty="0">
              <a:solidFill>
                <a:srgbClr val="000000"/>
              </a:solidFill>
              <a:cs typeface="Arial" panose="020B0604020202020204" pitchFamily="34" charset="0"/>
            </a:endParaRPr>
          </a:p>
        </p:txBody>
      </p:sp>
      <p:sp>
        <p:nvSpPr>
          <p:cNvPr id="32" name="Textfeld 18">
            <a:extLst>
              <a:ext uri="{FF2B5EF4-FFF2-40B4-BE49-F238E27FC236}">
                <a16:creationId xmlns:a16="http://schemas.microsoft.com/office/drawing/2014/main" xmlns="" id="{13069830-FFE5-9949-ACDF-FE52BA7E4490}"/>
              </a:ext>
            </a:extLst>
          </p:cNvPr>
          <p:cNvSpPr txBox="1">
            <a:spLocks noChangeArrowheads="1"/>
          </p:cNvSpPr>
          <p:nvPr/>
        </p:nvSpPr>
        <p:spPr bwMode="auto">
          <a:xfrm>
            <a:off x="7014881" y="5252474"/>
            <a:ext cx="2696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6</a:t>
            </a:r>
            <a:endParaRPr lang="en-GB" altLang="de-DE" sz="1200" dirty="0">
              <a:solidFill>
                <a:srgbClr val="000000"/>
              </a:solidFill>
              <a:cs typeface="Arial" panose="020B0604020202020204" pitchFamily="34" charset="0"/>
            </a:endParaRPr>
          </a:p>
        </p:txBody>
      </p:sp>
      <p:sp>
        <p:nvSpPr>
          <p:cNvPr id="33" name="Textfeld 18">
            <a:extLst>
              <a:ext uri="{FF2B5EF4-FFF2-40B4-BE49-F238E27FC236}">
                <a16:creationId xmlns:a16="http://schemas.microsoft.com/office/drawing/2014/main" xmlns="" id="{74B1DD58-E5C7-2843-8CB7-3BD9A48CF07E}"/>
              </a:ext>
            </a:extLst>
          </p:cNvPr>
          <p:cNvSpPr txBox="1">
            <a:spLocks noChangeArrowheads="1"/>
          </p:cNvSpPr>
          <p:nvPr/>
        </p:nvSpPr>
        <p:spPr bwMode="auto">
          <a:xfrm>
            <a:off x="7538756" y="5252474"/>
            <a:ext cx="26962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8</a:t>
            </a:r>
            <a:endParaRPr lang="en-GB" altLang="de-DE" sz="1200" dirty="0">
              <a:solidFill>
                <a:srgbClr val="000000"/>
              </a:solidFill>
              <a:cs typeface="Arial" panose="020B0604020202020204" pitchFamily="34" charset="0"/>
            </a:endParaRPr>
          </a:p>
        </p:txBody>
      </p:sp>
      <p:sp>
        <p:nvSpPr>
          <p:cNvPr id="34" name="Textfeld 18">
            <a:extLst>
              <a:ext uri="{FF2B5EF4-FFF2-40B4-BE49-F238E27FC236}">
                <a16:creationId xmlns:a16="http://schemas.microsoft.com/office/drawing/2014/main" xmlns="" id="{FF8C9BCA-8F1F-404C-941C-CCDDD8B06122}"/>
              </a:ext>
            </a:extLst>
          </p:cNvPr>
          <p:cNvSpPr txBox="1">
            <a:spLocks noChangeArrowheads="1"/>
          </p:cNvSpPr>
          <p:nvPr/>
        </p:nvSpPr>
        <p:spPr bwMode="auto">
          <a:xfrm>
            <a:off x="8026502" y="5252474"/>
            <a:ext cx="35458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10</a:t>
            </a:r>
            <a:endParaRPr lang="en-GB" altLang="de-DE" sz="1200" dirty="0">
              <a:solidFill>
                <a:srgbClr val="000000"/>
              </a:solidFill>
              <a:cs typeface="Arial" panose="020B0604020202020204" pitchFamily="34" charset="0"/>
            </a:endParaRPr>
          </a:p>
        </p:txBody>
      </p:sp>
      <p:sp>
        <p:nvSpPr>
          <p:cNvPr id="35" name="Textfeld 18">
            <a:extLst>
              <a:ext uri="{FF2B5EF4-FFF2-40B4-BE49-F238E27FC236}">
                <a16:creationId xmlns:a16="http://schemas.microsoft.com/office/drawing/2014/main" xmlns="" id="{D78B6A05-B32E-0345-9896-8EEE616A2D42}"/>
              </a:ext>
            </a:extLst>
          </p:cNvPr>
          <p:cNvSpPr txBox="1">
            <a:spLocks noChangeArrowheads="1"/>
          </p:cNvSpPr>
          <p:nvPr/>
        </p:nvSpPr>
        <p:spPr bwMode="auto">
          <a:xfrm>
            <a:off x="8537677" y="5252474"/>
            <a:ext cx="354584"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pPr>
            <a:r>
              <a:rPr lang="en-GB" altLang="de-DE" sz="1200" dirty="0">
                <a:solidFill>
                  <a:srgbClr val="000000"/>
                </a:solidFill>
                <a:ea typeface="ヒラギノ角ゴ Pro W3" panose="020B0300000000000000" pitchFamily="34" charset="-128"/>
                <a:cs typeface="Arial" panose="020B0604020202020204" pitchFamily="34" charset="0"/>
              </a:rPr>
              <a:t>12</a:t>
            </a:r>
            <a:endParaRPr lang="en-GB" altLang="de-DE" sz="1200" dirty="0">
              <a:solidFill>
                <a:srgbClr val="000000"/>
              </a:solidFill>
              <a:cs typeface="Arial" panose="020B0604020202020204" pitchFamily="34" charset="0"/>
            </a:endParaRPr>
          </a:p>
        </p:txBody>
      </p:sp>
      <p:sp>
        <p:nvSpPr>
          <p:cNvPr id="36" name="Rectangle 35">
            <a:extLst>
              <a:ext uri="{FF2B5EF4-FFF2-40B4-BE49-F238E27FC236}">
                <a16:creationId xmlns:a16="http://schemas.microsoft.com/office/drawing/2014/main" xmlns="" id="{DF4F88A2-0528-4540-807C-528792EF43A3}"/>
              </a:ext>
            </a:extLst>
          </p:cNvPr>
          <p:cNvSpPr/>
          <p:nvPr/>
        </p:nvSpPr>
        <p:spPr>
          <a:xfrm>
            <a:off x="6062245" y="3425080"/>
            <a:ext cx="518400" cy="394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b="1" dirty="0">
                <a:latin typeface="Arial" panose="020B0604020202020204" pitchFamily="34" charset="0"/>
                <a:cs typeface="Arial" panose="020B0604020202020204" pitchFamily="34" charset="0"/>
              </a:rPr>
              <a:t>BOT</a:t>
            </a:r>
          </a:p>
        </p:txBody>
      </p:sp>
      <p:sp>
        <p:nvSpPr>
          <p:cNvPr id="37" name="Rectangle 36">
            <a:extLst>
              <a:ext uri="{FF2B5EF4-FFF2-40B4-BE49-F238E27FC236}">
                <a16:creationId xmlns:a16="http://schemas.microsoft.com/office/drawing/2014/main" xmlns="" id="{235DA23A-3C69-7741-BBEE-327790F000D3}"/>
              </a:ext>
            </a:extLst>
          </p:cNvPr>
          <p:cNvSpPr/>
          <p:nvPr/>
        </p:nvSpPr>
        <p:spPr>
          <a:xfrm>
            <a:off x="7970558" y="3425080"/>
            <a:ext cx="518400" cy="3949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1400" b="1" dirty="0">
                <a:latin typeface="Arial" panose="020B0604020202020204" pitchFamily="34" charset="0"/>
                <a:cs typeface="Arial" panose="020B0604020202020204" pitchFamily="34" charset="0"/>
              </a:rPr>
              <a:t>BAL</a:t>
            </a:r>
          </a:p>
        </p:txBody>
      </p:sp>
      <p:cxnSp>
        <p:nvCxnSpPr>
          <p:cNvPr id="40" name="Straight Connector 39">
            <a:extLst>
              <a:ext uri="{FF2B5EF4-FFF2-40B4-BE49-F238E27FC236}">
                <a16:creationId xmlns:a16="http://schemas.microsoft.com/office/drawing/2014/main" xmlns="" id="{DDE5BD56-D643-FB49-9A64-95CA275AAAF3}"/>
              </a:ext>
            </a:extLst>
          </p:cNvPr>
          <p:cNvCxnSpPr>
            <a:cxnSpLocks/>
          </p:cNvCxnSpPr>
          <p:nvPr/>
        </p:nvCxnSpPr>
        <p:spPr>
          <a:xfrm>
            <a:off x="5585633"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xmlns="" id="{11A0FF3A-E490-5C4A-83F7-4144BDF27BF1}"/>
              </a:ext>
            </a:extLst>
          </p:cNvPr>
          <p:cNvSpPr/>
          <p:nvPr/>
        </p:nvSpPr>
        <p:spPr>
          <a:xfrm>
            <a:off x="5534920"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xmlns="" id="{78A63957-CD88-0C4E-9C0E-7E04970BEF1C}"/>
              </a:ext>
            </a:extLst>
          </p:cNvPr>
          <p:cNvSpPr/>
          <p:nvPr/>
        </p:nvSpPr>
        <p:spPr>
          <a:xfrm>
            <a:off x="5534920" y="4861310"/>
            <a:ext cx="101427" cy="1014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3" name="Straight Connector 42">
            <a:extLst>
              <a:ext uri="{FF2B5EF4-FFF2-40B4-BE49-F238E27FC236}">
                <a16:creationId xmlns:a16="http://schemas.microsoft.com/office/drawing/2014/main" xmlns="" id="{C7690385-565E-1E4F-B4DD-56040140CED9}"/>
              </a:ext>
            </a:extLst>
          </p:cNvPr>
          <p:cNvCxnSpPr>
            <a:cxnSpLocks/>
          </p:cNvCxnSpPr>
          <p:nvPr/>
        </p:nvCxnSpPr>
        <p:spPr>
          <a:xfrm>
            <a:off x="6103158"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xmlns="" id="{3227B824-D1B5-DF4C-B0BE-C9D2E08C87C8}"/>
              </a:ext>
            </a:extLst>
          </p:cNvPr>
          <p:cNvSpPr/>
          <p:nvPr/>
        </p:nvSpPr>
        <p:spPr>
          <a:xfrm>
            <a:off x="6052445"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5" name="Straight Connector 44">
            <a:extLst>
              <a:ext uri="{FF2B5EF4-FFF2-40B4-BE49-F238E27FC236}">
                <a16:creationId xmlns:a16="http://schemas.microsoft.com/office/drawing/2014/main" xmlns="" id="{A34C89C5-ECD1-2B4A-808A-E1B6D3BA4344}"/>
              </a:ext>
            </a:extLst>
          </p:cNvPr>
          <p:cNvCxnSpPr>
            <a:cxnSpLocks/>
          </p:cNvCxnSpPr>
          <p:nvPr/>
        </p:nvCxnSpPr>
        <p:spPr>
          <a:xfrm>
            <a:off x="6630208"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45">
            <a:extLst>
              <a:ext uri="{FF2B5EF4-FFF2-40B4-BE49-F238E27FC236}">
                <a16:creationId xmlns:a16="http://schemas.microsoft.com/office/drawing/2014/main" xmlns="" id="{E232E65A-916E-494F-82D0-A96039DFC0C3}"/>
              </a:ext>
            </a:extLst>
          </p:cNvPr>
          <p:cNvSpPr/>
          <p:nvPr/>
        </p:nvSpPr>
        <p:spPr>
          <a:xfrm>
            <a:off x="6579495"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47" name="Straight Connector 46">
            <a:extLst>
              <a:ext uri="{FF2B5EF4-FFF2-40B4-BE49-F238E27FC236}">
                <a16:creationId xmlns:a16="http://schemas.microsoft.com/office/drawing/2014/main" xmlns="" id="{83BB97FD-50F0-374F-984F-4CE3DCC4B6E8}"/>
              </a:ext>
            </a:extLst>
          </p:cNvPr>
          <p:cNvCxnSpPr>
            <a:cxnSpLocks/>
          </p:cNvCxnSpPr>
          <p:nvPr/>
        </p:nvCxnSpPr>
        <p:spPr>
          <a:xfrm>
            <a:off x="7150908"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xmlns="" id="{1DA083AF-CBD7-2443-95AE-CD6FE4A42772}"/>
              </a:ext>
            </a:extLst>
          </p:cNvPr>
          <p:cNvSpPr/>
          <p:nvPr/>
        </p:nvSpPr>
        <p:spPr>
          <a:xfrm>
            <a:off x="7100195"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xmlns="" id="{72F80783-0678-4945-B24E-328DE2618B4B}"/>
              </a:ext>
            </a:extLst>
          </p:cNvPr>
          <p:cNvSpPr/>
          <p:nvPr/>
        </p:nvSpPr>
        <p:spPr>
          <a:xfrm>
            <a:off x="7100195" y="4861310"/>
            <a:ext cx="101427" cy="1014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0" name="Straight Connector 49">
            <a:extLst>
              <a:ext uri="{FF2B5EF4-FFF2-40B4-BE49-F238E27FC236}">
                <a16:creationId xmlns:a16="http://schemas.microsoft.com/office/drawing/2014/main" xmlns="" id="{B14F120C-5A06-BB49-B5A7-719527341F89}"/>
              </a:ext>
            </a:extLst>
          </p:cNvPr>
          <p:cNvCxnSpPr>
            <a:cxnSpLocks/>
          </p:cNvCxnSpPr>
          <p:nvPr/>
        </p:nvCxnSpPr>
        <p:spPr>
          <a:xfrm>
            <a:off x="7671608"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xmlns="" id="{13705391-7A3A-164E-ACB5-D4B69625779B}"/>
              </a:ext>
            </a:extLst>
          </p:cNvPr>
          <p:cNvSpPr/>
          <p:nvPr/>
        </p:nvSpPr>
        <p:spPr>
          <a:xfrm>
            <a:off x="7620895"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2" name="Straight Connector 51">
            <a:extLst>
              <a:ext uri="{FF2B5EF4-FFF2-40B4-BE49-F238E27FC236}">
                <a16:creationId xmlns:a16="http://schemas.microsoft.com/office/drawing/2014/main" xmlns="" id="{4919F3B4-7A51-9741-9F4D-B89BD418FAAD}"/>
              </a:ext>
            </a:extLst>
          </p:cNvPr>
          <p:cNvCxnSpPr>
            <a:cxnSpLocks/>
          </p:cNvCxnSpPr>
          <p:nvPr/>
        </p:nvCxnSpPr>
        <p:spPr>
          <a:xfrm>
            <a:off x="8192308"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xmlns="" id="{7958D8F6-9E96-A441-AFCF-7B52DC0B92BF}"/>
              </a:ext>
            </a:extLst>
          </p:cNvPr>
          <p:cNvSpPr/>
          <p:nvPr/>
        </p:nvSpPr>
        <p:spPr>
          <a:xfrm>
            <a:off x="8141595"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4" name="Straight Connector 53">
            <a:extLst>
              <a:ext uri="{FF2B5EF4-FFF2-40B4-BE49-F238E27FC236}">
                <a16:creationId xmlns:a16="http://schemas.microsoft.com/office/drawing/2014/main" xmlns="" id="{637F0F3A-5799-3C48-9B09-448625ABCFEC}"/>
              </a:ext>
            </a:extLst>
          </p:cNvPr>
          <p:cNvCxnSpPr>
            <a:cxnSpLocks/>
          </p:cNvCxnSpPr>
          <p:nvPr/>
        </p:nvCxnSpPr>
        <p:spPr>
          <a:xfrm>
            <a:off x="8709833" y="4689518"/>
            <a:ext cx="0" cy="520869"/>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xmlns="" id="{49A09CC3-390D-F147-8A17-2BC2E2B7F720}"/>
              </a:ext>
            </a:extLst>
          </p:cNvPr>
          <p:cNvSpPr/>
          <p:nvPr/>
        </p:nvSpPr>
        <p:spPr>
          <a:xfrm>
            <a:off x="8659120" y="5035935"/>
            <a:ext cx="101427" cy="10142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6" name="Rectangle 55">
            <a:extLst>
              <a:ext uri="{FF2B5EF4-FFF2-40B4-BE49-F238E27FC236}">
                <a16:creationId xmlns:a16="http://schemas.microsoft.com/office/drawing/2014/main" xmlns="" id="{87AA65F6-F8D9-8448-8BBE-7B93BA1B72CD}"/>
              </a:ext>
            </a:extLst>
          </p:cNvPr>
          <p:cNvSpPr/>
          <p:nvPr/>
        </p:nvSpPr>
        <p:spPr>
          <a:xfrm>
            <a:off x="8659120" y="4861310"/>
            <a:ext cx="101427" cy="1014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57" name="Gerade Verbindung mit Pfeil 33">
            <a:extLst>
              <a:ext uri="{FF2B5EF4-FFF2-40B4-BE49-F238E27FC236}">
                <a16:creationId xmlns:a16="http://schemas.microsoft.com/office/drawing/2014/main" xmlns="" id="{54453905-E5CB-9C43-BB24-631C041E3BB6}"/>
              </a:ext>
            </a:extLst>
          </p:cNvPr>
          <p:cNvCxnSpPr>
            <a:cxnSpLocks noChangeShapeType="1"/>
          </p:cNvCxnSpPr>
          <p:nvPr/>
        </p:nvCxnSpPr>
        <p:spPr bwMode="auto">
          <a:xfrm>
            <a:off x="5441515" y="5270047"/>
            <a:ext cx="3481200" cy="0"/>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0" name="Rectangle 59">
            <a:extLst>
              <a:ext uri="{FF2B5EF4-FFF2-40B4-BE49-F238E27FC236}">
                <a16:creationId xmlns:a16="http://schemas.microsoft.com/office/drawing/2014/main" xmlns="" id="{3E12A671-13DF-4C4D-9D74-4043745483D3}"/>
              </a:ext>
            </a:extLst>
          </p:cNvPr>
          <p:cNvSpPr/>
          <p:nvPr/>
        </p:nvSpPr>
        <p:spPr>
          <a:xfrm>
            <a:off x="5441515" y="4434090"/>
            <a:ext cx="3479848" cy="31433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dirty="0">
                <a:latin typeface="Arial" panose="020B0604020202020204" pitchFamily="34" charset="0"/>
                <a:cs typeface="Arial" panose="020B0604020202020204" pitchFamily="34" charset="0"/>
              </a:rPr>
              <a:t>Combination therapy</a:t>
            </a:r>
          </a:p>
        </p:txBody>
      </p:sp>
    </p:spTree>
    <p:extLst>
      <p:ext uri="{BB962C8B-B14F-4D97-AF65-F5344CB8AC3E}">
        <p14:creationId xmlns:p14="http://schemas.microsoft.com/office/powerpoint/2010/main" val="15107543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xmlns="" id="{523D4BE0-6B29-4940-BEDE-F35ED5FA603E}"/>
              </a:ext>
            </a:extLst>
          </p:cNvPr>
          <p:cNvSpPr>
            <a:spLocks noGrp="1"/>
          </p:cNvSpPr>
          <p:nvPr>
            <p:ph type="body" idx="1"/>
          </p:nvPr>
        </p:nvSpPr>
        <p:spPr>
          <a:xfrm>
            <a:off x="609600" y="1214362"/>
            <a:ext cx="10972800" cy="702470"/>
          </a:xfrm>
        </p:spPr>
        <p:txBody>
          <a:bodyPr/>
          <a:lstStyle/>
          <a:p>
            <a:r>
              <a:rPr lang="en-GB" dirty="0"/>
              <a:t>BASELINE DATA</a:t>
            </a:r>
          </a:p>
        </p:txBody>
      </p:sp>
      <p:sp>
        <p:nvSpPr>
          <p:cNvPr id="2" name="Title 1">
            <a:extLst>
              <a:ext uri="{FF2B5EF4-FFF2-40B4-BE49-F238E27FC236}">
                <a16:creationId xmlns:a16="http://schemas.microsoft.com/office/drawing/2014/main" xmlns="" id="{C1F08940-A4BE-A923-AD45-54BB170D3E20}"/>
              </a:ext>
            </a:extLst>
          </p:cNvPr>
          <p:cNvSpPr>
            <a:spLocks noGrp="1"/>
          </p:cNvSpPr>
          <p:nvPr>
            <p:ph type="title"/>
          </p:nvPr>
        </p:nvSpPr>
        <p:spPr>
          <a:xfrm>
            <a:off x="619201" y="259200"/>
            <a:ext cx="8740799" cy="864000"/>
          </a:xfrm>
        </p:spPr>
        <p:txBody>
          <a:bodyPr/>
          <a:lstStyle/>
          <a:p>
            <a:r>
              <a:rPr lang="en-GB" dirty="0"/>
              <a:t>results</a:t>
            </a:r>
          </a:p>
        </p:txBody>
      </p:sp>
      <p:sp>
        <p:nvSpPr>
          <p:cNvPr id="5" name="Content Placeholder 4">
            <a:extLst>
              <a:ext uri="{FF2B5EF4-FFF2-40B4-BE49-F238E27FC236}">
                <a16:creationId xmlns:a16="http://schemas.microsoft.com/office/drawing/2014/main" xmlns="" id="{F2229F74-FCCC-2762-1755-4C6917AB2806}"/>
              </a:ext>
            </a:extLst>
          </p:cNvPr>
          <p:cNvSpPr>
            <a:spLocks noGrp="1"/>
          </p:cNvSpPr>
          <p:nvPr>
            <p:ph sz="quarter" idx="14"/>
          </p:nvPr>
        </p:nvSpPr>
        <p:spPr>
          <a:xfrm>
            <a:off x="619200" y="1621440"/>
            <a:ext cx="10963200" cy="3960000"/>
          </a:xfrm>
        </p:spPr>
        <p:txBody>
          <a:bodyPr/>
          <a:lstStyle/>
          <a:p>
            <a:r>
              <a:rPr lang="en-GB" dirty="0"/>
              <a:t>Median age: 57 years (25–83), 57% female</a:t>
            </a:r>
          </a:p>
          <a:p>
            <a:r>
              <a:rPr lang="en-GB" dirty="0"/>
              <a:t>Median prior lines of therapy: 4</a:t>
            </a:r>
          </a:p>
          <a:p>
            <a:r>
              <a:rPr lang="en-GB" dirty="0"/>
              <a:t>31% had received prior immunotherapy</a:t>
            </a:r>
          </a:p>
        </p:txBody>
      </p:sp>
      <p:sp>
        <p:nvSpPr>
          <p:cNvPr id="4" name="Slide Number Placeholder 3">
            <a:extLst>
              <a:ext uri="{FF2B5EF4-FFF2-40B4-BE49-F238E27FC236}">
                <a16:creationId xmlns:a16="http://schemas.microsoft.com/office/drawing/2014/main" xmlns="" id="{444A8C98-5151-D0FA-04DB-5BAB0B310D1F}"/>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
        <p:nvSpPr>
          <p:cNvPr id="10" name="Content Placeholder 9">
            <a:extLst>
              <a:ext uri="{FF2B5EF4-FFF2-40B4-BE49-F238E27FC236}">
                <a16:creationId xmlns:a16="http://schemas.microsoft.com/office/drawing/2014/main" xmlns="" id="{550CA0FB-E5BD-3F4B-8DC2-57D4F6618F44}"/>
              </a:ext>
            </a:extLst>
          </p:cNvPr>
          <p:cNvSpPr>
            <a:spLocks noGrp="1"/>
          </p:cNvSpPr>
          <p:nvPr>
            <p:ph sz="quarter" idx="15"/>
          </p:nvPr>
        </p:nvSpPr>
        <p:spPr>
          <a:xfrm>
            <a:off x="620183" y="6268888"/>
            <a:ext cx="10180339" cy="365125"/>
          </a:xfrm>
        </p:spPr>
        <p:txBody>
          <a:bodyPr/>
          <a:lstStyle/>
          <a:p>
            <a:r>
              <a:rPr lang="en-GB" dirty="0">
                <a:solidFill>
                  <a:schemeClr val="tx2"/>
                </a:solidFill>
              </a:rPr>
              <a:t>BOR, best overall response; CI, confidence interval; CR, complete response; DCR, disease control rate; F/U, follow-up; NR, not reached; ORR, objective response rate; PFS, progression free survival; PR, partial response; SD, stable disease; TRAE, treatment-related adverse event</a:t>
            </a:r>
          </a:p>
          <a:p>
            <a:r>
              <a:rPr lang="en-GB" sz="1200" dirty="0">
                <a:solidFill>
                  <a:schemeClr val="tx2"/>
                </a:solidFill>
                <a:ea typeface="Calibri" panose="020F0502020204030204" pitchFamily="34" charset="0"/>
              </a:rPr>
              <a:t>El-</a:t>
            </a:r>
            <a:r>
              <a:rPr lang="en-GB" sz="1200" dirty="0" err="1">
                <a:solidFill>
                  <a:schemeClr val="tx2"/>
                </a:solidFill>
                <a:ea typeface="Calibri" panose="020F0502020204030204" pitchFamily="34" charset="0"/>
              </a:rPr>
              <a:t>Khoueiry</a:t>
            </a:r>
            <a:r>
              <a:rPr lang="en-GB" sz="1200" dirty="0">
                <a:solidFill>
                  <a:schemeClr val="tx2"/>
                </a:solidFill>
                <a:ea typeface="Calibri" panose="020F0502020204030204" pitchFamily="34" charset="0"/>
              </a:rPr>
              <a:t> AB, </a:t>
            </a:r>
            <a:r>
              <a:rPr lang="en-GB" sz="1200" dirty="0">
                <a:solidFill>
                  <a:schemeClr val="tx2"/>
                </a:solidFill>
                <a:effectLst/>
                <a:ea typeface="Calibri" panose="020F0502020204030204" pitchFamily="34" charset="0"/>
              </a:rPr>
              <a:t>et al</a:t>
            </a:r>
            <a:r>
              <a:rPr lang="en-GB" sz="1200" dirty="0">
                <a:solidFill>
                  <a:schemeClr val="tx2"/>
                </a:solidFill>
                <a:ea typeface="Calibri" panose="020F0502020204030204" pitchFamily="34" charset="0"/>
              </a:rPr>
              <a:t>. </a:t>
            </a:r>
            <a:r>
              <a:rPr lang="it-IT" sz="1200" dirty="0">
                <a:solidFill>
                  <a:schemeClr val="tx2"/>
                </a:solidFill>
                <a:ea typeface="Calibri" panose="020F0502020204030204" pitchFamily="34" charset="0"/>
              </a:rPr>
              <a:t>J Clin Oncol 41, 2023 (suppl 4; abstr LBA8) </a:t>
            </a:r>
            <a:r>
              <a:rPr lang="en-GB" sz="1200" dirty="0">
                <a:solidFill>
                  <a:schemeClr val="tx2"/>
                </a:solidFill>
              </a:rPr>
              <a:t>(ASCO GI 2023, oral presentation)</a:t>
            </a:r>
            <a:endParaRPr lang="en-GB" dirty="0">
              <a:solidFill>
                <a:schemeClr val="tx2"/>
              </a:solidFill>
            </a:endParaRPr>
          </a:p>
        </p:txBody>
      </p:sp>
      <p:sp>
        <p:nvSpPr>
          <p:cNvPr id="12" name="TextBox 11">
            <a:extLst>
              <a:ext uri="{FF2B5EF4-FFF2-40B4-BE49-F238E27FC236}">
                <a16:creationId xmlns:a16="http://schemas.microsoft.com/office/drawing/2014/main" xmlns="" id="{4D56E2D1-BDAE-8E99-A079-B83D39AA9728}"/>
              </a:ext>
            </a:extLst>
          </p:cNvPr>
          <p:cNvSpPr txBox="1"/>
          <p:nvPr/>
        </p:nvSpPr>
        <p:spPr>
          <a:xfrm>
            <a:off x="4586063" y="2998506"/>
            <a:ext cx="6502999" cy="400110"/>
          </a:xfrm>
          <a:prstGeom prst="rect">
            <a:avLst/>
          </a:prstGeom>
          <a:noFill/>
        </p:spPr>
        <p:txBody>
          <a:bodyPr wrap="none"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Any grade TRAE</a:t>
            </a:r>
            <a:r>
              <a:rPr lang="en-GB" sz="2000" b="1" spc="100" dirty="0">
                <a:solidFill>
                  <a:schemeClr val="accent1"/>
                </a:solidFill>
                <a:latin typeface="Arial" panose="020B0604020202020204" pitchFamily="34" charset="0"/>
                <a:ea typeface="Aileron" charset="0"/>
                <a:cs typeface="Arial" panose="020B0604020202020204" pitchFamily="34" charset="0"/>
              </a:rPr>
              <a:t>s</a:t>
            </a:r>
            <a:r>
              <a:rPr lang="en-GB" sz="2000" b="1" cap="all" spc="100" dirty="0">
                <a:solidFill>
                  <a:schemeClr val="accent1"/>
                </a:solidFill>
                <a:latin typeface="Arial" panose="020B0604020202020204" pitchFamily="34" charset="0"/>
                <a:ea typeface="Aileron" charset="0"/>
                <a:cs typeface="Arial" panose="020B0604020202020204" pitchFamily="34" charset="0"/>
              </a:rPr>
              <a:t> in ≥15% of All Patients</a:t>
            </a:r>
          </a:p>
        </p:txBody>
      </p:sp>
      <p:sp>
        <p:nvSpPr>
          <p:cNvPr id="13" name="TextBox 12">
            <a:extLst>
              <a:ext uri="{FF2B5EF4-FFF2-40B4-BE49-F238E27FC236}">
                <a16:creationId xmlns:a16="http://schemas.microsoft.com/office/drawing/2014/main" xmlns="" id="{6D294A1C-2237-4270-589F-BB1701B355A9}"/>
              </a:ext>
            </a:extLst>
          </p:cNvPr>
          <p:cNvSpPr txBox="1"/>
          <p:nvPr/>
        </p:nvSpPr>
        <p:spPr>
          <a:xfrm>
            <a:off x="609600" y="3048746"/>
            <a:ext cx="1480534"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EFFICACY</a:t>
            </a:r>
          </a:p>
        </p:txBody>
      </p:sp>
      <p:sp>
        <p:nvSpPr>
          <p:cNvPr id="14" name="TextBox 13">
            <a:extLst>
              <a:ext uri="{FF2B5EF4-FFF2-40B4-BE49-F238E27FC236}">
                <a16:creationId xmlns:a16="http://schemas.microsoft.com/office/drawing/2014/main" xmlns="" id="{9DCAD1CE-34C8-F51C-5C6F-98CA68C1D6D7}"/>
              </a:ext>
            </a:extLst>
          </p:cNvPr>
          <p:cNvSpPr txBox="1"/>
          <p:nvPr/>
        </p:nvSpPr>
        <p:spPr>
          <a:xfrm>
            <a:off x="4573770" y="5815716"/>
            <a:ext cx="5277407" cy="246221"/>
          </a:xfrm>
          <a:prstGeom prst="rect">
            <a:avLst/>
          </a:prstGeom>
          <a:noFill/>
        </p:spPr>
        <p:txBody>
          <a:bodyPr wrap="none" rtlCol="0">
            <a:spAutoFit/>
          </a:bodyPr>
          <a:lstStyle/>
          <a:p>
            <a:r>
              <a:rPr lang="en-GB" sz="1000" baseline="30000" dirty="0" err="1">
                <a:latin typeface="Arial" panose="020B0604020202020204" pitchFamily="34" charset="0"/>
                <a:ea typeface="Aileron" charset="0"/>
                <a:cs typeface="Arial" panose="020B0604020202020204" pitchFamily="34" charset="0"/>
              </a:rPr>
              <a:t>a</a:t>
            </a:r>
            <a:r>
              <a:rPr lang="en-GB" sz="1000" dirty="0" err="1">
                <a:latin typeface="Arial" panose="020B0604020202020204" pitchFamily="34" charset="0"/>
                <a:ea typeface="Aileron" charset="0"/>
                <a:cs typeface="Arial" panose="020B0604020202020204" pitchFamily="34" charset="0"/>
              </a:rPr>
              <a:t>immune</a:t>
            </a:r>
            <a:r>
              <a:rPr lang="en-GB" sz="1000" dirty="0">
                <a:latin typeface="Arial" panose="020B0604020202020204" pitchFamily="34" charset="0"/>
                <a:ea typeface="Aileron" charset="0"/>
                <a:cs typeface="Arial" panose="020B0604020202020204" pitchFamily="34" charset="0"/>
              </a:rPr>
              <a:t>-mediated diarrhoea/colitis defined as patients who received steroids or infliximab</a:t>
            </a:r>
          </a:p>
        </p:txBody>
      </p:sp>
      <p:graphicFrame>
        <p:nvGraphicFramePr>
          <p:cNvPr id="27" name="Table 26">
            <a:extLst>
              <a:ext uri="{FF2B5EF4-FFF2-40B4-BE49-F238E27FC236}">
                <a16:creationId xmlns:a16="http://schemas.microsoft.com/office/drawing/2014/main" xmlns="" id="{AC36157A-73B0-F248-83B3-CA34A4B65F83}"/>
              </a:ext>
            </a:extLst>
          </p:cNvPr>
          <p:cNvGraphicFramePr>
            <a:graphicFrameLocks noGrp="1"/>
          </p:cNvGraphicFramePr>
          <p:nvPr>
            <p:extLst>
              <p:ext uri="{D42A27DB-BD31-4B8C-83A1-F6EECF244321}">
                <p14:modId xmlns:p14="http://schemas.microsoft.com/office/powerpoint/2010/main" val="4147031539"/>
              </p:ext>
            </p:extLst>
          </p:nvPr>
        </p:nvGraphicFramePr>
        <p:xfrm>
          <a:off x="619200" y="3428668"/>
          <a:ext cx="3700859" cy="2404800"/>
        </p:xfrm>
        <a:graphic>
          <a:graphicData uri="http://schemas.openxmlformats.org/drawingml/2006/table">
            <a:tbl>
              <a:tblPr firstRow="1" bandRow="1">
                <a:tableStyleId>{5C22544A-7EE6-4342-B048-85BDC9FD1C3A}</a:tableStyleId>
              </a:tblPr>
              <a:tblGrid>
                <a:gridCol w="2654596">
                  <a:extLst>
                    <a:ext uri="{9D8B030D-6E8A-4147-A177-3AD203B41FA5}">
                      <a16:colId xmlns:a16="http://schemas.microsoft.com/office/drawing/2014/main" xmlns="" val="2787712303"/>
                    </a:ext>
                  </a:extLst>
                </a:gridCol>
                <a:gridCol w="1046263">
                  <a:extLst>
                    <a:ext uri="{9D8B030D-6E8A-4147-A177-3AD203B41FA5}">
                      <a16:colId xmlns:a16="http://schemas.microsoft.com/office/drawing/2014/main" xmlns="" val="696415762"/>
                    </a:ext>
                  </a:extLst>
                </a:gridCol>
              </a:tblGrid>
              <a:tr h="176156">
                <a:tc>
                  <a:txBody>
                    <a:bodyPr/>
                    <a:lstStyle/>
                    <a:p>
                      <a:r>
                        <a:rPr lang="en-US" sz="1200" dirty="0">
                          <a:latin typeface="Arial" panose="020B0604020202020204" pitchFamily="34" charset="0"/>
                          <a:cs typeface="Arial" panose="020B0604020202020204" pitchFamily="34" charset="0"/>
                        </a:rPr>
                        <a:t>Efficacy</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N=70</a:t>
                      </a:r>
                    </a:p>
                  </a:txBody>
                  <a:tcPr marL="55440" marR="55440" marT="28800" marB="28800"/>
                </a:tc>
                <a:extLst>
                  <a:ext uri="{0D108BD9-81ED-4DB2-BD59-A6C34878D82A}">
                    <a16:rowId xmlns:a16="http://schemas.microsoft.com/office/drawing/2014/main" xmlns="" val="3864942872"/>
                  </a:ext>
                </a:extLst>
              </a:tr>
              <a:tr h="176156">
                <a:tc>
                  <a:txBody>
                    <a:bodyPr/>
                    <a:lstStyle/>
                    <a:p>
                      <a:r>
                        <a:rPr lang="en-US" sz="1200" b="0" dirty="0">
                          <a:latin typeface="Arial" panose="020B0604020202020204" pitchFamily="34" charset="0"/>
                          <a:cs typeface="Arial" panose="020B0604020202020204" pitchFamily="34" charset="0"/>
                        </a:rPr>
                        <a:t>ORR, % (95% CI)</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23 (14-34)</a:t>
                      </a:r>
                    </a:p>
                  </a:txBody>
                  <a:tcPr marL="55440" marR="55440" marT="28800" marB="28800"/>
                </a:tc>
                <a:extLst>
                  <a:ext uri="{0D108BD9-81ED-4DB2-BD59-A6C34878D82A}">
                    <a16:rowId xmlns:a16="http://schemas.microsoft.com/office/drawing/2014/main" xmlns="" val="3616760358"/>
                  </a:ext>
                </a:extLst>
              </a:tr>
              <a:tr h="176156">
                <a:tc>
                  <a:txBody>
                    <a:bodyPr/>
                    <a:lstStyle/>
                    <a:p>
                      <a:r>
                        <a:rPr lang="en-US" sz="1200" b="0" dirty="0">
                          <a:latin typeface="Arial" panose="020B0604020202020204" pitchFamily="34" charset="0"/>
                          <a:cs typeface="Arial" panose="020B0604020202020204" pitchFamily="34" charset="0"/>
                        </a:rPr>
                        <a:t>BOR, n (%)</a:t>
                      </a:r>
                    </a:p>
                  </a:txBody>
                  <a:tcPr marL="55440" marR="55440" marT="28800" marB="28800"/>
                </a:tc>
                <a:tc>
                  <a:txBody>
                    <a:bodyPr/>
                    <a:lstStyle/>
                    <a:p>
                      <a:pPr algn="ctr"/>
                      <a:endParaRPr lang="en-US" sz="12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91575747"/>
                  </a:ext>
                </a:extLst>
              </a:tr>
              <a:tr h="176156">
                <a:tc>
                  <a:txBody>
                    <a:bodyPr/>
                    <a:lstStyle/>
                    <a:p>
                      <a:pPr marL="0" indent="182563">
                        <a:tabLst/>
                      </a:pPr>
                      <a:r>
                        <a:rPr lang="en-US" sz="1200" b="0" dirty="0">
                          <a:latin typeface="Arial" panose="020B0604020202020204" pitchFamily="34" charset="0"/>
                          <a:cs typeface="Arial" panose="020B0604020202020204" pitchFamily="34" charset="0"/>
                        </a:rPr>
                        <a:t>CR</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1 (1)</a:t>
                      </a:r>
                    </a:p>
                  </a:txBody>
                  <a:tcPr marL="55440" marR="55440" marT="28800" marB="28800"/>
                </a:tc>
                <a:extLst>
                  <a:ext uri="{0D108BD9-81ED-4DB2-BD59-A6C34878D82A}">
                    <a16:rowId xmlns:a16="http://schemas.microsoft.com/office/drawing/2014/main" xmlns="" val="662614781"/>
                  </a:ext>
                </a:extLst>
              </a:tr>
              <a:tr h="176156">
                <a:tc>
                  <a:txBody>
                    <a:bodyPr/>
                    <a:lstStyle/>
                    <a:p>
                      <a:pPr marL="0" indent="182563">
                        <a:tabLst/>
                      </a:pPr>
                      <a:r>
                        <a:rPr lang="en-US" sz="1200" b="0" dirty="0">
                          <a:latin typeface="Arial" panose="020B0604020202020204" pitchFamily="34" charset="0"/>
                          <a:cs typeface="Arial" panose="020B0604020202020204" pitchFamily="34" charset="0"/>
                        </a:rPr>
                        <a:t>PR</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15 (21)</a:t>
                      </a:r>
                    </a:p>
                  </a:txBody>
                  <a:tcPr marL="55440" marR="55440" marT="28800" marB="28800"/>
                </a:tc>
                <a:extLst>
                  <a:ext uri="{0D108BD9-81ED-4DB2-BD59-A6C34878D82A}">
                    <a16:rowId xmlns:a16="http://schemas.microsoft.com/office/drawing/2014/main" xmlns="" val="756832439"/>
                  </a:ext>
                </a:extLst>
              </a:tr>
              <a:tr h="176156">
                <a:tc>
                  <a:txBody>
                    <a:bodyPr/>
                    <a:lstStyle/>
                    <a:p>
                      <a:pPr marL="0" indent="182563">
                        <a:tabLst/>
                      </a:pPr>
                      <a:r>
                        <a:rPr lang="en-US" sz="1200" b="0" dirty="0">
                          <a:latin typeface="Arial" panose="020B0604020202020204" pitchFamily="34" charset="0"/>
                          <a:cs typeface="Arial" panose="020B0604020202020204" pitchFamily="34" charset="0"/>
                        </a:rPr>
                        <a:t>SD</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37 (53)</a:t>
                      </a:r>
                    </a:p>
                  </a:txBody>
                  <a:tcPr marL="55440" marR="55440" marT="28800" marB="28800"/>
                </a:tc>
                <a:extLst>
                  <a:ext uri="{0D108BD9-81ED-4DB2-BD59-A6C34878D82A}">
                    <a16:rowId xmlns:a16="http://schemas.microsoft.com/office/drawing/2014/main" xmlns="" val="4280543834"/>
                  </a:ext>
                </a:extLst>
              </a:tr>
              <a:tr h="176156">
                <a:tc>
                  <a:txBody>
                    <a:bodyPr/>
                    <a:lstStyle/>
                    <a:p>
                      <a:r>
                        <a:rPr lang="en-US" sz="1200" b="0" dirty="0">
                          <a:latin typeface="Arial" panose="020B0604020202020204" pitchFamily="34" charset="0"/>
                          <a:cs typeface="Arial" panose="020B0604020202020204" pitchFamily="34" charset="0"/>
                        </a:rPr>
                        <a:t>DCR (CR + PR + SD), % (95% CI)</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76 (64-85)</a:t>
                      </a:r>
                    </a:p>
                  </a:txBody>
                  <a:tcPr marL="55440" marR="55440" marT="28800" marB="28800"/>
                </a:tc>
                <a:extLst>
                  <a:ext uri="{0D108BD9-81ED-4DB2-BD59-A6C34878D82A}">
                    <a16:rowId xmlns:a16="http://schemas.microsoft.com/office/drawing/2014/main" xmlns="" val="3516941450"/>
                  </a:ext>
                </a:extLst>
              </a:tr>
              <a:tr h="176156">
                <a:tc>
                  <a:txBody>
                    <a:bodyPr/>
                    <a:lstStyle/>
                    <a:p>
                      <a:r>
                        <a:rPr lang="en-US" sz="1200" b="0" dirty="0">
                          <a:latin typeface="Arial" panose="020B0604020202020204" pitchFamily="34" charset="0"/>
                          <a:cs typeface="Arial" panose="020B0604020202020204" pitchFamily="34" charset="0"/>
                        </a:rPr>
                        <a:t>Median </a:t>
                      </a:r>
                      <a:r>
                        <a:rPr lang="en-US" sz="1200" b="0" dirty="0">
                          <a:solidFill>
                            <a:schemeClr val="tx1"/>
                          </a:solidFill>
                          <a:latin typeface="Arial" panose="020B0604020202020204" pitchFamily="34" charset="0"/>
                          <a:cs typeface="Arial" panose="020B0604020202020204" pitchFamily="34" charset="0"/>
                        </a:rPr>
                        <a:t>OS, months (95</a:t>
                      </a:r>
                      <a:r>
                        <a:rPr lang="en-US" sz="1200" b="0" dirty="0">
                          <a:latin typeface="Arial" panose="020B0604020202020204" pitchFamily="34" charset="0"/>
                          <a:cs typeface="Arial" panose="020B0604020202020204" pitchFamily="34" charset="0"/>
                        </a:rPr>
                        <a:t>% CI)</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NR (10.3-NR)</a:t>
                      </a:r>
                    </a:p>
                  </a:txBody>
                  <a:tcPr marL="55440" marR="55440" marT="28800" marB="28800"/>
                </a:tc>
                <a:extLst>
                  <a:ext uri="{0D108BD9-81ED-4DB2-BD59-A6C34878D82A}">
                    <a16:rowId xmlns:a16="http://schemas.microsoft.com/office/drawing/2014/main" xmlns="" val="125577097"/>
                  </a:ext>
                </a:extLst>
              </a:tr>
              <a:tr h="176156">
                <a:tc>
                  <a:txBody>
                    <a:bodyPr/>
                    <a:lstStyle/>
                    <a:p>
                      <a:r>
                        <a:rPr lang="en-US" sz="1200" b="0" dirty="0">
                          <a:latin typeface="Arial" panose="020B0604020202020204" pitchFamily="34" charset="0"/>
                          <a:cs typeface="Arial" panose="020B0604020202020204" pitchFamily="34" charset="0"/>
                        </a:rPr>
                        <a:t>Median PFS, months (95% CI)</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4.1 (2.8-5.5)</a:t>
                      </a:r>
                    </a:p>
                  </a:txBody>
                  <a:tcPr marL="55440" marR="55440" marT="28800" marB="28800"/>
                </a:tc>
                <a:extLst>
                  <a:ext uri="{0D108BD9-81ED-4DB2-BD59-A6C34878D82A}">
                    <a16:rowId xmlns:a16="http://schemas.microsoft.com/office/drawing/2014/main" xmlns="" val="2028406596"/>
                  </a:ext>
                </a:extLst>
              </a:tr>
              <a:tr h="176156">
                <a:tc>
                  <a:txBody>
                    <a:bodyPr/>
                    <a:lstStyle/>
                    <a:p>
                      <a:r>
                        <a:rPr lang="en-US" sz="1200" b="0" dirty="0">
                          <a:latin typeface="Arial" panose="020B0604020202020204" pitchFamily="34" charset="0"/>
                          <a:cs typeface="Arial" panose="020B0604020202020204" pitchFamily="34" charset="0"/>
                        </a:rPr>
                        <a:t>Median F/U, months (min, max)</a:t>
                      </a:r>
                    </a:p>
                  </a:txBody>
                  <a:tcPr marL="55440" marR="55440" marT="28800" marB="28800"/>
                </a:tc>
                <a:tc>
                  <a:txBody>
                    <a:bodyPr/>
                    <a:lstStyle/>
                    <a:p>
                      <a:pPr algn="ctr"/>
                      <a:r>
                        <a:rPr lang="en-US" sz="1200" dirty="0">
                          <a:latin typeface="Arial" panose="020B0604020202020204" pitchFamily="34" charset="0"/>
                          <a:cs typeface="Arial" panose="020B0604020202020204" pitchFamily="34" charset="0"/>
                        </a:rPr>
                        <a:t>7 (2, 31)</a:t>
                      </a:r>
                    </a:p>
                  </a:txBody>
                  <a:tcPr marL="55440" marR="55440" marT="28800" marB="28800"/>
                </a:tc>
                <a:extLst>
                  <a:ext uri="{0D108BD9-81ED-4DB2-BD59-A6C34878D82A}">
                    <a16:rowId xmlns:a16="http://schemas.microsoft.com/office/drawing/2014/main" xmlns="" val="4070697111"/>
                  </a:ext>
                </a:extLst>
              </a:tr>
            </a:tbl>
          </a:graphicData>
        </a:graphic>
      </p:graphicFrame>
      <p:graphicFrame>
        <p:nvGraphicFramePr>
          <p:cNvPr id="28" name="Table 27">
            <a:extLst>
              <a:ext uri="{FF2B5EF4-FFF2-40B4-BE49-F238E27FC236}">
                <a16:creationId xmlns:a16="http://schemas.microsoft.com/office/drawing/2014/main" xmlns="" id="{6B5E9655-1E4E-9842-B900-478FAD4EC9C8}"/>
              </a:ext>
            </a:extLst>
          </p:cNvPr>
          <p:cNvGraphicFramePr>
            <a:graphicFrameLocks noGrp="1"/>
          </p:cNvGraphicFramePr>
          <p:nvPr>
            <p:extLst>
              <p:ext uri="{D42A27DB-BD31-4B8C-83A1-F6EECF244321}">
                <p14:modId xmlns:p14="http://schemas.microsoft.com/office/powerpoint/2010/main" val="4169739759"/>
              </p:ext>
            </p:extLst>
          </p:nvPr>
        </p:nvGraphicFramePr>
        <p:xfrm>
          <a:off x="4586064" y="3428668"/>
          <a:ext cx="3405472" cy="2420040"/>
        </p:xfrm>
        <a:graphic>
          <a:graphicData uri="http://schemas.openxmlformats.org/drawingml/2006/table">
            <a:tbl>
              <a:tblPr firstRow="1" bandRow="1">
                <a:tableStyleId>{5C22544A-7EE6-4342-B048-85BDC9FD1C3A}</a:tableStyleId>
              </a:tblPr>
              <a:tblGrid>
                <a:gridCol w="1560427">
                  <a:extLst>
                    <a:ext uri="{9D8B030D-6E8A-4147-A177-3AD203B41FA5}">
                      <a16:colId xmlns:a16="http://schemas.microsoft.com/office/drawing/2014/main" xmlns="" val="2787712303"/>
                    </a:ext>
                  </a:extLst>
                </a:gridCol>
                <a:gridCol w="615015">
                  <a:extLst>
                    <a:ext uri="{9D8B030D-6E8A-4147-A177-3AD203B41FA5}">
                      <a16:colId xmlns:a16="http://schemas.microsoft.com/office/drawing/2014/main" xmlns="" val="4057190225"/>
                    </a:ext>
                  </a:extLst>
                </a:gridCol>
                <a:gridCol w="615015">
                  <a:extLst>
                    <a:ext uri="{9D8B030D-6E8A-4147-A177-3AD203B41FA5}">
                      <a16:colId xmlns:a16="http://schemas.microsoft.com/office/drawing/2014/main" xmlns="" val="3466484037"/>
                    </a:ext>
                  </a:extLst>
                </a:gridCol>
                <a:gridCol w="615015">
                  <a:extLst>
                    <a:ext uri="{9D8B030D-6E8A-4147-A177-3AD203B41FA5}">
                      <a16:colId xmlns:a16="http://schemas.microsoft.com/office/drawing/2014/main" xmlns="" val="696415762"/>
                    </a:ext>
                  </a:extLst>
                </a:gridCol>
              </a:tblGrid>
              <a:tr h="176156">
                <a:tc>
                  <a:txBody>
                    <a:bodyPr/>
                    <a:lstStyle/>
                    <a:p>
                      <a:r>
                        <a:rPr lang="en-US" sz="1100" dirty="0">
                          <a:latin typeface="Arial" panose="020B0604020202020204" pitchFamily="34" charset="0"/>
                          <a:cs typeface="Arial" panose="020B0604020202020204" pitchFamily="34" charset="0"/>
                        </a:rPr>
                        <a:t>N (%)</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All Grade</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Grade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3</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Grade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4</a:t>
                      </a:r>
                    </a:p>
                  </a:txBody>
                  <a:tcPr marL="55440" marR="55440" marT="28800" marB="28800"/>
                </a:tc>
                <a:extLst>
                  <a:ext uri="{0D108BD9-81ED-4DB2-BD59-A6C34878D82A}">
                    <a16:rowId xmlns:a16="http://schemas.microsoft.com/office/drawing/2014/main" xmlns="" val="3864942872"/>
                  </a:ext>
                </a:extLst>
              </a:tr>
              <a:tr h="176156">
                <a:tc>
                  <a:txBody>
                    <a:bodyPr/>
                    <a:lstStyle/>
                    <a:p>
                      <a:r>
                        <a:rPr lang="en-US" sz="1100" b="0" dirty="0">
                          <a:latin typeface="Arial" panose="020B0604020202020204" pitchFamily="34" charset="0"/>
                          <a:cs typeface="Arial" panose="020B0604020202020204" pitchFamily="34" charset="0"/>
                        </a:rPr>
                        <a:t>Any TRAE</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64 (91)</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28 (40)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2 (3)</a:t>
                      </a:r>
                    </a:p>
                  </a:txBody>
                  <a:tcPr marL="55440" marR="55440" marT="28800" marB="28800"/>
                </a:tc>
                <a:extLst>
                  <a:ext uri="{0D108BD9-81ED-4DB2-BD59-A6C34878D82A}">
                    <a16:rowId xmlns:a16="http://schemas.microsoft.com/office/drawing/2014/main" xmlns="" val="3616760358"/>
                  </a:ext>
                </a:extLst>
              </a:tr>
              <a:tr h="176156">
                <a:tc>
                  <a:txBody>
                    <a:bodyPr/>
                    <a:lstStyle/>
                    <a:p>
                      <a:r>
                        <a:rPr lang="en-US" sz="1100" b="0" dirty="0">
                          <a:latin typeface="Arial" panose="020B0604020202020204" pitchFamily="34" charset="0"/>
                          <a:cs typeface="Arial" panose="020B0604020202020204" pitchFamily="34" charset="0"/>
                        </a:rPr>
                        <a:t>Gastrointestinal</a:t>
                      </a:r>
                    </a:p>
                  </a:txBody>
                  <a:tcPr marL="55440" marR="55440" marT="28800" marB="28800"/>
                </a:tc>
                <a:tc>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91575747"/>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IM diarrhea/</a:t>
                      </a:r>
                      <a:r>
                        <a:rPr lang="en-US" sz="1100" b="0" dirty="0" err="1">
                          <a:latin typeface="Arial" panose="020B0604020202020204" pitchFamily="34" charset="0"/>
                          <a:cs typeface="Arial" panose="020B0604020202020204" pitchFamily="34" charset="0"/>
                        </a:rPr>
                        <a:t>colitis</a:t>
                      </a:r>
                      <a:r>
                        <a:rPr lang="en-US" sz="1100" b="0" baseline="30000" dirty="0" err="1">
                          <a:latin typeface="Arial" panose="020B0604020202020204" pitchFamily="34" charset="0"/>
                          <a:cs typeface="Arial" panose="020B0604020202020204" pitchFamily="34" charset="0"/>
                        </a:rPr>
                        <a:t>a</a:t>
                      </a:r>
                      <a:endParaRPr lang="en-US" sz="1100" b="0" baseline="30000" dirty="0">
                        <a:latin typeface="Arial" panose="020B0604020202020204" pitchFamily="34" charset="0"/>
                        <a:cs typeface="Arial" panose="020B0604020202020204" pitchFamily="34" charset="0"/>
                      </a:endParaRP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30 (43)</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14 (20)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 (1)</a:t>
                      </a:r>
                    </a:p>
                  </a:txBody>
                  <a:tcPr marL="55440" marR="55440" marT="28800" marB="28800"/>
                </a:tc>
                <a:extLst>
                  <a:ext uri="{0D108BD9-81ED-4DB2-BD59-A6C34878D82A}">
                    <a16:rowId xmlns:a16="http://schemas.microsoft.com/office/drawing/2014/main" xmlns="" val="662614781"/>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Nausea</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16 (23)</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 (1)</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756832439"/>
                  </a:ext>
                </a:extLst>
              </a:tr>
              <a:tr h="176156">
                <a:tc gridSpan="4">
                  <a:txBody>
                    <a:bodyPr/>
                    <a:lstStyle/>
                    <a:p>
                      <a:r>
                        <a:rPr lang="en-US" sz="1100" b="0" dirty="0">
                          <a:latin typeface="Arial" panose="020B0604020202020204" pitchFamily="34" charset="0"/>
                          <a:cs typeface="Arial" panose="020B0604020202020204" pitchFamily="34" charset="0"/>
                        </a:rPr>
                        <a:t>Constitutional</a:t>
                      </a: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3516941450"/>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Fatigue</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24 (34)</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3 (4)</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125577097"/>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Decreased appetite</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19 (27)</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2028406596"/>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Chills</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15 (21)</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4070697111"/>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Pyrexia</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16 (23)</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3 (4)</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1283129820"/>
                  </a:ext>
                </a:extLst>
              </a:tr>
            </a:tbl>
          </a:graphicData>
        </a:graphic>
      </p:graphicFrame>
      <p:graphicFrame>
        <p:nvGraphicFramePr>
          <p:cNvPr id="29" name="Table 28">
            <a:extLst>
              <a:ext uri="{FF2B5EF4-FFF2-40B4-BE49-F238E27FC236}">
                <a16:creationId xmlns:a16="http://schemas.microsoft.com/office/drawing/2014/main" xmlns="" id="{8D0EE763-A141-AF45-BFF3-57896832618D}"/>
              </a:ext>
            </a:extLst>
          </p:cNvPr>
          <p:cNvGraphicFramePr>
            <a:graphicFrameLocks noGrp="1"/>
          </p:cNvGraphicFramePr>
          <p:nvPr>
            <p:extLst>
              <p:ext uri="{D42A27DB-BD31-4B8C-83A1-F6EECF244321}">
                <p14:modId xmlns:p14="http://schemas.microsoft.com/office/powerpoint/2010/main" val="253068231"/>
              </p:ext>
            </p:extLst>
          </p:nvPr>
        </p:nvGraphicFramePr>
        <p:xfrm>
          <a:off x="8084637" y="3428668"/>
          <a:ext cx="3600399" cy="1519080"/>
        </p:xfrm>
        <a:graphic>
          <a:graphicData uri="http://schemas.openxmlformats.org/drawingml/2006/table">
            <a:tbl>
              <a:tblPr firstRow="1" bandRow="1">
                <a:tableStyleId>{5C22544A-7EE6-4342-B048-85BDC9FD1C3A}</a:tableStyleId>
              </a:tblPr>
              <a:tblGrid>
                <a:gridCol w="1649745">
                  <a:extLst>
                    <a:ext uri="{9D8B030D-6E8A-4147-A177-3AD203B41FA5}">
                      <a16:colId xmlns:a16="http://schemas.microsoft.com/office/drawing/2014/main" xmlns="" val="2787712303"/>
                    </a:ext>
                  </a:extLst>
                </a:gridCol>
                <a:gridCol w="650218">
                  <a:extLst>
                    <a:ext uri="{9D8B030D-6E8A-4147-A177-3AD203B41FA5}">
                      <a16:colId xmlns:a16="http://schemas.microsoft.com/office/drawing/2014/main" xmlns="" val="4057190225"/>
                    </a:ext>
                  </a:extLst>
                </a:gridCol>
                <a:gridCol w="650218">
                  <a:extLst>
                    <a:ext uri="{9D8B030D-6E8A-4147-A177-3AD203B41FA5}">
                      <a16:colId xmlns:a16="http://schemas.microsoft.com/office/drawing/2014/main" xmlns="" val="3466484037"/>
                    </a:ext>
                  </a:extLst>
                </a:gridCol>
                <a:gridCol w="650218">
                  <a:extLst>
                    <a:ext uri="{9D8B030D-6E8A-4147-A177-3AD203B41FA5}">
                      <a16:colId xmlns:a16="http://schemas.microsoft.com/office/drawing/2014/main" xmlns="" val="696415762"/>
                    </a:ext>
                  </a:extLst>
                </a:gridCol>
              </a:tblGrid>
              <a:tr h="176156">
                <a:tc>
                  <a:txBody>
                    <a:bodyPr/>
                    <a:lstStyle/>
                    <a:p>
                      <a:r>
                        <a:rPr lang="en-US" sz="1100" dirty="0">
                          <a:latin typeface="Arial" panose="020B0604020202020204" pitchFamily="34" charset="0"/>
                          <a:cs typeface="Arial" panose="020B0604020202020204" pitchFamily="34" charset="0"/>
                        </a:rPr>
                        <a:t>N (%)</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All Grade</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Grade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3</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Grade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4</a:t>
                      </a:r>
                    </a:p>
                  </a:txBody>
                  <a:tcPr marL="55440" marR="55440" marT="28800" marB="28800"/>
                </a:tc>
                <a:extLst>
                  <a:ext uri="{0D108BD9-81ED-4DB2-BD59-A6C34878D82A}">
                    <a16:rowId xmlns:a16="http://schemas.microsoft.com/office/drawing/2014/main" xmlns="" val="3864942872"/>
                  </a:ext>
                </a:extLst>
              </a:tr>
              <a:tr h="176156">
                <a:tc gridSpan="4">
                  <a:txBody>
                    <a:bodyPr/>
                    <a:lstStyle/>
                    <a:p>
                      <a:r>
                        <a:rPr lang="en-US" sz="1100" b="0" dirty="0">
                          <a:latin typeface="Arial" panose="020B0604020202020204" pitchFamily="34" charset="0"/>
                          <a:cs typeface="Arial" panose="020B0604020202020204" pitchFamily="34" charset="0"/>
                        </a:rPr>
                        <a:t>Skin</a:t>
                      </a: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3616760358"/>
                  </a:ext>
                </a:extLst>
              </a:tr>
              <a:tr h="176156">
                <a:tc>
                  <a:txBody>
                    <a:bodyPr/>
                    <a:lstStyle/>
                    <a:p>
                      <a:pPr marL="7938" indent="174625">
                        <a:tabLst/>
                      </a:pPr>
                      <a:r>
                        <a:rPr lang="en-US" sz="1100" b="0" dirty="0">
                          <a:latin typeface="Arial" panose="020B0604020202020204" pitchFamily="34" charset="0"/>
                          <a:cs typeface="Arial" panose="020B0604020202020204" pitchFamily="34" charset="0"/>
                        </a:rPr>
                        <a:t>Rash</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19 (27)</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91575747"/>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Pruritus</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12 (17)</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662614781"/>
                  </a:ext>
                </a:extLst>
              </a:tr>
              <a:tr h="176156">
                <a:tc gridSpan="4">
                  <a:txBody>
                    <a:bodyPr/>
                    <a:lstStyle/>
                    <a:p>
                      <a:r>
                        <a:rPr lang="en-US" sz="1100" b="0" dirty="0">
                          <a:latin typeface="Arial" panose="020B0604020202020204" pitchFamily="34" charset="0"/>
                          <a:cs typeface="Arial" panose="020B0604020202020204" pitchFamily="34" charset="0"/>
                        </a:rPr>
                        <a:t>Endocrine</a:t>
                      </a: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tc hMerge="1">
                  <a:txBody>
                    <a:bodyPr/>
                    <a:lstStyle/>
                    <a:p>
                      <a:pPr algn="ctr"/>
                      <a:endParaRPr lang="en-US" sz="1100" dirty="0">
                        <a:latin typeface="Arial" panose="020B0604020202020204" pitchFamily="34" charset="0"/>
                        <a:cs typeface="Arial" panose="020B0604020202020204" pitchFamily="34" charset="0"/>
                      </a:endParaRPr>
                    </a:p>
                  </a:txBody>
                  <a:tcPr marL="55440" marR="55440" marT="28800" marB="28800"/>
                </a:tc>
                <a:extLst>
                  <a:ext uri="{0D108BD9-81ED-4DB2-BD59-A6C34878D82A}">
                    <a16:rowId xmlns:a16="http://schemas.microsoft.com/office/drawing/2014/main" xmlns="" val="3516941450"/>
                  </a:ext>
                </a:extLst>
              </a:tr>
              <a:tr h="176156">
                <a:tc>
                  <a:txBody>
                    <a:bodyPr/>
                    <a:lstStyle/>
                    <a:p>
                      <a:pPr marL="0" indent="182563">
                        <a:tabLst/>
                      </a:pPr>
                      <a:r>
                        <a:rPr lang="en-US" sz="1100" b="0" dirty="0">
                          <a:latin typeface="Arial" panose="020B0604020202020204" pitchFamily="34" charset="0"/>
                          <a:cs typeface="Arial" panose="020B0604020202020204" pitchFamily="34" charset="0"/>
                        </a:rPr>
                        <a:t>Hypo/hyperthyroidism</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11 (16)</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tc>
                  <a:txBody>
                    <a:bodyPr/>
                    <a:lstStyle/>
                    <a:p>
                      <a:pPr algn="ctr"/>
                      <a:r>
                        <a:rPr lang="en-US" sz="1100" dirty="0">
                          <a:latin typeface="Arial" panose="020B0604020202020204" pitchFamily="34" charset="0"/>
                          <a:cs typeface="Arial" panose="020B0604020202020204" pitchFamily="34" charset="0"/>
                        </a:rPr>
                        <a:t>0</a:t>
                      </a:r>
                    </a:p>
                  </a:txBody>
                  <a:tcPr marL="55440" marR="55440" marT="28800" marB="28800"/>
                </a:tc>
                <a:extLst>
                  <a:ext uri="{0D108BD9-81ED-4DB2-BD59-A6C34878D82A}">
                    <a16:rowId xmlns:a16="http://schemas.microsoft.com/office/drawing/2014/main" xmlns="" val="125577097"/>
                  </a:ext>
                </a:extLst>
              </a:tr>
            </a:tbl>
          </a:graphicData>
        </a:graphic>
      </p:graphicFrame>
    </p:spTree>
    <p:extLst>
      <p:ext uri="{BB962C8B-B14F-4D97-AF65-F5344CB8AC3E}">
        <p14:creationId xmlns:p14="http://schemas.microsoft.com/office/powerpoint/2010/main" val="71358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xmlns="" id="{4A3AAEE3-7BD0-1355-D0A7-4B0117B35901}"/>
              </a:ext>
            </a:extLst>
          </p:cNvPr>
          <p:cNvSpPr>
            <a:spLocks noGrp="1"/>
          </p:cNvSpPr>
          <p:nvPr>
            <p:ph type="body" idx="1"/>
          </p:nvPr>
        </p:nvSpPr>
        <p:spPr/>
        <p:txBody>
          <a:bodyPr/>
          <a:lstStyle/>
          <a:p>
            <a:r>
              <a:rPr lang="en-GB" dirty="0"/>
              <a:t>Overall survival</a:t>
            </a:r>
          </a:p>
        </p:txBody>
      </p:sp>
      <p:sp>
        <p:nvSpPr>
          <p:cNvPr id="10" name="Title 9">
            <a:extLst>
              <a:ext uri="{FF2B5EF4-FFF2-40B4-BE49-F238E27FC236}">
                <a16:creationId xmlns:a16="http://schemas.microsoft.com/office/drawing/2014/main" xmlns="" id="{8F86FA9E-8205-FA2B-C133-694D1D45D76F}"/>
              </a:ext>
            </a:extLst>
          </p:cNvPr>
          <p:cNvSpPr>
            <a:spLocks noGrp="1"/>
          </p:cNvSpPr>
          <p:nvPr>
            <p:ph type="title"/>
          </p:nvPr>
        </p:nvSpPr>
        <p:spPr/>
        <p:txBody>
          <a:bodyPr/>
          <a:lstStyle/>
          <a:p>
            <a:r>
              <a:rPr lang="en-GB" dirty="0"/>
              <a:t>results</a:t>
            </a:r>
          </a:p>
        </p:txBody>
      </p:sp>
      <p:sp>
        <p:nvSpPr>
          <p:cNvPr id="5" name="Slide Number Placeholder 4">
            <a:extLst>
              <a:ext uri="{FF2B5EF4-FFF2-40B4-BE49-F238E27FC236}">
                <a16:creationId xmlns:a16="http://schemas.microsoft.com/office/drawing/2014/main" xmlns="" id="{1F6F93E0-366B-662D-4604-F1C1A44DF081}"/>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
        <p:nvSpPr>
          <p:cNvPr id="9" name="Content Placeholder 8">
            <a:extLst>
              <a:ext uri="{FF2B5EF4-FFF2-40B4-BE49-F238E27FC236}">
                <a16:creationId xmlns:a16="http://schemas.microsoft.com/office/drawing/2014/main" xmlns="" id="{E0215422-E7B5-4EAB-73F9-BE9C4FA4145B}"/>
              </a:ext>
            </a:extLst>
          </p:cNvPr>
          <p:cNvSpPr>
            <a:spLocks noGrp="1"/>
          </p:cNvSpPr>
          <p:nvPr>
            <p:ph sz="quarter" idx="15"/>
          </p:nvPr>
        </p:nvSpPr>
        <p:spPr/>
        <p:txBody>
          <a:bodyPr/>
          <a:lstStyle/>
          <a:p>
            <a:r>
              <a:rPr lang="en-GB" sz="1200" dirty="0">
                <a:solidFill>
                  <a:schemeClr val="tx2"/>
                </a:solidFill>
                <a:ea typeface="Calibri" panose="020F0502020204030204" pitchFamily="34" charset="0"/>
              </a:rPr>
              <a:t>CI, confidence interval; NR, not reached; OS, overall survival</a:t>
            </a:r>
          </a:p>
          <a:p>
            <a:r>
              <a:rPr lang="en-GB" sz="1200" dirty="0">
                <a:solidFill>
                  <a:schemeClr val="tx2"/>
                </a:solidFill>
                <a:ea typeface="Calibri" panose="020F0502020204030204" pitchFamily="34" charset="0"/>
              </a:rPr>
              <a:t>El-</a:t>
            </a:r>
            <a:r>
              <a:rPr lang="en-GB" sz="1200" dirty="0" err="1">
                <a:solidFill>
                  <a:schemeClr val="tx2"/>
                </a:solidFill>
                <a:ea typeface="Calibri" panose="020F0502020204030204" pitchFamily="34" charset="0"/>
              </a:rPr>
              <a:t>Khoueiry</a:t>
            </a:r>
            <a:r>
              <a:rPr lang="en-GB" sz="1200" dirty="0">
                <a:solidFill>
                  <a:schemeClr val="tx2"/>
                </a:solidFill>
                <a:ea typeface="Calibri" panose="020F0502020204030204" pitchFamily="34" charset="0"/>
              </a:rPr>
              <a:t> AB, </a:t>
            </a:r>
            <a:r>
              <a:rPr lang="en-GB" sz="1200" dirty="0">
                <a:solidFill>
                  <a:schemeClr val="tx2"/>
                </a:solidFill>
                <a:effectLst/>
                <a:ea typeface="Calibri" panose="020F0502020204030204" pitchFamily="34" charset="0"/>
              </a:rPr>
              <a:t>et al</a:t>
            </a:r>
            <a:r>
              <a:rPr lang="en-GB" sz="1200" dirty="0">
                <a:solidFill>
                  <a:schemeClr val="tx2"/>
                </a:solidFill>
                <a:ea typeface="Calibri" panose="020F0502020204030204" pitchFamily="34" charset="0"/>
              </a:rPr>
              <a:t>. </a:t>
            </a:r>
            <a:r>
              <a:rPr lang="it-IT" sz="1200" dirty="0">
                <a:solidFill>
                  <a:schemeClr val="tx2"/>
                </a:solidFill>
                <a:ea typeface="Calibri" panose="020F0502020204030204" pitchFamily="34" charset="0"/>
              </a:rPr>
              <a:t>J Clin Oncol 41, 2023 (suppl 4; abstr LBA8) </a:t>
            </a:r>
            <a:r>
              <a:rPr lang="en-GB" sz="1200" dirty="0">
                <a:solidFill>
                  <a:schemeClr val="tx2"/>
                </a:solidFill>
              </a:rPr>
              <a:t>(ASCO GI 2023, oral presentation)</a:t>
            </a:r>
            <a:endParaRPr lang="en-GB" dirty="0">
              <a:solidFill>
                <a:schemeClr val="tx2"/>
              </a:solidFill>
            </a:endParaRPr>
          </a:p>
        </p:txBody>
      </p:sp>
      <p:sp>
        <p:nvSpPr>
          <p:cNvPr id="8" name="TextBox 7">
            <a:extLst>
              <a:ext uri="{FF2B5EF4-FFF2-40B4-BE49-F238E27FC236}">
                <a16:creationId xmlns:a16="http://schemas.microsoft.com/office/drawing/2014/main" xmlns="" id="{A5629AA7-775A-2F4D-8994-6C47A82FBD64}"/>
              </a:ext>
            </a:extLst>
          </p:cNvPr>
          <p:cNvSpPr txBox="1"/>
          <p:nvPr/>
        </p:nvSpPr>
        <p:spPr>
          <a:xfrm rot="16200000">
            <a:off x="42912" y="3744885"/>
            <a:ext cx="2749472" cy="369332"/>
          </a:xfrm>
          <a:prstGeom prst="rect">
            <a:avLst/>
          </a:prstGeom>
          <a:noFill/>
        </p:spPr>
        <p:txBody>
          <a:bodyPr wrap="none" rtlCol="0">
            <a:spAutoFit/>
          </a:bodyPr>
          <a:lstStyle/>
          <a:p>
            <a:pPr algn="ctr"/>
            <a:r>
              <a:rPr lang="en-GB" sz="1800" b="1" dirty="0">
                <a:latin typeface="Arial" panose="020B0604020202020204" pitchFamily="34" charset="0"/>
                <a:ea typeface="Aileron" charset="0"/>
                <a:cs typeface="Arial" panose="020B0604020202020204" pitchFamily="34" charset="0"/>
              </a:rPr>
              <a:t>Survival probability (%)</a:t>
            </a:r>
          </a:p>
        </p:txBody>
      </p:sp>
      <p:sp>
        <p:nvSpPr>
          <p:cNvPr id="12" name="TextBox 11">
            <a:extLst>
              <a:ext uri="{FF2B5EF4-FFF2-40B4-BE49-F238E27FC236}">
                <a16:creationId xmlns:a16="http://schemas.microsoft.com/office/drawing/2014/main" xmlns="" id="{804BEC18-B280-6B45-8355-76E613866002}"/>
              </a:ext>
            </a:extLst>
          </p:cNvPr>
          <p:cNvSpPr txBox="1"/>
          <p:nvPr/>
        </p:nvSpPr>
        <p:spPr>
          <a:xfrm>
            <a:off x="5616172" y="5817684"/>
            <a:ext cx="820738" cy="276999"/>
          </a:xfrm>
          <a:prstGeom prst="rect">
            <a:avLst/>
          </a:prstGeom>
          <a:noFill/>
        </p:spPr>
        <p:txBody>
          <a:bodyPr wrap="none" lIns="0" tIns="0" rIns="0" bIns="0" rtlCol="0">
            <a:spAutoFit/>
          </a:bodyPr>
          <a:lstStyle/>
          <a:p>
            <a:pPr algn="ctr"/>
            <a:r>
              <a:rPr lang="en-GB" b="1" dirty="0">
                <a:latin typeface="Arial" panose="020B0604020202020204" pitchFamily="34" charset="0"/>
                <a:ea typeface="Aileron" charset="0"/>
                <a:cs typeface="Arial" panose="020B0604020202020204" pitchFamily="34" charset="0"/>
              </a:rPr>
              <a:t>Months</a:t>
            </a:r>
          </a:p>
        </p:txBody>
      </p:sp>
      <p:cxnSp>
        <p:nvCxnSpPr>
          <p:cNvPr id="16" name="Straight Connector 15">
            <a:extLst>
              <a:ext uri="{FF2B5EF4-FFF2-40B4-BE49-F238E27FC236}">
                <a16:creationId xmlns:a16="http://schemas.microsoft.com/office/drawing/2014/main" xmlns="" id="{4054CD5E-2185-6342-8C77-A72639082F78}"/>
              </a:ext>
            </a:extLst>
          </p:cNvPr>
          <p:cNvCxnSpPr>
            <a:cxnSpLocks/>
          </p:cNvCxnSpPr>
          <p:nvPr/>
        </p:nvCxnSpPr>
        <p:spPr>
          <a:xfrm>
            <a:off x="2305930" y="5458703"/>
            <a:ext cx="750482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xmlns="" id="{9CA235E5-6DA1-A946-8874-59ABDC048CFB}"/>
              </a:ext>
            </a:extLst>
          </p:cNvPr>
          <p:cNvCxnSpPr>
            <a:cxnSpLocks/>
          </p:cNvCxnSpPr>
          <p:nvPr/>
        </p:nvCxnSpPr>
        <p:spPr>
          <a:xfrm flipV="1">
            <a:off x="2312378" y="2435225"/>
            <a:ext cx="0" cy="302577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xmlns="" id="{347A527C-29E7-8B47-B8B3-E6BF2E7C4230}"/>
              </a:ext>
            </a:extLst>
          </p:cNvPr>
          <p:cNvSpPr txBox="1"/>
          <p:nvPr/>
        </p:nvSpPr>
        <p:spPr>
          <a:xfrm>
            <a:off x="2401744" y="5565808"/>
            <a:ext cx="113814"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0</a:t>
            </a:r>
          </a:p>
        </p:txBody>
      </p:sp>
      <p:cxnSp>
        <p:nvCxnSpPr>
          <p:cNvPr id="19" name="Straight Connector 18">
            <a:extLst>
              <a:ext uri="{FF2B5EF4-FFF2-40B4-BE49-F238E27FC236}">
                <a16:creationId xmlns:a16="http://schemas.microsoft.com/office/drawing/2014/main" xmlns="" id="{48D1F1A2-13F0-AB41-A49B-A2DDE3B74BD2}"/>
              </a:ext>
            </a:extLst>
          </p:cNvPr>
          <p:cNvCxnSpPr>
            <a:cxnSpLocks/>
          </p:cNvCxnSpPr>
          <p:nvPr/>
        </p:nvCxnSpPr>
        <p:spPr>
          <a:xfrm flipV="1">
            <a:off x="2458428"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xmlns="" id="{DC90A94B-18F5-B444-9AA3-5C26ABF38AE4}"/>
              </a:ext>
            </a:extLst>
          </p:cNvPr>
          <p:cNvSpPr txBox="1"/>
          <p:nvPr/>
        </p:nvSpPr>
        <p:spPr>
          <a:xfrm>
            <a:off x="3055794" y="5565808"/>
            <a:ext cx="113814"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3</a:t>
            </a:r>
          </a:p>
        </p:txBody>
      </p:sp>
      <p:cxnSp>
        <p:nvCxnSpPr>
          <p:cNvPr id="21" name="Straight Connector 20">
            <a:extLst>
              <a:ext uri="{FF2B5EF4-FFF2-40B4-BE49-F238E27FC236}">
                <a16:creationId xmlns:a16="http://schemas.microsoft.com/office/drawing/2014/main" xmlns="" id="{2F71646B-F83B-9A46-AE74-3B1885CD9D37}"/>
              </a:ext>
            </a:extLst>
          </p:cNvPr>
          <p:cNvCxnSpPr>
            <a:cxnSpLocks/>
          </p:cNvCxnSpPr>
          <p:nvPr/>
        </p:nvCxnSpPr>
        <p:spPr>
          <a:xfrm flipV="1">
            <a:off x="3112478"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xmlns="" id="{08F97AC2-2B0E-E347-9261-B667836F8AA1}"/>
              </a:ext>
            </a:extLst>
          </p:cNvPr>
          <p:cNvSpPr txBox="1"/>
          <p:nvPr/>
        </p:nvSpPr>
        <p:spPr>
          <a:xfrm>
            <a:off x="3706669" y="5565808"/>
            <a:ext cx="113814"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6</a:t>
            </a:r>
          </a:p>
        </p:txBody>
      </p:sp>
      <p:cxnSp>
        <p:nvCxnSpPr>
          <p:cNvPr id="23" name="Straight Connector 22">
            <a:extLst>
              <a:ext uri="{FF2B5EF4-FFF2-40B4-BE49-F238E27FC236}">
                <a16:creationId xmlns:a16="http://schemas.microsoft.com/office/drawing/2014/main" xmlns="" id="{C3A7E7F7-D6A0-5148-ADDB-FB95B9399FA9}"/>
              </a:ext>
            </a:extLst>
          </p:cNvPr>
          <p:cNvCxnSpPr>
            <a:cxnSpLocks/>
          </p:cNvCxnSpPr>
          <p:nvPr/>
        </p:nvCxnSpPr>
        <p:spPr>
          <a:xfrm flipV="1">
            <a:off x="3763353"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xmlns="" id="{E6251713-C9AA-9548-9CAC-AD6576DD0660}"/>
              </a:ext>
            </a:extLst>
          </p:cNvPr>
          <p:cNvSpPr txBox="1"/>
          <p:nvPr/>
        </p:nvSpPr>
        <p:spPr>
          <a:xfrm>
            <a:off x="6923188"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21</a:t>
            </a:r>
          </a:p>
        </p:txBody>
      </p:sp>
      <p:cxnSp>
        <p:nvCxnSpPr>
          <p:cNvPr id="25" name="Straight Connector 24">
            <a:extLst>
              <a:ext uri="{FF2B5EF4-FFF2-40B4-BE49-F238E27FC236}">
                <a16:creationId xmlns:a16="http://schemas.microsoft.com/office/drawing/2014/main" xmlns="" id="{FA76F5EE-362D-D340-A87B-AFB0B08D5F25}"/>
              </a:ext>
            </a:extLst>
          </p:cNvPr>
          <p:cNvCxnSpPr>
            <a:cxnSpLocks/>
          </p:cNvCxnSpPr>
          <p:nvPr/>
        </p:nvCxnSpPr>
        <p:spPr>
          <a:xfrm flipV="1">
            <a:off x="7036778"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xmlns="" id="{A72E6A43-63B0-3A40-9F9A-34DA14FC1F8F}"/>
              </a:ext>
            </a:extLst>
          </p:cNvPr>
          <p:cNvSpPr txBox="1"/>
          <p:nvPr/>
        </p:nvSpPr>
        <p:spPr>
          <a:xfrm>
            <a:off x="7570888"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24</a:t>
            </a:r>
          </a:p>
        </p:txBody>
      </p:sp>
      <p:cxnSp>
        <p:nvCxnSpPr>
          <p:cNvPr id="27" name="Straight Connector 26">
            <a:extLst>
              <a:ext uri="{FF2B5EF4-FFF2-40B4-BE49-F238E27FC236}">
                <a16:creationId xmlns:a16="http://schemas.microsoft.com/office/drawing/2014/main" xmlns="" id="{B5DAC599-29AD-2B4C-91D8-A5C65FD0CFA7}"/>
              </a:ext>
            </a:extLst>
          </p:cNvPr>
          <p:cNvCxnSpPr>
            <a:cxnSpLocks/>
          </p:cNvCxnSpPr>
          <p:nvPr/>
        </p:nvCxnSpPr>
        <p:spPr>
          <a:xfrm flipV="1">
            <a:off x="7684478"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xmlns="" id="{96C8799A-806E-464F-B4A8-C15C73AF45BF}"/>
              </a:ext>
            </a:extLst>
          </p:cNvPr>
          <p:cNvSpPr txBox="1"/>
          <p:nvPr/>
        </p:nvSpPr>
        <p:spPr>
          <a:xfrm>
            <a:off x="8234463"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27</a:t>
            </a:r>
          </a:p>
        </p:txBody>
      </p:sp>
      <p:cxnSp>
        <p:nvCxnSpPr>
          <p:cNvPr id="29" name="Straight Connector 28">
            <a:extLst>
              <a:ext uri="{FF2B5EF4-FFF2-40B4-BE49-F238E27FC236}">
                <a16:creationId xmlns:a16="http://schemas.microsoft.com/office/drawing/2014/main" xmlns="" id="{ABE800DE-CAEF-CA43-9F12-294511578067}"/>
              </a:ext>
            </a:extLst>
          </p:cNvPr>
          <p:cNvCxnSpPr>
            <a:cxnSpLocks/>
          </p:cNvCxnSpPr>
          <p:nvPr/>
        </p:nvCxnSpPr>
        <p:spPr>
          <a:xfrm flipV="1">
            <a:off x="8348053"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xmlns="" id="{598ED46B-E74E-3C41-97A5-68180881765E}"/>
              </a:ext>
            </a:extLst>
          </p:cNvPr>
          <p:cNvSpPr txBox="1"/>
          <p:nvPr/>
        </p:nvSpPr>
        <p:spPr>
          <a:xfrm>
            <a:off x="8885338"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30</a:t>
            </a:r>
          </a:p>
        </p:txBody>
      </p:sp>
      <p:cxnSp>
        <p:nvCxnSpPr>
          <p:cNvPr id="31" name="Straight Connector 30">
            <a:extLst>
              <a:ext uri="{FF2B5EF4-FFF2-40B4-BE49-F238E27FC236}">
                <a16:creationId xmlns:a16="http://schemas.microsoft.com/office/drawing/2014/main" xmlns="" id="{582C60B0-4A0E-6740-B0A8-254001EA2F91}"/>
              </a:ext>
            </a:extLst>
          </p:cNvPr>
          <p:cNvCxnSpPr>
            <a:cxnSpLocks/>
          </p:cNvCxnSpPr>
          <p:nvPr/>
        </p:nvCxnSpPr>
        <p:spPr>
          <a:xfrm flipV="1">
            <a:off x="8998928"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xmlns="" id="{3FF1B32C-E727-E442-B612-0E1F75377F9E}"/>
              </a:ext>
            </a:extLst>
          </p:cNvPr>
          <p:cNvSpPr txBox="1"/>
          <p:nvPr/>
        </p:nvSpPr>
        <p:spPr>
          <a:xfrm>
            <a:off x="9542563"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33</a:t>
            </a:r>
          </a:p>
        </p:txBody>
      </p:sp>
      <p:cxnSp>
        <p:nvCxnSpPr>
          <p:cNvPr id="33" name="Straight Connector 32">
            <a:extLst>
              <a:ext uri="{FF2B5EF4-FFF2-40B4-BE49-F238E27FC236}">
                <a16:creationId xmlns:a16="http://schemas.microsoft.com/office/drawing/2014/main" xmlns="" id="{E4744296-33C0-584A-9B3C-A27270A76D12}"/>
              </a:ext>
            </a:extLst>
          </p:cNvPr>
          <p:cNvCxnSpPr>
            <a:cxnSpLocks/>
          </p:cNvCxnSpPr>
          <p:nvPr/>
        </p:nvCxnSpPr>
        <p:spPr>
          <a:xfrm flipV="1">
            <a:off x="9656153"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xmlns="" id="{F66D4662-A2BE-AD4A-B606-53E8B7F6F3A3}"/>
              </a:ext>
            </a:extLst>
          </p:cNvPr>
          <p:cNvCxnSpPr>
            <a:cxnSpLocks/>
          </p:cNvCxnSpPr>
          <p:nvPr/>
        </p:nvCxnSpPr>
        <p:spPr>
          <a:xfrm rot="5400000" flipV="1">
            <a:off x="2261579" y="4511443"/>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xmlns="" id="{3C7C7D96-7B35-C747-B991-19E9890C6C10}"/>
              </a:ext>
            </a:extLst>
          </p:cNvPr>
          <p:cNvSpPr txBox="1"/>
          <p:nvPr/>
        </p:nvSpPr>
        <p:spPr>
          <a:xfrm>
            <a:off x="1852343" y="5329229"/>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0.0</a:t>
            </a:r>
          </a:p>
        </p:txBody>
      </p:sp>
      <p:cxnSp>
        <p:nvCxnSpPr>
          <p:cNvPr id="36" name="Straight Connector 35">
            <a:extLst>
              <a:ext uri="{FF2B5EF4-FFF2-40B4-BE49-F238E27FC236}">
                <a16:creationId xmlns:a16="http://schemas.microsoft.com/office/drawing/2014/main" xmlns="" id="{F1CF0E96-3D14-E44F-899A-B618EEE2C4BB}"/>
              </a:ext>
            </a:extLst>
          </p:cNvPr>
          <p:cNvCxnSpPr>
            <a:cxnSpLocks/>
          </p:cNvCxnSpPr>
          <p:nvPr/>
        </p:nvCxnSpPr>
        <p:spPr>
          <a:xfrm rot="5400000" flipV="1">
            <a:off x="2261580" y="5413123"/>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xmlns="" id="{C9778389-B69E-D34D-BC25-F773B8CA4B6B}"/>
              </a:ext>
            </a:extLst>
          </p:cNvPr>
          <p:cNvSpPr txBox="1"/>
          <p:nvPr/>
        </p:nvSpPr>
        <p:spPr>
          <a:xfrm>
            <a:off x="1852344" y="3525830"/>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0.6</a:t>
            </a:r>
          </a:p>
        </p:txBody>
      </p:sp>
      <p:cxnSp>
        <p:nvCxnSpPr>
          <p:cNvPr id="38" name="Straight Connector 37">
            <a:extLst>
              <a:ext uri="{FF2B5EF4-FFF2-40B4-BE49-F238E27FC236}">
                <a16:creationId xmlns:a16="http://schemas.microsoft.com/office/drawing/2014/main" xmlns="" id="{820B0528-39E3-1144-9293-6E9DA70C9584}"/>
              </a:ext>
            </a:extLst>
          </p:cNvPr>
          <p:cNvCxnSpPr>
            <a:cxnSpLocks/>
          </p:cNvCxnSpPr>
          <p:nvPr/>
        </p:nvCxnSpPr>
        <p:spPr>
          <a:xfrm rot="5400000" flipV="1">
            <a:off x="2261581" y="3609724"/>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xmlns="" id="{C20F22D7-A288-7143-9ADA-9DAF9410D907}"/>
              </a:ext>
            </a:extLst>
          </p:cNvPr>
          <p:cNvSpPr txBox="1"/>
          <p:nvPr/>
        </p:nvSpPr>
        <p:spPr>
          <a:xfrm>
            <a:off x="1852343" y="4433879"/>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0.3</a:t>
            </a:r>
          </a:p>
        </p:txBody>
      </p:sp>
      <p:cxnSp>
        <p:nvCxnSpPr>
          <p:cNvPr id="47" name="Straight Connector 46">
            <a:extLst>
              <a:ext uri="{FF2B5EF4-FFF2-40B4-BE49-F238E27FC236}">
                <a16:creationId xmlns:a16="http://schemas.microsoft.com/office/drawing/2014/main" xmlns="" id="{1AB6D85B-AB65-D944-ACDD-1AD1E84D20E7}"/>
              </a:ext>
            </a:extLst>
          </p:cNvPr>
          <p:cNvCxnSpPr>
            <a:cxnSpLocks/>
          </p:cNvCxnSpPr>
          <p:nvPr/>
        </p:nvCxnSpPr>
        <p:spPr>
          <a:xfrm>
            <a:off x="7540305" y="4691555"/>
            <a:ext cx="445581" cy="1"/>
          </a:xfrm>
          <a:prstGeom prst="line">
            <a:avLst/>
          </a:prstGeom>
          <a:ln w="2222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xmlns="" id="{DADA3CDC-C556-E941-AE2E-D7B0DC9B45B3}"/>
              </a:ext>
            </a:extLst>
          </p:cNvPr>
          <p:cNvSpPr txBox="1"/>
          <p:nvPr/>
        </p:nvSpPr>
        <p:spPr>
          <a:xfrm>
            <a:off x="8142516" y="4557824"/>
            <a:ext cx="1790555" cy="738664"/>
          </a:xfrm>
          <a:prstGeom prst="rect">
            <a:avLst/>
          </a:prstGeom>
          <a:noFill/>
        </p:spPr>
        <p:txBody>
          <a:bodyPr wrap="none" lIns="0" tIns="0" rIns="0" bIns="0" rtlCol="0">
            <a:spAutoFit/>
          </a:bodyPr>
          <a:lstStyle/>
          <a:p>
            <a:r>
              <a:rPr lang="en-GB" sz="1600" dirty="0">
                <a:latin typeface="Arial" panose="020B0604020202020204" pitchFamily="34" charset="0"/>
                <a:ea typeface="Aileron" charset="0"/>
                <a:cs typeface="Arial" panose="020B0604020202020204" pitchFamily="34" charset="0"/>
              </a:rPr>
              <a:t>No active liver </a:t>
            </a:r>
            <a:r>
              <a:rPr lang="en-GB" sz="1600" dirty="0" err="1">
                <a:latin typeface="Arial" panose="020B0604020202020204" pitchFamily="34" charset="0"/>
                <a:ea typeface="Aileron" charset="0"/>
                <a:cs typeface="Arial" panose="020B0604020202020204" pitchFamily="34" charset="0"/>
              </a:rPr>
              <a:t>mets</a:t>
            </a:r>
            <a:endParaRPr lang="en-GB" sz="1600" dirty="0">
              <a:latin typeface="Arial" panose="020B0604020202020204" pitchFamily="34" charset="0"/>
              <a:ea typeface="Aileron" charset="0"/>
              <a:cs typeface="Arial" panose="020B0604020202020204" pitchFamily="34" charset="0"/>
            </a:endParaRPr>
          </a:p>
          <a:p>
            <a:r>
              <a:rPr lang="en-GB" sz="1600" dirty="0">
                <a:latin typeface="Arial" panose="020B0604020202020204" pitchFamily="34" charset="0"/>
                <a:ea typeface="Aileron" charset="0"/>
                <a:cs typeface="Arial" panose="020B0604020202020204" pitchFamily="34" charset="0"/>
              </a:rPr>
              <a:t>All patients</a:t>
            </a:r>
          </a:p>
          <a:p>
            <a:r>
              <a:rPr lang="en-GB" sz="1600" dirty="0">
                <a:latin typeface="Arial" panose="020B0604020202020204" pitchFamily="34" charset="0"/>
                <a:ea typeface="Aileron" charset="0"/>
                <a:cs typeface="Arial" panose="020B0604020202020204" pitchFamily="34" charset="0"/>
              </a:rPr>
              <a:t>Active liver </a:t>
            </a:r>
            <a:r>
              <a:rPr lang="en-GB" sz="1600" dirty="0" err="1">
                <a:latin typeface="Arial" panose="020B0604020202020204" pitchFamily="34" charset="0"/>
                <a:ea typeface="Aileron" charset="0"/>
                <a:cs typeface="Arial" panose="020B0604020202020204" pitchFamily="34" charset="0"/>
              </a:rPr>
              <a:t>mets</a:t>
            </a:r>
            <a:endParaRPr lang="en-GB" sz="1600" dirty="0">
              <a:latin typeface="Arial" panose="020B0604020202020204" pitchFamily="34" charset="0"/>
              <a:ea typeface="Aileron" charset="0"/>
              <a:cs typeface="Arial" panose="020B0604020202020204" pitchFamily="34" charset="0"/>
            </a:endParaRPr>
          </a:p>
        </p:txBody>
      </p:sp>
      <p:cxnSp>
        <p:nvCxnSpPr>
          <p:cNvPr id="49" name="Straight Connector 48">
            <a:extLst>
              <a:ext uri="{FF2B5EF4-FFF2-40B4-BE49-F238E27FC236}">
                <a16:creationId xmlns:a16="http://schemas.microsoft.com/office/drawing/2014/main" xmlns="" id="{93E05C20-89D1-4040-B64F-6D067897EA7F}"/>
              </a:ext>
            </a:extLst>
          </p:cNvPr>
          <p:cNvCxnSpPr>
            <a:cxnSpLocks/>
          </p:cNvCxnSpPr>
          <p:nvPr/>
        </p:nvCxnSpPr>
        <p:spPr>
          <a:xfrm>
            <a:off x="7540305" y="5170980"/>
            <a:ext cx="445581" cy="1"/>
          </a:xfrm>
          <a:prstGeom prst="line">
            <a:avLst/>
          </a:prstGeom>
          <a:ln w="222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xmlns="" id="{5B3F5084-A6D8-6945-8984-F7E622B2CCA6}"/>
              </a:ext>
            </a:extLst>
          </p:cNvPr>
          <p:cNvCxnSpPr>
            <a:cxnSpLocks/>
          </p:cNvCxnSpPr>
          <p:nvPr/>
        </p:nvCxnSpPr>
        <p:spPr>
          <a:xfrm>
            <a:off x="7540305" y="4932855"/>
            <a:ext cx="445581" cy="1"/>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xmlns="" id="{81411365-C4D3-CA4F-821A-E63EDADC35B0}"/>
              </a:ext>
            </a:extLst>
          </p:cNvPr>
          <p:cNvSpPr txBox="1"/>
          <p:nvPr/>
        </p:nvSpPr>
        <p:spPr>
          <a:xfrm>
            <a:off x="6269138"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18</a:t>
            </a:r>
          </a:p>
        </p:txBody>
      </p:sp>
      <p:cxnSp>
        <p:nvCxnSpPr>
          <p:cNvPr id="69" name="Straight Connector 68">
            <a:extLst>
              <a:ext uri="{FF2B5EF4-FFF2-40B4-BE49-F238E27FC236}">
                <a16:creationId xmlns:a16="http://schemas.microsoft.com/office/drawing/2014/main" xmlns="" id="{FEB7DA08-BE2F-E544-9D48-1BAE7FA2E9DE}"/>
              </a:ext>
            </a:extLst>
          </p:cNvPr>
          <p:cNvCxnSpPr>
            <a:cxnSpLocks/>
          </p:cNvCxnSpPr>
          <p:nvPr/>
        </p:nvCxnSpPr>
        <p:spPr>
          <a:xfrm flipV="1">
            <a:off x="6382728"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xmlns="" id="{38B6C6C6-2112-9F4A-8B9A-25AAFF6DF007}"/>
              </a:ext>
            </a:extLst>
          </p:cNvPr>
          <p:cNvSpPr txBox="1"/>
          <p:nvPr/>
        </p:nvSpPr>
        <p:spPr>
          <a:xfrm>
            <a:off x="5611913"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15</a:t>
            </a:r>
          </a:p>
        </p:txBody>
      </p:sp>
      <p:cxnSp>
        <p:nvCxnSpPr>
          <p:cNvPr id="71" name="Straight Connector 70">
            <a:extLst>
              <a:ext uri="{FF2B5EF4-FFF2-40B4-BE49-F238E27FC236}">
                <a16:creationId xmlns:a16="http://schemas.microsoft.com/office/drawing/2014/main" xmlns="" id="{A2262CDF-A0F6-554F-A646-58A39D9A1933}"/>
              </a:ext>
            </a:extLst>
          </p:cNvPr>
          <p:cNvCxnSpPr>
            <a:cxnSpLocks/>
          </p:cNvCxnSpPr>
          <p:nvPr/>
        </p:nvCxnSpPr>
        <p:spPr>
          <a:xfrm flipV="1">
            <a:off x="5725503"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xmlns="" id="{7023CC54-AEBE-174C-A210-7DBAC591D9F3}"/>
              </a:ext>
            </a:extLst>
          </p:cNvPr>
          <p:cNvSpPr txBox="1"/>
          <p:nvPr/>
        </p:nvSpPr>
        <p:spPr>
          <a:xfrm>
            <a:off x="4964213" y="5565808"/>
            <a:ext cx="227627"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12</a:t>
            </a:r>
          </a:p>
        </p:txBody>
      </p:sp>
      <p:cxnSp>
        <p:nvCxnSpPr>
          <p:cNvPr id="73" name="Straight Connector 72">
            <a:extLst>
              <a:ext uri="{FF2B5EF4-FFF2-40B4-BE49-F238E27FC236}">
                <a16:creationId xmlns:a16="http://schemas.microsoft.com/office/drawing/2014/main" xmlns="" id="{142304A1-F941-FB42-91A9-FD9229DA1F0F}"/>
              </a:ext>
            </a:extLst>
          </p:cNvPr>
          <p:cNvCxnSpPr>
            <a:cxnSpLocks/>
          </p:cNvCxnSpPr>
          <p:nvPr/>
        </p:nvCxnSpPr>
        <p:spPr>
          <a:xfrm flipV="1">
            <a:off x="5077803"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xmlns="" id="{86B1C6A6-B3C3-AF4D-9C8B-2C8BF3DDC89D}"/>
              </a:ext>
            </a:extLst>
          </p:cNvPr>
          <p:cNvSpPr txBox="1"/>
          <p:nvPr/>
        </p:nvSpPr>
        <p:spPr>
          <a:xfrm>
            <a:off x="4360719" y="5565808"/>
            <a:ext cx="113814" cy="246221"/>
          </a:xfrm>
          <a:prstGeom prst="rect">
            <a:avLst/>
          </a:prstGeom>
          <a:noFill/>
        </p:spPr>
        <p:txBody>
          <a:bodyPr wrap="none" lIns="0" tIns="0" rIns="0" bIns="0" rtlCol="0">
            <a:spAutoFit/>
          </a:bodyPr>
          <a:lstStyle/>
          <a:p>
            <a:pPr algn="ctr"/>
            <a:r>
              <a:rPr lang="en-GB" sz="1600" dirty="0">
                <a:latin typeface="Arial" panose="020B0604020202020204" pitchFamily="34" charset="0"/>
                <a:ea typeface="Aileron" charset="0"/>
                <a:cs typeface="Arial" panose="020B0604020202020204" pitchFamily="34" charset="0"/>
              </a:rPr>
              <a:t>9</a:t>
            </a:r>
          </a:p>
        </p:txBody>
      </p:sp>
      <p:cxnSp>
        <p:nvCxnSpPr>
          <p:cNvPr id="75" name="Straight Connector 74">
            <a:extLst>
              <a:ext uri="{FF2B5EF4-FFF2-40B4-BE49-F238E27FC236}">
                <a16:creationId xmlns:a16="http://schemas.microsoft.com/office/drawing/2014/main" xmlns="" id="{6D67CFFC-E56D-2944-8175-59FFFC2B9F36}"/>
              </a:ext>
            </a:extLst>
          </p:cNvPr>
          <p:cNvCxnSpPr>
            <a:cxnSpLocks/>
          </p:cNvCxnSpPr>
          <p:nvPr/>
        </p:nvCxnSpPr>
        <p:spPr>
          <a:xfrm flipV="1">
            <a:off x="4417403" y="5451242"/>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xmlns="" id="{D0C4FE21-2300-E64E-ADAB-D075986840D4}"/>
              </a:ext>
            </a:extLst>
          </p:cNvPr>
          <p:cNvCxnSpPr>
            <a:cxnSpLocks/>
          </p:cNvCxnSpPr>
          <p:nvPr/>
        </p:nvCxnSpPr>
        <p:spPr>
          <a:xfrm rot="5400000" flipV="1">
            <a:off x="2261579" y="4806718"/>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xmlns="" id="{D21EE203-9E46-124A-BD2B-306111AF2705}"/>
              </a:ext>
            </a:extLst>
          </p:cNvPr>
          <p:cNvSpPr txBox="1"/>
          <p:nvPr/>
        </p:nvSpPr>
        <p:spPr>
          <a:xfrm>
            <a:off x="1852343" y="4729154"/>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0.2</a:t>
            </a:r>
          </a:p>
        </p:txBody>
      </p:sp>
      <p:cxnSp>
        <p:nvCxnSpPr>
          <p:cNvPr id="78" name="Straight Connector 77">
            <a:extLst>
              <a:ext uri="{FF2B5EF4-FFF2-40B4-BE49-F238E27FC236}">
                <a16:creationId xmlns:a16="http://schemas.microsoft.com/office/drawing/2014/main" xmlns="" id="{66A31E90-2A74-1942-865A-175A356C5196}"/>
              </a:ext>
            </a:extLst>
          </p:cNvPr>
          <p:cNvCxnSpPr>
            <a:cxnSpLocks/>
          </p:cNvCxnSpPr>
          <p:nvPr/>
        </p:nvCxnSpPr>
        <p:spPr>
          <a:xfrm rot="5400000" flipV="1">
            <a:off x="2261579" y="5111518"/>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xmlns="" id="{F28DA20D-32D6-254B-B675-8AEFA1509D22}"/>
              </a:ext>
            </a:extLst>
          </p:cNvPr>
          <p:cNvSpPr txBox="1"/>
          <p:nvPr/>
        </p:nvSpPr>
        <p:spPr>
          <a:xfrm>
            <a:off x="1852343" y="5033954"/>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0.3</a:t>
            </a:r>
          </a:p>
        </p:txBody>
      </p:sp>
      <p:cxnSp>
        <p:nvCxnSpPr>
          <p:cNvPr id="80" name="Straight Connector 79">
            <a:extLst>
              <a:ext uri="{FF2B5EF4-FFF2-40B4-BE49-F238E27FC236}">
                <a16:creationId xmlns:a16="http://schemas.microsoft.com/office/drawing/2014/main" xmlns="" id="{CC6ACE93-E76E-0A41-AF97-A1A733AFA821}"/>
              </a:ext>
            </a:extLst>
          </p:cNvPr>
          <p:cNvCxnSpPr>
            <a:cxnSpLocks/>
          </p:cNvCxnSpPr>
          <p:nvPr/>
        </p:nvCxnSpPr>
        <p:spPr>
          <a:xfrm rot="5400000" flipV="1">
            <a:off x="2261579" y="4206643"/>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xmlns="" id="{9B11D20A-1326-1445-8424-3B8288140CEE}"/>
              </a:ext>
            </a:extLst>
          </p:cNvPr>
          <p:cNvSpPr txBox="1"/>
          <p:nvPr/>
        </p:nvSpPr>
        <p:spPr>
          <a:xfrm>
            <a:off x="1852343" y="4129079"/>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0.4</a:t>
            </a:r>
          </a:p>
        </p:txBody>
      </p:sp>
      <p:cxnSp>
        <p:nvCxnSpPr>
          <p:cNvPr id="82" name="Straight Connector 81">
            <a:extLst>
              <a:ext uri="{FF2B5EF4-FFF2-40B4-BE49-F238E27FC236}">
                <a16:creationId xmlns:a16="http://schemas.microsoft.com/office/drawing/2014/main" xmlns="" id="{DADBE593-2D8D-E64E-940D-A9623ADB84D6}"/>
              </a:ext>
            </a:extLst>
          </p:cNvPr>
          <p:cNvCxnSpPr>
            <a:cxnSpLocks/>
          </p:cNvCxnSpPr>
          <p:nvPr/>
        </p:nvCxnSpPr>
        <p:spPr>
          <a:xfrm rot="5400000" flipV="1">
            <a:off x="2261579" y="3905018"/>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xmlns="" id="{36440C27-6071-4241-80C6-EBA1D67A0D98}"/>
              </a:ext>
            </a:extLst>
          </p:cNvPr>
          <p:cNvSpPr txBox="1"/>
          <p:nvPr/>
        </p:nvSpPr>
        <p:spPr>
          <a:xfrm>
            <a:off x="1852343" y="3827454"/>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0.5</a:t>
            </a:r>
          </a:p>
        </p:txBody>
      </p:sp>
      <p:sp>
        <p:nvSpPr>
          <p:cNvPr id="84" name="TextBox 83">
            <a:extLst>
              <a:ext uri="{FF2B5EF4-FFF2-40B4-BE49-F238E27FC236}">
                <a16:creationId xmlns:a16="http://schemas.microsoft.com/office/drawing/2014/main" xmlns="" id="{D47379B3-7A66-E842-B171-D5E59D2B88BB}"/>
              </a:ext>
            </a:extLst>
          </p:cNvPr>
          <p:cNvSpPr txBox="1"/>
          <p:nvPr/>
        </p:nvSpPr>
        <p:spPr>
          <a:xfrm>
            <a:off x="1852344" y="3221030"/>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0.6</a:t>
            </a:r>
          </a:p>
        </p:txBody>
      </p:sp>
      <p:cxnSp>
        <p:nvCxnSpPr>
          <p:cNvPr id="85" name="Straight Connector 84">
            <a:extLst>
              <a:ext uri="{FF2B5EF4-FFF2-40B4-BE49-F238E27FC236}">
                <a16:creationId xmlns:a16="http://schemas.microsoft.com/office/drawing/2014/main" xmlns="" id="{6A28DEA0-82E6-6E40-8B49-237951CF71C9}"/>
              </a:ext>
            </a:extLst>
          </p:cNvPr>
          <p:cNvCxnSpPr>
            <a:cxnSpLocks/>
          </p:cNvCxnSpPr>
          <p:nvPr/>
        </p:nvCxnSpPr>
        <p:spPr>
          <a:xfrm rot="5400000" flipV="1">
            <a:off x="2261581" y="3304924"/>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xmlns="" id="{45E32B90-4FFB-5245-BB97-EECD76BDDB8A}"/>
              </a:ext>
            </a:extLst>
          </p:cNvPr>
          <p:cNvSpPr txBox="1"/>
          <p:nvPr/>
        </p:nvSpPr>
        <p:spPr>
          <a:xfrm>
            <a:off x="1852344" y="2919405"/>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0.6</a:t>
            </a:r>
          </a:p>
        </p:txBody>
      </p:sp>
      <p:cxnSp>
        <p:nvCxnSpPr>
          <p:cNvPr id="87" name="Straight Connector 86">
            <a:extLst>
              <a:ext uri="{FF2B5EF4-FFF2-40B4-BE49-F238E27FC236}">
                <a16:creationId xmlns:a16="http://schemas.microsoft.com/office/drawing/2014/main" xmlns="" id="{D60BF21C-7D38-F84E-B9FA-67563A44731F}"/>
              </a:ext>
            </a:extLst>
          </p:cNvPr>
          <p:cNvCxnSpPr>
            <a:cxnSpLocks/>
          </p:cNvCxnSpPr>
          <p:nvPr/>
        </p:nvCxnSpPr>
        <p:spPr>
          <a:xfrm rot="5400000" flipV="1">
            <a:off x="2261581" y="3003299"/>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a:extLst>
              <a:ext uri="{FF2B5EF4-FFF2-40B4-BE49-F238E27FC236}">
                <a16:creationId xmlns:a16="http://schemas.microsoft.com/office/drawing/2014/main" xmlns="" id="{511ACE64-C206-7A43-ACCE-60BA3C5A53A6}"/>
              </a:ext>
            </a:extLst>
          </p:cNvPr>
          <p:cNvSpPr txBox="1"/>
          <p:nvPr/>
        </p:nvSpPr>
        <p:spPr>
          <a:xfrm>
            <a:off x="1852344" y="2316155"/>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1.0</a:t>
            </a:r>
          </a:p>
        </p:txBody>
      </p:sp>
      <p:cxnSp>
        <p:nvCxnSpPr>
          <p:cNvPr id="89" name="Straight Connector 88">
            <a:extLst>
              <a:ext uri="{FF2B5EF4-FFF2-40B4-BE49-F238E27FC236}">
                <a16:creationId xmlns:a16="http://schemas.microsoft.com/office/drawing/2014/main" xmlns="" id="{82F7A191-D4EC-394C-8FE5-56057BB620CF}"/>
              </a:ext>
            </a:extLst>
          </p:cNvPr>
          <p:cNvCxnSpPr>
            <a:cxnSpLocks/>
          </p:cNvCxnSpPr>
          <p:nvPr/>
        </p:nvCxnSpPr>
        <p:spPr>
          <a:xfrm rot="5400000" flipV="1">
            <a:off x="2261581" y="2400049"/>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xmlns="" id="{8326BC75-7D5E-9041-B180-62D948A1E080}"/>
              </a:ext>
            </a:extLst>
          </p:cNvPr>
          <p:cNvSpPr txBox="1"/>
          <p:nvPr/>
        </p:nvSpPr>
        <p:spPr>
          <a:xfrm>
            <a:off x="1852344" y="2614605"/>
            <a:ext cx="285335" cy="246221"/>
          </a:xfrm>
          <a:prstGeom prst="rect">
            <a:avLst/>
          </a:prstGeom>
          <a:noFill/>
        </p:spPr>
        <p:txBody>
          <a:bodyPr wrap="none" lIns="0" tIns="0" rIns="0" bIns="0" rtlCol="0">
            <a:spAutoFit/>
          </a:bodyPr>
          <a:lstStyle/>
          <a:p>
            <a:pPr algn="r"/>
            <a:r>
              <a:rPr lang="en-GB" sz="1600" dirty="0">
                <a:latin typeface="Arial" panose="020B0604020202020204" pitchFamily="34" charset="0"/>
                <a:ea typeface="Aileron" charset="0"/>
                <a:cs typeface="Arial" panose="020B0604020202020204" pitchFamily="34" charset="0"/>
              </a:rPr>
              <a:t>0.9</a:t>
            </a:r>
          </a:p>
        </p:txBody>
      </p:sp>
      <p:cxnSp>
        <p:nvCxnSpPr>
          <p:cNvPr id="92" name="Straight Connector 91">
            <a:extLst>
              <a:ext uri="{FF2B5EF4-FFF2-40B4-BE49-F238E27FC236}">
                <a16:creationId xmlns:a16="http://schemas.microsoft.com/office/drawing/2014/main" xmlns="" id="{990F6E97-B227-3D4E-BFA7-0055DA8DBE8E}"/>
              </a:ext>
            </a:extLst>
          </p:cNvPr>
          <p:cNvCxnSpPr>
            <a:cxnSpLocks/>
          </p:cNvCxnSpPr>
          <p:nvPr/>
        </p:nvCxnSpPr>
        <p:spPr>
          <a:xfrm rot="5400000" flipV="1">
            <a:off x="2261581" y="2698499"/>
            <a:ext cx="447" cy="907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xmlns="" id="{0090B5B3-3E3E-F445-A787-628257C8B674}"/>
              </a:ext>
            </a:extLst>
          </p:cNvPr>
          <p:cNvSpPr txBox="1"/>
          <p:nvPr/>
        </p:nvSpPr>
        <p:spPr>
          <a:xfrm>
            <a:off x="1396632" y="1843521"/>
            <a:ext cx="3259995" cy="246221"/>
          </a:xfrm>
          <a:prstGeom prst="rect">
            <a:avLst/>
          </a:prstGeom>
          <a:noFill/>
        </p:spPr>
        <p:txBody>
          <a:bodyPr wrap="none" lIns="0" tIns="0" rIns="0" bIns="0" rtlCol="0">
            <a:spAutoFit/>
          </a:bodyPr>
          <a:lstStyle/>
          <a:p>
            <a:r>
              <a:rPr lang="en-GB" sz="1600" dirty="0">
                <a:latin typeface="Arial" panose="020B0604020202020204" pitchFamily="34" charset="0"/>
                <a:ea typeface="Aileron" charset="0"/>
                <a:cs typeface="Arial" panose="020B0604020202020204" pitchFamily="34" charset="0"/>
              </a:rPr>
              <a:t>Efficacy evaluable population, N=70</a:t>
            </a:r>
          </a:p>
        </p:txBody>
      </p:sp>
      <p:graphicFrame>
        <p:nvGraphicFramePr>
          <p:cNvPr id="94" name="Table 93">
            <a:extLst>
              <a:ext uri="{FF2B5EF4-FFF2-40B4-BE49-F238E27FC236}">
                <a16:creationId xmlns:a16="http://schemas.microsoft.com/office/drawing/2014/main" xmlns="" id="{4A13F9E0-16DE-7F46-8F62-773D7488BB22}"/>
              </a:ext>
            </a:extLst>
          </p:cNvPr>
          <p:cNvGraphicFramePr>
            <a:graphicFrameLocks noGrp="1"/>
          </p:cNvGraphicFramePr>
          <p:nvPr/>
        </p:nvGraphicFramePr>
        <p:xfrm>
          <a:off x="5080125" y="2063847"/>
          <a:ext cx="5544615" cy="6732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982419516"/>
                    </a:ext>
                  </a:extLst>
                </a:gridCol>
                <a:gridCol w="1272141">
                  <a:extLst>
                    <a:ext uri="{9D8B030D-6E8A-4147-A177-3AD203B41FA5}">
                      <a16:colId xmlns:a16="http://schemas.microsoft.com/office/drawing/2014/main" xmlns="" val="849552330"/>
                    </a:ext>
                  </a:extLst>
                </a:gridCol>
                <a:gridCol w="1272141">
                  <a:extLst>
                    <a:ext uri="{9D8B030D-6E8A-4147-A177-3AD203B41FA5}">
                      <a16:colId xmlns:a16="http://schemas.microsoft.com/office/drawing/2014/main" xmlns="" val="345476399"/>
                    </a:ext>
                  </a:extLst>
                </a:gridCol>
                <a:gridCol w="1272141">
                  <a:extLst>
                    <a:ext uri="{9D8B030D-6E8A-4147-A177-3AD203B41FA5}">
                      <a16:colId xmlns:a16="http://schemas.microsoft.com/office/drawing/2014/main" xmlns="" val="487551007"/>
                    </a:ext>
                  </a:extLst>
                </a:gridCol>
              </a:tblGrid>
              <a:tr h="0">
                <a:tc>
                  <a:txBody>
                    <a:bodyPr/>
                    <a:lstStyle/>
                    <a:p>
                      <a:endParaRPr lang="en-US" sz="1000" dirty="0">
                        <a:latin typeface="Arial" panose="020B0604020202020204" pitchFamily="34" charset="0"/>
                        <a:cs typeface="Arial" panose="020B0604020202020204" pitchFamily="34" charset="0"/>
                      </a:endParaRPr>
                    </a:p>
                  </a:txBody>
                  <a:tcPr marT="36000" marB="36000" anchor="b"/>
                </a:tc>
                <a:tc>
                  <a:txBody>
                    <a:bodyPr/>
                    <a:lstStyle/>
                    <a:p>
                      <a:pPr algn="ctr"/>
                      <a:r>
                        <a:rPr lang="en-US" sz="1000" dirty="0">
                          <a:latin typeface="Arial" panose="020B0604020202020204" pitchFamily="34" charset="0"/>
                          <a:cs typeface="Arial" panose="020B0604020202020204" pitchFamily="34" charset="0"/>
                        </a:rPr>
                        <a:t>Overall</a:t>
                      </a:r>
                    </a:p>
                  </a:txBody>
                  <a:tcPr marL="19440" marR="19440" marT="36000" marB="36000"/>
                </a:tc>
                <a:tc>
                  <a:txBody>
                    <a:bodyPr/>
                    <a:lstStyle/>
                    <a:p>
                      <a:pPr algn="ctr"/>
                      <a:r>
                        <a:rPr lang="en-US" sz="1000" dirty="0">
                          <a:latin typeface="Arial" panose="020B0604020202020204" pitchFamily="34" charset="0"/>
                          <a:cs typeface="Arial" panose="020B0604020202020204" pitchFamily="34" charset="0"/>
                        </a:rPr>
                        <a:t>No active liver </a:t>
                      </a:r>
                      <a:r>
                        <a:rPr lang="en-US" sz="1000" dirty="0" err="1">
                          <a:latin typeface="Arial" panose="020B0604020202020204" pitchFamily="34" charset="0"/>
                          <a:cs typeface="Arial" panose="020B0604020202020204" pitchFamily="34" charset="0"/>
                        </a:rPr>
                        <a:t>mets</a:t>
                      </a:r>
                      <a:endParaRPr lang="en-US" sz="1000" dirty="0">
                        <a:latin typeface="Arial" panose="020B0604020202020204" pitchFamily="34" charset="0"/>
                        <a:cs typeface="Arial" panose="020B0604020202020204" pitchFamily="34" charset="0"/>
                      </a:endParaRPr>
                    </a:p>
                  </a:txBody>
                  <a:tcPr marL="19440" marR="19440" marT="36000" marB="36000"/>
                </a:tc>
                <a:tc>
                  <a:txBody>
                    <a:bodyPr/>
                    <a:lstStyle/>
                    <a:p>
                      <a:pPr algn="ctr"/>
                      <a:r>
                        <a:rPr lang="en-US" sz="1000" dirty="0">
                          <a:latin typeface="Arial" panose="020B0604020202020204" pitchFamily="34" charset="0"/>
                          <a:cs typeface="Arial" panose="020B0604020202020204" pitchFamily="34" charset="0"/>
                        </a:rPr>
                        <a:t>Active liver </a:t>
                      </a:r>
                      <a:r>
                        <a:rPr lang="en-US" sz="1000" dirty="0" err="1">
                          <a:latin typeface="Arial" panose="020B0604020202020204" pitchFamily="34" charset="0"/>
                          <a:cs typeface="Arial" panose="020B0604020202020204" pitchFamily="34" charset="0"/>
                        </a:rPr>
                        <a:t>mets</a:t>
                      </a:r>
                      <a:endParaRPr lang="en-US" sz="1000" dirty="0">
                        <a:latin typeface="Arial" panose="020B0604020202020204" pitchFamily="34" charset="0"/>
                        <a:cs typeface="Arial" panose="020B0604020202020204" pitchFamily="34" charset="0"/>
                      </a:endParaRPr>
                    </a:p>
                  </a:txBody>
                  <a:tcPr marL="19440" marR="19440" marT="36000" marB="36000"/>
                </a:tc>
                <a:extLst>
                  <a:ext uri="{0D108BD9-81ED-4DB2-BD59-A6C34878D82A}">
                    <a16:rowId xmlns:a16="http://schemas.microsoft.com/office/drawing/2014/main" xmlns="" val="2644384733"/>
                  </a:ext>
                </a:extLst>
              </a:tr>
              <a:tr h="0">
                <a:tc>
                  <a:txBody>
                    <a:bodyPr/>
                    <a:lstStyle/>
                    <a:p>
                      <a:r>
                        <a:rPr lang="en-US" sz="1000" b="1" dirty="0">
                          <a:latin typeface="Arial" panose="020B0604020202020204" pitchFamily="34" charset="0"/>
                          <a:cs typeface="Arial" panose="020B0604020202020204" pitchFamily="34" charset="0"/>
                        </a:rPr>
                        <a:t>Median, OS (95% CI)</a:t>
                      </a:r>
                    </a:p>
                  </a:txBody>
                  <a:tcPr marT="36000" marB="36000"/>
                </a:tc>
                <a:tc>
                  <a:txBody>
                    <a:bodyPr/>
                    <a:lstStyle/>
                    <a:p>
                      <a:pPr algn="ctr"/>
                      <a:r>
                        <a:rPr lang="en-US" sz="1000" dirty="0">
                          <a:latin typeface="Arial" panose="020B0604020202020204" pitchFamily="34" charset="0"/>
                          <a:cs typeface="Arial" panose="020B0604020202020204" pitchFamily="34" charset="0"/>
                        </a:rPr>
                        <a:t>NR (10.3-NR)</a:t>
                      </a:r>
                    </a:p>
                  </a:txBody>
                  <a:tcPr marL="19440" marR="19440" marT="36000" marB="36000"/>
                </a:tc>
                <a:tc>
                  <a:txBody>
                    <a:bodyPr/>
                    <a:lstStyle/>
                    <a:p>
                      <a:pPr algn="ctr"/>
                      <a:r>
                        <a:rPr lang="en-US" sz="1000" dirty="0">
                          <a:latin typeface="Arial" panose="020B0604020202020204" pitchFamily="34" charset="0"/>
                          <a:cs typeface="Arial" panose="020B0604020202020204" pitchFamily="34" charset="0"/>
                        </a:rPr>
                        <a:t>NR (NR-NR)</a:t>
                      </a:r>
                    </a:p>
                  </a:txBody>
                  <a:tcPr marL="19440" marR="19440" marT="36000" marB="36000"/>
                </a:tc>
                <a:tc>
                  <a:txBody>
                    <a:bodyPr/>
                    <a:lstStyle/>
                    <a:p>
                      <a:pPr algn="ctr"/>
                      <a:r>
                        <a:rPr lang="en-US" sz="1000" dirty="0">
                          <a:latin typeface="Arial" panose="020B0604020202020204" pitchFamily="34" charset="0"/>
                          <a:cs typeface="Arial" panose="020B0604020202020204" pitchFamily="34" charset="0"/>
                        </a:rPr>
                        <a:t>9.4 (6.1-NR)</a:t>
                      </a:r>
                    </a:p>
                  </a:txBody>
                  <a:tcPr marL="19440" marR="19440" marT="36000" marB="36000"/>
                </a:tc>
                <a:extLst>
                  <a:ext uri="{0D108BD9-81ED-4DB2-BD59-A6C34878D82A}">
                    <a16:rowId xmlns:a16="http://schemas.microsoft.com/office/drawing/2014/main" xmlns="" val="3014793133"/>
                  </a:ext>
                </a:extLst>
              </a:tr>
              <a:tr h="0">
                <a:tc>
                  <a:txBody>
                    <a:bodyPr/>
                    <a:lstStyle/>
                    <a:p>
                      <a:r>
                        <a:rPr lang="en-US" sz="1000" b="1" dirty="0">
                          <a:latin typeface="Arial" panose="020B0604020202020204" pitchFamily="34" charset="0"/>
                          <a:cs typeface="Arial" panose="020B0604020202020204" pitchFamily="34" charset="0"/>
                        </a:rPr>
                        <a:t>12-month, OS (95% CI)</a:t>
                      </a:r>
                    </a:p>
                  </a:txBody>
                  <a:tcPr marT="36000" marB="36000"/>
                </a:tc>
                <a:tc>
                  <a:txBody>
                    <a:bodyPr/>
                    <a:lstStyle/>
                    <a:p>
                      <a:pPr algn="ctr"/>
                      <a:r>
                        <a:rPr lang="en-US" sz="1000" dirty="0">
                          <a:latin typeface="Arial" panose="020B0604020202020204" pitchFamily="34" charset="0"/>
                          <a:cs typeface="Arial" panose="020B0604020202020204" pitchFamily="34" charset="0"/>
                        </a:rPr>
                        <a:t>63 (46-76)</a:t>
                      </a:r>
                    </a:p>
                  </a:txBody>
                  <a:tcPr marL="19440" marR="19440" marT="36000" marB="36000"/>
                </a:tc>
                <a:tc>
                  <a:txBody>
                    <a:bodyPr/>
                    <a:lstStyle/>
                    <a:p>
                      <a:pPr algn="ctr"/>
                      <a:r>
                        <a:rPr lang="en-US" sz="1000" dirty="0">
                          <a:latin typeface="Arial" panose="020B0604020202020204" pitchFamily="34" charset="0"/>
                          <a:cs typeface="Arial" panose="020B0604020202020204" pitchFamily="34" charset="0"/>
                        </a:rPr>
                        <a:t>81 (66-90)</a:t>
                      </a:r>
                    </a:p>
                  </a:txBody>
                  <a:tcPr marL="19440" marR="19440" marT="36000" marB="36000"/>
                </a:tc>
                <a:tc>
                  <a:txBody>
                    <a:bodyPr/>
                    <a:lstStyle/>
                    <a:p>
                      <a:pPr algn="ctr"/>
                      <a:r>
                        <a:rPr lang="en-US" sz="1000" dirty="0">
                          <a:latin typeface="Arial" panose="020B0604020202020204" pitchFamily="34" charset="0"/>
                          <a:cs typeface="Arial" panose="020B0604020202020204" pitchFamily="34" charset="0"/>
                        </a:rPr>
                        <a:t>40 (17-62)</a:t>
                      </a:r>
                    </a:p>
                  </a:txBody>
                  <a:tcPr marL="19440" marR="19440" marT="36000" marB="36000"/>
                </a:tc>
                <a:extLst>
                  <a:ext uri="{0D108BD9-81ED-4DB2-BD59-A6C34878D82A}">
                    <a16:rowId xmlns:a16="http://schemas.microsoft.com/office/drawing/2014/main" xmlns="" val="3810625189"/>
                  </a:ext>
                </a:extLst>
              </a:tr>
            </a:tbl>
          </a:graphicData>
        </a:graphic>
      </p:graphicFrame>
      <p:sp>
        <p:nvSpPr>
          <p:cNvPr id="96" name="Freeform 95">
            <a:extLst>
              <a:ext uri="{FF2B5EF4-FFF2-40B4-BE49-F238E27FC236}">
                <a16:creationId xmlns:a16="http://schemas.microsoft.com/office/drawing/2014/main" xmlns="" id="{C03BAFEE-B6A0-5D42-B1A8-34CA1F6D3BB3}"/>
              </a:ext>
            </a:extLst>
          </p:cNvPr>
          <p:cNvSpPr/>
          <p:nvPr/>
        </p:nvSpPr>
        <p:spPr>
          <a:xfrm>
            <a:off x="6132535" y="4224849"/>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8B878B"/>
          </a:solidFill>
          <a:ln w="9525" cap="flat">
            <a:noFill/>
            <a:prstDash val="solid"/>
            <a:miter/>
          </a:ln>
        </p:spPr>
        <p:txBody>
          <a:bodyPr rtlCol="0" anchor="ctr"/>
          <a:lstStyle/>
          <a:p>
            <a:endParaRPr lang="en-GB"/>
          </a:p>
        </p:txBody>
      </p:sp>
      <p:sp>
        <p:nvSpPr>
          <p:cNvPr id="97" name="Freeform 96">
            <a:extLst>
              <a:ext uri="{FF2B5EF4-FFF2-40B4-BE49-F238E27FC236}">
                <a16:creationId xmlns:a16="http://schemas.microsoft.com/office/drawing/2014/main" xmlns="" id="{7B1F042E-8C3E-7F41-AB68-AEE4F03E4198}"/>
              </a:ext>
            </a:extLst>
          </p:cNvPr>
          <p:cNvSpPr/>
          <p:nvPr/>
        </p:nvSpPr>
        <p:spPr>
          <a:xfrm>
            <a:off x="3253434" y="3062163"/>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8B878B"/>
          </a:solidFill>
          <a:ln w="9525" cap="flat">
            <a:noFill/>
            <a:prstDash val="solid"/>
            <a:miter/>
          </a:ln>
        </p:spPr>
        <p:txBody>
          <a:bodyPr rtlCol="0" anchor="ctr"/>
          <a:lstStyle/>
          <a:p>
            <a:endParaRPr lang="en-GB"/>
          </a:p>
        </p:txBody>
      </p:sp>
      <p:sp>
        <p:nvSpPr>
          <p:cNvPr id="98" name="Freeform 97">
            <a:extLst>
              <a:ext uri="{FF2B5EF4-FFF2-40B4-BE49-F238E27FC236}">
                <a16:creationId xmlns:a16="http://schemas.microsoft.com/office/drawing/2014/main" xmlns="" id="{8085AC6D-2F01-C04B-93C6-F3A55240A0E3}"/>
              </a:ext>
            </a:extLst>
          </p:cNvPr>
          <p:cNvSpPr/>
          <p:nvPr/>
        </p:nvSpPr>
        <p:spPr>
          <a:xfrm>
            <a:off x="4976312" y="4224849"/>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8B878B"/>
          </a:solidFill>
          <a:ln w="9525" cap="flat">
            <a:noFill/>
            <a:prstDash val="solid"/>
            <a:miter/>
          </a:ln>
        </p:spPr>
        <p:txBody>
          <a:bodyPr rtlCol="0" anchor="ctr"/>
          <a:lstStyle/>
          <a:p>
            <a:endParaRPr lang="en-GB"/>
          </a:p>
        </p:txBody>
      </p:sp>
      <p:sp>
        <p:nvSpPr>
          <p:cNvPr id="99" name="Freeform 98">
            <a:extLst>
              <a:ext uri="{FF2B5EF4-FFF2-40B4-BE49-F238E27FC236}">
                <a16:creationId xmlns:a16="http://schemas.microsoft.com/office/drawing/2014/main" xmlns="" id="{36F26BE9-7736-7C4F-85B2-917900CEF5A9}"/>
              </a:ext>
            </a:extLst>
          </p:cNvPr>
          <p:cNvSpPr/>
          <p:nvPr/>
        </p:nvSpPr>
        <p:spPr>
          <a:xfrm>
            <a:off x="5052824" y="4224849"/>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8B878B"/>
          </a:solidFill>
          <a:ln w="9525" cap="flat">
            <a:noFill/>
            <a:prstDash val="solid"/>
            <a:miter/>
          </a:ln>
        </p:spPr>
        <p:txBody>
          <a:bodyPr rtlCol="0" anchor="ctr"/>
          <a:lstStyle/>
          <a:p>
            <a:endParaRPr lang="en-GB"/>
          </a:p>
        </p:txBody>
      </p:sp>
      <p:sp>
        <p:nvSpPr>
          <p:cNvPr id="100" name="Freeform 99">
            <a:extLst>
              <a:ext uri="{FF2B5EF4-FFF2-40B4-BE49-F238E27FC236}">
                <a16:creationId xmlns:a16="http://schemas.microsoft.com/office/drawing/2014/main" xmlns="" id="{0D272270-B9B2-6949-9918-E78623D8FCB5}"/>
              </a:ext>
            </a:extLst>
          </p:cNvPr>
          <p:cNvSpPr/>
          <p:nvPr/>
        </p:nvSpPr>
        <p:spPr>
          <a:xfrm>
            <a:off x="5673585" y="4224849"/>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8B878B"/>
          </a:solidFill>
          <a:ln w="9525" cap="flat">
            <a:noFill/>
            <a:prstDash val="solid"/>
            <a:miter/>
          </a:ln>
        </p:spPr>
        <p:txBody>
          <a:bodyPr rtlCol="0" anchor="ctr"/>
          <a:lstStyle/>
          <a:p>
            <a:endParaRPr lang="en-GB"/>
          </a:p>
        </p:txBody>
      </p:sp>
      <p:sp>
        <p:nvSpPr>
          <p:cNvPr id="101" name="Freeform 100">
            <a:extLst>
              <a:ext uri="{FF2B5EF4-FFF2-40B4-BE49-F238E27FC236}">
                <a16:creationId xmlns:a16="http://schemas.microsoft.com/office/drawing/2014/main" xmlns="" id="{A83EAD19-9990-814D-BB7F-118C924AE755}"/>
              </a:ext>
            </a:extLst>
          </p:cNvPr>
          <p:cNvSpPr/>
          <p:nvPr/>
        </p:nvSpPr>
        <p:spPr>
          <a:xfrm>
            <a:off x="4153129" y="3425757"/>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8B878B"/>
          </a:solidFill>
          <a:ln w="9525" cap="flat">
            <a:noFill/>
            <a:prstDash val="solid"/>
            <a:miter/>
          </a:ln>
        </p:spPr>
        <p:txBody>
          <a:bodyPr rtlCol="0" anchor="ctr"/>
          <a:lstStyle/>
          <a:p>
            <a:endParaRPr lang="en-GB"/>
          </a:p>
        </p:txBody>
      </p:sp>
      <p:sp>
        <p:nvSpPr>
          <p:cNvPr id="102" name="Freeform 101">
            <a:extLst>
              <a:ext uri="{FF2B5EF4-FFF2-40B4-BE49-F238E27FC236}">
                <a16:creationId xmlns:a16="http://schemas.microsoft.com/office/drawing/2014/main" xmlns="" id="{5E9D4AC9-6BF5-1547-A6A2-49251CDA5A9E}"/>
              </a:ext>
            </a:extLst>
          </p:cNvPr>
          <p:cNvSpPr/>
          <p:nvPr/>
        </p:nvSpPr>
        <p:spPr>
          <a:xfrm>
            <a:off x="2918929" y="2438325"/>
            <a:ext cx="3271850" cy="1842105"/>
          </a:xfrm>
          <a:custGeom>
            <a:avLst/>
            <a:gdLst>
              <a:gd name="connsiteX0" fmla="*/ 3267713 w 3271849"/>
              <a:gd name="connsiteY0" fmla="*/ 1840517 h 1842105"/>
              <a:gd name="connsiteX1" fmla="*/ 1779466 w 3271849"/>
              <a:gd name="connsiteY1" fmla="*/ 1840517 h 1842105"/>
              <a:gd name="connsiteX2" fmla="*/ 1779466 w 3271849"/>
              <a:gd name="connsiteY2" fmla="*/ 1641570 h 1842105"/>
              <a:gd name="connsiteX3" fmla="*/ 1573225 w 3271849"/>
              <a:gd name="connsiteY3" fmla="*/ 1641570 h 1842105"/>
              <a:gd name="connsiteX4" fmla="*/ 1573225 w 3271849"/>
              <a:gd name="connsiteY4" fmla="*/ 1438812 h 1842105"/>
              <a:gd name="connsiteX5" fmla="*/ 1554893 w 3271849"/>
              <a:gd name="connsiteY5" fmla="*/ 1438812 h 1842105"/>
              <a:gd name="connsiteX6" fmla="*/ 1554893 w 3271849"/>
              <a:gd name="connsiteY6" fmla="*/ 1243802 h 1842105"/>
              <a:gd name="connsiteX7" fmla="*/ 1417144 w 3271849"/>
              <a:gd name="connsiteY7" fmla="*/ 1243802 h 1842105"/>
              <a:gd name="connsiteX8" fmla="*/ 1417144 w 3271849"/>
              <a:gd name="connsiteY8" fmla="*/ 1043203 h 1842105"/>
              <a:gd name="connsiteX9" fmla="*/ 877225 w 3271849"/>
              <a:gd name="connsiteY9" fmla="*/ 1043203 h 1842105"/>
              <a:gd name="connsiteX10" fmla="*/ 877225 w 3271849"/>
              <a:gd name="connsiteY10" fmla="*/ 862931 h 1842105"/>
              <a:gd name="connsiteX11" fmla="*/ 851254 w 3271849"/>
              <a:gd name="connsiteY11" fmla="*/ 862931 h 1842105"/>
              <a:gd name="connsiteX12" fmla="*/ 851254 w 3271849"/>
              <a:gd name="connsiteY12" fmla="*/ 687105 h 1842105"/>
              <a:gd name="connsiteX13" fmla="*/ 283200 w 3271849"/>
              <a:gd name="connsiteY13" fmla="*/ 687105 h 1842105"/>
              <a:gd name="connsiteX14" fmla="*/ 283200 w 3271849"/>
              <a:gd name="connsiteY14" fmla="*/ 518013 h 1842105"/>
              <a:gd name="connsiteX15" fmla="*/ 122790 w 3271849"/>
              <a:gd name="connsiteY15" fmla="*/ 518013 h 1842105"/>
              <a:gd name="connsiteX16" fmla="*/ 122790 w 3271849"/>
              <a:gd name="connsiteY16" fmla="*/ 350064 h 1842105"/>
              <a:gd name="connsiteX17" fmla="*/ 38129 w 3271849"/>
              <a:gd name="connsiteY17" fmla="*/ 350064 h 1842105"/>
              <a:gd name="connsiteX18" fmla="*/ 38129 w 3271849"/>
              <a:gd name="connsiteY18" fmla="*/ 184401 h 1842105"/>
              <a:gd name="connsiteX19" fmla="*/ 14322 w 3271849"/>
              <a:gd name="connsiteY19" fmla="*/ 184401 h 1842105"/>
              <a:gd name="connsiteX20" fmla="*/ 14322 w 3271849"/>
              <a:gd name="connsiteY20" fmla="*/ 14292 h 18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71849" h="1842105">
                <a:moveTo>
                  <a:pt x="3267713" y="1840517"/>
                </a:moveTo>
                <a:lnTo>
                  <a:pt x="1779466" y="1840517"/>
                </a:lnTo>
                <a:lnTo>
                  <a:pt x="1779466" y="1641570"/>
                </a:lnTo>
                <a:lnTo>
                  <a:pt x="1573225" y="1641570"/>
                </a:lnTo>
                <a:lnTo>
                  <a:pt x="1573225" y="1438812"/>
                </a:lnTo>
                <a:lnTo>
                  <a:pt x="1554893" y="1438812"/>
                </a:lnTo>
                <a:lnTo>
                  <a:pt x="1554893" y="1243802"/>
                </a:lnTo>
                <a:lnTo>
                  <a:pt x="1417144" y="1243802"/>
                </a:lnTo>
                <a:lnTo>
                  <a:pt x="1417144" y="1043203"/>
                </a:lnTo>
                <a:lnTo>
                  <a:pt x="877225" y="1043203"/>
                </a:lnTo>
                <a:lnTo>
                  <a:pt x="877225" y="862931"/>
                </a:lnTo>
                <a:lnTo>
                  <a:pt x="851254" y="862931"/>
                </a:lnTo>
                <a:lnTo>
                  <a:pt x="851254" y="687105"/>
                </a:lnTo>
                <a:lnTo>
                  <a:pt x="283200" y="687105"/>
                </a:lnTo>
                <a:lnTo>
                  <a:pt x="283200" y="518013"/>
                </a:lnTo>
                <a:lnTo>
                  <a:pt x="122790" y="518013"/>
                </a:lnTo>
                <a:lnTo>
                  <a:pt x="122790" y="350064"/>
                </a:lnTo>
                <a:lnTo>
                  <a:pt x="38129" y="350064"/>
                </a:lnTo>
                <a:lnTo>
                  <a:pt x="38129" y="184401"/>
                </a:lnTo>
                <a:lnTo>
                  <a:pt x="14322" y="184401"/>
                </a:lnTo>
                <a:lnTo>
                  <a:pt x="14322" y="14292"/>
                </a:lnTo>
              </a:path>
            </a:pathLst>
          </a:custGeom>
          <a:noFill/>
          <a:ln w="25400" cap="flat">
            <a:solidFill>
              <a:srgbClr val="8B878B"/>
            </a:solidFill>
            <a:prstDash val="solid"/>
            <a:miter/>
          </a:ln>
        </p:spPr>
        <p:txBody>
          <a:bodyPr rtlCol="0" anchor="ctr"/>
          <a:lstStyle/>
          <a:p>
            <a:endParaRPr lang="en-GB"/>
          </a:p>
        </p:txBody>
      </p:sp>
      <p:sp>
        <p:nvSpPr>
          <p:cNvPr id="103" name="Freeform 102">
            <a:extLst>
              <a:ext uri="{FF2B5EF4-FFF2-40B4-BE49-F238E27FC236}">
                <a16:creationId xmlns:a16="http://schemas.microsoft.com/office/drawing/2014/main" xmlns="" id="{3C431EC0-A86A-4E4F-9375-7A0501B234C2}"/>
              </a:ext>
            </a:extLst>
          </p:cNvPr>
          <p:cNvSpPr/>
          <p:nvPr/>
        </p:nvSpPr>
        <p:spPr>
          <a:xfrm>
            <a:off x="6513572" y="295887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04" name="Freeform 103">
            <a:extLst>
              <a:ext uri="{FF2B5EF4-FFF2-40B4-BE49-F238E27FC236}">
                <a16:creationId xmlns:a16="http://schemas.microsoft.com/office/drawing/2014/main" xmlns="" id="{AA6723E8-B3B4-8D42-8151-7ECC11585B61}"/>
              </a:ext>
            </a:extLst>
          </p:cNvPr>
          <p:cNvSpPr/>
          <p:nvPr/>
        </p:nvSpPr>
        <p:spPr>
          <a:xfrm>
            <a:off x="5827629"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05" name="Freeform 104">
            <a:extLst>
              <a:ext uri="{FF2B5EF4-FFF2-40B4-BE49-F238E27FC236}">
                <a16:creationId xmlns:a16="http://schemas.microsoft.com/office/drawing/2014/main" xmlns="" id="{6905C721-1336-0D4C-88BB-7A9F95827487}"/>
              </a:ext>
            </a:extLst>
          </p:cNvPr>
          <p:cNvSpPr/>
          <p:nvPr/>
        </p:nvSpPr>
        <p:spPr>
          <a:xfrm>
            <a:off x="4544860" y="295887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06" name="Freeform 105">
            <a:extLst>
              <a:ext uri="{FF2B5EF4-FFF2-40B4-BE49-F238E27FC236}">
                <a16:creationId xmlns:a16="http://schemas.microsoft.com/office/drawing/2014/main" xmlns="" id="{6A744E3D-96D1-8443-87D6-14CA3DD8A38B}"/>
              </a:ext>
            </a:extLst>
          </p:cNvPr>
          <p:cNvSpPr/>
          <p:nvPr/>
        </p:nvSpPr>
        <p:spPr>
          <a:xfrm>
            <a:off x="4726658" y="295887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07" name="Freeform 106">
            <a:extLst>
              <a:ext uri="{FF2B5EF4-FFF2-40B4-BE49-F238E27FC236}">
                <a16:creationId xmlns:a16="http://schemas.microsoft.com/office/drawing/2014/main" xmlns="" id="{643C1B00-8BE2-9844-A48D-E5B40624B256}"/>
              </a:ext>
            </a:extLst>
          </p:cNvPr>
          <p:cNvSpPr/>
          <p:nvPr/>
        </p:nvSpPr>
        <p:spPr>
          <a:xfrm>
            <a:off x="3010274" y="2452617"/>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08" name="Freeform 107">
            <a:extLst>
              <a:ext uri="{FF2B5EF4-FFF2-40B4-BE49-F238E27FC236}">
                <a16:creationId xmlns:a16="http://schemas.microsoft.com/office/drawing/2014/main" xmlns="" id="{F8035EAD-435E-8D43-B3F0-2F934A029DDC}"/>
              </a:ext>
            </a:extLst>
          </p:cNvPr>
          <p:cNvSpPr/>
          <p:nvPr/>
        </p:nvSpPr>
        <p:spPr>
          <a:xfrm>
            <a:off x="3166737" y="258181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09" name="Freeform 108">
            <a:extLst>
              <a:ext uri="{FF2B5EF4-FFF2-40B4-BE49-F238E27FC236}">
                <a16:creationId xmlns:a16="http://schemas.microsoft.com/office/drawing/2014/main" xmlns="" id="{F74DA21F-0F05-9E4C-ACFD-4F97834D1199}"/>
              </a:ext>
            </a:extLst>
          </p:cNvPr>
          <p:cNvSpPr/>
          <p:nvPr/>
        </p:nvSpPr>
        <p:spPr>
          <a:xfrm>
            <a:off x="3416900" y="2777590"/>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0" name="Freeform 109">
            <a:extLst>
              <a:ext uri="{FF2B5EF4-FFF2-40B4-BE49-F238E27FC236}">
                <a16:creationId xmlns:a16="http://schemas.microsoft.com/office/drawing/2014/main" xmlns="" id="{B1DB89A5-0875-F644-B8A3-28D5902CA877}"/>
              </a:ext>
            </a:extLst>
          </p:cNvPr>
          <p:cNvSpPr/>
          <p:nvPr/>
        </p:nvSpPr>
        <p:spPr>
          <a:xfrm>
            <a:off x="3629124" y="2777590"/>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1" name="Freeform 110">
            <a:extLst>
              <a:ext uri="{FF2B5EF4-FFF2-40B4-BE49-F238E27FC236}">
                <a16:creationId xmlns:a16="http://schemas.microsoft.com/office/drawing/2014/main" xmlns="" id="{7782C63A-E1B4-704F-A7B7-73853FDEB505}"/>
              </a:ext>
            </a:extLst>
          </p:cNvPr>
          <p:cNvSpPr/>
          <p:nvPr/>
        </p:nvSpPr>
        <p:spPr>
          <a:xfrm>
            <a:off x="3481573" y="2777590"/>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2" name="Freeform 111">
            <a:extLst>
              <a:ext uri="{FF2B5EF4-FFF2-40B4-BE49-F238E27FC236}">
                <a16:creationId xmlns:a16="http://schemas.microsoft.com/office/drawing/2014/main" xmlns="" id="{C7CF5BA5-E4A4-C042-95FB-46EE8B6968FD}"/>
              </a:ext>
            </a:extLst>
          </p:cNvPr>
          <p:cNvSpPr/>
          <p:nvPr/>
        </p:nvSpPr>
        <p:spPr>
          <a:xfrm>
            <a:off x="3575145" y="2777590"/>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3" name="Freeform 112">
            <a:extLst>
              <a:ext uri="{FF2B5EF4-FFF2-40B4-BE49-F238E27FC236}">
                <a16:creationId xmlns:a16="http://schemas.microsoft.com/office/drawing/2014/main" xmlns="" id="{B70E608A-69A2-D14B-9B9F-F1DE3E68F918}"/>
              </a:ext>
            </a:extLst>
          </p:cNvPr>
          <p:cNvSpPr/>
          <p:nvPr/>
        </p:nvSpPr>
        <p:spPr>
          <a:xfrm>
            <a:off x="3357446" y="270936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4" name="Freeform 113">
            <a:extLst>
              <a:ext uri="{FF2B5EF4-FFF2-40B4-BE49-F238E27FC236}">
                <a16:creationId xmlns:a16="http://schemas.microsoft.com/office/drawing/2014/main" xmlns="" id="{A2313068-EC23-1D41-A35A-F57177434184}"/>
              </a:ext>
            </a:extLst>
          </p:cNvPr>
          <p:cNvSpPr/>
          <p:nvPr/>
        </p:nvSpPr>
        <p:spPr>
          <a:xfrm>
            <a:off x="3316071" y="2641147"/>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5" name="Freeform 114">
            <a:extLst>
              <a:ext uri="{FF2B5EF4-FFF2-40B4-BE49-F238E27FC236}">
                <a16:creationId xmlns:a16="http://schemas.microsoft.com/office/drawing/2014/main" xmlns="" id="{56972636-AD08-D44F-A2A0-B8881ADD8BC4}"/>
              </a:ext>
            </a:extLst>
          </p:cNvPr>
          <p:cNvSpPr/>
          <p:nvPr/>
        </p:nvSpPr>
        <p:spPr>
          <a:xfrm>
            <a:off x="3260309" y="258181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6" name="Freeform 115">
            <a:extLst>
              <a:ext uri="{FF2B5EF4-FFF2-40B4-BE49-F238E27FC236}">
                <a16:creationId xmlns:a16="http://schemas.microsoft.com/office/drawing/2014/main" xmlns="" id="{4500F482-3A99-9544-8AF7-A91105F0C026}"/>
              </a:ext>
            </a:extLst>
          </p:cNvPr>
          <p:cNvSpPr/>
          <p:nvPr/>
        </p:nvSpPr>
        <p:spPr>
          <a:xfrm>
            <a:off x="3094807" y="2519060"/>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7" name="Freeform 116">
            <a:extLst>
              <a:ext uri="{FF2B5EF4-FFF2-40B4-BE49-F238E27FC236}">
                <a16:creationId xmlns:a16="http://schemas.microsoft.com/office/drawing/2014/main" xmlns="" id="{86920168-BFCE-1D43-AEDC-40676C21CA1B}"/>
              </a:ext>
            </a:extLst>
          </p:cNvPr>
          <p:cNvSpPr/>
          <p:nvPr/>
        </p:nvSpPr>
        <p:spPr>
          <a:xfrm>
            <a:off x="3121796" y="2519060"/>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xmlns="" id="{5BB2823A-8344-6641-9B57-A63B29FE4776}"/>
              </a:ext>
            </a:extLst>
          </p:cNvPr>
          <p:cNvSpPr/>
          <p:nvPr/>
        </p:nvSpPr>
        <p:spPr>
          <a:xfrm>
            <a:off x="3850388" y="295887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19" name="Freeform 118">
            <a:extLst>
              <a:ext uri="{FF2B5EF4-FFF2-40B4-BE49-F238E27FC236}">
                <a16:creationId xmlns:a16="http://schemas.microsoft.com/office/drawing/2014/main" xmlns="" id="{7FAD0ACB-0C5F-294A-8111-CB115A98D996}"/>
              </a:ext>
            </a:extLst>
          </p:cNvPr>
          <p:cNvSpPr/>
          <p:nvPr/>
        </p:nvSpPr>
        <p:spPr>
          <a:xfrm>
            <a:off x="4244410"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xmlns="" id="{7959DFC7-F746-FB41-94DB-6383E622D05A}"/>
              </a:ext>
            </a:extLst>
          </p:cNvPr>
          <p:cNvSpPr/>
          <p:nvPr/>
        </p:nvSpPr>
        <p:spPr>
          <a:xfrm>
            <a:off x="4188649"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1" name="Freeform 120">
            <a:extLst>
              <a:ext uri="{FF2B5EF4-FFF2-40B4-BE49-F238E27FC236}">
                <a16:creationId xmlns:a16="http://schemas.microsoft.com/office/drawing/2014/main" xmlns="" id="{BFBDB596-0ADC-5940-8E16-A722431A512F}"/>
              </a:ext>
            </a:extLst>
          </p:cNvPr>
          <p:cNvSpPr/>
          <p:nvPr/>
        </p:nvSpPr>
        <p:spPr>
          <a:xfrm>
            <a:off x="4138362"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2" name="Freeform 121">
            <a:extLst>
              <a:ext uri="{FF2B5EF4-FFF2-40B4-BE49-F238E27FC236}">
                <a16:creationId xmlns:a16="http://schemas.microsoft.com/office/drawing/2014/main" xmlns="" id="{D101C524-0D19-FC48-A820-A1E7185D2BFC}"/>
              </a:ext>
            </a:extLst>
          </p:cNvPr>
          <p:cNvSpPr/>
          <p:nvPr/>
        </p:nvSpPr>
        <p:spPr>
          <a:xfrm>
            <a:off x="4100551"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xmlns="" id="{3E15519D-2C45-FF47-8269-67277756FA33}"/>
              </a:ext>
            </a:extLst>
          </p:cNvPr>
          <p:cNvSpPr/>
          <p:nvPr/>
        </p:nvSpPr>
        <p:spPr>
          <a:xfrm>
            <a:off x="3994375"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4" name="Freeform 123">
            <a:extLst>
              <a:ext uri="{FF2B5EF4-FFF2-40B4-BE49-F238E27FC236}">
                <a16:creationId xmlns:a16="http://schemas.microsoft.com/office/drawing/2014/main" xmlns="" id="{3B95AFB0-83A7-4540-AD3F-5B5231AE4353}"/>
              </a:ext>
            </a:extLst>
          </p:cNvPr>
          <p:cNvSpPr/>
          <p:nvPr/>
        </p:nvSpPr>
        <p:spPr>
          <a:xfrm>
            <a:off x="3974642"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5" name="Freeform 124">
            <a:extLst>
              <a:ext uri="{FF2B5EF4-FFF2-40B4-BE49-F238E27FC236}">
                <a16:creationId xmlns:a16="http://schemas.microsoft.com/office/drawing/2014/main" xmlns="" id="{6293AD6E-4171-E54B-8164-F5762321629C}"/>
              </a:ext>
            </a:extLst>
          </p:cNvPr>
          <p:cNvSpPr/>
          <p:nvPr/>
        </p:nvSpPr>
        <p:spPr>
          <a:xfrm>
            <a:off x="3881069"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xmlns="" id="{519ED9AF-730B-6C4D-A29F-18DA37634B56}"/>
              </a:ext>
            </a:extLst>
          </p:cNvPr>
          <p:cNvSpPr/>
          <p:nvPr/>
        </p:nvSpPr>
        <p:spPr>
          <a:xfrm>
            <a:off x="4532257"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7" name="Freeform 126">
            <a:extLst>
              <a:ext uri="{FF2B5EF4-FFF2-40B4-BE49-F238E27FC236}">
                <a16:creationId xmlns:a16="http://schemas.microsoft.com/office/drawing/2014/main" xmlns="" id="{E06126C3-8BEF-824E-AD11-78FCCE035FEB}"/>
              </a:ext>
            </a:extLst>
          </p:cNvPr>
          <p:cNvSpPr/>
          <p:nvPr/>
        </p:nvSpPr>
        <p:spPr>
          <a:xfrm>
            <a:off x="5070266"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xmlns="" id="{04CE9959-3A10-5647-86DB-4082B036B76C}"/>
              </a:ext>
            </a:extLst>
          </p:cNvPr>
          <p:cNvSpPr/>
          <p:nvPr/>
        </p:nvSpPr>
        <p:spPr>
          <a:xfrm>
            <a:off x="5167403"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xmlns="" id="{72EC970D-9DED-034E-850F-CFDFB9AC5D92}"/>
              </a:ext>
            </a:extLst>
          </p:cNvPr>
          <p:cNvSpPr/>
          <p:nvPr/>
        </p:nvSpPr>
        <p:spPr>
          <a:xfrm>
            <a:off x="6217705"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xmlns="" id="{971EAB75-2084-5C41-ACB6-475AC02704CC}"/>
              </a:ext>
            </a:extLst>
          </p:cNvPr>
          <p:cNvSpPr/>
          <p:nvPr/>
        </p:nvSpPr>
        <p:spPr>
          <a:xfrm>
            <a:off x="5460087" y="295887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xmlns="" id="{CFC9F927-2C24-5749-B612-18A80FAAE512}"/>
              </a:ext>
            </a:extLst>
          </p:cNvPr>
          <p:cNvSpPr/>
          <p:nvPr/>
        </p:nvSpPr>
        <p:spPr>
          <a:xfrm>
            <a:off x="5425968"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xmlns="" id="{852A38D5-2E2F-674A-81AF-155FCDA29EC1}"/>
              </a:ext>
            </a:extLst>
          </p:cNvPr>
          <p:cNvSpPr/>
          <p:nvPr/>
        </p:nvSpPr>
        <p:spPr>
          <a:xfrm>
            <a:off x="9198780" y="295887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xmlns="" id="{92157318-75A8-B64D-B30B-03B1BE695753}"/>
              </a:ext>
            </a:extLst>
          </p:cNvPr>
          <p:cNvSpPr/>
          <p:nvPr/>
        </p:nvSpPr>
        <p:spPr>
          <a:xfrm>
            <a:off x="8136256" y="295887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5D8298"/>
          </a:solidFill>
          <a:ln w="9525"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xmlns="" id="{9624CD66-CA72-D14E-8EF9-73BDC0C92AA9}"/>
              </a:ext>
            </a:extLst>
          </p:cNvPr>
          <p:cNvSpPr/>
          <p:nvPr/>
        </p:nvSpPr>
        <p:spPr>
          <a:xfrm>
            <a:off x="2926695" y="2493842"/>
            <a:ext cx="6340005" cy="533575"/>
          </a:xfrm>
          <a:custGeom>
            <a:avLst/>
            <a:gdLst>
              <a:gd name="connsiteX0" fmla="*/ 6331157 w 6340004"/>
              <a:gd name="connsiteY0" fmla="*/ 520554 h 533575"/>
              <a:gd name="connsiteX1" fmla="*/ 887919 w 6340004"/>
              <a:gd name="connsiteY1" fmla="*/ 520554 h 533575"/>
              <a:gd name="connsiteX2" fmla="*/ 887919 w 6340004"/>
              <a:gd name="connsiteY2" fmla="*/ 444202 h 533575"/>
              <a:gd name="connsiteX3" fmla="*/ 852018 w 6340004"/>
              <a:gd name="connsiteY3" fmla="*/ 444202 h 533575"/>
              <a:gd name="connsiteX4" fmla="*/ 852018 w 6340004"/>
              <a:gd name="connsiteY4" fmla="*/ 345490 h 533575"/>
              <a:gd name="connsiteX5" fmla="*/ 528270 w 6340004"/>
              <a:gd name="connsiteY5" fmla="*/ 345490 h 533575"/>
              <a:gd name="connsiteX6" fmla="*/ 528270 w 6340004"/>
              <a:gd name="connsiteY6" fmla="*/ 276125 h 533575"/>
              <a:gd name="connsiteX7" fmla="*/ 475819 w 6340004"/>
              <a:gd name="connsiteY7" fmla="*/ 276125 h 533575"/>
              <a:gd name="connsiteX8" fmla="*/ 475819 w 6340004"/>
              <a:gd name="connsiteY8" fmla="*/ 210318 h 533575"/>
              <a:gd name="connsiteX9" fmla="*/ 431388 w 6340004"/>
              <a:gd name="connsiteY9" fmla="*/ 210318 h 533575"/>
              <a:gd name="connsiteX10" fmla="*/ 421967 w 6340004"/>
              <a:gd name="connsiteY10" fmla="*/ 210318 h 533575"/>
              <a:gd name="connsiteX11" fmla="*/ 421967 w 6340004"/>
              <a:gd name="connsiteY11" fmla="*/ 141842 h 533575"/>
              <a:gd name="connsiteX12" fmla="*/ 282054 w 6340004"/>
              <a:gd name="connsiteY12" fmla="*/ 141842 h 533575"/>
              <a:gd name="connsiteX13" fmla="*/ 282054 w 6340004"/>
              <a:gd name="connsiteY13" fmla="*/ 76034 h 533575"/>
              <a:gd name="connsiteX14" fmla="*/ 202613 w 6340004"/>
              <a:gd name="connsiteY14" fmla="*/ 76034 h 533575"/>
              <a:gd name="connsiteX15" fmla="*/ 202613 w 6340004"/>
              <a:gd name="connsiteY15" fmla="*/ 14292 h 533575"/>
              <a:gd name="connsiteX16" fmla="*/ 14322 w 6340004"/>
              <a:gd name="connsiteY16" fmla="*/ 14292 h 5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40004" h="533575">
                <a:moveTo>
                  <a:pt x="6331157" y="520554"/>
                </a:moveTo>
                <a:lnTo>
                  <a:pt x="887919" y="520554"/>
                </a:lnTo>
                <a:lnTo>
                  <a:pt x="887919" y="444202"/>
                </a:lnTo>
                <a:lnTo>
                  <a:pt x="852018" y="444202"/>
                </a:lnTo>
                <a:lnTo>
                  <a:pt x="852018" y="345490"/>
                </a:lnTo>
                <a:lnTo>
                  <a:pt x="528270" y="345490"/>
                </a:lnTo>
                <a:lnTo>
                  <a:pt x="528270" y="276125"/>
                </a:lnTo>
                <a:lnTo>
                  <a:pt x="475819" y="276125"/>
                </a:lnTo>
                <a:lnTo>
                  <a:pt x="475819" y="210318"/>
                </a:lnTo>
                <a:lnTo>
                  <a:pt x="431388" y="210318"/>
                </a:lnTo>
                <a:lnTo>
                  <a:pt x="421967" y="210318"/>
                </a:lnTo>
                <a:lnTo>
                  <a:pt x="421967" y="141842"/>
                </a:lnTo>
                <a:lnTo>
                  <a:pt x="282054" y="141842"/>
                </a:lnTo>
                <a:lnTo>
                  <a:pt x="282054" y="76034"/>
                </a:lnTo>
                <a:lnTo>
                  <a:pt x="202613" y="76034"/>
                </a:lnTo>
                <a:lnTo>
                  <a:pt x="202613" y="14292"/>
                </a:lnTo>
                <a:lnTo>
                  <a:pt x="14322" y="14292"/>
                </a:lnTo>
              </a:path>
            </a:pathLst>
          </a:custGeom>
          <a:noFill/>
          <a:ln w="25400" cap="flat">
            <a:solidFill>
              <a:srgbClr val="5D8298"/>
            </a:solid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xmlns="" id="{AFC200A9-C39A-3E48-AC1A-9010271113A6}"/>
              </a:ext>
            </a:extLst>
          </p:cNvPr>
          <p:cNvSpPr/>
          <p:nvPr/>
        </p:nvSpPr>
        <p:spPr>
          <a:xfrm>
            <a:off x="9198780" y="3511764"/>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xmlns="" id="{E6637CBD-C182-EF40-A1AC-C94378200180}"/>
              </a:ext>
            </a:extLst>
          </p:cNvPr>
          <p:cNvSpPr/>
          <p:nvPr/>
        </p:nvSpPr>
        <p:spPr>
          <a:xfrm>
            <a:off x="6220633"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xmlns="" id="{E484083C-BF1B-FC48-A051-BCB354B01E36}"/>
              </a:ext>
            </a:extLst>
          </p:cNvPr>
          <p:cNvSpPr/>
          <p:nvPr/>
        </p:nvSpPr>
        <p:spPr>
          <a:xfrm>
            <a:off x="6508607"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xmlns="" id="{BC621A63-5C30-B648-9C19-AFE43A83A2D5}"/>
              </a:ext>
            </a:extLst>
          </p:cNvPr>
          <p:cNvSpPr/>
          <p:nvPr/>
        </p:nvSpPr>
        <p:spPr>
          <a:xfrm>
            <a:off x="5415401"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xmlns="" id="{8EEFEE61-5A18-834E-A79C-927C344587B2}"/>
              </a:ext>
            </a:extLst>
          </p:cNvPr>
          <p:cNvSpPr/>
          <p:nvPr/>
        </p:nvSpPr>
        <p:spPr>
          <a:xfrm>
            <a:off x="5667347" y="3511764"/>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xmlns="" id="{08587259-17DE-4943-B3CA-E56E716FCC45}"/>
              </a:ext>
            </a:extLst>
          </p:cNvPr>
          <p:cNvSpPr/>
          <p:nvPr/>
        </p:nvSpPr>
        <p:spPr>
          <a:xfrm>
            <a:off x="5163584"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xmlns="" id="{DC01D56E-0888-6E41-A077-8225564E0BCB}"/>
              </a:ext>
            </a:extLst>
          </p:cNvPr>
          <p:cNvSpPr/>
          <p:nvPr/>
        </p:nvSpPr>
        <p:spPr>
          <a:xfrm>
            <a:off x="5455886" y="3511764"/>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xmlns="" id="{5EE09004-86AF-B644-AAA1-D03089798A1A}"/>
              </a:ext>
            </a:extLst>
          </p:cNvPr>
          <p:cNvSpPr/>
          <p:nvPr/>
        </p:nvSpPr>
        <p:spPr>
          <a:xfrm>
            <a:off x="5833867"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xmlns="" id="{D57402D7-AA69-3D4E-A61A-A12417F57AD9}"/>
              </a:ext>
            </a:extLst>
          </p:cNvPr>
          <p:cNvSpPr/>
          <p:nvPr/>
        </p:nvSpPr>
        <p:spPr>
          <a:xfrm>
            <a:off x="4722711"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7" y="98457"/>
                  <a:pt x="9548" y="78550"/>
                  <a:pt x="9548" y="53993"/>
                </a:cubicBezTo>
                <a:cubicBezTo>
                  <a:pt x="9548" y="29436"/>
                  <a:pt x="29497"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xmlns="" id="{9A8A00CA-F5E2-B244-8433-DD8DE3673BBF}"/>
              </a:ext>
            </a:extLst>
          </p:cNvPr>
          <p:cNvSpPr/>
          <p:nvPr/>
        </p:nvSpPr>
        <p:spPr>
          <a:xfrm>
            <a:off x="4250266" y="308985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xmlns="" id="{37E5C978-1977-BC4A-8132-EA25D4F7B6CC}"/>
              </a:ext>
            </a:extLst>
          </p:cNvPr>
          <p:cNvSpPr/>
          <p:nvPr/>
        </p:nvSpPr>
        <p:spPr>
          <a:xfrm>
            <a:off x="4204053" y="308985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xmlns="" id="{D67DFCFE-C0C2-4748-A795-57C6CC3BE5AE}"/>
              </a:ext>
            </a:extLst>
          </p:cNvPr>
          <p:cNvSpPr/>
          <p:nvPr/>
        </p:nvSpPr>
        <p:spPr>
          <a:xfrm>
            <a:off x="4149819" y="308985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7" y="98457"/>
                  <a:pt x="9548" y="78550"/>
                  <a:pt x="9548" y="53993"/>
                </a:cubicBezTo>
                <a:cubicBezTo>
                  <a:pt x="9548" y="29436"/>
                  <a:pt x="29497"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xmlns="" id="{E8117FC6-FEBF-594E-A427-7D6158C2DDF1}"/>
              </a:ext>
            </a:extLst>
          </p:cNvPr>
          <p:cNvSpPr/>
          <p:nvPr/>
        </p:nvSpPr>
        <p:spPr>
          <a:xfrm>
            <a:off x="4102588" y="308985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xmlns="" id="{C66E4217-CFC6-5D4C-8152-B417850DEE60}"/>
              </a:ext>
            </a:extLst>
          </p:cNvPr>
          <p:cNvSpPr/>
          <p:nvPr/>
        </p:nvSpPr>
        <p:spPr>
          <a:xfrm>
            <a:off x="3849879" y="308985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xmlns="" id="{1F2F453A-F0D3-F645-921A-91DCCB7F9CBA}"/>
              </a:ext>
            </a:extLst>
          </p:cNvPr>
          <p:cNvSpPr/>
          <p:nvPr/>
        </p:nvSpPr>
        <p:spPr>
          <a:xfrm>
            <a:off x="3631925" y="2857245"/>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xmlns="" id="{6EA6A6FE-BBEB-8445-8B60-2770E51FC006}"/>
              </a:ext>
            </a:extLst>
          </p:cNvPr>
          <p:cNvSpPr/>
          <p:nvPr/>
        </p:nvSpPr>
        <p:spPr>
          <a:xfrm>
            <a:off x="3430776" y="2857245"/>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xmlns="" id="{00954F4E-E879-384A-AA79-D5BA7DDFFBDB}"/>
              </a:ext>
            </a:extLst>
          </p:cNvPr>
          <p:cNvSpPr/>
          <p:nvPr/>
        </p:nvSpPr>
        <p:spPr>
          <a:xfrm>
            <a:off x="3313397" y="2755993"/>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xmlns="" id="{7B92B41E-EFA2-8C47-AA60-2401DA51C952}"/>
              </a:ext>
            </a:extLst>
          </p:cNvPr>
          <p:cNvSpPr/>
          <p:nvPr/>
        </p:nvSpPr>
        <p:spPr>
          <a:xfrm>
            <a:off x="3359610" y="2805666"/>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xmlns="" id="{D048ED43-1BD4-C747-A8D3-5FC5AE5C4C0E}"/>
              </a:ext>
            </a:extLst>
          </p:cNvPr>
          <p:cNvSpPr/>
          <p:nvPr/>
        </p:nvSpPr>
        <p:spPr>
          <a:xfrm>
            <a:off x="3169283" y="2706319"/>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xmlns="" id="{8964712C-2A86-0546-8429-B9D071FE24C6}"/>
              </a:ext>
            </a:extLst>
          </p:cNvPr>
          <p:cNvSpPr/>
          <p:nvPr/>
        </p:nvSpPr>
        <p:spPr>
          <a:xfrm>
            <a:off x="3256490" y="2706319"/>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xmlns="" id="{D65F0E7B-3560-C343-829B-47EF0FAE6E27}"/>
              </a:ext>
            </a:extLst>
          </p:cNvPr>
          <p:cNvSpPr/>
          <p:nvPr/>
        </p:nvSpPr>
        <p:spPr>
          <a:xfrm>
            <a:off x="3099008" y="2622853"/>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xmlns="" id="{5343B5B0-621C-B045-A43C-645A027EC8BF}"/>
              </a:ext>
            </a:extLst>
          </p:cNvPr>
          <p:cNvSpPr/>
          <p:nvPr/>
        </p:nvSpPr>
        <p:spPr>
          <a:xfrm>
            <a:off x="3009128" y="2570385"/>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xmlns="" id="{DE8F8F06-D42E-2140-B4EB-E53D29B860C8}"/>
              </a:ext>
            </a:extLst>
          </p:cNvPr>
          <p:cNvSpPr/>
          <p:nvPr/>
        </p:nvSpPr>
        <p:spPr>
          <a:xfrm>
            <a:off x="3498505" y="2857245"/>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xmlns="" id="{37EA8C00-F117-484F-B271-59A387FF665E}"/>
              </a:ext>
            </a:extLst>
          </p:cNvPr>
          <p:cNvSpPr/>
          <p:nvPr/>
        </p:nvSpPr>
        <p:spPr>
          <a:xfrm>
            <a:off x="3587494" y="2857245"/>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xmlns="" id="{8B292BFF-AA7F-2145-A334-727639603C1E}"/>
              </a:ext>
            </a:extLst>
          </p:cNvPr>
          <p:cNvSpPr/>
          <p:nvPr/>
        </p:nvSpPr>
        <p:spPr>
          <a:xfrm>
            <a:off x="3911369" y="3089858"/>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xmlns="" id="{E55E70F2-C848-6B4C-AAC8-D9A766BBA493}"/>
              </a:ext>
            </a:extLst>
          </p:cNvPr>
          <p:cNvSpPr/>
          <p:nvPr/>
        </p:nvSpPr>
        <p:spPr>
          <a:xfrm>
            <a:off x="3987882" y="3089858"/>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xmlns="" id="{CD83E11E-C907-6E43-8A93-21C7201F41B7}"/>
              </a:ext>
            </a:extLst>
          </p:cNvPr>
          <p:cNvSpPr/>
          <p:nvPr/>
        </p:nvSpPr>
        <p:spPr>
          <a:xfrm>
            <a:off x="6130753"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xmlns="" id="{0DEC09FF-263C-1847-B5BD-B915A9AA778B}"/>
              </a:ext>
            </a:extLst>
          </p:cNvPr>
          <p:cNvSpPr/>
          <p:nvPr/>
        </p:nvSpPr>
        <p:spPr>
          <a:xfrm>
            <a:off x="5060081"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7" y="98457"/>
                  <a:pt x="9548" y="78550"/>
                  <a:pt x="9548" y="53993"/>
                </a:cubicBezTo>
                <a:cubicBezTo>
                  <a:pt x="9548" y="29436"/>
                  <a:pt x="29497"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xmlns="" id="{B92CD921-0AA7-134D-A906-ED826ABD4F13}"/>
              </a:ext>
            </a:extLst>
          </p:cNvPr>
          <p:cNvSpPr/>
          <p:nvPr/>
        </p:nvSpPr>
        <p:spPr>
          <a:xfrm>
            <a:off x="4974529" y="3511764"/>
            <a:ext cx="101847" cy="101633"/>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xmlns="" id="{4D08F27B-B43D-154E-81BD-FBD9D0A5EA7B}"/>
              </a:ext>
            </a:extLst>
          </p:cNvPr>
          <p:cNvSpPr/>
          <p:nvPr/>
        </p:nvSpPr>
        <p:spPr>
          <a:xfrm>
            <a:off x="4520290" y="3390566"/>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xmlns="" id="{08BF7FF3-4F69-4A4D-865D-9FEB83659CE0}"/>
              </a:ext>
            </a:extLst>
          </p:cNvPr>
          <p:cNvSpPr/>
          <p:nvPr/>
        </p:nvSpPr>
        <p:spPr>
          <a:xfrm>
            <a:off x="4543332" y="3390566"/>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xmlns="" id="{20054A63-3905-824F-A4FF-CA280DEC1EDE}"/>
              </a:ext>
            </a:extLst>
          </p:cNvPr>
          <p:cNvSpPr/>
          <p:nvPr/>
        </p:nvSpPr>
        <p:spPr>
          <a:xfrm>
            <a:off x="8132564" y="3511764"/>
            <a:ext cx="101847" cy="101633"/>
          </a:xfrm>
          <a:custGeom>
            <a:avLst/>
            <a:gdLst>
              <a:gd name="connsiteX0" fmla="*/ 98665 w 101847"/>
              <a:gd name="connsiteY0" fmla="*/ 53993 h 101633"/>
              <a:gd name="connsiteX1" fmla="*/ 54106 w 101847"/>
              <a:gd name="connsiteY1" fmla="*/ 98457 h 101633"/>
              <a:gd name="connsiteX2" fmla="*/ 9548 w 101847"/>
              <a:gd name="connsiteY2" fmla="*/ 53993 h 101633"/>
              <a:gd name="connsiteX3" fmla="*/ 54106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6" y="98457"/>
                </a:cubicBezTo>
                <a:cubicBezTo>
                  <a:pt x="29498" y="98457"/>
                  <a:pt x="9548" y="78550"/>
                  <a:pt x="9548" y="53993"/>
                </a:cubicBezTo>
                <a:cubicBezTo>
                  <a:pt x="9548" y="29436"/>
                  <a:pt x="29498" y="9528"/>
                  <a:pt x="54106" y="9528"/>
                </a:cubicBezTo>
                <a:cubicBezTo>
                  <a:pt x="78715" y="9528"/>
                  <a:pt x="98665" y="29436"/>
                  <a:pt x="98665" y="53993"/>
                </a:cubicBezTo>
                <a:close/>
              </a:path>
            </a:pathLst>
          </a:custGeom>
          <a:solidFill>
            <a:srgbClr val="C0504D"/>
          </a:solidFill>
          <a:ln w="9525"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xmlns="" id="{3CDE617F-C29A-724E-B73C-472284FFB2E9}"/>
              </a:ext>
            </a:extLst>
          </p:cNvPr>
          <p:cNvSpPr/>
          <p:nvPr/>
        </p:nvSpPr>
        <p:spPr>
          <a:xfrm>
            <a:off x="2424078" y="2436165"/>
            <a:ext cx="6836511" cy="1143376"/>
          </a:xfrm>
          <a:custGeom>
            <a:avLst/>
            <a:gdLst>
              <a:gd name="connsiteX0" fmla="*/ 6828809 w 6836511"/>
              <a:gd name="connsiteY0" fmla="*/ 1129592 h 1143375"/>
              <a:gd name="connsiteX1" fmla="*/ 2278773 w 6836511"/>
              <a:gd name="connsiteY1" fmla="*/ 1129592 h 1143375"/>
              <a:gd name="connsiteX2" fmla="*/ 2278773 w 6836511"/>
              <a:gd name="connsiteY2" fmla="*/ 1013095 h 1143375"/>
              <a:gd name="connsiteX3" fmla="*/ 2072660 w 6836511"/>
              <a:gd name="connsiteY3" fmla="*/ 1013095 h 1143375"/>
              <a:gd name="connsiteX4" fmla="*/ 2072660 w 6836511"/>
              <a:gd name="connsiteY4" fmla="*/ 910191 h 1143375"/>
              <a:gd name="connsiteX5" fmla="*/ 2050126 w 6836511"/>
              <a:gd name="connsiteY5" fmla="*/ 910191 h 1143375"/>
              <a:gd name="connsiteX6" fmla="*/ 2050126 w 6836511"/>
              <a:gd name="connsiteY6" fmla="*/ 816180 h 1143375"/>
              <a:gd name="connsiteX7" fmla="*/ 1915687 w 6836511"/>
              <a:gd name="connsiteY7" fmla="*/ 816180 h 1143375"/>
              <a:gd name="connsiteX8" fmla="*/ 1915687 w 6836511"/>
              <a:gd name="connsiteY8" fmla="*/ 713276 h 1143375"/>
              <a:gd name="connsiteX9" fmla="*/ 1395756 w 6836511"/>
              <a:gd name="connsiteY9" fmla="*/ 713276 h 1143375"/>
              <a:gd name="connsiteX10" fmla="*/ 1389645 w 6836511"/>
              <a:gd name="connsiteY10" fmla="*/ 713276 h 1143375"/>
              <a:gd name="connsiteX11" fmla="*/ 1389645 w 6836511"/>
              <a:gd name="connsiteY11" fmla="*/ 646198 h 1143375"/>
              <a:gd name="connsiteX12" fmla="*/ 1374241 w 6836511"/>
              <a:gd name="connsiteY12" fmla="*/ 646198 h 1143375"/>
              <a:gd name="connsiteX13" fmla="*/ 1374241 w 6836511"/>
              <a:gd name="connsiteY13" fmla="*/ 590173 h 1143375"/>
              <a:gd name="connsiteX14" fmla="*/ 1364311 w 6836511"/>
              <a:gd name="connsiteY14" fmla="*/ 590173 h 1143375"/>
              <a:gd name="connsiteX15" fmla="*/ 1364311 w 6836511"/>
              <a:gd name="connsiteY15" fmla="*/ 532368 h 1143375"/>
              <a:gd name="connsiteX16" fmla="*/ 1344323 w 6836511"/>
              <a:gd name="connsiteY16" fmla="*/ 532368 h 1143375"/>
              <a:gd name="connsiteX17" fmla="*/ 1344323 w 6836511"/>
              <a:gd name="connsiteY17" fmla="*/ 472659 h 1143375"/>
              <a:gd name="connsiteX18" fmla="*/ 1024522 w 6836511"/>
              <a:gd name="connsiteY18" fmla="*/ 472659 h 1143375"/>
              <a:gd name="connsiteX19" fmla="*/ 1024522 w 6836511"/>
              <a:gd name="connsiteY19" fmla="*/ 428321 h 1143375"/>
              <a:gd name="connsiteX20" fmla="*/ 983783 w 6836511"/>
              <a:gd name="connsiteY20" fmla="*/ 428321 h 1143375"/>
              <a:gd name="connsiteX21" fmla="*/ 983783 w 6836511"/>
              <a:gd name="connsiteY21" fmla="*/ 391352 h 1143375"/>
              <a:gd name="connsiteX22" fmla="*/ 938461 w 6836511"/>
              <a:gd name="connsiteY22" fmla="*/ 391352 h 1143375"/>
              <a:gd name="connsiteX23" fmla="*/ 938461 w 6836511"/>
              <a:gd name="connsiteY23" fmla="*/ 348793 h 1143375"/>
              <a:gd name="connsiteX24" fmla="*/ 912235 w 6836511"/>
              <a:gd name="connsiteY24" fmla="*/ 348793 h 1143375"/>
              <a:gd name="connsiteX25" fmla="*/ 912235 w 6836511"/>
              <a:gd name="connsiteY25" fmla="*/ 327069 h 1143375"/>
              <a:gd name="connsiteX26" fmla="*/ 793455 w 6836511"/>
              <a:gd name="connsiteY26" fmla="*/ 327069 h 1143375"/>
              <a:gd name="connsiteX27" fmla="*/ 793455 w 6836511"/>
              <a:gd name="connsiteY27" fmla="*/ 280064 h 1143375"/>
              <a:gd name="connsiteX28" fmla="*/ 772704 w 6836511"/>
              <a:gd name="connsiteY28" fmla="*/ 280064 h 1143375"/>
              <a:gd name="connsiteX29" fmla="*/ 772704 w 6836511"/>
              <a:gd name="connsiteY29" fmla="*/ 231280 h 1143375"/>
              <a:gd name="connsiteX30" fmla="*/ 704721 w 6836511"/>
              <a:gd name="connsiteY30" fmla="*/ 231280 h 1143375"/>
              <a:gd name="connsiteX31" fmla="*/ 704721 w 6836511"/>
              <a:gd name="connsiteY31" fmla="*/ 190626 h 1143375"/>
              <a:gd name="connsiteX32" fmla="*/ 614077 w 6836511"/>
              <a:gd name="connsiteY32" fmla="*/ 190626 h 1143375"/>
              <a:gd name="connsiteX33" fmla="*/ 614077 w 6836511"/>
              <a:gd name="connsiteY33" fmla="*/ 142731 h 1143375"/>
              <a:gd name="connsiteX34" fmla="*/ 537054 w 6836511"/>
              <a:gd name="connsiteY34" fmla="*/ 142731 h 1143375"/>
              <a:gd name="connsiteX35" fmla="*/ 537054 w 6836511"/>
              <a:gd name="connsiteY35" fmla="*/ 100172 h 1143375"/>
              <a:gd name="connsiteX36" fmla="*/ 509046 w 6836511"/>
              <a:gd name="connsiteY36" fmla="*/ 100172 h 1143375"/>
              <a:gd name="connsiteX37" fmla="*/ 509046 w 6836511"/>
              <a:gd name="connsiteY37" fmla="*/ 14292 h 1143375"/>
              <a:gd name="connsiteX38" fmla="*/ 14322 w 6836511"/>
              <a:gd name="connsiteY38" fmla="*/ 14292 h 1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836511" h="1143375">
                <a:moveTo>
                  <a:pt x="6828809" y="1129592"/>
                </a:moveTo>
                <a:lnTo>
                  <a:pt x="2278773" y="1129592"/>
                </a:lnTo>
                <a:lnTo>
                  <a:pt x="2278773" y="1013095"/>
                </a:lnTo>
                <a:lnTo>
                  <a:pt x="2072660" y="1013095"/>
                </a:lnTo>
                <a:lnTo>
                  <a:pt x="2072660" y="910191"/>
                </a:lnTo>
                <a:lnTo>
                  <a:pt x="2050126" y="910191"/>
                </a:lnTo>
                <a:lnTo>
                  <a:pt x="2050126" y="816180"/>
                </a:lnTo>
                <a:lnTo>
                  <a:pt x="1915687" y="816180"/>
                </a:lnTo>
                <a:lnTo>
                  <a:pt x="1915687" y="713276"/>
                </a:lnTo>
                <a:lnTo>
                  <a:pt x="1395756" y="713276"/>
                </a:lnTo>
                <a:lnTo>
                  <a:pt x="1389645" y="713276"/>
                </a:lnTo>
                <a:lnTo>
                  <a:pt x="1389645" y="646198"/>
                </a:lnTo>
                <a:lnTo>
                  <a:pt x="1374241" y="646198"/>
                </a:lnTo>
                <a:lnTo>
                  <a:pt x="1374241" y="590173"/>
                </a:lnTo>
                <a:lnTo>
                  <a:pt x="1364311" y="590173"/>
                </a:lnTo>
                <a:lnTo>
                  <a:pt x="1364311" y="532368"/>
                </a:lnTo>
                <a:lnTo>
                  <a:pt x="1344323" y="532368"/>
                </a:lnTo>
                <a:lnTo>
                  <a:pt x="1344323" y="472659"/>
                </a:lnTo>
                <a:lnTo>
                  <a:pt x="1024522" y="472659"/>
                </a:lnTo>
                <a:lnTo>
                  <a:pt x="1024522" y="428321"/>
                </a:lnTo>
                <a:lnTo>
                  <a:pt x="983783" y="428321"/>
                </a:lnTo>
                <a:lnTo>
                  <a:pt x="983783" y="391352"/>
                </a:lnTo>
                <a:lnTo>
                  <a:pt x="938461" y="391352"/>
                </a:lnTo>
                <a:lnTo>
                  <a:pt x="938461" y="348793"/>
                </a:lnTo>
                <a:lnTo>
                  <a:pt x="912235" y="348793"/>
                </a:lnTo>
                <a:lnTo>
                  <a:pt x="912235" y="327069"/>
                </a:lnTo>
                <a:lnTo>
                  <a:pt x="793455" y="327069"/>
                </a:lnTo>
                <a:lnTo>
                  <a:pt x="793455" y="280064"/>
                </a:lnTo>
                <a:lnTo>
                  <a:pt x="772704" y="280064"/>
                </a:lnTo>
                <a:lnTo>
                  <a:pt x="772704" y="231280"/>
                </a:lnTo>
                <a:lnTo>
                  <a:pt x="704721" y="231280"/>
                </a:lnTo>
                <a:lnTo>
                  <a:pt x="704721" y="190626"/>
                </a:lnTo>
                <a:lnTo>
                  <a:pt x="614077" y="190626"/>
                </a:lnTo>
                <a:lnTo>
                  <a:pt x="614077" y="142731"/>
                </a:lnTo>
                <a:lnTo>
                  <a:pt x="537054" y="142731"/>
                </a:lnTo>
                <a:lnTo>
                  <a:pt x="537054" y="100172"/>
                </a:lnTo>
                <a:lnTo>
                  <a:pt x="509046" y="100172"/>
                </a:lnTo>
                <a:lnTo>
                  <a:pt x="509046" y="14292"/>
                </a:lnTo>
                <a:lnTo>
                  <a:pt x="14322" y="14292"/>
                </a:lnTo>
              </a:path>
            </a:pathLst>
          </a:custGeom>
          <a:noFill/>
          <a:ln w="25400" cap="flat">
            <a:solidFill>
              <a:srgbClr val="C0504D"/>
            </a:solid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xmlns="" id="{48AD900F-C938-AE43-8D8D-AB705937975E}"/>
              </a:ext>
            </a:extLst>
          </p:cNvPr>
          <p:cNvSpPr/>
          <p:nvPr/>
        </p:nvSpPr>
        <p:spPr>
          <a:xfrm>
            <a:off x="7681628" y="4609044"/>
            <a:ext cx="162934" cy="162592"/>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chemeClr val="tx2"/>
          </a:solidFill>
          <a:ln w="9525"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xmlns="" id="{D3724DCB-F3B5-EB49-8E48-24350E7C5DBB}"/>
              </a:ext>
            </a:extLst>
          </p:cNvPr>
          <p:cNvSpPr/>
          <p:nvPr/>
        </p:nvSpPr>
        <p:spPr>
          <a:xfrm>
            <a:off x="7681628" y="4847169"/>
            <a:ext cx="162934" cy="162592"/>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chemeClr val="accent1"/>
          </a:solidFill>
          <a:ln w="9525" cap="flat">
            <a:noFill/>
            <a:prstDash val="solid"/>
            <a:miter/>
          </a:ln>
        </p:spPr>
        <p:txBody>
          <a:bodyPr rtlCol="0" anchor="ctr"/>
          <a:lstStyle/>
          <a:p>
            <a:endParaRPr lang="en-GB"/>
          </a:p>
        </p:txBody>
      </p:sp>
      <p:sp>
        <p:nvSpPr>
          <p:cNvPr id="171" name="Freeform 170">
            <a:extLst>
              <a:ext uri="{FF2B5EF4-FFF2-40B4-BE49-F238E27FC236}">
                <a16:creationId xmlns:a16="http://schemas.microsoft.com/office/drawing/2014/main" xmlns="" id="{40E417D5-A76C-404D-A7AC-6DEF69675C89}"/>
              </a:ext>
            </a:extLst>
          </p:cNvPr>
          <p:cNvSpPr/>
          <p:nvPr/>
        </p:nvSpPr>
        <p:spPr>
          <a:xfrm>
            <a:off x="7681628" y="5082119"/>
            <a:ext cx="162934" cy="162592"/>
          </a:xfrm>
          <a:custGeom>
            <a:avLst/>
            <a:gdLst>
              <a:gd name="connsiteX0" fmla="*/ 98665 w 101847"/>
              <a:gd name="connsiteY0" fmla="*/ 53993 h 101633"/>
              <a:gd name="connsiteX1" fmla="*/ 54107 w 101847"/>
              <a:gd name="connsiteY1" fmla="*/ 98457 h 101633"/>
              <a:gd name="connsiteX2" fmla="*/ 9548 w 101847"/>
              <a:gd name="connsiteY2" fmla="*/ 53993 h 101633"/>
              <a:gd name="connsiteX3" fmla="*/ 54107 w 101847"/>
              <a:gd name="connsiteY3" fmla="*/ 9528 h 101633"/>
              <a:gd name="connsiteX4" fmla="*/ 98665 w 101847"/>
              <a:gd name="connsiteY4" fmla="*/ 53993 h 101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847" h="101633">
                <a:moveTo>
                  <a:pt x="98665" y="53993"/>
                </a:moveTo>
                <a:cubicBezTo>
                  <a:pt x="98665" y="78550"/>
                  <a:pt x="78715" y="98457"/>
                  <a:pt x="54107" y="98457"/>
                </a:cubicBezTo>
                <a:cubicBezTo>
                  <a:pt x="29498" y="98457"/>
                  <a:pt x="9548" y="78550"/>
                  <a:pt x="9548" y="53993"/>
                </a:cubicBezTo>
                <a:cubicBezTo>
                  <a:pt x="9548" y="29436"/>
                  <a:pt x="29498" y="9528"/>
                  <a:pt x="54107" y="9528"/>
                </a:cubicBezTo>
                <a:cubicBezTo>
                  <a:pt x="78715" y="9528"/>
                  <a:pt x="98665" y="29436"/>
                  <a:pt x="98665" y="53993"/>
                </a:cubicBezTo>
                <a:close/>
              </a:path>
            </a:pathLst>
          </a:custGeom>
          <a:solidFill>
            <a:schemeClr val="accent6"/>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28898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FFDFC1-14C9-46EB-AAE1-4ED58FD77AA7}"/>
              </a:ext>
            </a:extLst>
          </p:cNvPr>
          <p:cNvSpPr>
            <a:spLocks noGrp="1"/>
          </p:cNvSpPr>
          <p:nvPr>
            <p:ph type="title"/>
          </p:nvPr>
        </p:nvSpPr>
        <p:spPr/>
        <p:txBody>
          <a:bodyPr>
            <a:normAutofit fontScale="90000"/>
          </a:bodyPr>
          <a:lstStyle/>
          <a:p>
            <a:pPr>
              <a:spcAft>
                <a:spcPts val="225"/>
              </a:spcAft>
            </a:pPr>
            <a:r>
              <a:rPr lang="en-GB" sz="4400" dirty="0"/>
              <a:t>GI CONNECT </a:t>
            </a:r>
            <a:r>
              <a:rPr lang="en-GB" dirty="0"/>
              <a:t/>
            </a:r>
            <a:br>
              <a:rPr lang="en-GB" dirty="0"/>
            </a:br>
            <a:r>
              <a:rPr lang="en-GB" dirty="0"/>
              <a:t/>
            </a:r>
            <a:br>
              <a:rPr lang="en-GB" dirty="0"/>
            </a:br>
            <a:r>
              <a:rPr lang="en-GB" sz="3600" dirty="0"/>
              <a:t>MEETING SUMMARY</a:t>
            </a:r>
            <a:br>
              <a:rPr lang="en-GB" sz="3600" dirty="0"/>
            </a:br>
            <a:r>
              <a:rPr lang="en-GB" sz="3600" dirty="0"/>
              <a:t>Lower gi cancer HIGHLIGHTS </a:t>
            </a:r>
            <a:br>
              <a:rPr lang="en-GB" sz="3600" dirty="0"/>
            </a:br>
            <a:r>
              <a:rPr lang="en-GB" sz="3600" dirty="0"/>
              <a:t>FROM asco gi 2023</a:t>
            </a:r>
            <a:r>
              <a:rPr lang="en-GB" sz="3200" dirty="0"/>
              <a:t/>
            </a:r>
            <a:br>
              <a:rPr lang="en-GB" sz="3200" dirty="0"/>
            </a:br>
            <a:r>
              <a:rPr lang="en-GB" sz="3200" dirty="0"/>
              <a:t/>
            </a:r>
            <a:br>
              <a:rPr lang="en-GB" sz="3200" dirty="0"/>
            </a:br>
            <a:r>
              <a:rPr lang="en-GB" sz="3200" cap="none" spc="100" dirty="0">
                <a:ea typeface="Verdana" panose="020B0604030504040204" pitchFamily="34" charset="0"/>
              </a:rPr>
              <a:t>Prof. Andrea Sartore-Bianchi, MD</a:t>
            </a:r>
            <a:br>
              <a:rPr lang="en-GB" sz="3200" cap="none" spc="100" dirty="0">
                <a:ea typeface="Verdana" panose="020B0604030504040204" pitchFamily="34" charset="0"/>
              </a:rPr>
            </a:br>
            <a:r>
              <a:rPr lang="en-GB" sz="2400" cap="none" spc="100" dirty="0">
                <a:ea typeface="Verdana" panose="020B0604030504040204" pitchFamily="34" charset="0"/>
              </a:rPr>
              <a:t>Niguarda Cancer Center, Milano, Italy</a:t>
            </a:r>
            <a:r>
              <a:rPr lang="en-GB" sz="1800" b="1" dirty="0">
                <a:solidFill>
                  <a:srgbClr val="999999"/>
                </a:solidFill>
                <a:effectLst/>
                <a:latin typeface="Arial" panose="020B0604020202020204" pitchFamily="34" charset="0"/>
                <a:ea typeface="Calibri" panose="020F0502020204030204" pitchFamily="34" charset="0"/>
              </a:rPr>
              <a:t> </a:t>
            </a:r>
            <a:r>
              <a:rPr lang="en-GB" sz="1800" dirty="0">
                <a:effectLst/>
                <a:latin typeface="Calibri" panose="020F0502020204030204" pitchFamily="34" charset="0"/>
                <a:ea typeface="Calibri" panose="020F0502020204030204" pitchFamily="34" charset="0"/>
              </a:rPr>
              <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r>
            <a:br>
              <a:rPr lang="en-GB" sz="1800" dirty="0">
                <a:effectLst/>
                <a:latin typeface="Calibri" panose="020F0502020204030204" pitchFamily="34" charset="0"/>
                <a:ea typeface="Calibri" panose="020F0502020204030204" pitchFamily="34" charset="0"/>
              </a:rPr>
            </a:br>
            <a:r>
              <a:rPr lang="en-GB" sz="3200" cap="none" spc="100" dirty="0">
                <a:ea typeface="Verdana" panose="020B0604030504040204" pitchFamily="34" charset="0"/>
              </a:rPr>
              <a:t>Prof. Shubham Pant, MD</a:t>
            </a:r>
            <a:br>
              <a:rPr lang="en-GB" sz="3200" cap="none" spc="100" dirty="0">
                <a:ea typeface="Verdana" panose="020B0604030504040204" pitchFamily="34" charset="0"/>
              </a:rPr>
            </a:br>
            <a:r>
              <a:rPr lang="en-GB" sz="1800" dirty="0">
                <a:solidFill>
                  <a:srgbClr val="303650"/>
                </a:solidFill>
                <a:effectLst/>
                <a:latin typeface="Arial" panose="020B0604020202020204" pitchFamily="34" charset="0"/>
                <a:ea typeface="Calibri" panose="020F0502020204030204" pitchFamily="34" charset="0"/>
              </a:rPr>
              <a:t> </a:t>
            </a:r>
            <a:r>
              <a:rPr lang="en-GB" sz="2400" cap="none" spc="100" dirty="0">
                <a:ea typeface="Verdana" panose="020B0604030504040204" pitchFamily="34" charset="0"/>
              </a:rPr>
              <a:t>University of Texas, MD Anderson Cancer Center, Houston, USA</a:t>
            </a:r>
            <a:r>
              <a:rPr lang="en-GB" sz="3200" cap="none" dirty="0"/>
              <a:t/>
            </a:r>
            <a:br>
              <a:rPr lang="en-GB" sz="3200" cap="none" dirty="0"/>
            </a:br>
            <a:r>
              <a:rPr lang="en-GB" sz="1400" b="0" i="0" dirty="0">
                <a:effectLst/>
                <a:latin typeface="poppins-regular"/>
              </a:rPr>
              <a:t/>
            </a:r>
            <a:br>
              <a:rPr lang="en-GB" sz="1400" b="0" i="0" dirty="0">
                <a:effectLst/>
                <a:latin typeface="poppins-regular"/>
              </a:rPr>
            </a:br>
            <a:r>
              <a:rPr lang="en-GB" sz="2700" cap="none" dirty="0"/>
              <a:t>JANUARY 2023</a:t>
            </a:r>
          </a:p>
        </p:txBody>
      </p:sp>
      <p:sp>
        <p:nvSpPr>
          <p:cNvPr id="5" name="Slide Number Placeholder 4">
            <a:extLst>
              <a:ext uri="{FF2B5EF4-FFF2-40B4-BE49-F238E27FC236}">
                <a16:creationId xmlns:a16="http://schemas.microsoft.com/office/drawing/2014/main" xmlns="" id="{7DE1A25A-CE70-1A4E-9535-E7C00803839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30237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AA49B-EE5B-1501-E3D6-B1AEB898C68B}"/>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xmlns="" id="{7BDC6641-5146-D089-25D5-174386CFCAA0}"/>
              </a:ext>
            </a:extLst>
          </p:cNvPr>
          <p:cNvSpPr>
            <a:spLocks noGrp="1"/>
          </p:cNvSpPr>
          <p:nvPr>
            <p:ph sz="quarter" idx="14"/>
          </p:nvPr>
        </p:nvSpPr>
        <p:spPr>
          <a:xfrm>
            <a:off x="651708" y="744503"/>
            <a:ext cx="10962216" cy="4525200"/>
          </a:xfrm>
        </p:spPr>
        <p:txBody>
          <a:bodyPr/>
          <a:lstStyle/>
          <a:p>
            <a:r>
              <a:rPr lang="en-GB" dirty="0"/>
              <a:t>Durable objective responses were observed in heavily pre-treated MSS CRC patients treated with BOT plus BAL</a:t>
            </a:r>
          </a:p>
          <a:p>
            <a:r>
              <a:rPr lang="en-GB" dirty="0"/>
              <a:t>The combination treatment was well tolerated with no new immune-mediated safety signals</a:t>
            </a:r>
          </a:p>
          <a:p>
            <a:r>
              <a:rPr lang="en-GB" dirty="0"/>
              <a:t>All objective responses and a better overall survival were observed to patients w/o active liver metastases</a:t>
            </a:r>
          </a:p>
          <a:p>
            <a:r>
              <a:rPr lang="en-GB" dirty="0"/>
              <a:t>A global phase 2 trial is ongoing investigating BOT as monotherapy and in combination with BAL or standard of care in patients with MSS CRC (NCT05608044)</a:t>
            </a:r>
          </a:p>
        </p:txBody>
      </p:sp>
      <p:sp>
        <p:nvSpPr>
          <p:cNvPr id="4" name="Slide Number Placeholder 3">
            <a:extLst>
              <a:ext uri="{FF2B5EF4-FFF2-40B4-BE49-F238E27FC236}">
                <a16:creationId xmlns:a16="http://schemas.microsoft.com/office/drawing/2014/main" xmlns="" id="{79F35122-67CB-0681-A52F-0A068F049898}"/>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
        <p:nvSpPr>
          <p:cNvPr id="5" name="Content Placeholder 4">
            <a:extLst>
              <a:ext uri="{FF2B5EF4-FFF2-40B4-BE49-F238E27FC236}">
                <a16:creationId xmlns:a16="http://schemas.microsoft.com/office/drawing/2014/main" xmlns="" id="{56E8F9BF-EBE4-ABA6-3BFC-BF587992A745}"/>
              </a:ext>
            </a:extLst>
          </p:cNvPr>
          <p:cNvSpPr>
            <a:spLocks noGrp="1"/>
          </p:cNvSpPr>
          <p:nvPr>
            <p:ph sz="quarter" idx="15"/>
          </p:nvPr>
        </p:nvSpPr>
        <p:spPr>
          <a:xfrm>
            <a:off x="807892" y="6173788"/>
            <a:ext cx="9992631" cy="365125"/>
          </a:xfrm>
        </p:spPr>
        <p:txBody>
          <a:bodyPr/>
          <a:lstStyle/>
          <a:p>
            <a:r>
              <a:rPr lang="en-GB" dirty="0"/>
              <a:t>BAL, balstilimab; BOT, botensilimab; CRC, colorectal cancer; MSS, microsatellite stable; w/o, without</a:t>
            </a:r>
          </a:p>
          <a:p>
            <a:r>
              <a:rPr lang="en-GB" sz="1200" dirty="0">
                <a:solidFill>
                  <a:schemeClr val="tx2"/>
                </a:solidFill>
                <a:ea typeface="Calibri" panose="020F0502020204030204" pitchFamily="34" charset="0"/>
              </a:rPr>
              <a:t>El-</a:t>
            </a:r>
            <a:r>
              <a:rPr lang="en-GB" sz="1200" dirty="0" err="1">
                <a:solidFill>
                  <a:schemeClr val="tx2"/>
                </a:solidFill>
                <a:ea typeface="Calibri" panose="020F0502020204030204" pitchFamily="34" charset="0"/>
              </a:rPr>
              <a:t>Khoueiry</a:t>
            </a:r>
            <a:r>
              <a:rPr lang="en-GB" sz="1200" dirty="0">
                <a:solidFill>
                  <a:schemeClr val="tx2"/>
                </a:solidFill>
                <a:ea typeface="Calibri" panose="020F0502020204030204" pitchFamily="34" charset="0"/>
              </a:rPr>
              <a:t> AB, </a:t>
            </a:r>
            <a:r>
              <a:rPr lang="en-GB" sz="1200" dirty="0">
                <a:solidFill>
                  <a:schemeClr val="tx2"/>
                </a:solidFill>
                <a:effectLst/>
                <a:ea typeface="Calibri" panose="020F0502020204030204" pitchFamily="34" charset="0"/>
              </a:rPr>
              <a:t>et al</a:t>
            </a:r>
            <a:r>
              <a:rPr lang="en-GB" sz="1200" dirty="0">
                <a:solidFill>
                  <a:schemeClr val="tx2"/>
                </a:solidFill>
                <a:ea typeface="Calibri" panose="020F0502020204030204" pitchFamily="34" charset="0"/>
              </a:rPr>
              <a:t>. </a:t>
            </a:r>
            <a:r>
              <a:rPr lang="it-IT" sz="1200" dirty="0">
                <a:solidFill>
                  <a:schemeClr val="tx2"/>
                </a:solidFill>
                <a:ea typeface="Calibri" panose="020F0502020204030204" pitchFamily="34" charset="0"/>
              </a:rPr>
              <a:t>J Clin Oncol 41, 2023 (suppl 4; abstr LBA8) </a:t>
            </a:r>
            <a:r>
              <a:rPr lang="en-GB" sz="1200" dirty="0">
                <a:solidFill>
                  <a:schemeClr val="tx2"/>
                </a:solidFill>
              </a:rPr>
              <a:t>(ASCO GI 2023, oral presentation)</a:t>
            </a:r>
            <a:endParaRPr lang="it-IT" sz="1200" dirty="0">
              <a:solidFill>
                <a:schemeClr val="tx2"/>
              </a:solidFill>
              <a:ea typeface="Calibri" panose="020F0502020204030204" pitchFamily="34" charset="0"/>
            </a:endParaRPr>
          </a:p>
        </p:txBody>
      </p:sp>
      <p:sp>
        <p:nvSpPr>
          <p:cNvPr id="6" name="TextBox 5">
            <a:extLst>
              <a:ext uri="{FF2B5EF4-FFF2-40B4-BE49-F238E27FC236}">
                <a16:creationId xmlns:a16="http://schemas.microsoft.com/office/drawing/2014/main" xmlns="" id="{ED1B4404-D98B-CA1A-F313-2148A0CB9263}"/>
              </a:ext>
            </a:extLst>
          </p:cNvPr>
          <p:cNvSpPr txBox="1"/>
          <p:nvPr/>
        </p:nvSpPr>
        <p:spPr>
          <a:xfrm>
            <a:off x="1391476" y="3508668"/>
            <a:ext cx="9409047" cy="2163555"/>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Takeaway</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Interesting early data for the first human trial of botensilimab plus balstilimab in patients with advanced MSS CRC. Further investigation is warranted.</a:t>
            </a:r>
          </a:p>
        </p:txBody>
      </p:sp>
    </p:spTree>
    <p:extLst>
      <p:ext uri="{BB962C8B-B14F-4D97-AF65-F5344CB8AC3E}">
        <p14:creationId xmlns:p14="http://schemas.microsoft.com/office/powerpoint/2010/main" val="13730071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CE43C0F-8A7B-3A4B-9DB5-B3472E36E833}" type="slidenum">
              <a:rPr lang="en-GB" smtClean="0"/>
              <a:pPr/>
              <a:t>21</a:t>
            </a:fld>
            <a:endParaRPr lang="en-GB" dirty="0"/>
          </a:p>
        </p:txBody>
      </p:sp>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pPr>
              <a:lnSpc>
                <a:spcPct val="107000"/>
              </a:lnSpc>
              <a:spcAft>
                <a:spcPts val="800"/>
              </a:spcAft>
            </a:pPr>
            <a:r>
              <a:rPr lang="en-GB" dirty="0">
                <a:effectLst/>
                <a:latin typeface="Arial" panose="020B0604020202020204" pitchFamily="34" charset="0"/>
                <a:ea typeface="Calibri" panose="020F0502020204030204" pitchFamily="34" charset="0"/>
              </a:rPr>
              <a:t>Long-term results from NRG-GI002: A phase 2 clinical trial platform using TNT in LARC</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p:txBody>
          <a:bodyPr>
            <a:normAutofit/>
          </a:bodyPr>
          <a:lstStyle/>
          <a:p>
            <a:pPr>
              <a:buSzPts val="1000"/>
              <a:tabLst>
                <a:tab pos="457200" algn="l"/>
              </a:tabLst>
            </a:pPr>
            <a:r>
              <a:rPr lang="en-GB" sz="2400" b="1" dirty="0">
                <a:ea typeface="Calibri" panose="020F0502020204030204" pitchFamily="34" charset="0"/>
              </a:rPr>
              <a:t>George TJ, </a:t>
            </a:r>
            <a:r>
              <a:rPr lang="en-GB" sz="2400" b="1" dirty="0">
                <a:effectLst/>
                <a:ea typeface="Calibri" panose="020F0502020204030204" pitchFamily="34" charset="0"/>
              </a:rPr>
              <a:t>et al. </a:t>
            </a:r>
            <a:r>
              <a:rPr lang="en-GB" sz="2400" b="1" dirty="0">
                <a:ea typeface="Calibri" panose="020F0502020204030204" pitchFamily="34" charset="0"/>
              </a:rPr>
              <a:t>J Clin Oncol 41, 2023 (</a:t>
            </a:r>
            <a:r>
              <a:rPr lang="en-GB" sz="2400" b="1" dirty="0" err="1">
                <a:ea typeface="Calibri" panose="020F0502020204030204" pitchFamily="34" charset="0"/>
              </a:rPr>
              <a:t>suppl</a:t>
            </a:r>
            <a:r>
              <a:rPr lang="en-GB" sz="2400" b="1" dirty="0">
                <a:ea typeface="Calibri" panose="020F0502020204030204" pitchFamily="34" charset="0"/>
              </a:rPr>
              <a:t> 4; </a:t>
            </a:r>
            <a:r>
              <a:rPr lang="en-GB" sz="2400" b="1" dirty="0" err="1">
                <a:ea typeface="Calibri" panose="020F0502020204030204" pitchFamily="34" charset="0"/>
              </a:rPr>
              <a:t>abstr</a:t>
            </a:r>
            <a:r>
              <a:rPr lang="en-GB" sz="2400" b="1" dirty="0">
                <a:ea typeface="Calibri" panose="020F0502020204030204" pitchFamily="34" charset="0"/>
              </a:rPr>
              <a:t> 7)</a:t>
            </a:r>
          </a:p>
          <a:p>
            <a:pPr>
              <a:buSzPts val="1000"/>
              <a:tabLst>
                <a:tab pos="457200" algn="l"/>
              </a:tabLst>
            </a:pPr>
            <a:endParaRPr lang="en-GB" sz="2400" b="1" dirty="0">
              <a:effectLst/>
              <a:ea typeface="Calibri" panose="020F0502020204030204" pitchFamily="34" charset="0"/>
            </a:endParaRPr>
          </a:p>
        </p:txBody>
      </p:sp>
      <p:sp>
        <p:nvSpPr>
          <p:cNvPr id="5" name="Content Placeholder 4">
            <a:extLst>
              <a:ext uri="{FF2B5EF4-FFF2-40B4-BE49-F238E27FC236}">
                <a16:creationId xmlns:a16="http://schemas.microsoft.com/office/drawing/2014/main" xmlns="" id="{E7BE9505-DABA-2CDB-4591-4B876309D3C4}"/>
              </a:ext>
            </a:extLst>
          </p:cNvPr>
          <p:cNvSpPr>
            <a:spLocks noGrp="1"/>
          </p:cNvSpPr>
          <p:nvPr>
            <p:ph sz="quarter" idx="15"/>
          </p:nvPr>
        </p:nvSpPr>
        <p:spPr>
          <a:xfrm>
            <a:off x="620183" y="6356351"/>
            <a:ext cx="10516377" cy="365125"/>
          </a:xfrm>
        </p:spPr>
        <p:txBody>
          <a:bodyPr/>
          <a:lstStyle/>
          <a:p>
            <a:r>
              <a:rPr lang="en-GB" dirty="0"/>
              <a:t>LARC, </a:t>
            </a:r>
            <a:r>
              <a:rPr lang="en-GB" sz="1200" dirty="0">
                <a:effectLst/>
                <a:latin typeface="Arial" panose="020B0604020202020204" pitchFamily="34" charset="0"/>
                <a:ea typeface="Calibri" panose="020F0502020204030204" pitchFamily="34" charset="0"/>
              </a:rPr>
              <a:t>locally advanced </a:t>
            </a:r>
            <a:r>
              <a:rPr lang="en-GB" dirty="0">
                <a:ea typeface="Calibri" panose="020F0502020204030204" pitchFamily="34" charset="0"/>
              </a:rPr>
              <a:t>rectal cancer; TNT, </a:t>
            </a:r>
            <a:r>
              <a:rPr lang="en-GB" sz="1200" dirty="0">
                <a:effectLst/>
                <a:latin typeface="Arial" panose="020B0604020202020204" pitchFamily="34" charset="0"/>
                <a:ea typeface="Calibri" panose="020F0502020204030204" pitchFamily="34" charset="0"/>
              </a:rPr>
              <a:t>total neoadjuvant therapy </a:t>
            </a:r>
            <a:endParaRPr lang="en-GB" dirty="0">
              <a:ea typeface="Calibri" panose="020F0502020204030204" pitchFamily="34" charset="0"/>
            </a:endParaRPr>
          </a:p>
        </p:txBody>
      </p:sp>
    </p:spTree>
    <p:extLst>
      <p:ext uri="{BB962C8B-B14F-4D97-AF65-F5344CB8AC3E}">
        <p14:creationId xmlns:p14="http://schemas.microsoft.com/office/powerpoint/2010/main" val="42443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C1E209E-ADE7-1186-5A96-2D936CC8AEEF}"/>
              </a:ext>
            </a:extLst>
          </p:cNvPr>
          <p:cNvSpPr>
            <a:spLocks noGrp="1"/>
          </p:cNvSpPr>
          <p:nvPr>
            <p:ph type="title"/>
          </p:nvPr>
        </p:nvSpPr>
        <p:spPr/>
        <p:txBody>
          <a:bodyPr>
            <a:normAutofit/>
          </a:bodyPr>
          <a:lstStyle/>
          <a:p>
            <a:r>
              <a:rPr lang="en-GB" dirty="0">
                <a:effectLst/>
                <a:latin typeface="Arial" panose="020B0604020202020204" pitchFamily="34" charset="0"/>
                <a:ea typeface="Calibri" panose="020F0502020204030204" pitchFamily="34" charset="0"/>
              </a:rPr>
              <a:t>NRG-GI002: </a:t>
            </a:r>
            <a:r>
              <a:rPr lang="en-GB" dirty="0"/>
              <a:t>background and study design</a:t>
            </a:r>
          </a:p>
        </p:txBody>
      </p:sp>
      <p:sp>
        <p:nvSpPr>
          <p:cNvPr id="7" name="Content Placeholder 6">
            <a:extLst>
              <a:ext uri="{FF2B5EF4-FFF2-40B4-BE49-F238E27FC236}">
                <a16:creationId xmlns:a16="http://schemas.microsoft.com/office/drawing/2014/main" xmlns="" id="{011BF4FA-CCD7-B739-639A-2F01051DC025}"/>
              </a:ext>
            </a:extLst>
          </p:cNvPr>
          <p:cNvSpPr>
            <a:spLocks noGrp="1"/>
          </p:cNvSpPr>
          <p:nvPr>
            <p:ph sz="quarter" idx="14"/>
          </p:nvPr>
        </p:nvSpPr>
        <p:spPr>
          <a:xfrm>
            <a:off x="629179" y="1118740"/>
            <a:ext cx="11155453" cy="1499344"/>
          </a:xfrm>
        </p:spPr>
        <p:txBody>
          <a:bodyPr>
            <a:noAutofit/>
          </a:bodyPr>
          <a:lstStyle/>
          <a:p>
            <a:pPr>
              <a:spcBef>
                <a:spcPts val="0"/>
              </a:spcBef>
              <a:spcAft>
                <a:spcPts val="600"/>
              </a:spcAft>
            </a:pPr>
            <a:r>
              <a:rPr lang="en-GB" sz="1600" dirty="0"/>
              <a:t>Total neoadjuvant therapy (TNT) is a </a:t>
            </a:r>
            <a:r>
              <a:rPr lang="en-US" sz="1600" dirty="0"/>
              <a:t>therapeutic strategy that incorporates chemotherapy with chemoradiotherapy antecedent to surgery </a:t>
            </a:r>
          </a:p>
          <a:p>
            <a:pPr>
              <a:spcBef>
                <a:spcPts val="0"/>
              </a:spcBef>
              <a:spcAft>
                <a:spcPts val="600"/>
              </a:spcAft>
            </a:pPr>
            <a:r>
              <a:rPr lang="en-GB" sz="1600" dirty="0"/>
              <a:t>The NRG-GI002 nested, randomised, phase 2 study was designed to rapidly seek activity signals for new agents in TNT</a:t>
            </a:r>
          </a:p>
          <a:p>
            <a:pPr>
              <a:spcBef>
                <a:spcPts val="0"/>
              </a:spcBef>
              <a:spcAft>
                <a:spcPts val="600"/>
              </a:spcAft>
            </a:pPr>
            <a:r>
              <a:rPr lang="en-GB" sz="1600" dirty="0"/>
              <a:t>Long-term outcomes of all patients enrolled in the NRG-GI002 study are presented</a:t>
            </a:r>
            <a:endParaRPr lang="en-GB" sz="1600" strike="sngStrike" dirty="0">
              <a:solidFill>
                <a:srgbClr val="FF0000"/>
              </a:solidFill>
            </a:endParaRPr>
          </a:p>
          <a:p>
            <a:pPr>
              <a:spcBef>
                <a:spcPts val="0"/>
              </a:spcBef>
              <a:spcAft>
                <a:spcPts val="600"/>
              </a:spcAft>
            </a:pPr>
            <a:endParaRPr lang="en-GB" sz="1600" dirty="0">
              <a:solidFill>
                <a:srgbClr val="FF0000"/>
              </a:solidFill>
            </a:endParaRPr>
          </a:p>
        </p:txBody>
      </p:sp>
      <p:sp>
        <p:nvSpPr>
          <p:cNvPr id="2" name="Slide Number Placeholder 1">
            <a:extLst>
              <a:ext uri="{FF2B5EF4-FFF2-40B4-BE49-F238E27FC236}">
                <a16:creationId xmlns:a16="http://schemas.microsoft.com/office/drawing/2014/main" xmlns="" id="{AE1E5BF8-90A0-370B-C83A-5603D0FF6775}"/>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8" name="Content Placeholder 7">
            <a:extLst>
              <a:ext uri="{FF2B5EF4-FFF2-40B4-BE49-F238E27FC236}">
                <a16:creationId xmlns:a16="http://schemas.microsoft.com/office/drawing/2014/main" xmlns="" id="{112B5E39-3F3A-EA4C-1C28-DF508F8EEC1C}"/>
              </a:ext>
            </a:extLst>
          </p:cNvPr>
          <p:cNvSpPr>
            <a:spLocks noGrp="1"/>
          </p:cNvSpPr>
          <p:nvPr>
            <p:ph sz="quarter" idx="15"/>
          </p:nvPr>
        </p:nvSpPr>
        <p:spPr>
          <a:xfrm>
            <a:off x="620183" y="6237312"/>
            <a:ext cx="10660393" cy="365125"/>
          </a:xfrm>
        </p:spPr>
        <p:txBody>
          <a:bodyPr/>
          <a:lstStyle/>
          <a:p>
            <a:pPr>
              <a:buSzPts val="1000"/>
              <a:tabLst>
                <a:tab pos="457200" algn="l"/>
              </a:tabLst>
            </a:pPr>
            <a:r>
              <a:rPr lang="en-GB" dirty="0">
                <a:solidFill>
                  <a:schemeClr val="tx2"/>
                </a:solidFill>
                <a:ea typeface="Calibri" panose="020F0502020204030204" pitchFamily="34" charset="0"/>
              </a:rPr>
              <a:t>APR, Abdominoperineal resection; </a:t>
            </a:r>
            <a:r>
              <a:rPr lang="en-GB" sz="1200" dirty="0" err="1">
                <a:solidFill>
                  <a:schemeClr val="tx2"/>
                </a:solidFill>
                <a:ea typeface="Calibri" panose="020F0502020204030204" pitchFamily="34" charset="0"/>
              </a:rPr>
              <a:t>cCR</a:t>
            </a:r>
            <a:r>
              <a:rPr lang="en-GB" sz="1200" dirty="0">
                <a:solidFill>
                  <a:schemeClr val="tx2"/>
                </a:solidFill>
                <a:ea typeface="Calibri" panose="020F0502020204030204" pitchFamily="34" charset="0"/>
              </a:rPr>
              <a:t>, clinical complete response; </a:t>
            </a:r>
            <a:r>
              <a:rPr lang="en-GB" sz="1200" dirty="0">
                <a:solidFill>
                  <a:schemeClr val="tx2"/>
                </a:solidFill>
              </a:rPr>
              <a:t>cT, clinical T stage; DFS, disease-free survival; </a:t>
            </a:r>
            <a:r>
              <a:rPr lang="en-GB" sz="1200" dirty="0">
                <a:solidFill>
                  <a:schemeClr val="tx2"/>
                </a:solidFill>
                <a:ea typeface="Calibri" panose="020F0502020204030204" pitchFamily="34" charset="0"/>
              </a:rPr>
              <a:t>EA, experimental arms; </a:t>
            </a:r>
            <a:r>
              <a:rPr lang="en-GB" sz="1200" dirty="0">
                <a:solidFill>
                  <a:schemeClr val="tx2"/>
                </a:solidFill>
              </a:rPr>
              <a:t>FOLFOX, folinic acid, fluorouracil and oxaliplatin; N, evaluation of regional lymph nodes;</a:t>
            </a:r>
            <a:r>
              <a:rPr lang="en-GB" sz="1200" dirty="0">
                <a:solidFill>
                  <a:schemeClr val="tx2"/>
                </a:solidFill>
                <a:ea typeface="Calibri" panose="020F0502020204030204" pitchFamily="34" charset="0"/>
              </a:rPr>
              <a:t> OS, overall survival; PARPi, poly (ADP-ribose) polymerase inhibitor; pCR, pathological complete response; RT, radiation; XRT, radiotherapy</a:t>
            </a:r>
          </a:p>
          <a:p>
            <a:pPr>
              <a:buSzPts val="1000"/>
              <a:tabLst>
                <a:tab pos="457200" algn="l"/>
              </a:tabLst>
            </a:pPr>
            <a:r>
              <a:rPr lang="en-GB" sz="1200" dirty="0">
                <a:solidFill>
                  <a:schemeClr val="tx2"/>
                </a:solidFill>
                <a:ea typeface="Calibri" panose="020F0502020204030204" pitchFamily="34" charset="0"/>
              </a:rPr>
              <a:t>George TJ, </a:t>
            </a:r>
            <a:r>
              <a:rPr lang="en-GB" sz="1200" dirty="0">
                <a:solidFill>
                  <a:schemeClr val="tx2"/>
                </a:solidFill>
                <a:effectLst/>
                <a:ea typeface="Calibri" panose="020F0502020204030204" pitchFamily="34" charset="0"/>
              </a:rPr>
              <a:t>et al. </a:t>
            </a:r>
            <a:r>
              <a:rPr lang="en-GB" sz="1200" dirty="0">
                <a:solidFill>
                  <a:schemeClr val="tx2"/>
                </a:solidFill>
                <a:ea typeface="Calibri" panose="020F0502020204030204" pitchFamily="34" charset="0"/>
              </a:rPr>
              <a:t>J Clin Oncol 41, 2023 (</a:t>
            </a:r>
            <a:r>
              <a:rPr lang="en-GB" sz="1200" dirty="0" err="1">
                <a:solidFill>
                  <a:schemeClr val="tx2"/>
                </a:solidFill>
                <a:ea typeface="Calibri" panose="020F0502020204030204" pitchFamily="34" charset="0"/>
              </a:rPr>
              <a:t>suppl</a:t>
            </a:r>
            <a:r>
              <a:rPr lang="en-GB" sz="1200" dirty="0">
                <a:solidFill>
                  <a:schemeClr val="tx2"/>
                </a:solidFill>
                <a:ea typeface="Calibri" panose="020F0502020204030204" pitchFamily="34" charset="0"/>
              </a:rPr>
              <a:t> 4; </a:t>
            </a:r>
            <a:r>
              <a:rPr lang="en-GB" sz="1200" dirty="0" err="1">
                <a:solidFill>
                  <a:schemeClr val="tx2"/>
                </a:solidFill>
                <a:ea typeface="Calibri" panose="020F0502020204030204" pitchFamily="34" charset="0"/>
              </a:rPr>
              <a:t>abstr</a:t>
            </a:r>
            <a:r>
              <a:rPr lang="en-GB" sz="1200" dirty="0">
                <a:solidFill>
                  <a:schemeClr val="tx2"/>
                </a:solidFill>
                <a:ea typeface="Calibri" panose="020F0502020204030204" pitchFamily="34" charset="0"/>
              </a:rPr>
              <a:t> 7) </a:t>
            </a:r>
            <a:r>
              <a:rPr lang="en-GB" sz="1200" dirty="0">
                <a:solidFill>
                  <a:schemeClr val="tx2"/>
                </a:solidFill>
              </a:rPr>
              <a:t>(ASCO GI 2023, oral presentation)</a:t>
            </a:r>
            <a:endParaRPr lang="en-GB" sz="1200" dirty="0">
              <a:solidFill>
                <a:schemeClr val="tx2"/>
              </a:solidFill>
              <a:ea typeface="Calibri" panose="020F0502020204030204" pitchFamily="34" charset="0"/>
            </a:endParaRPr>
          </a:p>
        </p:txBody>
      </p:sp>
      <p:sp>
        <p:nvSpPr>
          <p:cNvPr id="10" name="AutoShape 8">
            <a:extLst>
              <a:ext uri="{FF2B5EF4-FFF2-40B4-BE49-F238E27FC236}">
                <a16:creationId xmlns:a16="http://schemas.microsoft.com/office/drawing/2014/main" xmlns="" id="{780C5921-7555-8091-D9FD-67178AEB15B7}"/>
              </a:ext>
            </a:extLst>
          </p:cNvPr>
          <p:cNvSpPr>
            <a:spLocks noChangeArrowheads="1"/>
          </p:cNvSpPr>
          <p:nvPr/>
        </p:nvSpPr>
        <p:spPr bwMode="ltGray">
          <a:xfrm>
            <a:off x="7704178" y="3861048"/>
            <a:ext cx="4008445" cy="2163139"/>
          </a:xfrm>
          <a:prstGeom prst="roundRect">
            <a:avLst>
              <a:gd name="adj" fmla="val 10774"/>
            </a:avLst>
          </a:prstGeom>
          <a:solidFill>
            <a:schemeClr val="bg1"/>
          </a:solidFill>
          <a:ln w="25400">
            <a:solidFill>
              <a:schemeClr val="accent6"/>
            </a:solidFill>
            <a:round/>
            <a:headEnd/>
            <a:tailEnd/>
          </a:ln>
        </p:spPr>
        <p:txBody>
          <a:bodyPr lIns="108000" tIns="36000" rIns="72000" bIns="36000" anchor="ctr">
            <a:noAutofit/>
          </a:bodyPr>
          <a:lstStyle/>
          <a:p>
            <a:pPr defTabSz="892152">
              <a:spcAft>
                <a:spcPts val="300"/>
              </a:spcAft>
              <a:defRPr/>
            </a:pPr>
            <a:r>
              <a:rPr lang="en-GB" sz="1300" b="1" kern="0" dirty="0">
                <a:solidFill>
                  <a:schemeClr val="accent1"/>
                </a:solidFill>
                <a:latin typeface="Arial" panose="020B0604020202020204" pitchFamily="34" charset="0"/>
                <a:ea typeface="ＭＳ Ｐゴシック" charset="0"/>
                <a:cs typeface="Arial" panose="020B0604020202020204" pitchFamily="34" charset="0"/>
              </a:rPr>
              <a:t>Primary endpoint:</a:t>
            </a:r>
          </a:p>
          <a:p>
            <a:pPr marL="171450" indent="-171450" defTabSz="892152">
              <a:spcAft>
                <a:spcPts val="300"/>
              </a:spcAft>
              <a:buClr>
                <a:schemeClr val="accent2"/>
              </a:buClr>
              <a:buFont typeface="Arial" panose="020B0604020202020204" pitchFamily="34" charset="0"/>
              <a:buChar char="•"/>
              <a:defRPr/>
            </a:pPr>
            <a:r>
              <a:rPr lang="en-GB" sz="1300" kern="0" dirty="0">
                <a:latin typeface="Arial" panose="020B0604020202020204" pitchFamily="34" charset="0"/>
                <a:ea typeface="ＭＳ Ｐゴシック" charset="0"/>
                <a:cs typeface="Arial" panose="020B0604020202020204" pitchFamily="34" charset="0"/>
              </a:rPr>
              <a:t>Neoadjuvant rectal score (NAR)</a:t>
            </a:r>
          </a:p>
          <a:p>
            <a:pPr defTabSz="892152">
              <a:spcAft>
                <a:spcPts val="300"/>
              </a:spcAft>
              <a:defRPr/>
            </a:pPr>
            <a:r>
              <a:rPr lang="en-GB" sz="1300" b="1" kern="0" dirty="0">
                <a:solidFill>
                  <a:schemeClr val="accent1"/>
                </a:solidFill>
                <a:latin typeface="Arial" panose="020B0604020202020204" pitchFamily="34" charset="0"/>
                <a:ea typeface="ＭＳ Ｐゴシック" charset="0"/>
                <a:cs typeface="Arial" panose="020B0604020202020204" pitchFamily="34" charset="0"/>
              </a:rPr>
              <a:t>Key secondary endpoints:</a:t>
            </a:r>
          </a:p>
          <a:p>
            <a:pPr marL="171450" indent="-171450" defTabSz="892152">
              <a:spcAft>
                <a:spcPts val="300"/>
              </a:spcAft>
              <a:buClr>
                <a:schemeClr val="accent2"/>
              </a:buClr>
              <a:buFont typeface="Arial" panose="020B0604020202020204" pitchFamily="34" charset="0"/>
              <a:buChar char="•"/>
              <a:defRPr/>
            </a:pPr>
            <a:r>
              <a:rPr lang="en-GB" sz="1300" kern="0" dirty="0">
                <a:latin typeface="Arial" panose="020B0604020202020204" pitchFamily="34" charset="0"/>
                <a:ea typeface="ＭＳ Ｐゴシック" charset="0"/>
                <a:cs typeface="Arial" panose="020B0604020202020204" pitchFamily="34" charset="0"/>
              </a:rPr>
              <a:t>pCR</a:t>
            </a:r>
          </a:p>
          <a:p>
            <a:pPr marL="171450" indent="-171450" defTabSz="892152">
              <a:spcAft>
                <a:spcPts val="300"/>
              </a:spcAft>
              <a:buClr>
                <a:schemeClr val="accent2"/>
              </a:buClr>
              <a:buFont typeface="Arial" panose="020B0604020202020204" pitchFamily="34" charset="0"/>
              <a:buChar char="•"/>
              <a:defRPr/>
            </a:pPr>
            <a:r>
              <a:rPr lang="en-GB" sz="1300" kern="0" dirty="0">
                <a:latin typeface="Arial" panose="020B0604020202020204" pitchFamily="34" charset="0"/>
                <a:ea typeface="ＭＳ Ｐゴシック" charset="0"/>
                <a:cs typeface="Arial" panose="020B0604020202020204" pitchFamily="34" charset="0"/>
              </a:rPr>
              <a:t>cCR rates</a:t>
            </a:r>
          </a:p>
          <a:p>
            <a:pPr marL="171450" indent="-171450" defTabSz="892152">
              <a:spcAft>
                <a:spcPts val="300"/>
              </a:spcAft>
              <a:buClr>
                <a:schemeClr val="accent2"/>
              </a:buClr>
              <a:buFont typeface="Arial" panose="020B0604020202020204" pitchFamily="34" charset="0"/>
              <a:buChar char="•"/>
              <a:defRPr/>
            </a:pPr>
            <a:r>
              <a:rPr lang="en-GB" sz="1300" kern="0" dirty="0">
                <a:latin typeface="Arial" panose="020B0604020202020204" pitchFamily="34" charset="0"/>
                <a:ea typeface="ＭＳ Ｐゴシック" charset="0"/>
                <a:cs typeface="Arial" panose="020B0604020202020204" pitchFamily="34" charset="0"/>
              </a:rPr>
              <a:t>OS</a:t>
            </a:r>
          </a:p>
          <a:p>
            <a:pPr marL="171450" indent="-171450" defTabSz="892152">
              <a:spcAft>
                <a:spcPts val="300"/>
              </a:spcAft>
              <a:buClr>
                <a:schemeClr val="accent2"/>
              </a:buClr>
              <a:buFont typeface="Arial" panose="020B0604020202020204" pitchFamily="34" charset="0"/>
              <a:buChar char="•"/>
              <a:defRPr/>
            </a:pPr>
            <a:r>
              <a:rPr lang="en-GB" sz="1300" kern="0" dirty="0">
                <a:latin typeface="Arial" panose="020B0604020202020204" pitchFamily="34" charset="0"/>
                <a:ea typeface="ＭＳ Ｐゴシック" charset="0"/>
                <a:cs typeface="Arial" panose="020B0604020202020204" pitchFamily="34" charset="0"/>
              </a:rPr>
              <a:t>DFS</a:t>
            </a:r>
          </a:p>
          <a:p>
            <a:pPr marL="171450" indent="-171450" defTabSz="892152">
              <a:spcAft>
                <a:spcPts val="300"/>
              </a:spcAft>
              <a:buClr>
                <a:schemeClr val="accent2"/>
              </a:buClr>
              <a:buFont typeface="Arial" panose="020B0604020202020204" pitchFamily="34" charset="0"/>
              <a:buChar char="•"/>
              <a:defRPr/>
            </a:pPr>
            <a:r>
              <a:rPr lang="en-GB" sz="1300" kern="0" dirty="0">
                <a:latin typeface="Arial" panose="020B0604020202020204" pitchFamily="34" charset="0"/>
                <a:ea typeface="ＭＳ Ｐゴシック" charset="0"/>
                <a:cs typeface="Arial" panose="020B0604020202020204" pitchFamily="34" charset="0"/>
              </a:rPr>
              <a:t>Toxicity</a:t>
            </a:r>
          </a:p>
        </p:txBody>
      </p:sp>
      <p:sp>
        <p:nvSpPr>
          <p:cNvPr id="25" name="AutoShape 17">
            <a:extLst>
              <a:ext uri="{FF2B5EF4-FFF2-40B4-BE49-F238E27FC236}">
                <a16:creationId xmlns:a16="http://schemas.microsoft.com/office/drawing/2014/main" xmlns="" id="{B9688C2A-BCEE-2B49-88D6-0FFCE2D68BD2}"/>
              </a:ext>
            </a:extLst>
          </p:cNvPr>
          <p:cNvSpPr>
            <a:spLocks noChangeArrowheads="1"/>
          </p:cNvSpPr>
          <p:nvPr/>
        </p:nvSpPr>
        <p:spPr bwMode="ltGray">
          <a:xfrm>
            <a:off x="1508072" y="4944130"/>
            <a:ext cx="1100106" cy="404997"/>
          </a:xfrm>
          <a:prstGeom prst="roundRect">
            <a:avLst>
              <a:gd name="adj" fmla="val 0"/>
            </a:avLst>
          </a:prstGeom>
          <a:solidFill>
            <a:schemeClr val="bg1"/>
          </a:solidFill>
          <a:ln w="25400">
            <a:solidFill>
              <a:schemeClr val="accent2">
                <a:lumMod val="50000"/>
              </a:schemeClr>
            </a:solidFill>
            <a:round/>
            <a:headEnd/>
            <a:tailEnd/>
          </a:ln>
        </p:spPr>
        <p:txBody>
          <a:bodyPr lIns="0" tIns="0" rIns="0" bIns="0" anchor="ctr"/>
          <a:lstStyle/>
          <a:p>
            <a:pPr algn="ctr" defTabSz="892152">
              <a:lnSpc>
                <a:spcPct val="85000"/>
              </a:lnSpc>
              <a:spcBef>
                <a:spcPts val="900"/>
              </a:spcBef>
              <a:defRPr/>
            </a:pPr>
            <a:r>
              <a:rPr lang="en-GB" sz="1000" kern="0" dirty="0">
                <a:latin typeface="Arial" panose="020B0604020202020204" pitchFamily="34" charset="0"/>
                <a:ea typeface="ＭＳ Ｐゴシック" charset="0"/>
                <a:cs typeface="Arial" panose="020B0604020202020204" pitchFamily="34" charset="0"/>
              </a:rPr>
              <a:t>Stratified by cT</a:t>
            </a:r>
            <a:br>
              <a:rPr lang="en-GB" sz="1000" kern="0" dirty="0">
                <a:latin typeface="Arial" panose="020B0604020202020204" pitchFamily="34" charset="0"/>
                <a:ea typeface="ＭＳ Ｐゴシック" charset="0"/>
                <a:cs typeface="Arial" panose="020B0604020202020204" pitchFamily="34" charset="0"/>
              </a:rPr>
            </a:br>
            <a:r>
              <a:rPr lang="en-GB" sz="1000" kern="0" dirty="0">
                <a:latin typeface="Arial" panose="020B0604020202020204" pitchFamily="34" charset="0"/>
                <a:ea typeface="ＭＳ Ｐゴシック" charset="0"/>
                <a:cs typeface="Arial" panose="020B0604020202020204" pitchFamily="34" charset="0"/>
              </a:rPr>
              <a:t>and cN stage</a:t>
            </a:r>
          </a:p>
        </p:txBody>
      </p:sp>
      <p:sp>
        <p:nvSpPr>
          <p:cNvPr id="16" name="AutoShape 8">
            <a:extLst>
              <a:ext uri="{FF2B5EF4-FFF2-40B4-BE49-F238E27FC236}">
                <a16:creationId xmlns:a16="http://schemas.microsoft.com/office/drawing/2014/main" xmlns="" id="{57685D04-6B37-FB4A-BB84-64D5BEE63D01}"/>
              </a:ext>
            </a:extLst>
          </p:cNvPr>
          <p:cNvSpPr>
            <a:spLocks noChangeArrowheads="1"/>
          </p:cNvSpPr>
          <p:nvPr/>
        </p:nvSpPr>
        <p:spPr bwMode="ltGray">
          <a:xfrm>
            <a:off x="3463078" y="4820226"/>
            <a:ext cx="3048246" cy="198724"/>
          </a:xfrm>
          <a:prstGeom prst="roundRect">
            <a:avLst>
              <a:gd name="adj" fmla="val 0"/>
            </a:avLst>
          </a:prstGeom>
          <a:noFill/>
          <a:ln w="25400">
            <a:noFill/>
            <a:round/>
            <a:headEnd/>
            <a:tailEnd/>
          </a:ln>
        </p:spPr>
        <p:txBody>
          <a:bodyPr lIns="72000" tIns="36000" rIns="72000" bIns="36000" anchor="ctr">
            <a:noAutofit/>
          </a:bodyPr>
          <a:lstStyle/>
          <a:p>
            <a:pPr algn="ctr" defTabSz="892152">
              <a:lnSpc>
                <a:spcPct val="85000"/>
              </a:lnSpc>
              <a:buClr>
                <a:schemeClr val="accent2"/>
              </a:buClr>
              <a:defRPr/>
            </a:pPr>
            <a:r>
              <a:rPr lang="en-GB" sz="1200" kern="0" dirty="0">
                <a:latin typeface="Arial" panose="020B0604020202020204" pitchFamily="34" charset="0"/>
                <a:ea typeface="ＭＳ Ｐゴシック" charset="0"/>
                <a:cs typeface="Arial" panose="020B0604020202020204" pitchFamily="34" charset="0"/>
              </a:rPr>
              <a:t>Arms added through protocol amendments</a:t>
            </a:r>
          </a:p>
        </p:txBody>
      </p:sp>
      <p:sp>
        <p:nvSpPr>
          <p:cNvPr id="18" name="AutoShape 8">
            <a:extLst>
              <a:ext uri="{FF2B5EF4-FFF2-40B4-BE49-F238E27FC236}">
                <a16:creationId xmlns:a16="http://schemas.microsoft.com/office/drawing/2014/main" xmlns="" id="{A18BCE8A-CC6A-1E43-912D-3065D3835B41}"/>
              </a:ext>
            </a:extLst>
          </p:cNvPr>
          <p:cNvSpPr>
            <a:spLocks noChangeArrowheads="1"/>
          </p:cNvSpPr>
          <p:nvPr/>
        </p:nvSpPr>
        <p:spPr bwMode="ltGray">
          <a:xfrm>
            <a:off x="407368" y="3666101"/>
            <a:ext cx="1203973" cy="724694"/>
          </a:xfrm>
          <a:prstGeom prst="roundRect">
            <a:avLst>
              <a:gd name="adj" fmla="val 0"/>
            </a:avLst>
          </a:prstGeom>
          <a:solidFill>
            <a:schemeClr val="bg1"/>
          </a:solidFill>
          <a:ln w="25400">
            <a:noFill/>
            <a:round/>
            <a:headEnd/>
            <a:tailEnd/>
          </a:ln>
        </p:spPr>
        <p:txBody>
          <a:bodyPr lIns="72000" tIns="36000" rIns="72000" bIns="36000" anchor="ctr">
            <a:noAutofit/>
          </a:bodyPr>
          <a:lstStyle/>
          <a:p>
            <a:pPr marL="171450" indent="-171450" defTabSz="892152">
              <a:lnSpc>
                <a:spcPct val="85000"/>
              </a:lnSpc>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Low lying</a:t>
            </a:r>
          </a:p>
          <a:p>
            <a:pPr marL="171450" indent="-171450" defTabSz="892152">
              <a:lnSpc>
                <a:spcPct val="85000"/>
              </a:lnSpc>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Bulky</a:t>
            </a:r>
          </a:p>
          <a:p>
            <a:pPr marL="171450" indent="-171450" defTabSz="892152">
              <a:lnSpc>
                <a:spcPct val="85000"/>
              </a:lnSpc>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N2</a:t>
            </a:r>
          </a:p>
          <a:p>
            <a:pPr marL="171450" indent="-171450" defTabSz="892152">
              <a:lnSpc>
                <a:spcPct val="85000"/>
              </a:lnSpc>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APR req’d</a:t>
            </a:r>
          </a:p>
        </p:txBody>
      </p:sp>
      <p:sp>
        <p:nvSpPr>
          <p:cNvPr id="19" name="AutoShape 8">
            <a:extLst>
              <a:ext uri="{FF2B5EF4-FFF2-40B4-BE49-F238E27FC236}">
                <a16:creationId xmlns:a16="http://schemas.microsoft.com/office/drawing/2014/main" xmlns="" id="{A48E7607-5F01-5E43-887A-7C5A89C7792E}"/>
              </a:ext>
            </a:extLst>
          </p:cNvPr>
          <p:cNvSpPr>
            <a:spLocks noChangeArrowheads="1"/>
          </p:cNvSpPr>
          <p:nvPr/>
        </p:nvSpPr>
        <p:spPr bwMode="ltGray">
          <a:xfrm>
            <a:off x="2106640" y="5687191"/>
            <a:ext cx="1003076" cy="203508"/>
          </a:xfrm>
          <a:prstGeom prst="roundRect">
            <a:avLst>
              <a:gd name="adj" fmla="val 0"/>
            </a:avLst>
          </a:prstGeom>
          <a:noFill/>
          <a:ln w="25400">
            <a:noFill/>
            <a:round/>
            <a:headEnd/>
            <a:tailEnd/>
          </a:ln>
        </p:spPr>
        <p:txBody>
          <a:bodyPr wrap="square" lIns="72000" tIns="36000" rIns="72000" bIns="36000" anchor="ctr">
            <a:spAutoFit/>
          </a:bodyPr>
          <a:lstStyle/>
          <a:p>
            <a:pPr defTabSz="892152">
              <a:lnSpc>
                <a:spcPct val="85000"/>
              </a:lnSpc>
              <a:buClr>
                <a:schemeClr val="accent2"/>
              </a:buClr>
              <a:defRPr/>
            </a:pPr>
            <a:r>
              <a:rPr lang="en-GB" sz="1000" kern="0" dirty="0">
                <a:latin typeface="Arial" panose="020B0604020202020204" pitchFamily="34" charset="0"/>
                <a:ea typeface="ＭＳ Ｐゴシック" charset="0"/>
                <a:cs typeface="Arial" panose="020B0604020202020204" pitchFamily="34" charset="0"/>
              </a:rPr>
              <a:t>NCT02921256</a:t>
            </a:r>
          </a:p>
        </p:txBody>
      </p:sp>
      <p:cxnSp>
        <p:nvCxnSpPr>
          <p:cNvPr id="35" name="Gerade Verbindung mit Pfeil 33">
            <a:extLst>
              <a:ext uri="{FF2B5EF4-FFF2-40B4-BE49-F238E27FC236}">
                <a16:creationId xmlns:a16="http://schemas.microsoft.com/office/drawing/2014/main" xmlns="" id="{EDE1C09A-64EB-3C4A-A311-097D93BC9899}"/>
              </a:ext>
            </a:extLst>
          </p:cNvPr>
          <p:cNvCxnSpPr>
            <a:cxnSpLocks noChangeShapeType="1"/>
          </p:cNvCxnSpPr>
          <p:nvPr/>
        </p:nvCxnSpPr>
        <p:spPr bwMode="auto">
          <a:xfrm flipH="1">
            <a:off x="3012140" y="3082510"/>
            <a:ext cx="3172569" cy="0"/>
          </a:xfrm>
          <a:prstGeom prst="straightConnector1">
            <a:avLst/>
          </a:prstGeom>
          <a:noFill/>
          <a:ln w="25400">
            <a:solidFill>
              <a:schemeClr val="accent6"/>
            </a:solidFill>
            <a:round/>
            <a:headEnd type="none" w="med" len="med"/>
            <a:tailEnd type="none" w="med" len="med"/>
          </a:ln>
          <a:extLst>
            <a:ext uri="{909E8E84-426E-40DD-AFC4-6F175D3DCCD1}">
              <a14:hiddenFill xmlns:a14="http://schemas.microsoft.com/office/drawing/2010/main">
                <a:noFill/>
              </a14:hiddenFill>
            </a:ext>
          </a:extLst>
        </p:spPr>
      </p:cxnSp>
      <p:sp>
        <p:nvSpPr>
          <p:cNvPr id="11" name="AutoShape 17">
            <a:extLst>
              <a:ext uri="{FF2B5EF4-FFF2-40B4-BE49-F238E27FC236}">
                <a16:creationId xmlns:a16="http://schemas.microsoft.com/office/drawing/2014/main" xmlns="" id="{5704EC13-D3E2-704B-AF69-8A3967F8534A}"/>
              </a:ext>
            </a:extLst>
          </p:cNvPr>
          <p:cNvSpPr>
            <a:spLocks noChangeArrowheads="1"/>
          </p:cNvSpPr>
          <p:nvPr/>
        </p:nvSpPr>
        <p:spPr bwMode="ltGray">
          <a:xfrm>
            <a:off x="3178088" y="2852936"/>
            <a:ext cx="1177821"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FOLFOX × 8</a:t>
            </a:r>
          </a:p>
        </p:txBody>
      </p:sp>
      <p:sp>
        <p:nvSpPr>
          <p:cNvPr id="12" name="AutoShape 17">
            <a:extLst>
              <a:ext uri="{FF2B5EF4-FFF2-40B4-BE49-F238E27FC236}">
                <a16:creationId xmlns:a16="http://schemas.microsoft.com/office/drawing/2014/main" xmlns="" id="{4E7C0275-9B9A-014D-A482-401A394194A0}"/>
              </a:ext>
            </a:extLst>
          </p:cNvPr>
          <p:cNvSpPr>
            <a:spLocks noChangeArrowheads="1"/>
          </p:cNvSpPr>
          <p:nvPr/>
        </p:nvSpPr>
        <p:spPr bwMode="ltGray">
          <a:xfrm>
            <a:off x="4519333" y="2852936"/>
            <a:ext cx="1177821"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XRT +</a:t>
            </a:r>
            <a:br>
              <a:rPr lang="en-GB" sz="1200" kern="0" dirty="0">
                <a:latin typeface="Arial" panose="020B0604020202020204" pitchFamily="34" charset="0"/>
                <a:ea typeface="ＭＳ Ｐゴシック" charset="0"/>
                <a:cs typeface="Arial" panose="020B0604020202020204" pitchFamily="34" charset="0"/>
              </a:rPr>
            </a:br>
            <a:r>
              <a:rPr lang="en-GB" sz="1200" kern="0" dirty="0">
                <a:latin typeface="Arial" panose="020B0604020202020204" pitchFamily="34" charset="0"/>
                <a:ea typeface="ＭＳ Ｐゴシック" charset="0"/>
                <a:cs typeface="Arial" panose="020B0604020202020204" pitchFamily="34" charset="0"/>
              </a:rPr>
              <a:t>capecitabine</a:t>
            </a:r>
          </a:p>
        </p:txBody>
      </p:sp>
      <p:sp>
        <p:nvSpPr>
          <p:cNvPr id="13" name="AutoShape 17">
            <a:extLst>
              <a:ext uri="{FF2B5EF4-FFF2-40B4-BE49-F238E27FC236}">
                <a16:creationId xmlns:a16="http://schemas.microsoft.com/office/drawing/2014/main" xmlns="" id="{69EF72F1-0025-9541-9295-2D4444C91FF0}"/>
              </a:ext>
            </a:extLst>
          </p:cNvPr>
          <p:cNvSpPr>
            <a:spLocks noChangeArrowheads="1"/>
          </p:cNvSpPr>
          <p:nvPr/>
        </p:nvSpPr>
        <p:spPr bwMode="ltGray">
          <a:xfrm>
            <a:off x="5860578" y="2852936"/>
            <a:ext cx="865888"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400" kern="0" dirty="0">
                <a:latin typeface="Arial" panose="020B0604020202020204" pitchFamily="34" charset="0"/>
                <a:ea typeface="ＭＳ Ｐゴシック" charset="0"/>
                <a:cs typeface="Arial" panose="020B0604020202020204" pitchFamily="34" charset="0"/>
              </a:rPr>
              <a:t>Surgery</a:t>
            </a:r>
          </a:p>
        </p:txBody>
      </p:sp>
      <p:cxnSp>
        <p:nvCxnSpPr>
          <p:cNvPr id="38" name="Gerade Verbindung mit Pfeil 33">
            <a:extLst>
              <a:ext uri="{FF2B5EF4-FFF2-40B4-BE49-F238E27FC236}">
                <a16:creationId xmlns:a16="http://schemas.microsoft.com/office/drawing/2014/main" xmlns="" id="{6FEF0A2A-D471-D643-810A-9E16C4CE29BE}"/>
              </a:ext>
            </a:extLst>
          </p:cNvPr>
          <p:cNvCxnSpPr>
            <a:cxnSpLocks noChangeShapeType="1"/>
          </p:cNvCxnSpPr>
          <p:nvPr/>
        </p:nvCxnSpPr>
        <p:spPr bwMode="auto">
          <a:xfrm flipH="1">
            <a:off x="3012140" y="3739506"/>
            <a:ext cx="3172569" cy="0"/>
          </a:xfrm>
          <a:prstGeom prst="straightConnector1">
            <a:avLst/>
          </a:prstGeom>
          <a:noFill/>
          <a:ln w="25400">
            <a:solidFill>
              <a:schemeClr val="accent6"/>
            </a:solidFill>
            <a:round/>
            <a:headEnd type="none" w="med" len="med"/>
            <a:tailEnd type="none" w="med" len="med"/>
          </a:ln>
          <a:extLst>
            <a:ext uri="{909E8E84-426E-40DD-AFC4-6F175D3DCCD1}">
              <a14:hiddenFill xmlns:a14="http://schemas.microsoft.com/office/drawing/2010/main">
                <a:noFill/>
              </a14:hiddenFill>
            </a:ext>
          </a:extLst>
        </p:spPr>
      </p:cxnSp>
      <p:sp>
        <p:nvSpPr>
          <p:cNvPr id="39" name="AutoShape 17">
            <a:extLst>
              <a:ext uri="{FF2B5EF4-FFF2-40B4-BE49-F238E27FC236}">
                <a16:creationId xmlns:a16="http://schemas.microsoft.com/office/drawing/2014/main" xmlns="" id="{1FD5C620-6DA2-E54B-AEAB-6C8D5BE72A5F}"/>
              </a:ext>
            </a:extLst>
          </p:cNvPr>
          <p:cNvSpPr>
            <a:spLocks noChangeArrowheads="1"/>
          </p:cNvSpPr>
          <p:nvPr/>
        </p:nvSpPr>
        <p:spPr bwMode="ltGray">
          <a:xfrm>
            <a:off x="3178088" y="3508919"/>
            <a:ext cx="1177821"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FOLFOX × 8</a:t>
            </a:r>
          </a:p>
        </p:txBody>
      </p:sp>
      <p:sp>
        <p:nvSpPr>
          <p:cNvPr id="40" name="AutoShape 17">
            <a:extLst>
              <a:ext uri="{FF2B5EF4-FFF2-40B4-BE49-F238E27FC236}">
                <a16:creationId xmlns:a16="http://schemas.microsoft.com/office/drawing/2014/main" xmlns="" id="{B663F24C-0B90-C645-A779-E7C5AAD28C9F}"/>
              </a:ext>
            </a:extLst>
          </p:cNvPr>
          <p:cNvSpPr>
            <a:spLocks noChangeArrowheads="1"/>
          </p:cNvSpPr>
          <p:nvPr/>
        </p:nvSpPr>
        <p:spPr bwMode="ltGray">
          <a:xfrm>
            <a:off x="4519333" y="3433381"/>
            <a:ext cx="1177821" cy="612251"/>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XRT +</a:t>
            </a:r>
            <a:br>
              <a:rPr lang="en-GB" sz="1200" kern="0" dirty="0">
                <a:latin typeface="Arial" panose="020B0604020202020204" pitchFamily="34" charset="0"/>
                <a:ea typeface="ＭＳ Ｐゴシック" charset="0"/>
                <a:cs typeface="Arial" panose="020B0604020202020204" pitchFamily="34" charset="0"/>
              </a:rPr>
            </a:br>
            <a:r>
              <a:rPr lang="en-GB" sz="1200" kern="0" dirty="0">
                <a:latin typeface="Arial" panose="020B0604020202020204" pitchFamily="34" charset="0"/>
                <a:ea typeface="ＭＳ Ｐゴシック" charset="0"/>
                <a:cs typeface="Arial" panose="020B0604020202020204" pitchFamily="34" charset="0"/>
              </a:rPr>
              <a:t>capecitabine +</a:t>
            </a:r>
            <a:r>
              <a:rPr lang="en-GB" sz="1200" b="1" kern="0" dirty="0">
                <a:latin typeface="Arial" panose="020B0604020202020204" pitchFamily="34" charset="0"/>
                <a:ea typeface="ＭＳ Ｐゴシック" charset="0"/>
                <a:cs typeface="Arial" panose="020B0604020202020204" pitchFamily="34" charset="0"/>
              </a:rPr>
              <a:t/>
            </a:r>
            <a:br>
              <a:rPr lang="en-GB" sz="1200" b="1" kern="0" dirty="0">
                <a:latin typeface="Arial" panose="020B0604020202020204" pitchFamily="34" charset="0"/>
                <a:ea typeface="ＭＳ Ｐゴシック" charset="0"/>
                <a:cs typeface="Arial" panose="020B0604020202020204" pitchFamily="34" charset="0"/>
              </a:rPr>
            </a:br>
            <a:r>
              <a:rPr lang="en-GB" sz="1200" b="1" kern="0" dirty="0">
                <a:solidFill>
                  <a:schemeClr val="accent1"/>
                </a:solidFill>
                <a:latin typeface="Arial" panose="020B0604020202020204" pitchFamily="34" charset="0"/>
                <a:ea typeface="ＭＳ Ｐゴシック" charset="0"/>
                <a:cs typeface="Arial" panose="020B0604020202020204" pitchFamily="34" charset="0"/>
              </a:rPr>
              <a:t>veliparib</a:t>
            </a:r>
          </a:p>
        </p:txBody>
      </p:sp>
      <p:sp>
        <p:nvSpPr>
          <p:cNvPr id="41" name="AutoShape 17">
            <a:extLst>
              <a:ext uri="{FF2B5EF4-FFF2-40B4-BE49-F238E27FC236}">
                <a16:creationId xmlns:a16="http://schemas.microsoft.com/office/drawing/2014/main" xmlns="" id="{D9D1D40E-4631-854B-8C65-427BE023D358}"/>
              </a:ext>
            </a:extLst>
          </p:cNvPr>
          <p:cNvSpPr>
            <a:spLocks noChangeArrowheads="1"/>
          </p:cNvSpPr>
          <p:nvPr/>
        </p:nvSpPr>
        <p:spPr bwMode="ltGray">
          <a:xfrm>
            <a:off x="5860578" y="3508919"/>
            <a:ext cx="865888"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400" kern="0" dirty="0">
                <a:latin typeface="Arial" panose="020B0604020202020204" pitchFamily="34" charset="0"/>
                <a:ea typeface="ＭＳ Ｐゴシック" charset="0"/>
                <a:cs typeface="Arial" panose="020B0604020202020204" pitchFamily="34" charset="0"/>
              </a:rPr>
              <a:t>Surgery</a:t>
            </a:r>
          </a:p>
        </p:txBody>
      </p:sp>
      <p:cxnSp>
        <p:nvCxnSpPr>
          <p:cNvPr id="42" name="Gerade Verbindung mit Pfeil 33">
            <a:extLst>
              <a:ext uri="{FF2B5EF4-FFF2-40B4-BE49-F238E27FC236}">
                <a16:creationId xmlns:a16="http://schemas.microsoft.com/office/drawing/2014/main" xmlns="" id="{BBBB9894-E92D-664F-9A73-AD892DE6666D}"/>
              </a:ext>
            </a:extLst>
          </p:cNvPr>
          <p:cNvCxnSpPr>
            <a:cxnSpLocks noChangeShapeType="1"/>
          </p:cNvCxnSpPr>
          <p:nvPr/>
        </p:nvCxnSpPr>
        <p:spPr bwMode="auto">
          <a:xfrm flipH="1">
            <a:off x="3012140" y="4463075"/>
            <a:ext cx="3172569" cy="0"/>
          </a:xfrm>
          <a:prstGeom prst="straightConnector1">
            <a:avLst/>
          </a:prstGeom>
          <a:noFill/>
          <a:ln w="25400">
            <a:solidFill>
              <a:schemeClr val="accent6"/>
            </a:solidFill>
            <a:round/>
            <a:headEnd type="none" w="med" len="med"/>
            <a:tailEnd type="none" w="med" len="med"/>
          </a:ln>
          <a:extLst>
            <a:ext uri="{909E8E84-426E-40DD-AFC4-6F175D3DCCD1}">
              <a14:hiddenFill xmlns:a14="http://schemas.microsoft.com/office/drawing/2010/main">
                <a:noFill/>
              </a14:hiddenFill>
            </a:ext>
          </a:extLst>
        </p:spPr>
      </p:cxnSp>
      <p:sp>
        <p:nvSpPr>
          <p:cNvPr id="43" name="AutoShape 17">
            <a:extLst>
              <a:ext uri="{FF2B5EF4-FFF2-40B4-BE49-F238E27FC236}">
                <a16:creationId xmlns:a16="http://schemas.microsoft.com/office/drawing/2014/main" xmlns="" id="{03A6000F-F63A-B844-A3BE-D8021CBDE7F2}"/>
              </a:ext>
            </a:extLst>
          </p:cNvPr>
          <p:cNvSpPr>
            <a:spLocks noChangeArrowheads="1"/>
          </p:cNvSpPr>
          <p:nvPr/>
        </p:nvSpPr>
        <p:spPr bwMode="ltGray">
          <a:xfrm>
            <a:off x="3178088" y="4228512"/>
            <a:ext cx="1177821"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FOLFOX × 8</a:t>
            </a:r>
          </a:p>
        </p:txBody>
      </p:sp>
      <p:sp>
        <p:nvSpPr>
          <p:cNvPr id="44" name="AutoShape 17">
            <a:extLst>
              <a:ext uri="{FF2B5EF4-FFF2-40B4-BE49-F238E27FC236}">
                <a16:creationId xmlns:a16="http://schemas.microsoft.com/office/drawing/2014/main" xmlns="" id="{5858FE9B-7DC7-C445-BE43-5A63BE0B8C87}"/>
              </a:ext>
            </a:extLst>
          </p:cNvPr>
          <p:cNvSpPr>
            <a:spLocks noChangeArrowheads="1"/>
          </p:cNvSpPr>
          <p:nvPr/>
        </p:nvSpPr>
        <p:spPr bwMode="ltGray">
          <a:xfrm>
            <a:off x="4519333" y="4156950"/>
            <a:ext cx="1177821" cy="612251"/>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XRT +</a:t>
            </a:r>
            <a:br>
              <a:rPr lang="en-GB" sz="1200" kern="0" dirty="0">
                <a:latin typeface="Arial" panose="020B0604020202020204" pitchFamily="34" charset="0"/>
                <a:ea typeface="ＭＳ Ｐゴシック" charset="0"/>
                <a:cs typeface="Arial" panose="020B0604020202020204" pitchFamily="34" charset="0"/>
              </a:rPr>
            </a:br>
            <a:r>
              <a:rPr lang="en-GB" sz="1200" kern="0" dirty="0">
                <a:latin typeface="Arial" panose="020B0604020202020204" pitchFamily="34" charset="0"/>
                <a:ea typeface="ＭＳ Ｐゴシック" charset="0"/>
                <a:cs typeface="Arial" panose="020B0604020202020204" pitchFamily="34" charset="0"/>
              </a:rPr>
              <a:t>capecitabine +</a:t>
            </a:r>
            <a:br>
              <a:rPr lang="en-GB" sz="1200" kern="0" dirty="0">
                <a:latin typeface="Arial" panose="020B0604020202020204" pitchFamily="34" charset="0"/>
                <a:ea typeface="ＭＳ Ｐゴシック" charset="0"/>
                <a:cs typeface="Arial" panose="020B0604020202020204" pitchFamily="34" charset="0"/>
              </a:rPr>
            </a:br>
            <a:r>
              <a:rPr lang="en-GB" sz="1200" b="1" kern="0" spc="-20" dirty="0">
                <a:solidFill>
                  <a:schemeClr val="tx2"/>
                </a:solidFill>
                <a:latin typeface="Arial" panose="020B0604020202020204" pitchFamily="34" charset="0"/>
                <a:ea typeface="ＭＳ Ｐゴシック" charset="0"/>
                <a:cs typeface="Arial" panose="020B0604020202020204" pitchFamily="34" charset="0"/>
              </a:rPr>
              <a:t>pembrolizumab</a:t>
            </a:r>
          </a:p>
        </p:txBody>
      </p:sp>
      <p:sp>
        <p:nvSpPr>
          <p:cNvPr id="45" name="AutoShape 17">
            <a:extLst>
              <a:ext uri="{FF2B5EF4-FFF2-40B4-BE49-F238E27FC236}">
                <a16:creationId xmlns:a16="http://schemas.microsoft.com/office/drawing/2014/main" xmlns="" id="{72C2B120-BE01-DF46-BD40-6EDF273DC977}"/>
              </a:ext>
            </a:extLst>
          </p:cNvPr>
          <p:cNvSpPr>
            <a:spLocks noChangeArrowheads="1"/>
          </p:cNvSpPr>
          <p:nvPr/>
        </p:nvSpPr>
        <p:spPr bwMode="ltGray">
          <a:xfrm>
            <a:off x="5860578" y="4228512"/>
            <a:ext cx="865888"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400" kern="0" dirty="0">
                <a:latin typeface="Arial" panose="020B0604020202020204" pitchFamily="34" charset="0"/>
                <a:ea typeface="ＭＳ Ｐゴシック" charset="0"/>
                <a:cs typeface="Arial" panose="020B0604020202020204" pitchFamily="34" charset="0"/>
              </a:rPr>
              <a:t>Surgery</a:t>
            </a:r>
          </a:p>
        </p:txBody>
      </p:sp>
      <p:cxnSp>
        <p:nvCxnSpPr>
          <p:cNvPr id="46" name="Gerade Verbindung mit Pfeil 33">
            <a:extLst>
              <a:ext uri="{FF2B5EF4-FFF2-40B4-BE49-F238E27FC236}">
                <a16:creationId xmlns:a16="http://schemas.microsoft.com/office/drawing/2014/main" xmlns="" id="{DF5BD78B-D3EC-2045-B283-AA5F3E603581}"/>
              </a:ext>
            </a:extLst>
          </p:cNvPr>
          <p:cNvCxnSpPr>
            <a:cxnSpLocks noChangeShapeType="1"/>
          </p:cNvCxnSpPr>
          <p:nvPr/>
        </p:nvCxnSpPr>
        <p:spPr bwMode="auto">
          <a:xfrm flipH="1">
            <a:off x="3012141" y="5361572"/>
            <a:ext cx="1041619" cy="0"/>
          </a:xfrm>
          <a:prstGeom prst="straightConnector1">
            <a:avLst/>
          </a:prstGeom>
          <a:noFill/>
          <a:ln w="25400">
            <a:solidFill>
              <a:schemeClr val="accent6"/>
            </a:solidFill>
            <a:prstDash val="sysDash"/>
            <a:round/>
            <a:headEnd type="none" w="med" len="med"/>
            <a:tailEnd type="none" w="med" len="med"/>
          </a:ln>
          <a:extLst>
            <a:ext uri="{909E8E84-426E-40DD-AFC4-6F175D3DCCD1}">
              <a14:hiddenFill xmlns:a14="http://schemas.microsoft.com/office/drawing/2010/main">
                <a:noFill/>
              </a14:hiddenFill>
            </a:ext>
          </a:extLst>
        </p:spPr>
      </p:cxnSp>
      <p:cxnSp>
        <p:nvCxnSpPr>
          <p:cNvPr id="50" name="Gerade Verbindung mit Pfeil 33">
            <a:extLst>
              <a:ext uri="{FF2B5EF4-FFF2-40B4-BE49-F238E27FC236}">
                <a16:creationId xmlns:a16="http://schemas.microsoft.com/office/drawing/2014/main" xmlns="" id="{B9E1EA92-61E4-834A-8C60-4E43A9616BF1}"/>
              </a:ext>
            </a:extLst>
          </p:cNvPr>
          <p:cNvCxnSpPr>
            <a:cxnSpLocks noChangeShapeType="1"/>
          </p:cNvCxnSpPr>
          <p:nvPr/>
        </p:nvCxnSpPr>
        <p:spPr bwMode="auto">
          <a:xfrm flipH="1">
            <a:off x="1946667" y="3985996"/>
            <a:ext cx="1073423" cy="0"/>
          </a:xfrm>
          <a:prstGeom prst="straightConnector1">
            <a:avLst/>
          </a:prstGeom>
          <a:noFill/>
          <a:ln w="25400">
            <a:solidFill>
              <a:schemeClr val="accent6"/>
            </a:solidFill>
            <a:round/>
            <a:headEnd type="none" w="med" len="med"/>
            <a:tailEnd type="none" w="med" len="med"/>
          </a:ln>
          <a:extLst>
            <a:ext uri="{909E8E84-426E-40DD-AFC4-6F175D3DCCD1}">
              <a14:hiddenFill xmlns:a14="http://schemas.microsoft.com/office/drawing/2010/main">
                <a:noFill/>
              </a14:hiddenFill>
            </a:ext>
          </a:extLst>
        </p:spPr>
      </p:cxnSp>
      <p:cxnSp>
        <p:nvCxnSpPr>
          <p:cNvPr id="52" name="Gerade Verbindung mit Pfeil 33">
            <a:extLst>
              <a:ext uri="{FF2B5EF4-FFF2-40B4-BE49-F238E27FC236}">
                <a16:creationId xmlns:a16="http://schemas.microsoft.com/office/drawing/2014/main" xmlns="" id="{256CEB3F-D212-9740-9070-A01CF11CBE66}"/>
              </a:ext>
            </a:extLst>
          </p:cNvPr>
          <p:cNvCxnSpPr>
            <a:cxnSpLocks noChangeShapeType="1"/>
          </p:cNvCxnSpPr>
          <p:nvPr/>
        </p:nvCxnSpPr>
        <p:spPr bwMode="auto">
          <a:xfrm>
            <a:off x="3016897" y="3069724"/>
            <a:ext cx="0" cy="1401788"/>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24" name="AutoShape 17">
            <a:extLst>
              <a:ext uri="{FF2B5EF4-FFF2-40B4-BE49-F238E27FC236}">
                <a16:creationId xmlns:a16="http://schemas.microsoft.com/office/drawing/2014/main" xmlns="" id="{16049A76-8AAC-7840-8C5B-CE2554AF91E8}"/>
              </a:ext>
            </a:extLst>
          </p:cNvPr>
          <p:cNvSpPr>
            <a:spLocks noChangeArrowheads="1"/>
          </p:cNvSpPr>
          <p:nvPr/>
        </p:nvSpPr>
        <p:spPr bwMode="ltGray">
          <a:xfrm>
            <a:off x="1530355" y="3624214"/>
            <a:ext cx="922785" cy="723568"/>
          </a:xfrm>
          <a:prstGeom prst="roundRect">
            <a:avLst>
              <a:gd name="adj" fmla="val 0"/>
            </a:avLst>
          </a:prstGeom>
          <a:solidFill>
            <a:schemeClr val="tx2"/>
          </a:solidFill>
          <a:ln w="25400">
            <a:solidFill>
              <a:schemeClr val="tx2"/>
            </a:solidFill>
            <a:round/>
            <a:headEnd/>
            <a:tailEnd/>
          </a:ln>
        </p:spPr>
        <p:txBody>
          <a:bodyPr lIns="0" tIns="44451" rIns="0" bIns="44451" anchor="ctr"/>
          <a:lstStyle/>
          <a:p>
            <a:pPr algn="ctr" defTabSz="892152">
              <a:lnSpc>
                <a:spcPct val="85000"/>
              </a:lnSpc>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Locally</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advanced</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rectal</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cancer</a:t>
            </a:r>
          </a:p>
        </p:txBody>
      </p:sp>
      <p:cxnSp>
        <p:nvCxnSpPr>
          <p:cNvPr id="54" name="Gerade Verbindung mit Pfeil 33">
            <a:extLst>
              <a:ext uri="{FF2B5EF4-FFF2-40B4-BE49-F238E27FC236}">
                <a16:creationId xmlns:a16="http://schemas.microsoft.com/office/drawing/2014/main" xmlns="" id="{B4711913-F0D3-514C-A8C1-9F7D5BF1AD6E}"/>
              </a:ext>
            </a:extLst>
          </p:cNvPr>
          <p:cNvCxnSpPr>
            <a:cxnSpLocks noChangeShapeType="1"/>
          </p:cNvCxnSpPr>
          <p:nvPr/>
        </p:nvCxnSpPr>
        <p:spPr bwMode="auto">
          <a:xfrm>
            <a:off x="3016897" y="4415991"/>
            <a:ext cx="0" cy="961373"/>
          </a:xfrm>
          <a:prstGeom prst="straightConnector1">
            <a:avLst/>
          </a:prstGeom>
          <a:noFill/>
          <a:ln w="25400">
            <a:solidFill>
              <a:schemeClr val="accent6"/>
            </a:solidFill>
            <a:prstDash val="sysDash"/>
            <a:round/>
            <a:headEnd/>
            <a:tailEnd type="none" w="med" len="med"/>
          </a:ln>
          <a:extLst>
            <a:ext uri="{909E8E84-426E-40DD-AFC4-6F175D3DCCD1}">
              <a14:hiddenFill xmlns:a14="http://schemas.microsoft.com/office/drawing/2010/main">
                <a:noFill/>
              </a14:hiddenFill>
            </a:ext>
          </a:extLst>
        </p:spPr>
      </p:cxnSp>
      <p:cxnSp>
        <p:nvCxnSpPr>
          <p:cNvPr id="58" name="Gerade Verbindung mit Pfeil 33">
            <a:extLst>
              <a:ext uri="{FF2B5EF4-FFF2-40B4-BE49-F238E27FC236}">
                <a16:creationId xmlns:a16="http://schemas.microsoft.com/office/drawing/2014/main" xmlns="" id="{D41D9F39-B910-AE4F-8CB5-DA2EE6549D7F}"/>
              </a:ext>
            </a:extLst>
          </p:cNvPr>
          <p:cNvCxnSpPr>
            <a:cxnSpLocks noChangeShapeType="1"/>
          </p:cNvCxnSpPr>
          <p:nvPr/>
        </p:nvCxnSpPr>
        <p:spPr bwMode="auto">
          <a:xfrm flipH="1">
            <a:off x="4172727" y="5361572"/>
            <a:ext cx="2194834" cy="0"/>
          </a:xfrm>
          <a:prstGeom prst="straightConnector1">
            <a:avLst/>
          </a:prstGeom>
          <a:noFill/>
          <a:ln w="25400">
            <a:solidFill>
              <a:schemeClr val="accent6"/>
            </a:solidFill>
            <a:prstDash val="solid"/>
            <a:round/>
            <a:headEnd type="none" w="med" len="med"/>
            <a:tailEnd type="none" w="med" len="med"/>
          </a:ln>
          <a:extLst>
            <a:ext uri="{909E8E84-426E-40DD-AFC4-6F175D3DCCD1}">
              <a14:hiddenFill xmlns:a14="http://schemas.microsoft.com/office/drawing/2010/main">
                <a:noFill/>
              </a14:hiddenFill>
            </a:ext>
          </a:extLst>
        </p:spPr>
      </p:cxnSp>
      <p:sp>
        <p:nvSpPr>
          <p:cNvPr id="47" name="AutoShape 17">
            <a:extLst>
              <a:ext uri="{FF2B5EF4-FFF2-40B4-BE49-F238E27FC236}">
                <a16:creationId xmlns:a16="http://schemas.microsoft.com/office/drawing/2014/main" xmlns="" id="{609EA39D-D344-CF4A-BC2A-4B8D499CCB6F}"/>
              </a:ext>
            </a:extLst>
          </p:cNvPr>
          <p:cNvSpPr>
            <a:spLocks noChangeArrowheads="1"/>
          </p:cNvSpPr>
          <p:nvPr/>
        </p:nvSpPr>
        <p:spPr bwMode="ltGray">
          <a:xfrm>
            <a:off x="3178088" y="5127009"/>
            <a:ext cx="1177821" cy="612251"/>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t" anchorCtr="0"/>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FOLFOX × 8</a:t>
            </a:r>
            <a:br>
              <a:rPr lang="en-GB" sz="1200" kern="0" dirty="0">
                <a:latin typeface="Arial" panose="020B0604020202020204" pitchFamily="34" charset="0"/>
                <a:ea typeface="ＭＳ Ｐゴシック" charset="0"/>
                <a:cs typeface="Arial" panose="020B0604020202020204" pitchFamily="34" charset="0"/>
              </a:rPr>
            </a:br>
            <a:r>
              <a:rPr lang="en-GB" sz="1200" kern="0" dirty="0">
                <a:latin typeface="Arial" panose="020B0604020202020204" pitchFamily="34" charset="0"/>
                <a:ea typeface="ＭＳ Ｐゴシック" charset="0"/>
                <a:cs typeface="Arial" panose="020B0604020202020204" pitchFamily="34" charset="0"/>
              </a:rPr>
              <a:t>+</a:t>
            </a:r>
          </a:p>
        </p:txBody>
      </p:sp>
      <p:sp>
        <p:nvSpPr>
          <p:cNvPr id="48" name="AutoShape 17">
            <a:extLst>
              <a:ext uri="{FF2B5EF4-FFF2-40B4-BE49-F238E27FC236}">
                <a16:creationId xmlns:a16="http://schemas.microsoft.com/office/drawing/2014/main" xmlns="" id="{C315123F-6FB8-0C48-AFCE-87A00ED9ABA8}"/>
              </a:ext>
            </a:extLst>
          </p:cNvPr>
          <p:cNvSpPr>
            <a:spLocks noChangeArrowheads="1"/>
          </p:cNvSpPr>
          <p:nvPr/>
        </p:nvSpPr>
        <p:spPr bwMode="ltGray">
          <a:xfrm>
            <a:off x="4519333" y="5055447"/>
            <a:ext cx="1177821" cy="747423"/>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t" anchorCtr="0"/>
          <a:lstStyle/>
          <a:p>
            <a:pPr algn="ctr" defTabSz="892152">
              <a:spcBef>
                <a:spcPts val="900"/>
              </a:spcBef>
              <a:defRPr/>
            </a:pPr>
            <a:r>
              <a:rPr lang="en-GB" sz="1200" kern="0" dirty="0">
                <a:latin typeface="Arial" panose="020B0604020202020204" pitchFamily="34" charset="0"/>
                <a:ea typeface="ＭＳ Ｐゴシック" charset="0"/>
                <a:cs typeface="Arial" panose="020B0604020202020204" pitchFamily="34" charset="0"/>
              </a:rPr>
              <a:t>XRT +</a:t>
            </a:r>
            <a:br>
              <a:rPr lang="en-GB" sz="1200" kern="0" dirty="0">
                <a:latin typeface="Arial" panose="020B0604020202020204" pitchFamily="34" charset="0"/>
                <a:ea typeface="ＭＳ Ｐゴシック" charset="0"/>
                <a:cs typeface="Arial" panose="020B0604020202020204" pitchFamily="34" charset="0"/>
              </a:rPr>
            </a:br>
            <a:r>
              <a:rPr lang="en-GB" sz="1200" kern="0" dirty="0">
                <a:latin typeface="Arial" panose="020B0604020202020204" pitchFamily="34" charset="0"/>
                <a:ea typeface="ＭＳ Ｐゴシック" charset="0"/>
                <a:cs typeface="Arial" panose="020B0604020202020204" pitchFamily="34" charset="0"/>
              </a:rPr>
              <a:t>capecitabine +</a:t>
            </a:r>
            <a:br>
              <a:rPr lang="en-GB" sz="1200" kern="0" dirty="0">
                <a:latin typeface="Arial" panose="020B0604020202020204" pitchFamily="34" charset="0"/>
                <a:ea typeface="ＭＳ Ｐゴシック" charset="0"/>
                <a:cs typeface="Arial" panose="020B0604020202020204" pitchFamily="34" charset="0"/>
              </a:rPr>
            </a:br>
            <a:endParaRPr lang="en-GB" sz="1200" b="1" kern="0" dirty="0">
              <a:solidFill>
                <a:schemeClr val="tx2"/>
              </a:solidFill>
              <a:latin typeface="Arial" panose="020B0604020202020204" pitchFamily="34" charset="0"/>
              <a:ea typeface="ＭＳ Ｐゴシック" charset="0"/>
              <a:cs typeface="Arial" panose="020B0604020202020204" pitchFamily="34" charset="0"/>
            </a:endParaRPr>
          </a:p>
        </p:txBody>
      </p:sp>
      <p:sp>
        <p:nvSpPr>
          <p:cNvPr id="49" name="AutoShape 17">
            <a:extLst>
              <a:ext uri="{FF2B5EF4-FFF2-40B4-BE49-F238E27FC236}">
                <a16:creationId xmlns:a16="http://schemas.microsoft.com/office/drawing/2014/main" xmlns="" id="{1C224CCB-C90D-AD4F-A990-96A8D3389BDF}"/>
              </a:ext>
            </a:extLst>
          </p:cNvPr>
          <p:cNvSpPr>
            <a:spLocks noChangeArrowheads="1"/>
          </p:cNvSpPr>
          <p:nvPr/>
        </p:nvSpPr>
        <p:spPr bwMode="ltGray">
          <a:xfrm>
            <a:off x="5860578" y="5127009"/>
            <a:ext cx="865888" cy="469127"/>
          </a:xfrm>
          <a:prstGeom prst="roundRect">
            <a:avLst>
              <a:gd name="adj" fmla="val 0"/>
            </a:avLst>
          </a:prstGeom>
          <a:solidFill>
            <a:schemeClr val="bg1"/>
          </a:solidFill>
          <a:ln w="25400">
            <a:solidFill>
              <a:schemeClr val="accent2">
                <a:lumMod val="50000"/>
              </a:schemeClr>
            </a:solidFill>
            <a:round/>
            <a:headEnd/>
            <a:tailEnd/>
          </a:ln>
        </p:spPr>
        <p:txBody>
          <a:bodyPr lIns="0" tIns="44451" rIns="0" bIns="44451" anchor="ctr"/>
          <a:lstStyle/>
          <a:p>
            <a:pPr algn="ctr" defTabSz="892152">
              <a:spcBef>
                <a:spcPts val="900"/>
              </a:spcBef>
              <a:defRPr/>
            </a:pPr>
            <a:r>
              <a:rPr lang="en-GB" sz="1400" kern="0" dirty="0">
                <a:latin typeface="Arial" panose="020B0604020202020204" pitchFamily="34" charset="0"/>
                <a:ea typeface="ＭＳ Ｐゴシック" charset="0"/>
                <a:cs typeface="Arial" panose="020B0604020202020204" pitchFamily="34" charset="0"/>
              </a:rPr>
              <a:t>Surgery</a:t>
            </a:r>
          </a:p>
        </p:txBody>
      </p:sp>
      <p:cxnSp>
        <p:nvCxnSpPr>
          <p:cNvPr id="60" name="Gerade Verbindung mit Pfeil 33">
            <a:extLst>
              <a:ext uri="{FF2B5EF4-FFF2-40B4-BE49-F238E27FC236}">
                <a16:creationId xmlns:a16="http://schemas.microsoft.com/office/drawing/2014/main" xmlns="" id="{AB691F67-062C-D240-80CA-26E8ADCD4C2C}"/>
              </a:ext>
            </a:extLst>
          </p:cNvPr>
          <p:cNvCxnSpPr>
            <a:cxnSpLocks noChangeShapeType="1"/>
          </p:cNvCxnSpPr>
          <p:nvPr/>
        </p:nvCxnSpPr>
        <p:spPr bwMode="auto">
          <a:xfrm flipH="1">
            <a:off x="2616565" y="4028448"/>
            <a:ext cx="147629" cy="920142"/>
          </a:xfrm>
          <a:prstGeom prst="straightConnector1">
            <a:avLst/>
          </a:prstGeom>
          <a:noFill/>
          <a:ln w="25400">
            <a:solidFill>
              <a:schemeClr val="accent2">
                <a:lumMod val="50000"/>
              </a:schemeClr>
            </a:solidFill>
            <a:round/>
            <a:headEnd type="none" w="med" len="med"/>
            <a:tailEnd type="none" w="med" len="med"/>
          </a:ln>
          <a:extLst>
            <a:ext uri="{909E8E84-426E-40DD-AFC4-6F175D3DCCD1}">
              <a14:hiddenFill xmlns:a14="http://schemas.microsoft.com/office/drawing/2010/main">
                <a:noFill/>
              </a14:hiddenFill>
            </a:ext>
          </a:extLst>
        </p:spPr>
      </p:cxnSp>
      <p:sp>
        <p:nvSpPr>
          <p:cNvPr id="22" name="Oval 21">
            <a:extLst>
              <a:ext uri="{FF2B5EF4-FFF2-40B4-BE49-F238E27FC236}">
                <a16:creationId xmlns:a16="http://schemas.microsoft.com/office/drawing/2014/main" xmlns="" id="{E4522AED-04FF-AC48-B9AE-94D93D8317CA}"/>
              </a:ext>
            </a:extLst>
          </p:cNvPr>
          <p:cNvSpPr/>
          <p:nvPr/>
        </p:nvSpPr>
        <p:spPr>
          <a:xfrm>
            <a:off x="2571909" y="3781285"/>
            <a:ext cx="384570" cy="384570"/>
          </a:xfrm>
          <a:prstGeom prst="ellipse">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72000" rIns="0" bIns="0" rtlCol="0" anchor="ctr"/>
          <a:lstStyle/>
          <a:p>
            <a:pPr algn="ctr">
              <a:lnSpc>
                <a:spcPct val="80000"/>
              </a:lnSpc>
            </a:pPr>
            <a:r>
              <a:rPr lang="en-GB" sz="2000" b="1" dirty="0">
                <a:latin typeface="Arial" panose="020B0604020202020204" pitchFamily="34" charset="0"/>
                <a:cs typeface="Arial" panose="020B0604020202020204" pitchFamily="34" charset="0"/>
              </a:rPr>
              <a:t>R</a:t>
            </a:r>
            <a:endParaRPr lang="en-GB" sz="1200" b="1" dirty="0">
              <a:latin typeface="Arial" panose="020B0604020202020204" pitchFamily="34" charset="0"/>
              <a:cs typeface="Arial" panose="020B0604020202020204" pitchFamily="34" charset="0"/>
            </a:endParaRPr>
          </a:p>
        </p:txBody>
      </p:sp>
      <p:sp>
        <p:nvSpPr>
          <p:cNvPr id="17" name="AutoShape 8">
            <a:extLst>
              <a:ext uri="{FF2B5EF4-FFF2-40B4-BE49-F238E27FC236}">
                <a16:creationId xmlns:a16="http://schemas.microsoft.com/office/drawing/2014/main" xmlns="" id="{C3551C3C-A81D-E74F-B892-46BD1DB66CD4}"/>
              </a:ext>
            </a:extLst>
          </p:cNvPr>
          <p:cNvSpPr>
            <a:spLocks noChangeArrowheads="1"/>
          </p:cNvSpPr>
          <p:nvPr/>
        </p:nvSpPr>
        <p:spPr bwMode="ltGray">
          <a:xfrm>
            <a:off x="3747535" y="5488467"/>
            <a:ext cx="514618" cy="198724"/>
          </a:xfrm>
          <a:prstGeom prst="roundRect">
            <a:avLst>
              <a:gd name="adj" fmla="val 0"/>
            </a:avLst>
          </a:prstGeom>
          <a:noFill/>
          <a:ln w="25400">
            <a:noFill/>
            <a:round/>
            <a:headEnd/>
            <a:tailEnd/>
          </a:ln>
        </p:spPr>
        <p:txBody>
          <a:bodyPr lIns="72000" tIns="36000" rIns="72000" bIns="36000" anchor="ctr">
            <a:noAutofit/>
          </a:bodyPr>
          <a:lstStyle/>
          <a:p>
            <a:pPr algn="ctr" defTabSz="892152">
              <a:lnSpc>
                <a:spcPct val="85000"/>
              </a:lnSpc>
              <a:buClr>
                <a:schemeClr val="accent2"/>
              </a:buClr>
              <a:defRPr/>
            </a:pPr>
            <a:r>
              <a:rPr lang="en-GB" sz="3000" b="1" kern="0" dirty="0">
                <a:solidFill>
                  <a:srgbClr val="FF0000"/>
                </a:solidFill>
                <a:latin typeface="Arial" panose="020B0604020202020204" pitchFamily="34" charset="0"/>
                <a:ea typeface="ＭＳ Ｐゴシック" charset="0"/>
                <a:cs typeface="Arial" panose="020B0604020202020204" pitchFamily="34" charset="0"/>
              </a:rPr>
              <a:t>?</a:t>
            </a:r>
          </a:p>
        </p:txBody>
      </p:sp>
      <p:sp>
        <p:nvSpPr>
          <p:cNvPr id="64" name="AutoShape 8">
            <a:extLst>
              <a:ext uri="{FF2B5EF4-FFF2-40B4-BE49-F238E27FC236}">
                <a16:creationId xmlns:a16="http://schemas.microsoft.com/office/drawing/2014/main" xmlns="" id="{3C06AA30-F1AF-FF4F-A3D3-A4FBB4D59E95}"/>
              </a:ext>
            </a:extLst>
          </p:cNvPr>
          <p:cNvSpPr>
            <a:spLocks noChangeArrowheads="1"/>
          </p:cNvSpPr>
          <p:nvPr/>
        </p:nvSpPr>
        <p:spPr bwMode="ltGray">
          <a:xfrm>
            <a:off x="4828912" y="5552077"/>
            <a:ext cx="514618" cy="198724"/>
          </a:xfrm>
          <a:prstGeom prst="roundRect">
            <a:avLst>
              <a:gd name="adj" fmla="val 0"/>
            </a:avLst>
          </a:prstGeom>
          <a:noFill/>
          <a:ln w="25400">
            <a:noFill/>
            <a:round/>
            <a:headEnd/>
            <a:tailEnd/>
          </a:ln>
        </p:spPr>
        <p:txBody>
          <a:bodyPr lIns="72000" tIns="36000" rIns="72000" bIns="36000" anchor="ctr">
            <a:noAutofit/>
          </a:bodyPr>
          <a:lstStyle/>
          <a:p>
            <a:pPr algn="ctr" defTabSz="892152">
              <a:lnSpc>
                <a:spcPct val="85000"/>
              </a:lnSpc>
              <a:buClr>
                <a:schemeClr val="accent2"/>
              </a:buClr>
              <a:defRPr/>
            </a:pPr>
            <a:r>
              <a:rPr lang="en-GB" sz="3000" b="1" kern="0" dirty="0">
                <a:solidFill>
                  <a:srgbClr val="FF0000"/>
                </a:solidFill>
                <a:latin typeface="Arial" panose="020B0604020202020204" pitchFamily="34" charset="0"/>
                <a:ea typeface="ＭＳ Ｐゴシック" charset="0"/>
                <a:cs typeface="Arial" panose="020B0604020202020204" pitchFamily="34" charset="0"/>
              </a:rPr>
              <a:t>?</a:t>
            </a:r>
          </a:p>
        </p:txBody>
      </p:sp>
      <p:sp>
        <p:nvSpPr>
          <p:cNvPr id="65" name="AutoShape 8">
            <a:extLst>
              <a:ext uri="{FF2B5EF4-FFF2-40B4-BE49-F238E27FC236}">
                <a16:creationId xmlns:a16="http://schemas.microsoft.com/office/drawing/2014/main" xmlns="" id="{72658AAA-0AC2-D74F-B426-A4C6E72666ED}"/>
              </a:ext>
            </a:extLst>
          </p:cNvPr>
          <p:cNvSpPr>
            <a:spLocks noChangeArrowheads="1"/>
          </p:cNvSpPr>
          <p:nvPr/>
        </p:nvSpPr>
        <p:spPr bwMode="ltGray">
          <a:xfrm>
            <a:off x="432047" y="3292519"/>
            <a:ext cx="2088232" cy="229669"/>
          </a:xfrm>
          <a:prstGeom prst="roundRect">
            <a:avLst>
              <a:gd name="adj" fmla="val 0"/>
            </a:avLst>
          </a:prstGeom>
          <a:noFill/>
          <a:ln w="25400">
            <a:noFill/>
            <a:round/>
            <a:headEnd/>
            <a:tailEnd/>
          </a:ln>
        </p:spPr>
        <p:txBody>
          <a:bodyPr wrap="square" lIns="72000" tIns="36000" rIns="72000" bIns="36000" anchor="ctr">
            <a:spAutoFit/>
          </a:bodyPr>
          <a:lstStyle/>
          <a:p>
            <a:pPr defTabSz="892152">
              <a:lnSpc>
                <a:spcPct val="85000"/>
              </a:lnSpc>
              <a:buClr>
                <a:schemeClr val="accent2"/>
              </a:buClr>
              <a:defRPr/>
            </a:pPr>
            <a:r>
              <a:rPr lang="en-GB" sz="1200" b="1" kern="0" dirty="0">
                <a:latin typeface="Arial" panose="020B0604020202020204" pitchFamily="34" charset="0"/>
                <a:ea typeface="ＭＳ Ｐゴシック" charset="0"/>
                <a:cs typeface="Arial" panose="020B0604020202020204" pitchFamily="34" charset="0"/>
              </a:rPr>
              <a:t>Very High-risk Stage II &amp; III</a:t>
            </a:r>
          </a:p>
        </p:txBody>
      </p:sp>
      <p:sp>
        <p:nvSpPr>
          <p:cNvPr id="57" name="TextBox 56">
            <a:extLst>
              <a:ext uri="{FF2B5EF4-FFF2-40B4-BE49-F238E27FC236}">
                <a16:creationId xmlns:a16="http://schemas.microsoft.com/office/drawing/2014/main" xmlns="" id="{900A1466-6FE2-179B-C3D7-C7ACFA9DA8B0}"/>
              </a:ext>
            </a:extLst>
          </p:cNvPr>
          <p:cNvSpPr txBox="1"/>
          <p:nvPr/>
        </p:nvSpPr>
        <p:spPr>
          <a:xfrm rot="5400000">
            <a:off x="6815577" y="3355030"/>
            <a:ext cx="524503" cy="307777"/>
          </a:xfrm>
          <a:prstGeom prst="rect">
            <a:avLst/>
          </a:prstGeom>
          <a:noFill/>
        </p:spPr>
        <p:txBody>
          <a:bodyPr wrap="none" rtlCol="0">
            <a:spAutoFit/>
          </a:bodyPr>
          <a:lstStyle/>
          <a:p>
            <a:r>
              <a:rPr lang="en-GB" sz="1400" dirty="0">
                <a:solidFill>
                  <a:schemeClr val="accent1"/>
                </a:solidFill>
                <a:latin typeface="Arial" panose="020B0604020202020204" pitchFamily="34" charset="0"/>
                <a:ea typeface="Aileron" charset="0"/>
                <a:cs typeface="Arial" panose="020B0604020202020204" pitchFamily="34" charset="0"/>
              </a:rPr>
              <a:t>EA1</a:t>
            </a:r>
          </a:p>
        </p:txBody>
      </p:sp>
      <p:sp>
        <p:nvSpPr>
          <p:cNvPr id="61" name="TextBox 60">
            <a:extLst>
              <a:ext uri="{FF2B5EF4-FFF2-40B4-BE49-F238E27FC236}">
                <a16:creationId xmlns:a16="http://schemas.microsoft.com/office/drawing/2014/main" xmlns="" id="{1513E680-24AD-7CC7-1187-63BC6635BC47}"/>
              </a:ext>
            </a:extLst>
          </p:cNvPr>
          <p:cNvSpPr txBox="1"/>
          <p:nvPr/>
        </p:nvSpPr>
        <p:spPr>
          <a:xfrm rot="5400000">
            <a:off x="7294343" y="3647992"/>
            <a:ext cx="524503" cy="307777"/>
          </a:xfrm>
          <a:prstGeom prst="rect">
            <a:avLst/>
          </a:prstGeom>
          <a:noFill/>
        </p:spPr>
        <p:txBody>
          <a:bodyPr wrap="non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EA2</a:t>
            </a:r>
          </a:p>
        </p:txBody>
      </p:sp>
      <p:cxnSp>
        <p:nvCxnSpPr>
          <p:cNvPr id="70" name="Connector: Elbow 69">
            <a:extLst>
              <a:ext uri="{FF2B5EF4-FFF2-40B4-BE49-F238E27FC236}">
                <a16:creationId xmlns:a16="http://schemas.microsoft.com/office/drawing/2014/main" xmlns="" id="{59572CFB-DE9F-DB79-3B2D-004297ACE495}"/>
              </a:ext>
            </a:extLst>
          </p:cNvPr>
          <p:cNvCxnSpPr>
            <a:cxnSpLocks/>
            <a:stCxn id="45" idx="3"/>
            <a:endCxn id="13" idx="3"/>
          </p:cNvCxnSpPr>
          <p:nvPr/>
        </p:nvCxnSpPr>
        <p:spPr>
          <a:xfrm flipV="1">
            <a:off x="6726466" y="3087500"/>
            <a:ext cx="12700" cy="1375576"/>
          </a:xfrm>
          <a:prstGeom prst="bentConnector3">
            <a:avLst>
              <a:gd name="adj1" fmla="val 5454543"/>
            </a:avLst>
          </a:prstGeom>
          <a:ln>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7" name="Connector: Elbow 66">
            <a:extLst>
              <a:ext uri="{FF2B5EF4-FFF2-40B4-BE49-F238E27FC236}">
                <a16:creationId xmlns:a16="http://schemas.microsoft.com/office/drawing/2014/main" xmlns="" id="{F04FDE9E-FBC8-59A5-6D4D-BAB245DFA5AA}"/>
              </a:ext>
            </a:extLst>
          </p:cNvPr>
          <p:cNvCxnSpPr>
            <a:cxnSpLocks/>
            <a:stCxn id="13" idx="3"/>
            <a:endCxn id="41" idx="3"/>
          </p:cNvCxnSpPr>
          <p:nvPr/>
        </p:nvCxnSpPr>
        <p:spPr>
          <a:xfrm>
            <a:off x="6726466" y="3087500"/>
            <a:ext cx="12700" cy="655983"/>
          </a:xfrm>
          <a:prstGeom prst="bentConnector3">
            <a:avLst>
              <a:gd name="adj1" fmla="val 180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73" name="Content Placeholder 6">
            <a:extLst>
              <a:ext uri="{FF2B5EF4-FFF2-40B4-BE49-F238E27FC236}">
                <a16:creationId xmlns:a16="http://schemas.microsoft.com/office/drawing/2014/main" xmlns="" id="{0E877217-7DF0-BF43-E04F-28A655844173}"/>
              </a:ext>
            </a:extLst>
          </p:cNvPr>
          <p:cNvSpPr txBox="1">
            <a:spLocks/>
          </p:cNvSpPr>
          <p:nvPr/>
        </p:nvSpPr>
        <p:spPr>
          <a:xfrm>
            <a:off x="7752184" y="2348880"/>
            <a:ext cx="3960440" cy="1390626"/>
          </a:xfrm>
          <a:prstGeom prst="roundRect">
            <a:avLst/>
          </a:prstGeom>
        </p:spPr>
        <p:style>
          <a:lnRef idx="2">
            <a:schemeClr val="accent1"/>
          </a:lnRef>
          <a:fillRef idx="1">
            <a:schemeClr val="lt1"/>
          </a:fillRef>
          <a:effectRef idx="0">
            <a:schemeClr val="accent1"/>
          </a:effectRef>
          <a:fontRef idx="minor">
            <a:schemeClr val="dk1"/>
          </a:fontRef>
        </p:style>
        <p:txBody>
          <a:bodyPr vert="horz" lIns="72000" tIns="0" rIns="108000" bIns="0" rtlCol="0">
            <a:noAutofit/>
          </a:bodyPr>
          <a:lst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a:spcBef>
                <a:spcPts val="0"/>
              </a:spcBef>
              <a:spcAft>
                <a:spcPts val="600"/>
              </a:spcAft>
            </a:pPr>
            <a:r>
              <a:rPr lang="en-GB" sz="1300" b="1" i="1" dirty="0">
                <a:solidFill>
                  <a:schemeClr val="accent1"/>
                </a:solidFill>
              </a:rPr>
              <a:t>EA1 hypothesis: </a:t>
            </a:r>
            <a:r>
              <a:rPr lang="en-GB" sz="1300" dirty="0">
                <a:solidFill>
                  <a:schemeClr val="tx1"/>
                </a:solidFill>
              </a:rPr>
              <a:t>PARPi can enhance RT‑induced synthetic lethality</a:t>
            </a:r>
          </a:p>
          <a:p>
            <a:pPr marL="144000" indent="-144000">
              <a:spcBef>
                <a:spcPts val="0"/>
              </a:spcBef>
              <a:spcAft>
                <a:spcPts val="600"/>
              </a:spcAft>
            </a:pPr>
            <a:r>
              <a:rPr lang="en-GB" sz="1300" b="1" i="1" dirty="0">
                <a:solidFill>
                  <a:schemeClr val="tx2"/>
                </a:solidFill>
              </a:rPr>
              <a:t>EA2 hypothesis: </a:t>
            </a:r>
            <a:r>
              <a:rPr lang="en-GB" sz="1300" dirty="0">
                <a:solidFill>
                  <a:schemeClr val="tx1"/>
                </a:solidFill>
              </a:rPr>
              <a:t>RT can enhance anti-tumour immunogenicity via release of neoantigens and immunogenic cell surface marker upregulation</a:t>
            </a:r>
          </a:p>
        </p:txBody>
      </p:sp>
    </p:spTree>
    <p:extLst>
      <p:ext uri="{BB962C8B-B14F-4D97-AF65-F5344CB8AC3E}">
        <p14:creationId xmlns:p14="http://schemas.microsoft.com/office/powerpoint/2010/main" val="102838372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08940-A4BE-A923-AD45-54BB170D3E20}"/>
              </a:ext>
            </a:extLst>
          </p:cNvPr>
          <p:cNvSpPr>
            <a:spLocks noGrp="1"/>
          </p:cNvSpPr>
          <p:nvPr>
            <p:ph type="title"/>
          </p:nvPr>
        </p:nvSpPr>
        <p:spPr>
          <a:xfrm>
            <a:off x="619201" y="259200"/>
            <a:ext cx="8740799" cy="864000"/>
          </a:xfrm>
        </p:spPr>
        <p:txBody>
          <a:bodyPr/>
          <a:lstStyle/>
          <a:p>
            <a:r>
              <a:rPr lang="en-GB" dirty="0">
                <a:effectLst/>
                <a:latin typeface="Arial" panose="020B0604020202020204" pitchFamily="34" charset="0"/>
                <a:ea typeface="Calibri" panose="020F0502020204030204" pitchFamily="34" charset="0"/>
              </a:rPr>
              <a:t>NRG-GI002: </a:t>
            </a:r>
            <a:r>
              <a:rPr lang="en-GB" dirty="0"/>
              <a:t>results</a:t>
            </a:r>
          </a:p>
        </p:txBody>
      </p:sp>
      <p:sp>
        <p:nvSpPr>
          <p:cNvPr id="4" name="Slide Number Placeholder 3">
            <a:extLst>
              <a:ext uri="{FF2B5EF4-FFF2-40B4-BE49-F238E27FC236}">
                <a16:creationId xmlns:a16="http://schemas.microsoft.com/office/drawing/2014/main" xmlns="" id="{444A8C98-5151-D0FA-04DB-5BAB0B310D1F}"/>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5" name="Content Placeholder 4">
            <a:extLst>
              <a:ext uri="{FF2B5EF4-FFF2-40B4-BE49-F238E27FC236}">
                <a16:creationId xmlns:a16="http://schemas.microsoft.com/office/drawing/2014/main" xmlns="" id="{F2229F74-FCCC-2762-1755-4C6917AB2806}"/>
              </a:ext>
            </a:extLst>
          </p:cNvPr>
          <p:cNvSpPr>
            <a:spLocks noGrp="1"/>
          </p:cNvSpPr>
          <p:nvPr>
            <p:ph sz="quarter" idx="15"/>
          </p:nvPr>
        </p:nvSpPr>
        <p:spPr>
          <a:xfrm>
            <a:off x="620183" y="6165304"/>
            <a:ext cx="10732401" cy="365125"/>
          </a:xfrm>
        </p:spPr>
        <p:txBody>
          <a:bodyPr/>
          <a:lstStyle/>
          <a:p>
            <a:pPr>
              <a:buSzPts val="1000"/>
              <a:tabLst>
                <a:tab pos="457200" algn="l"/>
              </a:tabLst>
            </a:pPr>
            <a:r>
              <a:rPr lang="en-GB" dirty="0">
                <a:solidFill>
                  <a:schemeClr val="tx2"/>
                </a:solidFill>
                <a:ea typeface="Calibri" panose="020F0502020204030204" pitchFamily="34" charset="0"/>
              </a:rPr>
              <a:t>cCR, clinical complete response; CI, confidence interval; DFS, disease free survival; </a:t>
            </a:r>
            <a:r>
              <a:rPr lang="en-GB" sz="1200" dirty="0">
                <a:solidFill>
                  <a:schemeClr val="tx2"/>
                </a:solidFill>
                <a:ea typeface="Calibri" panose="020F0502020204030204" pitchFamily="34" charset="0"/>
              </a:rPr>
              <a:t>EA1/2, experimental arm 1/2; HR, hazard ratio; </a:t>
            </a:r>
            <a:r>
              <a:rPr lang="en-GB" sz="1200" dirty="0">
                <a:solidFill>
                  <a:schemeClr val="tx2"/>
                </a:solidFill>
              </a:rPr>
              <a:t>N, evaluation of regional lymph nodes; NAR, neoadjuvant rectal; </a:t>
            </a:r>
            <a:r>
              <a:rPr lang="en-GB" sz="1200" dirty="0">
                <a:solidFill>
                  <a:schemeClr val="tx2"/>
                </a:solidFill>
                <a:ea typeface="Calibri" panose="020F0502020204030204" pitchFamily="34" charset="0"/>
              </a:rPr>
              <a:t>OS, overall survival; pCR, pathological complete response; SSS, sphincter-sparing surgery; T, T stage; TNT, total neoadjuvant therapy; yr/s, year/s</a:t>
            </a:r>
          </a:p>
          <a:p>
            <a:pPr>
              <a:buSzPts val="1000"/>
              <a:tabLst>
                <a:tab pos="457200" algn="l"/>
              </a:tabLst>
            </a:pPr>
            <a:r>
              <a:rPr lang="en-GB" sz="1200" dirty="0">
                <a:solidFill>
                  <a:schemeClr val="tx2"/>
                </a:solidFill>
                <a:ea typeface="Calibri" panose="020F0502020204030204" pitchFamily="34" charset="0"/>
              </a:rPr>
              <a:t>George TJ, </a:t>
            </a:r>
            <a:r>
              <a:rPr lang="en-GB" sz="1200" dirty="0">
                <a:solidFill>
                  <a:schemeClr val="tx2"/>
                </a:solidFill>
                <a:effectLst/>
                <a:ea typeface="Calibri" panose="020F0502020204030204" pitchFamily="34" charset="0"/>
              </a:rPr>
              <a:t>et al. </a:t>
            </a:r>
            <a:r>
              <a:rPr lang="en-GB" sz="1200" dirty="0">
                <a:solidFill>
                  <a:schemeClr val="tx2"/>
                </a:solidFill>
                <a:ea typeface="Calibri" panose="020F0502020204030204" pitchFamily="34" charset="0"/>
              </a:rPr>
              <a:t>J Clin Oncol 41, 2023 (</a:t>
            </a:r>
            <a:r>
              <a:rPr lang="en-GB" sz="1200" dirty="0" err="1">
                <a:solidFill>
                  <a:schemeClr val="tx2"/>
                </a:solidFill>
                <a:ea typeface="Calibri" panose="020F0502020204030204" pitchFamily="34" charset="0"/>
              </a:rPr>
              <a:t>suppl</a:t>
            </a:r>
            <a:r>
              <a:rPr lang="en-GB" sz="1200" dirty="0">
                <a:solidFill>
                  <a:schemeClr val="tx2"/>
                </a:solidFill>
                <a:ea typeface="Calibri" panose="020F0502020204030204" pitchFamily="34" charset="0"/>
              </a:rPr>
              <a:t> 4; </a:t>
            </a:r>
            <a:r>
              <a:rPr lang="en-GB" sz="1200" dirty="0" err="1">
                <a:solidFill>
                  <a:schemeClr val="tx2"/>
                </a:solidFill>
                <a:ea typeface="Calibri" panose="020F0502020204030204" pitchFamily="34" charset="0"/>
              </a:rPr>
              <a:t>abstr</a:t>
            </a:r>
            <a:r>
              <a:rPr lang="en-GB" sz="1200" dirty="0">
                <a:solidFill>
                  <a:schemeClr val="tx2"/>
                </a:solidFill>
                <a:ea typeface="Calibri" panose="020F0502020204030204" pitchFamily="34" charset="0"/>
              </a:rPr>
              <a:t> 7) </a:t>
            </a:r>
            <a:r>
              <a:rPr lang="en-GB" sz="1200" dirty="0">
                <a:solidFill>
                  <a:schemeClr val="tx2"/>
                </a:solidFill>
              </a:rPr>
              <a:t>(ASCO GI 2023, oral presentation)</a:t>
            </a:r>
            <a:endParaRPr lang="en-GB" sz="1200" dirty="0">
              <a:solidFill>
                <a:schemeClr val="tx2"/>
              </a:solidFill>
              <a:ea typeface="Calibri" panose="020F0502020204030204" pitchFamily="34" charset="0"/>
            </a:endParaRPr>
          </a:p>
        </p:txBody>
      </p:sp>
      <p:sp>
        <p:nvSpPr>
          <p:cNvPr id="16" name="TextBox 15">
            <a:extLst>
              <a:ext uri="{FF2B5EF4-FFF2-40B4-BE49-F238E27FC236}">
                <a16:creationId xmlns:a16="http://schemas.microsoft.com/office/drawing/2014/main" xmlns="" id="{3DD7C8D3-9B6E-B676-4D8B-DFDEAC942384}"/>
              </a:ext>
            </a:extLst>
          </p:cNvPr>
          <p:cNvSpPr txBox="1"/>
          <p:nvPr/>
        </p:nvSpPr>
        <p:spPr>
          <a:xfrm>
            <a:off x="3791744" y="1506401"/>
            <a:ext cx="3552643" cy="400110"/>
          </a:xfrm>
          <a:prstGeom prst="rect">
            <a:avLst/>
          </a:prstGeom>
          <a:noFill/>
        </p:spPr>
        <p:txBody>
          <a:bodyPr wrap="square" lIns="0" rtlCol="0">
            <a:spAutoFit/>
          </a:bodyPr>
          <a:lstStyle/>
          <a:p>
            <a:r>
              <a:rPr lang="en-GB" sz="2000" b="1" cap="all" dirty="0">
                <a:solidFill>
                  <a:schemeClr val="accent2"/>
                </a:solidFill>
                <a:latin typeface="Arial" panose="020B0604020202020204" pitchFamily="34" charset="0"/>
                <a:ea typeface="Aileron" charset="0"/>
                <a:cs typeface="Arial" panose="020B0604020202020204" pitchFamily="34" charset="0"/>
              </a:rPr>
              <a:t>EFFICACY RESULTS</a:t>
            </a:r>
          </a:p>
        </p:txBody>
      </p:sp>
      <p:sp>
        <p:nvSpPr>
          <p:cNvPr id="17" name="TextBox 16">
            <a:extLst>
              <a:ext uri="{FF2B5EF4-FFF2-40B4-BE49-F238E27FC236}">
                <a16:creationId xmlns:a16="http://schemas.microsoft.com/office/drawing/2014/main" xmlns="" id="{CB2CCA6F-BACF-4AE2-DB75-9C78F00021C3}"/>
              </a:ext>
            </a:extLst>
          </p:cNvPr>
          <p:cNvSpPr txBox="1"/>
          <p:nvPr/>
        </p:nvSpPr>
        <p:spPr>
          <a:xfrm>
            <a:off x="619201" y="1506401"/>
            <a:ext cx="2873958" cy="707886"/>
          </a:xfrm>
          <a:prstGeom prst="rect">
            <a:avLst/>
          </a:prstGeom>
          <a:noFill/>
        </p:spPr>
        <p:txBody>
          <a:bodyPr wrap="square" lIns="0" rtlCol="0">
            <a:spAutoFit/>
          </a:bodyPr>
          <a:lstStyle/>
          <a:p>
            <a:r>
              <a:rPr lang="en-GB" sz="2000" b="1" cap="all" dirty="0">
                <a:solidFill>
                  <a:schemeClr val="accent2"/>
                </a:solidFill>
                <a:latin typeface="Arial" panose="020B0604020202020204" pitchFamily="34" charset="0"/>
                <a:ea typeface="Aileron" charset="0"/>
                <a:cs typeface="Arial" panose="020B0604020202020204" pitchFamily="34" charset="0"/>
              </a:rPr>
              <a:t>Patient tumour characteristics</a:t>
            </a:r>
          </a:p>
        </p:txBody>
      </p:sp>
      <p:graphicFrame>
        <p:nvGraphicFramePr>
          <p:cNvPr id="19" name="Table 19">
            <a:extLst>
              <a:ext uri="{FF2B5EF4-FFF2-40B4-BE49-F238E27FC236}">
                <a16:creationId xmlns:a16="http://schemas.microsoft.com/office/drawing/2014/main" xmlns="" id="{9541B902-7FBB-3B1D-AA9B-146A8F4F7276}"/>
              </a:ext>
            </a:extLst>
          </p:cNvPr>
          <p:cNvGraphicFramePr>
            <a:graphicFrameLocks noGrp="1"/>
          </p:cNvGraphicFramePr>
          <p:nvPr>
            <p:extLst>
              <p:ext uri="{D42A27DB-BD31-4B8C-83A1-F6EECF244321}">
                <p14:modId xmlns:p14="http://schemas.microsoft.com/office/powerpoint/2010/main" val="1351257079"/>
              </p:ext>
            </p:extLst>
          </p:nvPr>
        </p:nvGraphicFramePr>
        <p:xfrm>
          <a:off x="619200" y="2345680"/>
          <a:ext cx="2806142" cy="2166640"/>
        </p:xfrm>
        <a:graphic>
          <a:graphicData uri="http://schemas.openxmlformats.org/drawingml/2006/table">
            <a:tbl>
              <a:tblPr firstRow="1" bandRow="1">
                <a:tableStyleId>{5C22544A-7EE6-4342-B048-85BDC9FD1C3A}</a:tableStyleId>
              </a:tblPr>
              <a:tblGrid>
                <a:gridCol w="1788241">
                  <a:extLst>
                    <a:ext uri="{9D8B030D-6E8A-4147-A177-3AD203B41FA5}">
                      <a16:colId xmlns:a16="http://schemas.microsoft.com/office/drawing/2014/main" xmlns="" val="1047865178"/>
                    </a:ext>
                  </a:extLst>
                </a:gridCol>
                <a:gridCol w="493308">
                  <a:extLst>
                    <a:ext uri="{9D8B030D-6E8A-4147-A177-3AD203B41FA5}">
                      <a16:colId xmlns:a16="http://schemas.microsoft.com/office/drawing/2014/main" xmlns="" val="1738558073"/>
                    </a:ext>
                  </a:extLst>
                </a:gridCol>
                <a:gridCol w="524593">
                  <a:extLst>
                    <a:ext uri="{9D8B030D-6E8A-4147-A177-3AD203B41FA5}">
                      <a16:colId xmlns:a16="http://schemas.microsoft.com/office/drawing/2014/main" xmlns="" val="1341602014"/>
                    </a:ext>
                  </a:extLst>
                </a:gridCol>
              </a:tblGrid>
              <a:tr h="341888">
                <a:tc>
                  <a:txBody>
                    <a:bodyPr/>
                    <a:lstStyle/>
                    <a:p>
                      <a:r>
                        <a:rPr lang="en-GB" sz="1200" dirty="0">
                          <a:latin typeface="Arial" panose="020B0604020202020204" pitchFamily="34" charset="0"/>
                          <a:cs typeface="Arial" panose="020B0604020202020204" pitchFamily="34" charset="0"/>
                        </a:rPr>
                        <a:t>Patient tumour characteristics, %</a:t>
                      </a:r>
                    </a:p>
                  </a:txBody>
                  <a:tcPr/>
                </a:tc>
                <a:tc>
                  <a:txBody>
                    <a:bodyPr/>
                    <a:lstStyle/>
                    <a:p>
                      <a:r>
                        <a:rPr lang="en-GB" sz="1200" dirty="0">
                          <a:latin typeface="Arial" panose="020B0604020202020204" pitchFamily="34" charset="0"/>
                          <a:cs typeface="Arial" panose="020B0604020202020204" pitchFamily="34" charset="0"/>
                        </a:rPr>
                        <a:t>EA1</a:t>
                      </a:r>
                    </a:p>
                  </a:txBody>
                  <a:tcPr/>
                </a:tc>
                <a:tc>
                  <a:txBody>
                    <a:bodyPr/>
                    <a:lstStyle/>
                    <a:p>
                      <a:r>
                        <a:rPr lang="en-GB" sz="1200" dirty="0">
                          <a:latin typeface="Arial" panose="020B0604020202020204" pitchFamily="34" charset="0"/>
                          <a:cs typeface="Arial" panose="020B0604020202020204" pitchFamily="34" charset="0"/>
                        </a:rPr>
                        <a:t>EA2</a:t>
                      </a:r>
                    </a:p>
                  </a:txBody>
                  <a:tcPr/>
                </a:tc>
                <a:extLst>
                  <a:ext uri="{0D108BD9-81ED-4DB2-BD59-A6C34878D82A}">
                    <a16:rowId xmlns:a16="http://schemas.microsoft.com/office/drawing/2014/main" xmlns="" val="2312734757"/>
                  </a:ext>
                </a:extLst>
              </a:tr>
              <a:tr h="341888">
                <a:tc>
                  <a:txBody>
                    <a:bodyPr/>
                    <a:lstStyle/>
                    <a:p>
                      <a:r>
                        <a:rPr lang="en-GB" sz="1200" dirty="0">
                          <a:latin typeface="Arial" panose="020B0604020202020204" pitchFamily="34" charset="0"/>
                          <a:cs typeface="Arial" panose="020B0604020202020204" pitchFamily="34" charset="0"/>
                        </a:rPr>
                        <a:t>Distal</a:t>
                      </a:r>
                    </a:p>
                  </a:txBody>
                  <a:tcPr/>
                </a:tc>
                <a:tc>
                  <a:txBody>
                    <a:bodyPr/>
                    <a:lstStyle/>
                    <a:p>
                      <a:r>
                        <a:rPr lang="en-GB" sz="1200" dirty="0">
                          <a:latin typeface="Arial" panose="020B0604020202020204" pitchFamily="34" charset="0"/>
                          <a:cs typeface="Arial" panose="020B0604020202020204" pitchFamily="34" charset="0"/>
                        </a:rPr>
                        <a:t>65</a:t>
                      </a:r>
                    </a:p>
                  </a:txBody>
                  <a:tcPr/>
                </a:tc>
                <a:tc>
                  <a:txBody>
                    <a:bodyPr/>
                    <a:lstStyle/>
                    <a:p>
                      <a:r>
                        <a:rPr lang="en-GB" sz="1200" dirty="0">
                          <a:latin typeface="Arial" panose="020B0604020202020204" pitchFamily="34" charset="0"/>
                          <a:cs typeface="Arial" panose="020B0604020202020204" pitchFamily="34" charset="0"/>
                        </a:rPr>
                        <a:t>72</a:t>
                      </a:r>
                    </a:p>
                  </a:txBody>
                  <a:tcPr/>
                </a:tc>
                <a:extLst>
                  <a:ext uri="{0D108BD9-81ED-4DB2-BD59-A6C34878D82A}">
                    <a16:rowId xmlns:a16="http://schemas.microsoft.com/office/drawing/2014/main" xmlns="" val="3072587905"/>
                  </a:ext>
                </a:extLst>
              </a:tr>
              <a:tr h="341888">
                <a:tc>
                  <a:txBody>
                    <a:bodyPr/>
                    <a:lstStyle/>
                    <a:p>
                      <a:r>
                        <a:rPr lang="en-GB" sz="1200" dirty="0">
                          <a:latin typeface="Arial" panose="020B0604020202020204" pitchFamily="34" charset="0"/>
                          <a:cs typeface="Arial" panose="020B0604020202020204" pitchFamily="34" charset="0"/>
                        </a:rPr>
                        <a:t>Bulky</a:t>
                      </a:r>
                    </a:p>
                  </a:txBody>
                  <a:tcPr/>
                </a:tc>
                <a:tc>
                  <a:txBody>
                    <a:bodyPr/>
                    <a:lstStyle/>
                    <a:p>
                      <a:r>
                        <a:rPr lang="en-GB" sz="1200" dirty="0">
                          <a:latin typeface="Arial" panose="020B0604020202020204" pitchFamily="34" charset="0"/>
                          <a:cs typeface="Arial" panose="020B0604020202020204" pitchFamily="34" charset="0"/>
                        </a:rPr>
                        <a:t>58</a:t>
                      </a:r>
                    </a:p>
                  </a:txBody>
                  <a:tcPr/>
                </a:tc>
                <a:tc>
                  <a:txBody>
                    <a:bodyPr/>
                    <a:lstStyle/>
                    <a:p>
                      <a:r>
                        <a:rPr lang="en-GB" sz="1200" dirty="0">
                          <a:latin typeface="Arial" panose="020B0604020202020204" pitchFamily="34" charset="0"/>
                          <a:cs typeface="Arial" panose="020B0604020202020204" pitchFamily="34" charset="0"/>
                        </a:rPr>
                        <a:t>62</a:t>
                      </a:r>
                    </a:p>
                  </a:txBody>
                  <a:tcPr/>
                </a:tc>
                <a:extLst>
                  <a:ext uri="{0D108BD9-81ED-4DB2-BD59-A6C34878D82A}">
                    <a16:rowId xmlns:a16="http://schemas.microsoft.com/office/drawing/2014/main" xmlns="" val="829543429"/>
                  </a:ext>
                </a:extLst>
              </a:tr>
              <a:tr h="341888">
                <a:tc>
                  <a:txBody>
                    <a:bodyPr/>
                    <a:lstStyle/>
                    <a:p>
                      <a:r>
                        <a:rPr lang="en-GB" sz="1200" dirty="0">
                          <a:latin typeface="Arial" panose="020B0604020202020204" pitchFamily="34" charset="0"/>
                          <a:cs typeface="Arial" panose="020B0604020202020204" pitchFamily="34" charset="0"/>
                        </a:rPr>
                        <a:t>N2</a:t>
                      </a:r>
                    </a:p>
                  </a:txBody>
                  <a:tcPr/>
                </a:tc>
                <a:tc>
                  <a:txBody>
                    <a:bodyPr/>
                    <a:lstStyle/>
                    <a:p>
                      <a:r>
                        <a:rPr lang="en-GB" sz="1200" dirty="0">
                          <a:latin typeface="Arial" panose="020B0604020202020204" pitchFamily="34" charset="0"/>
                          <a:cs typeface="Arial" panose="020B0604020202020204" pitchFamily="34" charset="0"/>
                        </a:rPr>
                        <a:t>43</a:t>
                      </a:r>
                    </a:p>
                  </a:txBody>
                  <a:tcPr/>
                </a:tc>
                <a:tc>
                  <a:txBody>
                    <a:bodyPr/>
                    <a:lstStyle/>
                    <a:p>
                      <a:r>
                        <a:rPr lang="en-GB" sz="1200" dirty="0">
                          <a:latin typeface="Arial" panose="020B0604020202020204" pitchFamily="34" charset="0"/>
                          <a:cs typeface="Arial" panose="020B0604020202020204" pitchFamily="34" charset="0"/>
                        </a:rPr>
                        <a:t>39</a:t>
                      </a:r>
                    </a:p>
                  </a:txBody>
                  <a:tcPr/>
                </a:tc>
                <a:extLst>
                  <a:ext uri="{0D108BD9-81ED-4DB2-BD59-A6C34878D82A}">
                    <a16:rowId xmlns:a16="http://schemas.microsoft.com/office/drawing/2014/main" xmlns="" val="3431745646"/>
                  </a:ext>
                </a:extLst>
              </a:tr>
              <a:tr h="341888">
                <a:tc>
                  <a:txBody>
                    <a:bodyPr/>
                    <a:lstStyle/>
                    <a:p>
                      <a:r>
                        <a:rPr lang="en-GB" sz="1200" dirty="0">
                          <a:latin typeface="Arial" panose="020B0604020202020204" pitchFamily="34" charset="0"/>
                          <a:cs typeface="Arial" panose="020B0604020202020204" pitchFamily="34" charset="0"/>
                        </a:rPr>
                        <a:t>Not SSS candidate</a:t>
                      </a:r>
                    </a:p>
                  </a:txBody>
                  <a:tcPr/>
                </a:tc>
                <a:tc>
                  <a:txBody>
                    <a:bodyPr/>
                    <a:lstStyle/>
                    <a:p>
                      <a:r>
                        <a:rPr lang="en-GB" sz="1200" dirty="0">
                          <a:latin typeface="Arial" panose="020B0604020202020204" pitchFamily="34" charset="0"/>
                          <a:cs typeface="Arial" panose="020B0604020202020204" pitchFamily="34" charset="0"/>
                        </a:rPr>
                        <a:t>50</a:t>
                      </a:r>
                    </a:p>
                  </a:txBody>
                  <a:tcPr/>
                </a:tc>
                <a:tc>
                  <a:txBody>
                    <a:bodyPr/>
                    <a:lstStyle/>
                    <a:p>
                      <a:r>
                        <a:rPr lang="en-GB" sz="1200" dirty="0">
                          <a:latin typeface="Arial" panose="020B0604020202020204" pitchFamily="34" charset="0"/>
                          <a:cs typeface="Arial" panose="020B0604020202020204" pitchFamily="34" charset="0"/>
                        </a:rPr>
                        <a:t>46</a:t>
                      </a:r>
                    </a:p>
                  </a:txBody>
                  <a:tcPr/>
                </a:tc>
                <a:extLst>
                  <a:ext uri="{0D108BD9-81ED-4DB2-BD59-A6C34878D82A}">
                    <a16:rowId xmlns:a16="http://schemas.microsoft.com/office/drawing/2014/main" xmlns="" val="103751459"/>
                  </a:ext>
                </a:extLst>
              </a:tr>
              <a:tr h="341888">
                <a:tc>
                  <a:txBody>
                    <a:bodyPr/>
                    <a:lstStyle/>
                    <a:p>
                      <a:r>
                        <a:rPr lang="en-GB" sz="1200" dirty="0">
                          <a:latin typeface="Arial" panose="020B0604020202020204" pitchFamily="34" charset="0"/>
                          <a:cs typeface="Arial" panose="020B0604020202020204" pitchFamily="34" charset="0"/>
                        </a:rPr>
                        <a:t>T4</a:t>
                      </a:r>
                    </a:p>
                  </a:txBody>
                  <a:tcPr/>
                </a:tc>
                <a:tc>
                  <a:txBody>
                    <a:bodyPr/>
                    <a:lstStyle/>
                    <a:p>
                      <a:r>
                        <a:rPr lang="en-GB" sz="1200" dirty="0">
                          <a:latin typeface="Arial" panose="020B0604020202020204" pitchFamily="34" charset="0"/>
                          <a:cs typeface="Arial" panose="020B0604020202020204" pitchFamily="34" charset="0"/>
                        </a:rPr>
                        <a:t>29</a:t>
                      </a:r>
                    </a:p>
                  </a:txBody>
                  <a:tcPr/>
                </a:tc>
                <a:tc>
                  <a:txBody>
                    <a:bodyPr/>
                    <a:lstStyle/>
                    <a:p>
                      <a:r>
                        <a:rPr lang="en-GB" sz="1200"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xmlns="" val="2073110660"/>
                  </a:ext>
                </a:extLst>
              </a:tr>
            </a:tbl>
          </a:graphicData>
        </a:graphic>
      </p:graphicFrame>
      <p:graphicFrame>
        <p:nvGraphicFramePr>
          <p:cNvPr id="11" name="Table 19">
            <a:extLst>
              <a:ext uri="{FF2B5EF4-FFF2-40B4-BE49-F238E27FC236}">
                <a16:creationId xmlns:a16="http://schemas.microsoft.com/office/drawing/2014/main" xmlns="" id="{8042DD37-6E7F-504E-9383-709AF3E33CBE}"/>
              </a:ext>
            </a:extLst>
          </p:cNvPr>
          <p:cNvGraphicFramePr>
            <a:graphicFrameLocks noGrp="1"/>
          </p:cNvGraphicFramePr>
          <p:nvPr>
            <p:extLst>
              <p:ext uri="{D42A27DB-BD31-4B8C-83A1-F6EECF244321}">
                <p14:modId xmlns:p14="http://schemas.microsoft.com/office/powerpoint/2010/main" val="741914451"/>
              </p:ext>
            </p:extLst>
          </p:nvPr>
        </p:nvGraphicFramePr>
        <p:xfrm>
          <a:off x="3791744" y="2067385"/>
          <a:ext cx="5976664" cy="1696488"/>
        </p:xfrm>
        <a:graphic>
          <a:graphicData uri="http://schemas.openxmlformats.org/drawingml/2006/table">
            <a:tbl>
              <a:tblPr firstRow="1" firstCol="1" bandRow="1">
                <a:tableStyleId>{5C22544A-7EE6-4342-B048-85BDC9FD1C3A}</a:tableStyleId>
              </a:tblPr>
              <a:tblGrid>
                <a:gridCol w="969555">
                  <a:extLst>
                    <a:ext uri="{9D8B030D-6E8A-4147-A177-3AD203B41FA5}">
                      <a16:colId xmlns:a16="http://schemas.microsoft.com/office/drawing/2014/main" xmlns="" val="1047865178"/>
                    </a:ext>
                  </a:extLst>
                </a:gridCol>
                <a:gridCol w="1491624">
                  <a:extLst>
                    <a:ext uri="{9D8B030D-6E8A-4147-A177-3AD203B41FA5}">
                      <a16:colId xmlns:a16="http://schemas.microsoft.com/office/drawing/2014/main" xmlns="" val="1738558073"/>
                    </a:ext>
                  </a:extLst>
                </a:gridCol>
                <a:gridCol w="1342461">
                  <a:extLst>
                    <a:ext uri="{9D8B030D-6E8A-4147-A177-3AD203B41FA5}">
                      <a16:colId xmlns:a16="http://schemas.microsoft.com/office/drawing/2014/main" xmlns="" val="2189992798"/>
                    </a:ext>
                  </a:extLst>
                </a:gridCol>
                <a:gridCol w="1342461">
                  <a:extLst>
                    <a:ext uri="{9D8B030D-6E8A-4147-A177-3AD203B41FA5}">
                      <a16:colId xmlns:a16="http://schemas.microsoft.com/office/drawing/2014/main" xmlns="" val="2913667064"/>
                    </a:ext>
                  </a:extLst>
                </a:gridCol>
                <a:gridCol w="830563">
                  <a:extLst>
                    <a:ext uri="{9D8B030D-6E8A-4147-A177-3AD203B41FA5}">
                      <a16:colId xmlns:a16="http://schemas.microsoft.com/office/drawing/2014/main" xmlns="" val="1341602014"/>
                    </a:ext>
                  </a:extLst>
                </a:gridCol>
              </a:tblGrid>
              <a:tr h="149006">
                <a:tc gridSpan="5">
                  <a:txBody>
                    <a:bodyPr/>
                    <a:lstStyle/>
                    <a:p>
                      <a:r>
                        <a:rPr lang="en-GB" sz="1100" dirty="0">
                          <a:solidFill>
                            <a:schemeClr val="tx1"/>
                          </a:solidFill>
                          <a:latin typeface="Arial" panose="020B0604020202020204" pitchFamily="34" charset="0"/>
                          <a:cs typeface="Arial" panose="020B0604020202020204" pitchFamily="34" charset="0"/>
                        </a:rPr>
                        <a:t>First comparison </a:t>
                      </a:r>
                      <a:r>
                        <a:rPr lang="en-GB" sz="1100" dirty="0">
                          <a:solidFill>
                            <a:schemeClr val="accent2"/>
                          </a:solidFill>
                          <a:latin typeface="Arial" panose="020B0604020202020204" pitchFamily="34" charset="0"/>
                          <a:cs typeface="Arial" panose="020B0604020202020204" pitchFamily="34" charset="0"/>
                        </a:rPr>
                        <a:t>(EA1) </a:t>
                      </a:r>
                      <a:r>
                        <a:rPr lang="en-GB" sz="1100" dirty="0">
                          <a:solidFill>
                            <a:schemeClr val="tx1"/>
                          </a:solidFill>
                          <a:latin typeface="Arial" panose="020B0604020202020204" pitchFamily="34" charset="0"/>
                          <a:cs typeface="Arial" panose="020B0604020202020204" pitchFamily="34" charset="0"/>
                        </a:rPr>
                        <a:t>– Median follow-up: EA1 = 3.5 yrs</a:t>
                      </a:r>
                    </a:p>
                  </a:txBody>
                  <a:tcPr marL="55440" marR="55440">
                    <a:noFill/>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12734757"/>
                  </a:ext>
                </a:extLst>
              </a:tr>
              <a:tr h="199263">
                <a:tc>
                  <a:txBody>
                    <a:bodyPr/>
                    <a:lstStyle/>
                    <a:p>
                      <a:pPr>
                        <a:lnSpc>
                          <a:spcPct val="90000"/>
                        </a:lnSpc>
                      </a:pPr>
                      <a:r>
                        <a:rPr lang="en-GB" sz="1100" dirty="0">
                          <a:latin typeface="Arial" panose="020B0604020202020204" pitchFamily="34" charset="0"/>
                          <a:cs typeface="Arial" panose="020B0604020202020204" pitchFamily="34" charset="0"/>
                        </a:rPr>
                        <a:t>Outcome</a:t>
                      </a:r>
                    </a:p>
                  </a:txBody>
                  <a:tcPr marL="55440" marR="55440" marT="28800" marB="28800"/>
                </a:tc>
                <a:tc>
                  <a:txBody>
                    <a:bodyPr/>
                    <a:lstStyle/>
                    <a:p>
                      <a:pPr algn="ctr">
                        <a:lnSpc>
                          <a:spcPct val="90000"/>
                        </a:lnSpc>
                      </a:pPr>
                      <a:r>
                        <a:rPr lang="en-GB" sz="1100" b="1" dirty="0">
                          <a:latin typeface="Arial" panose="020B0604020202020204" pitchFamily="34" charset="0"/>
                          <a:cs typeface="Arial" panose="020B0604020202020204" pitchFamily="34" charset="0"/>
                        </a:rPr>
                        <a:t>Control</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(N=88)</a:t>
                      </a:r>
                    </a:p>
                  </a:txBody>
                  <a:tcPr marL="19440" marR="19440" marT="28800" marB="28800"/>
                </a:tc>
                <a:tc>
                  <a:txBody>
                    <a:bodyPr/>
                    <a:lstStyle/>
                    <a:p>
                      <a:pPr algn="ctr">
                        <a:lnSpc>
                          <a:spcPct val="90000"/>
                        </a:lnSpc>
                      </a:pPr>
                      <a:r>
                        <a:rPr lang="en-GB" sz="1100" b="1" dirty="0">
                          <a:solidFill>
                            <a:schemeClr val="bg1"/>
                          </a:solidFill>
                          <a:latin typeface="Arial" panose="020B0604020202020204" pitchFamily="34" charset="0"/>
                          <a:cs typeface="Arial" panose="020B0604020202020204" pitchFamily="34" charset="0"/>
                        </a:rPr>
                        <a:t>Veliparib</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(N=90)</a:t>
                      </a:r>
                    </a:p>
                  </a:txBody>
                  <a:tcPr marL="19440" marR="19440" marT="28800" marB="28800">
                    <a:solidFill>
                      <a:schemeClr val="accent1"/>
                    </a:solidFill>
                  </a:tcPr>
                </a:tc>
                <a:tc>
                  <a:txBody>
                    <a:bodyPr/>
                    <a:lstStyle/>
                    <a:p>
                      <a:pPr algn="ctr">
                        <a:lnSpc>
                          <a:spcPct val="90000"/>
                        </a:lnSpc>
                      </a:pPr>
                      <a:r>
                        <a:rPr lang="en-GB" sz="1100" b="1" dirty="0">
                          <a:latin typeface="Arial" panose="020B0604020202020204" pitchFamily="34" charset="0"/>
                          <a:cs typeface="Arial" panose="020B0604020202020204" pitchFamily="34" charset="0"/>
                        </a:rPr>
                        <a:t>Stat</a:t>
                      </a:r>
                    </a:p>
                  </a:txBody>
                  <a:tcPr marL="19440" marR="19440" marT="28800" marB="28800"/>
                </a:tc>
                <a:tc>
                  <a:txBody>
                    <a:bodyPr/>
                    <a:lstStyle/>
                    <a:p>
                      <a:pPr algn="ctr">
                        <a:lnSpc>
                          <a:spcPct val="90000"/>
                        </a:lnSpc>
                      </a:pPr>
                      <a:r>
                        <a:rPr lang="en-GB" sz="1100" b="1" dirty="0">
                          <a:latin typeface="Arial" panose="020B0604020202020204" pitchFamily="34" charset="0"/>
                          <a:cs typeface="Arial" panose="020B0604020202020204" pitchFamily="34" charset="0"/>
                        </a:rPr>
                        <a:t>p value</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(*Log rank)</a:t>
                      </a:r>
                    </a:p>
                  </a:txBody>
                  <a:tcPr marL="19440" marR="19440" marT="28800" marB="28800"/>
                </a:tc>
                <a:extLst>
                  <a:ext uri="{0D108BD9-81ED-4DB2-BD59-A6C34878D82A}">
                    <a16:rowId xmlns:a16="http://schemas.microsoft.com/office/drawing/2014/main" xmlns="" val="3072587905"/>
                  </a:ext>
                </a:extLst>
              </a:tr>
              <a:tr h="149006">
                <a:tc>
                  <a:txBody>
                    <a:bodyPr/>
                    <a:lstStyle/>
                    <a:p>
                      <a:pPr>
                        <a:lnSpc>
                          <a:spcPct val="90000"/>
                        </a:lnSpc>
                      </a:pPr>
                      <a:r>
                        <a:rPr lang="en-GB" sz="1100" b="0" dirty="0">
                          <a:latin typeface="Arial" panose="020B0604020202020204" pitchFamily="34" charset="0"/>
                          <a:cs typeface="Arial" panose="020B0604020202020204" pitchFamily="34" charset="0"/>
                        </a:rPr>
                        <a:t>NAR score</a:t>
                      </a: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Mean 12.5</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(9.7, 15.2)</a:t>
                      </a:r>
                    </a:p>
                  </a:txBody>
                  <a:tcPr marL="19440" marR="19440"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Mean 13.3</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95% CI (10.1, 16.5)</a:t>
                      </a:r>
                    </a:p>
                  </a:txBody>
                  <a:tcPr marL="19440" marR="19440"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100" dirty="0">
                          <a:solidFill>
                            <a:schemeClr val="tx1"/>
                          </a:solidFill>
                          <a:latin typeface="Arial" panose="020B0604020202020204" pitchFamily="34" charset="0"/>
                          <a:cs typeface="Arial" panose="020B0604020202020204" pitchFamily="34" charset="0"/>
                        </a:rPr>
                        <a:t>Mean diff -0.8</a:t>
                      </a:r>
                      <a:br>
                        <a:rPr lang="en-GB" sz="1100" dirty="0">
                          <a:solidFill>
                            <a:schemeClr val="tx1"/>
                          </a:solidFill>
                          <a:latin typeface="Arial" panose="020B0604020202020204" pitchFamily="34" charset="0"/>
                          <a:cs typeface="Arial" panose="020B0604020202020204" pitchFamily="34" charset="0"/>
                        </a:rPr>
                      </a:br>
                      <a:r>
                        <a:rPr lang="en-GB" sz="1100" dirty="0">
                          <a:solidFill>
                            <a:schemeClr val="tx1"/>
                          </a:solidFill>
                          <a:latin typeface="Arial" panose="020B0604020202020204" pitchFamily="34" charset="0"/>
                          <a:cs typeface="Arial" panose="020B0604020202020204" pitchFamily="34" charset="0"/>
                        </a:rPr>
                        <a:t>(95% CI (-5.0, 3.3)</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0.81</a:t>
                      </a:r>
                    </a:p>
                  </a:txBody>
                  <a:tcPr marL="19440" marR="19440" marT="28800" marB="28800"/>
                </a:tc>
                <a:extLst>
                  <a:ext uri="{0D108BD9-81ED-4DB2-BD59-A6C34878D82A}">
                    <a16:rowId xmlns:a16="http://schemas.microsoft.com/office/drawing/2014/main" xmlns="" val="829543429"/>
                  </a:ext>
                </a:extLst>
              </a:tr>
              <a:tr h="149006">
                <a:tc>
                  <a:txBody>
                    <a:bodyPr/>
                    <a:lstStyle/>
                    <a:p>
                      <a:pPr>
                        <a:lnSpc>
                          <a:spcPct val="90000"/>
                        </a:lnSpc>
                      </a:pPr>
                      <a:r>
                        <a:rPr lang="en-GB" sz="1100" b="0" dirty="0">
                          <a:latin typeface="Arial" panose="020B0604020202020204" pitchFamily="34" charset="0"/>
                          <a:cs typeface="Arial" panose="020B0604020202020204" pitchFamily="34" charset="0"/>
                        </a:rPr>
                        <a:t>3 yr DFS</a:t>
                      </a: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67%</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29 events</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60%</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38 events</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HR=1.36</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(0.83, 2.25)</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0.23*</a:t>
                      </a:r>
                    </a:p>
                  </a:txBody>
                  <a:tcPr marL="19440" marR="19440" marT="28800" marB="28800"/>
                </a:tc>
                <a:extLst>
                  <a:ext uri="{0D108BD9-81ED-4DB2-BD59-A6C34878D82A}">
                    <a16:rowId xmlns:a16="http://schemas.microsoft.com/office/drawing/2014/main" xmlns="" val="3431745646"/>
                  </a:ext>
                </a:extLst>
              </a:tr>
              <a:tr h="149006">
                <a:tc>
                  <a:txBody>
                    <a:bodyPr/>
                    <a:lstStyle/>
                    <a:p>
                      <a:pPr>
                        <a:lnSpc>
                          <a:spcPct val="90000"/>
                        </a:lnSpc>
                      </a:pPr>
                      <a:r>
                        <a:rPr lang="en-GB" sz="1100" b="0" dirty="0">
                          <a:latin typeface="Arial" panose="020B0604020202020204" pitchFamily="34" charset="0"/>
                          <a:cs typeface="Arial" panose="020B0604020202020204" pitchFamily="34" charset="0"/>
                        </a:rPr>
                        <a:t>3 yr OS</a:t>
                      </a: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92%</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7 deaths</a:t>
                      </a:r>
                    </a:p>
                  </a:txBody>
                  <a:tcPr marL="19440" marR="19440"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85%</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14 deaths</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HR=2.13</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(0.86, 5.29)</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0.10*</a:t>
                      </a:r>
                    </a:p>
                  </a:txBody>
                  <a:tcPr marL="19440" marR="19440" marT="28800" marB="28800"/>
                </a:tc>
                <a:extLst>
                  <a:ext uri="{0D108BD9-81ED-4DB2-BD59-A6C34878D82A}">
                    <a16:rowId xmlns:a16="http://schemas.microsoft.com/office/drawing/2014/main" xmlns="" val="103751459"/>
                  </a:ext>
                </a:extLst>
              </a:tr>
            </a:tbl>
          </a:graphicData>
        </a:graphic>
      </p:graphicFrame>
      <p:sp>
        <p:nvSpPr>
          <p:cNvPr id="12" name="TextBox 11">
            <a:extLst>
              <a:ext uri="{FF2B5EF4-FFF2-40B4-BE49-F238E27FC236}">
                <a16:creationId xmlns:a16="http://schemas.microsoft.com/office/drawing/2014/main" xmlns="" id="{80B9416E-6E61-7041-B3C2-DBEE50748BD4}"/>
              </a:ext>
            </a:extLst>
          </p:cNvPr>
          <p:cNvSpPr txBox="1"/>
          <p:nvPr/>
        </p:nvSpPr>
        <p:spPr>
          <a:xfrm>
            <a:off x="9912424" y="2699097"/>
            <a:ext cx="2147515" cy="1015663"/>
          </a:xfrm>
          <a:prstGeom prst="rect">
            <a:avLst/>
          </a:prstGeom>
          <a:noFill/>
        </p:spPr>
        <p:txBody>
          <a:bodyPr wrap="square" lIns="0" rtlCol="0">
            <a:spAutoFit/>
          </a:bodyPr>
          <a:lstStyle/>
          <a:p>
            <a:r>
              <a:rPr lang="en-GB" sz="1200" dirty="0">
                <a:solidFill>
                  <a:schemeClr val="tx2"/>
                </a:solidFill>
                <a:latin typeface="Arial" panose="020B0604020202020204" pitchFamily="34" charset="0"/>
                <a:ea typeface="Aileron" charset="0"/>
                <a:cs typeface="Arial" panose="020B0604020202020204" pitchFamily="34" charset="0"/>
              </a:rPr>
              <a:t>Addition secondary endpoints</a:t>
            </a:r>
            <a:br>
              <a:rPr lang="en-GB" sz="1200" dirty="0">
                <a:solidFill>
                  <a:schemeClr val="tx2"/>
                </a:solidFill>
                <a:latin typeface="Arial" panose="020B0604020202020204" pitchFamily="34" charset="0"/>
                <a:ea typeface="Aileron" charset="0"/>
                <a:cs typeface="Arial" panose="020B0604020202020204" pitchFamily="34" charset="0"/>
              </a:rPr>
            </a:br>
            <a:r>
              <a:rPr lang="en-GB" sz="1200" dirty="0">
                <a:solidFill>
                  <a:schemeClr val="tx2"/>
                </a:solidFill>
                <a:latin typeface="Arial" panose="020B0604020202020204" pitchFamily="34" charset="0"/>
                <a:ea typeface="Aileron" charset="0"/>
                <a:cs typeface="Arial" panose="020B0604020202020204" pitchFamily="34" charset="0"/>
              </a:rPr>
              <a:t>(control vs veliparib)</a:t>
            </a:r>
          </a:p>
          <a:p>
            <a:r>
              <a:rPr lang="en-GB" sz="1200" dirty="0">
                <a:solidFill>
                  <a:schemeClr val="tx2"/>
                </a:solidFill>
                <a:latin typeface="Arial" panose="020B0604020202020204" pitchFamily="34" charset="0"/>
                <a:ea typeface="Aileron" charset="0"/>
                <a:cs typeface="Arial" panose="020B0604020202020204" pitchFamily="34" charset="0"/>
              </a:rPr>
              <a:t>pCR: 21.6 vs 33.8%</a:t>
            </a:r>
          </a:p>
          <a:p>
            <a:r>
              <a:rPr lang="en-GB" sz="1200" dirty="0">
                <a:solidFill>
                  <a:schemeClr val="tx2"/>
                </a:solidFill>
                <a:latin typeface="Arial" panose="020B0604020202020204" pitchFamily="34" charset="0"/>
                <a:ea typeface="Aileron" charset="0"/>
                <a:cs typeface="Arial" panose="020B0604020202020204" pitchFamily="34" charset="0"/>
              </a:rPr>
              <a:t>cCR: 28.2 vs 33.3%</a:t>
            </a:r>
          </a:p>
          <a:p>
            <a:r>
              <a:rPr lang="en-GB" sz="1200" dirty="0">
                <a:solidFill>
                  <a:schemeClr val="tx2"/>
                </a:solidFill>
                <a:latin typeface="Arial" panose="020B0604020202020204" pitchFamily="34" charset="0"/>
                <a:ea typeface="Aileron" charset="0"/>
                <a:cs typeface="Arial" panose="020B0604020202020204" pitchFamily="34" charset="0"/>
              </a:rPr>
              <a:t>SSS: 52.5 vs 59.3%</a:t>
            </a:r>
          </a:p>
        </p:txBody>
      </p:sp>
      <p:graphicFrame>
        <p:nvGraphicFramePr>
          <p:cNvPr id="18" name="Table 19">
            <a:extLst>
              <a:ext uri="{FF2B5EF4-FFF2-40B4-BE49-F238E27FC236}">
                <a16:creationId xmlns:a16="http://schemas.microsoft.com/office/drawing/2014/main" xmlns="" id="{DD5EBAA9-0F2B-E644-87D7-86EE18048790}"/>
              </a:ext>
            </a:extLst>
          </p:cNvPr>
          <p:cNvGraphicFramePr>
            <a:graphicFrameLocks noGrp="1"/>
          </p:cNvGraphicFramePr>
          <p:nvPr>
            <p:extLst>
              <p:ext uri="{D42A27DB-BD31-4B8C-83A1-F6EECF244321}">
                <p14:modId xmlns:p14="http://schemas.microsoft.com/office/powerpoint/2010/main" val="1677960871"/>
              </p:ext>
            </p:extLst>
          </p:nvPr>
        </p:nvGraphicFramePr>
        <p:xfrm>
          <a:off x="3791744" y="3920039"/>
          <a:ext cx="5976664" cy="1696488"/>
        </p:xfrm>
        <a:graphic>
          <a:graphicData uri="http://schemas.openxmlformats.org/drawingml/2006/table">
            <a:tbl>
              <a:tblPr firstRow="1" firstCol="1" bandRow="1">
                <a:tableStyleId>{5C22544A-7EE6-4342-B048-85BDC9FD1C3A}</a:tableStyleId>
              </a:tblPr>
              <a:tblGrid>
                <a:gridCol w="969555">
                  <a:extLst>
                    <a:ext uri="{9D8B030D-6E8A-4147-A177-3AD203B41FA5}">
                      <a16:colId xmlns:a16="http://schemas.microsoft.com/office/drawing/2014/main" xmlns="" val="1047865178"/>
                    </a:ext>
                  </a:extLst>
                </a:gridCol>
                <a:gridCol w="1491624">
                  <a:extLst>
                    <a:ext uri="{9D8B030D-6E8A-4147-A177-3AD203B41FA5}">
                      <a16:colId xmlns:a16="http://schemas.microsoft.com/office/drawing/2014/main" xmlns="" val="1738558073"/>
                    </a:ext>
                  </a:extLst>
                </a:gridCol>
                <a:gridCol w="1342461">
                  <a:extLst>
                    <a:ext uri="{9D8B030D-6E8A-4147-A177-3AD203B41FA5}">
                      <a16:colId xmlns:a16="http://schemas.microsoft.com/office/drawing/2014/main" xmlns="" val="2189992798"/>
                    </a:ext>
                  </a:extLst>
                </a:gridCol>
                <a:gridCol w="1342461">
                  <a:extLst>
                    <a:ext uri="{9D8B030D-6E8A-4147-A177-3AD203B41FA5}">
                      <a16:colId xmlns:a16="http://schemas.microsoft.com/office/drawing/2014/main" xmlns="" val="2913667064"/>
                    </a:ext>
                  </a:extLst>
                </a:gridCol>
                <a:gridCol w="830563">
                  <a:extLst>
                    <a:ext uri="{9D8B030D-6E8A-4147-A177-3AD203B41FA5}">
                      <a16:colId xmlns:a16="http://schemas.microsoft.com/office/drawing/2014/main" xmlns="" val="1341602014"/>
                    </a:ext>
                  </a:extLst>
                </a:gridCol>
              </a:tblGrid>
              <a:tr h="149006">
                <a:tc gridSpan="5">
                  <a:txBody>
                    <a:bodyPr/>
                    <a:lstStyle/>
                    <a:p>
                      <a:r>
                        <a:rPr lang="en-GB" sz="1100" dirty="0">
                          <a:solidFill>
                            <a:schemeClr val="tx1"/>
                          </a:solidFill>
                          <a:latin typeface="Arial" panose="020B0604020202020204" pitchFamily="34" charset="0"/>
                          <a:cs typeface="Arial" panose="020B0604020202020204" pitchFamily="34" charset="0"/>
                        </a:rPr>
                        <a:t>Second comparison </a:t>
                      </a:r>
                      <a:r>
                        <a:rPr lang="en-GB" sz="1100" dirty="0">
                          <a:solidFill>
                            <a:schemeClr val="tx2"/>
                          </a:solidFill>
                          <a:latin typeface="Arial" panose="020B0604020202020204" pitchFamily="34" charset="0"/>
                          <a:cs typeface="Arial" panose="020B0604020202020204" pitchFamily="34" charset="0"/>
                        </a:rPr>
                        <a:t>(EA2) </a:t>
                      </a:r>
                      <a:r>
                        <a:rPr lang="en-GB" sz="1100" dirty="0">
                          <a:solidFill>
                            <a:schemeClr val="tx1"/>
                          </a:solidFill>
                          <a:latin typeface="Arial" panose="020B0604020202020204" pitchFamily="34" charset="0"/>
                          <a:cs typeface="Arial" panose="020B0604020202020204" pitchFamily="34" charset="0"/>
                        </a:rPr>
                        <a:t>– Median follow-up: EA2 = 3.15 yrs</a:t>
                      </a:r>
                    </a:p>
                  </a:txBody>
                  <a:tcPr marL="55440" marR="55440">
                    <a:noFill/>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tc hMerge="1">
                  <a:txBody>
                    <a:bodyPr/>
                    <a:lstStyle/>
                    <a:p>
                      <a:endParaRPr lang="en-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12734757"/>
                  </a:ext>
                </a:extLst>
              </a:tr>
              <a:tr h="199263">
                <a:tc>
                  <a:txBody>
                    <a:bodyPr/>
                    <a:lstStyle/>
                    <a:p>
                      <a:pPr>
                        <a:lnSpc>
                          <a:spcPct val="90000"/>
                        </a:lnSpc>
                      </a:pPr>
                      <a:r>
                        <a:rPr lang="en-GB" sz="1100" dirty="0">
                          <a:latin typeface="Arial" panose="020B0604020202020204" pitchFamily="34" charset="0"/>
                          <a:cs typeface="Arial" panose="020B0604020202020204" pitchFamily="34" charset="0"/>
                        </a:rPr>
                        <a:t>Outcome</a:t>
                      </a:r>
                    </a:p>
                  </a:txBody>
                  <a:tcPr marL="55440" marR="55440" marT="28800" marB="28800"/>
                </a:tc>
                <a:tc>
                  <a:txBody>
                    <a:bodyPr/>
                    <a:lstStyle/>
                    <a:p>
                      <a:pPr algn="ctr">
                        <a:lnSpc>
                          <a:spcPct val="90000"/>
                        </a:lnSpc>
                      </a:pPr>
                      <a:r>
                        <a:rPr lang="en-GB" sz="1100" b="1" dirty="0">
                          <a:latin typeface="Arial" panose="020B0604020202020204" pitchFamily="34" charset="0"/>
                          <a:cs typeface="Arial" panose="020B0604020202020204" pitchFamily="34" charset="0"/>
                        </a:rPr>
                        <a:t>Control</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(N=95)</a:t>
                      </a:r>
                    </a:p>
                  </a:txBody>
                  <a:tcPr marL="19440" marR="19440" marT="28800" marB="28800"/>
                </a:tc>
                <a:tc>
                  <a:txBody>
                    <a:bodyPr/>
                    <a:lstStyle/>
                    <a:p>
                      <a:pPr algn="ctr">
                        <a:lnSpc>
                          <a:spcPct val="90000"/>
                        </a:lnSpc>
                      </a:pPr>
                      <a:r>
                        <a:rPr lang="en-GB" sz="1100" b="1" dirty="0">
                          <a:solidFill>
                            <a:schemeClr val="bg1"/>
                          </a:solidFill>
                          <a:latin typeface="Arial" panose="020B0604020202020204" pitchFamily="34" charset="0"/>
                          <a:cs typeface="Arial" panose="020B0604020202020204" pitchFamily="34" charset="0"/>
                        </a:rPr>
                        <a:t>Pembrolizumab</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(N=90)</a:t>
                      </a:r>
                    </a:p>
                  </a:txBody>
                  <a:tcPr marL="19440" marR="19440" marT="28800" marB="28800">
                    <a:solidFill>
                      <a:schemeClr val="tx2"/>
                    </a:solidFill>
                  </a:tcPr>
                </a:tc>
                <a:tc>
                  <a:txBody>
                    <a:bodyPr/>
                    <a:lstStyle/>
                    <a:p>
                      <a:pPr algn="ctr">
                        <a:lnSpc>
                          <a:spcPct val="90000"/>
                        </a:lnSpc>
                      </a:pPr>
                      <a:r>
                        <a:rPr lang="en-GB" sz="1100" b="1" dirty="0">
                          <a:latin typeface="Arial" panose="020B0604020202020204" pitchFamily="34" charset="0"/>
                          <a:cs typeface="Arial" panose="020B0604020202020204" pitchFamily="34" charset="0"/>
                        </a:rPr>
                        <a:t>Stat</a:t>
                      </a:r>
                    </a:p>
                  </a:txBody>
                  <a:tcPr marL="19440" marR="19440" marT="28800" marB="28800"/>
                </a:tc>
                <a:tc>
                  <a:txBody>
                    <a:bodyPr/>
                    <a:lstStyle/>
                    <a:p>
                      <a:pPr algn="ctr">
                        <a:lnSpc>
                          <a:spcPct val="90000"/>
                        </a:lnSpc>
                      </a:pPr>
                      <a:r>
                        <a:rPr lang="en-GB" sz="1100" b="1" dirty="0">
                          <a:latin typeface="Arial" panose="020B0604020202020204" pitchFamily="34" charset="0"/>
                          <a:cs typeface="Arial" panose="020B0604020202020204" pitchFamily="34" charset="0"/>
                        </a:rPr>
                        <a:t>p value</a:t>
                      </a:r>
                      <a:br>
                        <a:rPr lang="en-GB" sz="1100" b="1" dirty="0">
                          <a:latin typeface="Arial" panose="020B0604020202020204" pitchFamily="34" charset="0"/>
                          <a:cs typeface="Arial" panose="020B0604020202020204" pitchFamily="34" charset="0"/>
                        </a:rPr>
                      </a:br>
                      <a:r>
                        <a:rPr lang="en-GB" sz="1100" b="1" dirty="0">
                          <a:latin typeface="Arial" panose="020B0604020202020204" pitchFamily="34" charset="0"/>
                          <a:cs typeface="Arial" panose="020B0604020202020204" pitchFamily="34" charset="0"/>
                        </a:rPr>
                        <a:t>(*Log rank)</a:t>
                      </a:r>
                    </a:p>
                  </a:txBody>
                  <a:tcPr marL="19440" marR="19440" marT="28800" marB="28800"/>
                </a:tc>
                <a:extLst>
                  <a:ext uri="{0D108BD9-81ED-4DB2-BD59-A6C34878D82A}">
                    <a16:rowId xmlns:a16="http://schemas.microsoft.com/office/drawing/2014/main" xmlns="" val="3072587905"/>
                  </a:ext>
                </a:extLst>
              </a:tr>
              <a:tr h="149006">
                <a:tc>
                  <a:txBody>
                    <a:bodyPr/>
                    <a:lstStyle/>
                    <a:p>
                      <a:pPr>
                        <a:lnSpc>
                          <a:spcPct val="90000"/>
                        </a:lnSpc>
                      </a:pPr>
                      <a:r>
                        <a:rPr lang="en-GB" sz="1100" b="0" dirty="0">
                          <a:latin typeface="Arial" panose="020B0604020202020204" pitchFamily="34" charset="0"/>
                          <a:cs typeface="Arial" panose="020B0604020202020204" pitchFamily="34" charset="0"/>
                        </a:rPr>
                        <a:t>NAR score</a:t>
                      </a: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Mean 14.4</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(11.1, 17.7)</a:t>
                      </a:r>
                    </a:p>
                  </a:txBody>
                  <a:tcPr marL="19440" marR="19440"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Mean 11.5</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(8.5, 14.5)</a:t>
                      </a:r>
                    </a:p>
                  </a:txBody>
                  <a:tcPr marL="19440" marR="19440"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Mean diff 2.9</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(-1.6, 7.3)</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0.21</a:t>
                      </a:r>
                    </a:p>
                  </a:txBody>
                  <a:tcPr marL="19440" marR="19440" marT="28800" marB="28800"/>
                </a:tc>
                <a:extLst>
                  <a:ext uri="{0D108BD9-81ED-4DB2-BD59-A6C34878D82A}">
                    <a16:rowId xmlns:a16="http://schemas.microsoft.com/office/drawing/2014/main" xmlns="" val="829543429"/>
                  </a:ext>
                </a:extLst>
              </a:tr>
              <a:tr h="149006">
                <a:tc>
                  <a:txBody>
                    <a:bodyPr/>
                    <a:lstStyle/>
                    <a:p>
                      <a:pPr>
                        <a:lnSpc>
                          <a:spcPct val="90000"/>
                        </a:lnSpc>
                      </a:pPr>
                      <a:r>
                        <a:rPr lang="en-GB" sz="1100" b="0" dirty="0">
                          <a:latin typeface="Arial" panose="020B0604020202020204" pitchFamily="34" charset="0"/>
                          <a:cs typeface="Arial" panose="020B0604020202020204" pitchFamily="34" charset="0"/>
                        </a:rPr>
                        <a:t>3 yr DFS</a:t>
                      </a: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64%</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33 events</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64%</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31 events</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HR=0.95</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(0.58, 1.55)</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0.82*</a:t>
                      </a:r>
                    </a:p>
                  </a:txBody>
                  <a:tcPr marL="19440" marR="19440" marT="28800" marB="28800"/>
                </a:tc>
                <a:extLst>
                  <a:ext uri="{0D108BD9-81ED-4DB2-BD59-A6C34878D82A}">
                    <a16:rowId xmlns:a16="http://schemas.microsoft.com/office/drawing/2014/main" xmlns="" val="3431745646"/>
                  </a:ext>
                </a:extLst>
              </a:tr>
              <a:tr h="149006">
                <a:tc>
                  <a:txBody>
                    <a:bodyPr/>
                    <a:lstStyle/>
                    <a:p>
                      <a:pPr>
                        <a:lnSpc>
                          <a:spcPct val="90000"/>
                        </a:lnSpc>
                      </a:pPr>
                      <a:r>
                        <a:rPr lang="en-GB" sz="1100" b="0" dirty="0">
                          <a:latin typeface="Arial" panose="020B0604020202020204" pitchFamily="34" charset="0"/>
                          <a:cs typeface="Arial" panose="020B0604020202020204" pitchFamily="34" charset="0"/>
                        </a:rPr>
                        <a:t>3 yr OS</a:t>
                      </a:r>
                    </a:p>
                  </a:txBody>
                  <a:tcPr marL="55440" marR="55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87%</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13 deaths</a:t>
                      </a:r>
                    </a:p>
                  </a:txBody>
                  <a:tcPr marL="19440" marR="19440" marT="28800" marB="28800"/>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95%</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6 deaths</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HR=0.35</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95% CI (0.12, 1.00)</a:t>
                      </a:r>
                    </a:p>
                  </a:txBody>
                  <a:tcPr marL="19440" marR="19440" marT="28800" marB="28800"/>
                </a:tc>
                <a:tc>
                  <a:txBody>
                    <a:bodyPr/>
                    <a:lstStyle/>
                    <a:p>
                      <a:pPr algn="ctr">
                        <a:lnSpc>
                          <a:spcPct val="90000"/>
                        </a:lnSpc>
                      </a:pPr>
                      <a:r>
                        <a:rPr lang="en-GB" sz="1100" dirty="0">
                          <a:latin typeface="Arial" panose="020B0604020202020204" pitchFamily="34" charset="0"/>
                          <a:cs typeface="Arial" panose="020B0604020202020204" pitchFamily="34" charset="0"/>
                        </a:rPr>
                        <a:t>0.04*</a:t>
                      </a:r>
                    </a:p>
                  </a:txBody>
                  <a:tcPr marL="19440" marR="19440" marT="28800" marB="28800"/>
                </a:tc>
                <a:extLst>
                  <a:ext uri="{0D108BD9-81ED-4DB2-BD59-A6C34878D82A}">
                    <a16:rowId xmlns:a16="http://schemas.microsoft.com/office/drawing/2014/main" xmlns="" val="103751459"/>
                  </a:ext>
                </a:extLst>
              </a:tr>
            </a:tbl>
          </a:graphicData>
        </a:graphic>
      </p:graphicFrame>
      <p:sp>
        <p:nvSpPr>
          <p:cNvPr id="20" name="TextBox 19">
            <a:extLst>
              <a:ext uri="{FF2B5EF4-FFF2-40B4-BE49-F238E27FC236}">
                <a16:creationId xmlns:a16="http://schemas.microsoft.com/office/drawing/2014/main" xmlns="" id="{F2B14DC1-3D7B-2B46-B23F-E5662DC11439}"/>
              </a:ext>
            </a:extLst>
          </p:cNvPr>
          <p:cNvSpPr txBox="1"/>
          <p:nvPr/>
        </p:nvSpPr>
        <p:spPr>
          <a:xfrm>
            <a:off x="9912424" y="4551751"/>
            <a:ext cx="2147515" cy="1015663"/>
          </a:xfrm>
          <a:prstGeom prst="rect">
            <a:avLst/>
          </a:prstGeom>
          <a:noFill/>
        </p:spPr>
        <p:txBody>
          <a:bodyPr wrap="square" lIns="0" rtlCol="0">
            <a:spAutoFit/>
          </a:bodyPr>
          <a:lstStyle/>
          <a:p>
            <a:r>
              <a:rPr lang="en-GB" sz="1200" dirty="0">
                <a:solidFill>
                  <a:schemeClr val="tx2"/>
                </a:solidFill>
                <a:latin typeface="Arial" panose="020B0604020202020204" pitchFamily="34" charset="0"/>
                <a:ea typeface="Aileron" charset="0"/>
                <a:cs typeface="Arial" panose="020B0604020202020204" pitchFamily="34" charset="0"/>
              </a:rPr>
              <a:t>Addition secondary endpoints</a:t>
            </a:r>
            <a:br>
              <a:rPr lang="en-GB" sz="1200" dirty="0">
                <a:solidFill>
                  <a:schemeClr val="tx2"/>
                </a:solidFill>
                <a:latin typeface="Arial" panose="020B0604020202020204" pitchFamily="34" charset="0"/>
                <a:ea typeface="Aileron" charset="0"/>
                <a:cs typeface="Arial" panose="020B0604020202020204" pitchFamily="34" charset="0"/>
              </a:rPr>
            </a:br>
            <a:r>
              <a:rPr lang="en-GB" sz="1200" dirty="0">
                <a:solidFill>
                  <a:schemeClr val="tx2"/>
                </a:solidFill>
                <a:latin typeface="Arial" panose="020B0604020202020204" pitchFamily="34" charset="0"/>
                <a:ea typeface="Aileron" charset="0"/>
                <a:cs typeface="Arial" panose="020B0604020202020204" pitchFamily="34" charset="0"/>
              </a:rPr>
              <a:t>(control vs veliparib)</a:t>
            </a:r>
          </a:p>
          <a:p>
            <a:r>
              <a:rPr lang="en-GB" sz="1200" dirty="0">
                <a:solidFill>
                  <a:schemeClr val="tx2"/>
                </a:solidFill>
                <a:latin typeface="Arial" panose="020B0604020202020204" pitchFamily="34" charset="0"/>
                <a:ea typeface="Aileron" charset="0"/>
                <a:cs typeface="Arial" panose="020B0604020202020204" pitchFamily="34" charset="0"/>
              </a:rPr>
              <a:t>pCR: 29.4 vs 31.9%</a:t>
            </a:r>
          </a:p>
          <a:p>
            <a:r>
              <a:rPr lang="en-GB" sz="1200" dirty="0">
                <a:solidFill>
                  <a:schemeClr val="tx2"/>
                </a:solidFill>
                <a:latin typeface="Arial" panose="020B0604020202020204" pitchFamily="34" charset="0"/>
                <a:ea typeface="Aileron" charset="0"/>
                <a:cs typeface="Arial" panose="020B0604020202020204" pitchFamily="34" charset="0"/>
              </a:rPr>
              <a:t>cCR: 13.6 vs 13.9%</a:t>
            </a:r>
          </a:p>
          <a:p>
            <a:r>
              <a:rPr lang="en-GB" sz="1200" dirty="0">
                <a:solidFill>
                  <a:schemeClr val="tx2"/>
                </a:solidFill>
                <a:latin typeface="Arial" panose="020B0604020202020204" pitchFamily="34" charset="0"/>
                <a:ea typeface="Aileron" charset="0"/>
                <a:cs typeface="Arial" panose="020B0604020202020204" pitchFamily="34" charset="0"/>
              </a:rPr>
              <a:t>SSS: 71.0 vs 59.4%</a:t>
            </a:r>
          </a:p>
        </p:txBody>
      </p:sp>
    </p:spTree>
    <p:extLst>
      <p:ext uri="{BB962C8B-B14F-4D97-AF65-F5344CB8AC3E}">
        <p14:creationId xmlns:p14="http://schemas.microsoft.com/office/powerpoint/2010/main" val="24164725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4AA49B-EE5B-1501-E3D6-B1AEB898C68B}"/>
              </a:ext>
            </a:extLst>
          </p:cNvPr>
          <p:cNvSpPr>
            <a:spLocks noGrp="1"/>
          </p:cNvSpPr>
          <p:nvPr>
            <p:ph type="title"/>
          </p:nvPr>
        </p:nvSpPr>
        <p:spPr/>
        <p:txBody>
          <a:bodyPr/>
          <a:lstStyle/>
          <a:p>
            <a:r>
              <a:rPr lang="en-GB" dirty="0"/>
              <a:t>NRG-GI002: summary</a:t>
            </a:r>
          </a:p>
        </p:txBody>
      </p:sp>
      <p:sp>
        <p:nvSpPr>
          <p:cNvPr id="3" name="Content Placeholder 2">
            <a:extLst>
              <a:ext uri="{FF2B5EF4-FFF2-40B4-BE49-F238E27FC236}">
                <a16:creationId xmlns:a16="http://schemas.microsoft.com/office/drawing/2014/main" xmlns="" id="{7BDC6641-5146-D089-25D5-174386CFCAA0}"/>
              </a:ext>
            </a:extLst>
          </p:cNvPr>
          <p:cNvSpPr>
            <a:spLocks noGrp="1"/>
          </p:cNvSpPr>
          <p:nvPr>
            <p:ph sz="quarter" idx="14"/>
          </p:nvPr>
        </p:nvSpPr>
        <p:spPr/>
        <p:txBody>
          <a:bodyPr/>
          <a:lstStyle/>
          <a:p>
            <a:r>
              <a:rPr lang="en-GB" dirty="0"/>
              <a:t>Neither veliparib or pembrolizumab significantly improved short-term outcomes in unselected patients when added to TNT</a:t>
            </a:r>
          </a:p>
          <a:p>
            <a:r>
              <a:rPr lang="en-GB" dirty="0"/>
              <a:t>Pembrolizumab improved 3-year OS despite no significant improvement in NAR score or DFS</a:t>
            </a:r>
          </a:p>
          <a:p>
            <a:endParaRPr lang="en-GB" dirty="0"/>
          </a:p>
        </p:txBody>
      </p:sp>
      <p:sp>
        <p:nvSpPr>
          <p:cNvPr id="4" name="Slide Number Placeholder 3">
            <a:extLst>
              <a:ext uri="{FF2B5EF4-FFF2-40B4-BE49-F238E27FC236}">
                <a16:creationId xmlns:a16="http://schemas.microsoft.com/office/drawing/2014/main" xmlns="" id="{79F35122-67CB-0681-A52F-0A068F049898}"/>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5" name="Content Placeholder 4">
            <a:extLst>
              <a:ext uri="{FF2B5EF4-FFF2-40B4-BE49-F238E27FC236}">
                <a16:creationId xmlns:a16="http://schemas.microsoft.com/office/drawing/2014/main" xmlns="" id="{56E8F9BF-EBE4-ABA6-3BFC-BF587992A745}"/>
              </a:ext>
            </a:extLst>
          </p:cNvPr>
          <p:cNvSpPr>
            <a:spLocks noGrp="1"/>
          </p:cNvSpPr>
          <p:nvPr>
            <p:ph sz="quarter" idx="15"/>
          </p:nvPr>
        </p:nvSpPr>
        <p:spPr/>
        <p:txBody>
          <a:bodyPr/>
          <a:lstStyle/>
          <a:p>
            <a:r>
              <a:rPr lang="en-GB" dirty="0"/>
              <a:t>DFS, disease-free survival; LARC, locally advanced rectal cancer; NAR, neoadjuvant rectal; OS, overall survival; TNT, total neoadjuvant therapy</a:t>
            </a:r>
          </a:p>
          <a:p>
            <a:pPr>
              <a:buSzPts val="1000"/>
              <a:tabLst>
                <a:tab pos="457200" algn="l"/>
              </a:tabLst>
            </a:pPr>
            <a:r>
              <a:rPr lang="en-GB" sz="1200" dirty="0">
                <a:ea typeface="Calibri" panose="020F0502020204030204" pitchFamily="34" charset="0"/>
              </a:rPr>
              <a:t>George TJ, </a:t>
            </a:r>
            <a:r>
              <a:rPr lang="en-GB" sz="1200" dirty="0">
                <a:effectLst/>
                <a:ea typeface="Calibri" panose="020F0502020204030204" pitchFamily="34" charset="0"/>
              </a:rPr>
              <a:t>et al. </a:t>
            </a:r>
            <a:r>
              <a:rPr lang="en-GB" sz="1200" dirty="0">
                <a:ea typeface="Calibri" panose="020F0502020204030204" pitchFamily="34" charset="0"/>
              </a:rPr>
              <a:t>J Clin Oncol 41, 2023 (</a:t>
            </a:r>
            <a:r>
              <a:rPr lang="en-GB" sz="1200" dirty="0" err="1">
                <a:ea typeface="Calibri" panose="020F0502020204030204" pitchFamily="34" charset="0"/>
              </a:rPr>
              <a:t>suppl</a:t>
            </a:r>
            <a:r>
              <a:rPr lang="en-GB" sz="1200" dirty="0">
                <a:ea typeface="Calibri" panose="020F0502020204030204" pitchFamily="34" charset="0"/>
              </a:rPr>
              <a:t> 4; </a:t>
            </a:r>
            <a:r>
              <a:rPr lang="en-GB" sz="1200" dirty="0" err="1">
                <a:ea typeface="Calibri" panose="020F0502020204030204" pitchFamily="34" charset="0"/>
              </a:rPr>
              <a:t>abstr</a:t>
            </a:r>
            <a:r>
              <a:rPr lang="en-GB" sz="1200" dirty="0">
                <a:ea typeface="Calibri" panose="020F0502020204030204" pitchFamily="34" charset="0"/>
              </a:rPr>
              <a:t> 7) </a:t>
            </a:r>
            <a:r>
              <a:rPr lang="en-GB" sz="1200" dirty="0">
                <a:solidFill>
                  <a:schemeClr val="tx2"/>
                </a:solidFill>
              </a:rPr>
              <a:t>(ASCO GI 2023, oral presentation)</a:t>
            </a:r>
            <a:endParaRPr lang="en-GB" sz="1200" dirty="0">
              <a:ea typeface="Calibri" panose="020F0502020204030204" pitchFamily="34" charset="0"/>
            </a:endParaRPr>
          </a:p>
        </p:txBody>
      </p:sp>
      <p:sp>
        <p:nvSpPr>
          <p:cNvPr id="6" name="TextBox 5">
            <a:extLst>
              <a:ext uri="{FF2B5EF4-FFF2-40B4-BE49-F238E27FC236}">
                <a16:creationId xmlns:a16="http://schemas.microsoft.com/office/drawing/2014/main" xmlns="" id="{ED1B4404-D98B-CA1A-F313-2148A0CB9263}"/>
              </a:ext>
            </a:extLst>
          </p:cNvPr>
          <p:cNvSpPr txBox="1"/>
          <p:nvPr/>
        </p:nvSpPr>
        <p:spPr>
          <a:xfrm>
            <a:off x="1391476" y="3554245"/>
            <a:ext cx="9409047" cy="1746963"/>
          </a:xfrm>
          <a:prstGeom prst="rect">
            <a:avLst/>
          </a:prstGeom>
          <a:solidFill>
            <a:schemeClr val="bg1"/>
          </a:solidFill>
          <a:ln w="28575">
            <a:solidFill>
              <a:schemeClr val="accent1"/>
            </a:solidFill>
          </a:ln>
        </p:spPr>
        <p:txBody>
          <a:bodyPr wrap="square" lIns="288000" tIns="108000" rIns="288000" bIns="108000" rtlCol="0" anchor="ctr" anchorCtr="0">
            <a:no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Takeaway</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The NRG-GI002 provides TNT outcome data for benchmarking in future LARC trials </a:t>
            </a:r>
          </a:p>
          <a:p>
            <a:pPr marL="342900" indent="-342900">
              <a:spcBef>
                <a:spcPts val="600"/>
              </a:spcBef>
              <a:buClr>
                <a:schemeClr val="accent1"/>
              </a:buClr>
              <a:buFont typeface="Arial" panose="020B0604020202020204" pitchFamily="34" charset="0"/>
              <a:buChar char="•"/>
            </a:pPr>
            <a:r>
              <a:rPr lang="en-GB" sz="2000" b="1" dirty="0">
                <a:solidFill>
                  <a:schemeClr val="tx2"/>
                </a:solidFill>
                <a:latin typeface="Arial" panose="020B0604020202020204" pitchFamily="34" charset="0"/>
                <a:cs typeface="Arial" panose="020B0604020202020204" pitchFamily="34" charset="0"/>
              </a:rPr>
              <a:t>Further work is ongoing to identify subgroups that might benefit from these targeted treatments</a:t>
            </a:r>
          </a:p>
        </p:txBody>
      </p:sp>
    </p:spTree>
    <p:extLst>
      <p:ext uri="{BB962C8B-B14F-4D97-AF65-F5344CB8AC3E}">
        <p14:creationId xmlns:p14="http://schemas.microsoft.com/office/powerpoint/2010/main" val="188839762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xmlns="" id="{50A8DF8F-A965-254A-A13D-3C88670E2FBF}"/>
              </a:ext>
            </a:extLst>
          </p:cNvPr>
          <p:cNvSpPr>
            <a:spLocks noGrp="1"/>
          </p:cNvSpPr>
          <p:nvPr>
            <p:ph sz="quarter" idx="12"/>
          </p:nvPr>
        </p:nvSpPr>
        <p:spPr>
          <a:xfrm>
            <a:off x="620184" y="1329344"/>
            <a:ext cx="10963200" cy="4763952"/>
          </a:xfrm>
        </p:spPr>
        <p:txBody>
          <a:bodyPr>
            <a:normAutofit fontScale="85000" lnSpcReduction="10000"/>
          </a:bodyPr>
          <a:lstStyle/>
          <a:p>
            <a:pPr marL="0" indent="0">
              <a:lnSpc>
                <a:spcPct val="120000"/>
              </a:lnSpc>
              <a:spcBef>
                <a:spcPts val="600"/>
              </a:spcBef>
              <a:buNone/>
            </a:pPr>
            <a:r>
              <a:rPr lang="en-GB" altLang="en-US" b="1" dirty="0">
                <a:latin typeface="Arial" panose="020B0604020202020204" pitchFamily="34" charset="0"/>
              </a:rPr>
              <a:t>This programme is developed by GI CONNECT, </a:t>
            </a:r>
            <a:br>
              <a:rPr lang="en-GB" altLang="en-US" b="1" dirty="0">
                <a:latin typeface="Arial" panose="020B0604020202020204" pitchFamily="34" charset="0"/>
              </a:rPr>
            </a:br>
            <a:r>
              <a:rPr lang="en-GB" altLang="en-US" b="1" dirty="0">
                <a:latin typeface="Arial" panose="020B0604020202020204" pitchFamily="34" charset="0"/>
              </a:rPr>
              <a:t>an international group of experts in the field of </a:t>
            </a:r>
            <a:br>
              <a:rPr lang="en-GB" altLang="en-US" b="1" dirty="0">
                <a:latin typeface="Arial" panose="020B0604020202020204" pitchFamily="34" charset="0"/>
              </a:rPr>
            </a:br>
            <a:r>
              <a:rPr lang="en-GB" altLang="en-US" b="1" dirty="0">
                <a:latin typeface="Arial" panose="020B0604020202020204" pitchFamily="34" charset="0"/>
              </a:rPr>
              <a:t>gastrointestinal oncology. </a:t>
            </a: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panose="020B0604020202020204" pitchFamily="34" charset="0"/>
              </a:rPr>
              <a:t>This GI CONNECT programme is supported through an independent educational grant from Bayer. The programme is therefore independent, the content is not influenced by the supporter and is under the sole responsibility of the experts.</a:t>
            </a:r>
            <a:endParaRPr lang="en-GB" dirty="0">
              <a:latin typeface="Arial" panose="020B0604020202020204" pitchFamily="34" charset="0"/>
            </a:endParaRPr>
          </a:p>
          <a:p>
            <a:pPr marL="0" indent="0">
              <a:buNone/>
            </a:pPr>
            <a:r>
              <a:rPr lang="en-GB" b="1" dirty="0">
                <a:latin typeface="Arial" panose="020B0604020202020204" pitchFamily="34" charset="0"/>
              </a:rPr>
              <a:t>Please note:</a:t>
            </a:r>
            <a:r>
              <a:rPr lang="en-GB" dirty="0">
                <a:latin typeface="Arial" panose="020B0604020202020204" pitchFamily="34" charset="0"/>
              </a:rPr>
              <a:t> The views expressed within this programme are the personal opinions of the experts. They do not necessarily represent the views of the experts’ institutions, or the rest of the GI CONNECT group.</a:t>
            </a:r>
          </a:p>
          <a:p>
            <a:pPr marL="0" indent="0">
              <a:buNone/>
            </a:pPr>
            <a:r>
              <a:rPr lang="en-GB" dirty="0">
                <a:latin typeface="Arial" panose="020B0604020202020204" pitchFamily="34" charset="0"/>
              </a:rPr>
              <a:t>Expert Disclaimers:</a:t>
            </a:r>
          </a:p>
          <a:p>
            <a:r>
              <a:rPr lang="en-GB" b="1" dirty="0">
                <a:solidFill>
                  <a:schemeClr val="accent1"/>
                </a:solidFill>
              </a:rPr>
              <a:t>Prof. Andrea Sartore-Bianchi </a:t>
            </a:r>
            <a:r>
              <a:rPr lang="en-GB" dirty="0">
                <a:latin typeface="Arial" panose="020B0604020202020204" pitchFamily="34" charset="0"/>
              </a:rPr>
              <a:t>has received financial support/sponsorship for research support, consultation, or speaker fees from the following companies</a:t>
            </a:r>
            <a:r>
              <a:rPr lang="en-GB" dirty="0"/>
              <a:t>: Amgen, Bayer, Sanofi and </a:t>
            </a:r>
            <a:r>
              <a:rPr lang="en-GB" dirty="0" err="1"/>
              <a:t>Servier</a:t>
            </a:r>
            <a:r>
              <a:rPr lang="en-GB" dirty="0"/>
              <a:t> </a:t>
            </a:r>
            <a:r>
              <a:rPr lang="en-GB" dirty="0" smtClean="0"/>
              <a:t>Pharmaceuticals</a:t>
            </a:r>
          </a:p>
          <a:p>
            <a:r>
              <a:rPr lang="en-GB" b="1" dirty="0" err="1" smtClean="0">
                <a:solidFill>
                  <a:schemeClr val="accent1"/>
                </a:solidFill>
              </a:rPr>
              <a:t>Prof</a:t>
            </a:r>
            <a:r>
              <a:rPr lang="en-GB" b="1" dirty="0" err="1">
                <a:solidFill>
                  <a:schemeClr val="accent1"/>
                </a:solidFill>
              </a:rPr>
              <a:t>.</a:t>
            </a:r>
            <a:r>
              <a:rPr lang="en-GB" b="1" dirty="0">
                <a:solidFill>
                  <a:schemeClr val="accent1"/>
                </a:solidFill>
              </a:rPr>
              <a:t> Shubham Pant </a:t>
            </a:r>
            <a:r>
              <a:rPr lang="en-GB" dirty="0">
                <a:latin typeface="Arial" panose="020B0604020202020204" pitchFamily="34" charset="0"/>
              </a:rPr>
              <a:t>has received financial support/sponsorship for research support, consultation, or speaker fees from the following companies</a:t>
            </a:r>
            <a:r>
              <a:rPr lang="en-GB" dirty="0"/>
              <a:t>: Xencor, 4D, Tyme</a:t>
            </a:r>
          </a:p>
        </p:txBody>
      </p:sp>
      <p:sp>
        <p:nvSpPr>
          <p:cNvPr id="4" name="Title 3">
            <a:extLst>
              <a:ext uri="{FF2B5EF4-FFF2-40B4-BE49-F238E27FC236}">
                <a16:creationId xmlns:a16="http://schemas.microsoft.com/office/drawing/2014/main" xmlns="" id="{0B0B539B-2B35-41E4-A3FE-C1C75548FA1B}"/>
              </a:ext>
            </a:extLst>
          </p:cNvPr>
          <p:cNvSpPr>
            <a:spLocks noGrp="1"/>
          </p:cNvSpPr>
          <p:nvPr>
            <p:ph type="title"/>
          </p:nvPr>
        </p:nvSpPr>
        <p:spPr/>
        <p:txBody>
          <a:bodyPr/>
          <a:lstStyle/>
          <a:p>
            <a:r>
              <a:rPr lang="en-GB" dirty="0">
                <a:latin typeface="Arial" panose="020B0604020202020204" pitchFamily="34" charset="0"/>
              </a:rPr>
              <a:t>Developed by GI COnnect</a:t>
            </a:r>
          </a:p>
        </p:txBody>
      </p:sp>
      <p:sp>
        <p:nvSpPr>
          <p:cNvPr id="3" name="Slide Number Placeholder 2">
            <a:extLst>
              <a:ext uri="{FF2B5EF4-FFF2-40B4-BE49-F238E27FC236}">
                <a16:creationId xmlns:a16="http://schemas.microsoft.com/office/drawing/2014/main" xmlns="" id="{5D7A189A-0A44-4320-923C-33730346FA73}"/>
              </a:ext>
            </a:extLst>
          </p:cNvPr>
          <p:cNvSpPr>
            <a:spLocks noGrp="1"/>
          </p:cNvSpPr>
          <p:nvPr>
            <p:ph type="sldNum" sz="quarter" idx="4"/>
          </p:nvPr>
        </p:nvSpPr>
        <p:spPr/>
        <p:txBody>
          <a:bodyPr/>
          <a:lstStyle/>
          <a:p>
            <a:fld id="{FCE43C0F-8A7B-3A4B-9DB5-B3472E36E833}" type="slidenum">
              <a:rPr lang="en-GB" smtClean="0">
                <a:latin typeface="Arial" panose="020B0604020202020204" pitchFamily="34" charset="0"/>
                <a:cs typeface="Arial" panose="020B0604020202020204" pitchFamily="34" charset="0"/>
              </a:rPr>
              <a:pPr/>
              <a:t>3</a:t>
            </a:fld>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94C7B53F-C89D-92EF-A4EC-981B3F5A80F8}"/>
              </a:ext>
            </a:extLst>
          </p:cNvPr>
          <p:cNvSpPr txBox="1"/>
          <p:nvPr/>
        </p:nvSpPr>
        <p:spPr>
          <a:xfrm>
            <a:off x="-10510" y="-1513490"/>
            <a:ext cx="184731" cy="461665"/>
          </a:xfrm>
          <a:prstGeom prst="rect">
            <a:avLst/>
          </a:prstGeom>
          <a:noFill/>
        </p:spPr>
        <p:txBody>
          <a:bodyPr wrap="none" rtlCol="0">
            <a:spAutoFit/>
          </a:bodyPr>
          <a:lstStyle/>
          <a:p>
            <a:endParaRPr lang="en-GB" sz="2400" dirty="0">
              <a:solidFill>
                <a:srgbClr val="505050"/>
              </a:solidFill>
              <a:latin typeface="Aileron" charset="0"/>
              <a:ea typeface="Aileron" charset="0"/>
              <a:cs typeface="Aileron" charset="0"/>
            </a:endParaRPr>
          </a:p>
        </p:txBody>
      </p:sp>
      <p:pic>
        <p:nvPicPr>
          <p:cNvPr id="9" name="Content Placeholder 7" descr="A picture containing graphical user interface">
            <a:hlinkClick r:id="rId3"/>
            <a:extLst>
              <a:ext uri="{FF2B5EF4-FFF2-40B4-BE49-F238E27FC236}">
                <a16:creationId xmlns:a16="http://schemas.microsoft.com/office/drawing/2014/main" xmlns="" id="{A57BA462-C2A2-E047-A5E7-09A8C4C9E4CA}"/>
              </a:ext>
            </a:extLst>
          </p:cNvPr>
          <p:cNvPicPr>
            <a:picLocks noChangeAspect="1"/>
          </p:cNvPicPr>
          <p:nvPr/>
        </p:nvPicPr>
        <p:blipFill>
          <a:blip r:embed="rId4"/>
          <a:stretch>
            <a:fillRect/>
          </a:stretch>
        </p:blipFill>
        <p:spPr>
          <a:xfrm>
            <a:off x="7380000" y="1213200"/>
            <a:ext cx="2544424" cy="985580"/>
          </a:xfrm>
          <a:prstGeom prst="rect">
            <a:avLst/>
          </a:prstGeom>
        </p:spPr>
      </p:pic>
    </p:spTree>
    <p:extLst>
      <p:ext uri="{BB962C8B-B14F-4D97-AF65-F5344CB8AC3E}">
        <p14:creationId xmlns:p14="http://schemas.microsoft.com/office/powerpoint/2010/main" val="14353829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EE2DD57D-F0BE-3A4F-95BD-314D1016F413}"/>
              </a:ext>
            </a:extLst>
          </p:cNvPr>
          <p:cNvSpPr/>
          <p:nvPr/>
        </p:nvSpPr>
        <p:spPr>
          <a:xfrm>
            <a:off x="6487497" y="1838632"/>
            <a:ext cx="3168352" cy="3348342"/>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xmlns="" id="{645455AE-0F79-5A49-A2BD-CED3C51B0A54}"/>
              </a:ext>
            </a:extLst>
          </p:cNvPr>
          <p:cNvSpPr/>
          <p:nvPr/>
        </p:nvSpPr>
        <p:spPr>
          <a:xfrm>
            <a:off x="2495600" y="1838632"/>
            <a:ext cx="3168352" cy="3348342"/>
          </a:xfrm>
          <a:prstGeom prst="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xmlns="" id="{67F7A1E4-94EA-48ED-844D-6F0729F6815B}"/>
              </a:ext>
            </a:extLst>
          </p:cNvPr>
          <p:cNvSpPr>
            <a:spLocks noGrp="1"/>
          </p:cNvSpPr>
          <p:nvPr>
            <p:ph type="title"/>
          </p:nvPr>
        </p:nvSpPr>
        <p:spPr/>
        <p:txBody>
          <a:bodyPr/>
          <a:lstStyle/>
          <a:p>
            <a:r>
              <a:rPr lang="en-GB" dirty="0"/>
              <a:t>This programme has been developed by the following experts</a:t>
            </a:r>
          </a:p>
        </p:txBody>
      </p:sp>
      <p:sp>
        <p:nvSpPr>
          <p:cNvPr id="4" name="Slide Number Placeholder 3">
            <a:extLst>
              <a:ext uri="{FF2B5EF4-FFF2-40B4-BE49-F238E27FC236}">
                <a16:creationId xmlns:a16="http://schemas.microsoft.com/office/drawing/2014/main" xmlns="" id="{62A7D3FD-1CEE-F940-8B61-C2D15929BC21}"/>
              </a:ext>
            </a:extLst>
          </p:cNvPr>
          <p:cNvSpPr>
            <a:spLocks noGrp="1"/>
          </p:cNvSpPr>
          <p:nvPr>
            <p:ph type="sldNum" sz="quarter" idx="4"/>
          </p:nvPr>
        </p:nvSpPr>
        <p:spPr/>
        <p:txBody>
          <a:bodyPr/>
          <a:lstStyle/>
          <a:p>
            <a:fld id="{FCE43C0F-8A7B-3A4B-9DB5-B3472E36E833}" type="slidenum">
              <a:rPr lang="en-GB" smtClean="0"/>
              <a:pPr/>
              <a:t>4</a:t>
            </a:fld>
            <a:endParaRPr lang="en-GB" dirty="0"/>
          </a:p>
        </p:txBody>
      </p:sp>
      <p:sp>
        <p:nvSpPr>
          <p:cNvPr id="9" name="Freeform 8">
            <a:extLst>
              <a:ext uri="{FF2B5EF4-FFF2-40B4-BE49-F238E27FC236}">
                <a16:creationId xmlns:a16="http://schemas.microsoft.com/office/drawing/2014/main" xmlns="" id="{FE566CFB-36AD-C3C3-543B-1C6B701C8F72}"/>
              </a:ext>
            </a:extLst>
          </p:cNvPr>
          <p:cNvSpPr/>
          <p:nvPr/>
        </p:nvSpPr>
        <p:spPr>
          <a:xfrm>
            <a:off x="2213752" y="4279978"/>
            <a:ext cx="2142364" cy="2104572"/>
          </a:xfrm>
          <a:custGeom>
            <a:avLst/>
            <a:gdLst>
              <a:gd name="connsiteX0" fmla="*/ 0 w 2142364"/>
              <a:gd name="connsiteY0" fmla="*/ 0 h 2104572"/>
              <a:gd name="connsiteX1" fmla="*/ 2142364 w 2142364"/>
              <a:gd name="connsiteY1" fmla="*/ 0 h 2104572"/>
              <a:gd name="connsiteX2" fmla="*/ 2142364 w 2142364"/>
              <a:gd name="connsiteY2" fmla="*/ 2104572 h 2104572"/>
              <a:gd name="connsiteX3" fmla="*/ 0 w 2142364"/>
              <a:gd name="connsiteY3" fmla="*/ 2104572 h 2104572"/>
              <a:gd name="connsiteX4" fmla="*/ 0 w 2142364"/>
              <a:gd name="connsiteY4" fmla="*/ 0 h 210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64" h="2104572">
                <a:moveTo>
                  <a:pt x="0" y="0"/>
                </a:moveTo>
                <a:lnTo>
                  <a:pt x="2142364" y="0"/>
                </a:lnTo>
                <a:lnTo>
                  <a:pt x="2142364" y="2104572"/>
                </a:lnTo>
                <a:lnTo>
                  <a:pt x="0" y="2104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0" lvl="0" indent="0" algn="ctr" defTabSz="533400">
              <a:lnSpc>
                <a:spcPct val="100000"/>
              </a:lnSpc>
              <a:spcBef>
                <a:spcPct val="0"/>
              </a:spcBef>
              <a:spcAft>
                <a:spcPts val="300"/>
              </a:spcAft>
              <a:buNone/>
            </a:pPr>
            <a:endParaRPr lang="en-GB" sz="1200" kern="1200" dirty="0">
              <a:solidFill>
                <a:srgbClr val="5D8298"/>
              </a:solidFill>
              <a:latin typeface="Arial" panose="020B0604020202020204" pitchFamily="34" charset="0"/>
              <a:cs typeface="Arial" panose="020B0604020202020204" pitchFamily="34" charset="0"/>
            </a:endParaRPr>
          </a:p>
        </p:txBody>
      </p:sp>
      <p:sp>
        <p:nvSpPr>
          <p:cNvPr id="10" name="Freeform 9">
            <a:extLst>
              <a:ext uri="{FF2B5EF4-FFF2-40B4-BE49-F238E27FC236}">
                <a16:creationId xmlns:a16="http://schemas.microsoft.com/office/drawing/2014/main" xmlns="" id="{5B5FA671-1EF4-5E0C-5BC8-C370E78138D4}"/>
              </a:ext>
            </a:extLst>
          </p:cNvPr>
          <p:cNvSpPr/>
          <p:nvPr/>
        </p:nvSpPr>
        <p:spPr>
          <a:xfrm>
            <a:off x="2639776" y="1963213"/>
            <a:ext cx="2880000" cy="593777"/>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500" b="1" dirty="0">
                <a:latin typeface="Arial" panose="020B0604020202020204" pitchFamily="34" charset="0"/>
                <a:cs typeface="Arial" panose="020B0604020202020204" pitchFamily="34" charset="0"/>
              </a:rPr>
              <a:t>Prof. </a:t>
            </a:r>
            <a:r>
              <a:rPr lang="en-GB" sz="1500" b="1" kern="1200" dirty="0">
                <a:latin typeface="Arial" panose="020B0604020202020204" pitchFamily="34" charset="0"/>
                <a:cs typeface="Arial" panose="020B0604020202020204" pitchFamily="34" charset="0"/>
              </a:rPr>
              <a:t>Andrea Sartore-Bianchi</a:t>
            </a:r>
          </a:p>
          <a:p>
            <a:pPr marL="0" lvl="0" indent="0" algn="ctr" defTabSz="622300">
              <a:lnSpc>
                <a:spcPct val="90000"/>
              </a:lnSpc>
              <a:spcBef>
                <a:spcPct val="0"/>
              </a:spcBef>
              <a:spcAft>
                <a:spcPts val="300"/>
              </a:spcAft>
              <a:buNone/>
            </a:pPr>
            <a:r>
              <a:rPr lang="en-GB" sz="1400" kern="1200" dirty="0">
                <a:latin typeface="Arial" panose="020B0604020202020204" pitchFamily="34" charset="0"/>
                <a:cs typeface="Arial" panose="020B0604020202020204" pitchFamily="34" charset="0"/>
              </a:rPr>
              <a:t>Niguarda Cancer Center, Italy</a:t>
            </a:r>
          </a:p>
        </p:txBody>
      </p:sp>
      <p:sp>
        <p:nvSpPr>
          <p:cNvPr id="15" name="Freeform 14">
            <a:extLst>
              <a:ext uri="{FF2B5EF4-FFF2-40B4-BE49-F238E27FC236}">
                <a16:creationId xmlns:a16="http://schemas.microsoft.com/office/drawing/2014/main" xmlns="" id="{454D3E8B-13E5-4736-7544-B672651A8C5B}"/>
              </a:ext>
            </a:extLst>
          </p:cNvPr>
          <p:cNvSpPr/>
          <p:nvPr/>
        </p:nvSpPr>
        <p:spPr>
          <a:xfrm>
            <a:off x="6631673" y="1963213"/>
            <a:ext cx="2880000" cy="593777"/>
          </a:xfrm>
          <a:custGeom>
            <a:avLst/>
            <a:gdLst>
              <a:gd name="connsiteX0" fmla="*/ 0 w 2262981"/>
              <a:gd name="connsiteY0" fmla="*/ 0 h 452596"/>
              <a:gd name="connsiteX1" fmla="*/ 2262981 w 2262981"/>
              <a:gd name="connsiteY1" fmla="*/ 0 h 452596"/>
              <a:gd name="connsiteX2" fmla="*/ 2262981 w 2262981"/>
              <a:gd name="connsiteY2" fmla="*/ 452596 h 452596"/>
              <a:gd name="connsiteX3" fmla="*/ 0 w 2262981"/>
              <a:gd name="connsiteY3" fmla="*/ 452596 h 452596"/>
              <a:gd name="connsiteX4" fmla="*/ 0 w 2262981"/>
              <a:gd name="connsiteY4" fmla="*/ 0 h 452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81" h="452596">
                <a:moveTo>
                  <a:pt x="0" y="0"/>
                </a:moveTo>
                <a:lnTo>
                  <a:pt x="2262981" y="0"/>
                </a:lnTo>
                <a:lnTo>
                  <a:pt x="2262981" y="452596"/>
                </a:lnTo>
                <a:lnTo>
                  <a:pt x="0" y="45259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ts val="300"/>
              </a:spcAft>
              <a:buNone/>
            </a:pPr>
            <a:r>
              <a:rPr lang="en-GB" sz="1500" b="1" dirty="0" err="1">
                <a:latin typeface="Arial" panose="020B0604020202020204" pitchFamily="34" charset="0"/>
                <a:cs typeface="Arial" panose="020B0604020202020204" pitchFamily="34" charset="0"/>
              </a:rPr>
              <a:t>Prof.</a:t>
            </a:r>
            <a:r>
              <a:rPr lang="en-GB" sz="1500" b="1" dirty="0">
                <a:latin typeface="Arial" panose="020B0604020202020204" pitchFamily="34" charset="0"/>
                <a:cs typeface="Arial" panose="020B0604020202020204" pitchFamily="34" charset="0"/>
              </a:rPr>
              <a:t> </a:t>
            </a:r>
            <a:r>
              <a:rPr lang="en-GB" sz="1500" b="1" kern="1200" dirty="0">
                <a:latin typeface="Arial" panose="020B0604020202020204" pitchFamily="34" charset="0"/>
                <a:cs typeface="Arial" panose="020B0604020202020204" pitchFamily="34" charset="0"/>
              </a:rPr>
              <a:t>Shubham Pant</a:t>
            </a:r>
          </a:p>
          <a:p>
            <a:pPr marL="0" lvl="0" indent="0" algn="ctr" defTabSz="622300">
              <a:lnSpc>
                <a:spcPct val="90000"/>
              </a:lnSpc>
              <a:spcBef>
                <a:spcPct val="0"/>
              </a:spcBef>
              <a:spcAft>
                <a:spcPts val="300"/>
              </a:spcAft>
              <a:buNone/>
            </a:pPr>
            <a:r>
              <a:rPr lang="en-GB" sz="1400" dirty="0">
                <a:latin typeface="Arial" panose="020B0604020202020204" pitchFamily="34" charset="0"/>
                <a:cs typeface="Arial" panose="020B0604020202020204" pitchFamily="34" charset="0"/>
              </a:rPr>
              <a:t>MD Anderson Cancer Center, USA</a:t>
            </a:r>
            <a:endParaRPr lang="en-GB" sz="1400" kern="1200" dirty="0">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xmlns="" id="{BBAEC5B2-D04A-A5FC-6E7D-79DF0DECE533}"/>
              </a:ext>
            </a:extLst>
          </p:cNvPr>
          <p:cNvSpPr/>
          <p:nvPr/>
        </p:nvSpPr>
        <p:spPr>
          <a:xfrm>
            <a:off x="7835884" y="4279978"/>
            <a:ext cx="2142364" cy="2104572"/>
          </a:xfrm>
          <a:custGeom>
            <a:avLst/>
            <a:gdLst>
              <a:gd name="connsiteX0" fmla="*/ 0 w 2142364"/>
              <a:gd name="connsiteY0" fmla="*/ 0 h 2104572"/>
              <a:gd name="connsiteX1" fmla="*/ 2142364 w 2142364"/>
              <a:gd name="connsiteY1" fmla="*/ 0 h 2104572"/>
              <a:gd name="connsiteX2" fmla="*/ 2142364 w 2142364"/>
              <a:gd name="connsiteY2" fmla="*/ 2104572 h 2104572"/>
              <a:gd name="connsiteX3" fmla="*/ 0 w 2142364"/>
              <a:gd name="connsiteY3" fmla="*/ 2104572 h 2104572"/>
              <a:gd name="connsiteX4" fmla="*/ 0 w 2142364"/>
              <a:gd name="connsiteY4" fmla="*/ 0 h 210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2364" h="2104572">
                <a:moveTo>
                  <a:pt x="0" y="0"/>
                </a:moveTo>
                <a:lnTo>
                  <a:pt x="2142364" y="0"/>
                </a:lnTo>
                <a:lnTo>
                  <a:pt x="2142364" y="2104572"/>
                </a:lnTo>
                <a:lnTo>
                  <a:pt x="0" y="21045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marL="114300" lvl="1" indent="-114300" algn="l" defTabSz="533400">
              <a:lnSpc>
                <a:spcPct val="100000"/>
              </a:lnSpc>
              <a:spcBef>
                <a:spcPct val="0"/>
              </a:spcBef>
              <a:spcAft>
                <a:spcPts val="300"/>
              </a:spcAft>
              <a:buNone/>
            </a:pPr>
            <a:endParaRPr lang="en-GB" sz="1200" kern="1200" dirty="0">
              <a:solidFill>
                <a:srgbClr val="5D8298"/>
              </a:solidFill>
              <a:latin typeface="Arial" panose="020B0604020202020204" pitchFamily="34" charset="0"/>
              <a:ea typeface="+mn-ea"/>
              <a:cs typeface="Arial" panose="020B0604020202020204" pitchFamily="34" charset="0"/>
            </a:endParaRPr>
          </a:p>
        </p:txBody>
      </p:sp>
      <p:pic>
        <p:nvPicPr>
          <p:cNvPr id="1028" name="Picture 4" descr="Portrait of Shubham Pant">
            <a:extLst>
              <a:ext uri="{FF2B5EF4-FFF2-40B4-BE49-F238E27FC236}">
                <a16:creationId xmlns:a16="http://schemas.microsoft.com/office/drawing/2014/main" xmlns="" id="{AEEB0CDE-EF65-C113-3675-59B1A169B4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5" r="8125"/>
          <a:stretch/>
        </p:blipFill>
        <p:spPr bwMode="auto">
          <a:xfrm>
            <a:off x="6865674" y="2681571"/>
            <a:ext cx="2412000" cy="241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5"/>
          </p:nvPr>
        </p:nvSpPr>
        <p:spPr/>
        <p:txBody>
          <a:bodyPr/>
          <a:lstStyle/>
          <a:p>
            <a:endParaRPr lang="en-GB"/>
          </a:p>
        </p:txBody>
      </p:sp>
      <p:pic>
        <p:nvPicPr>
          <p:cNvPr id="6" name="Picture 5"/>
          <p:cNvPicPr>
            <a:picLocks noChangeAspect="1"/>
          </p:cNvPicPr>
          <p:nvPr/>
        </p:nvPicPr>
        <p:blipFill>
          <a:blip r:embed="rId4"/>
          <a:stretch>
            <a:fillRect/>
          </a:stretch>
        </p:blipFill>
        <p:spPr>
          <a:xfrm>
            <a:off x="2889790" y="2681571"/>
            <a:ext cx="2412000" cy="2412000"/>
          </a:xfrm>
          <a:prstGeom prst="rect">
            <a:avLst/>
          </a:prstGeom>
        </p:spPr>
      </p:pic>
    </p:spTree>
    <p:extLst>
      <p:ext uri="{BB962C8B-B14F-4D97-AF65-F5344CB8AC3E}">
        <p14:creationId xmlns:p14="http://schemas.microsoft.com/office/powerpoint/2010/main" val="11266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396425F-48A0-CEC1-BB46-2A2421FF54AA}"/>
              </a:ext>
            </a:extLst>
          </p:cNvPr>
          <p:cNvSpPr>
            <a:spLocks noGrp="1"/>
          </p:cNvSpPr>
          <p:nvPr>
            <p:ph sz="quarter" idx="12"/>
          </p:nvPr>
        </p:nvSpPr>
        <p:spPr>
          <a:xfrm>
            <a:off x="620184" y="1166400"/>
            <a:ext cx="10963200" cy="4710872"/>
          </a:xfrm>
        </p:spPr>
        <p:txBody>
          <a:bodyPr/>
          <a:lstStyle/>
          <a:p>
            <a:r>
              <a:rPr lang="en-GB" sz="1800" b="1" dirty="0">
                <a:solidFill>
                  <a:schemeClr val="accent2"/>
                </a:solidFill>
              </a:rPr>
              <a:t>SUNLIGHT trial</a:t>
            </a:r>
            <a:r>
              <a:rPr lang="en-GB" sz="1800" b="1" baseline="30000" dirty="0">
                <a:solidFill>
                  <a:schemeClr val="accent2"/>
                </a:solidFill>
              </a:rPr>
              <a:t>1</a:t>
            </a:r>
          </a:p>
          <a:p>
            <a:pPr marL="700087" lvl="1" indent="-342900">
              <a:spcBef>
                <a:spcPts val="600"/>
              </a:spcBef>
              <a:buClr>
                <a:schemeClr val="accent1"/>
              </a:buClr>
              <a:buFont typeface="Arial" panose="020B0604020202020204" pitchFamily="34" charset="0"/>
              <a:buChar char="•"/>
            </a:pPr>
            <a:r>
              <a:rPr lang="en-GB" sz="1800" dirty="0"/>
              <a:t>FTD/TPI plus bevacizumab improved OS and PFS in refractory CRC patients and should be considered a standard of care in the </a:t>
            </a:r>
            <a:r>
              <a:rPr lang="en-GB" sz="1800" dirty="0">
                <a:solidFill>
                  <a:schemeClr val="tx2"/>
                </a:solidFill>
                <a:latin typeface="Arial" panose="020B0604020202020204" pitchFamily="34" charset="0"/>
                <a:cs typeface="Arial" panose="020B0604020202020204" pitchFamily="34" charset="0"/>
              </a:rPr>
              <a:t>refractory treatment setting</a:t>
            </a:r>
            <a:endParaRPr lang="en-GB" sz="1600" dirty="0">
              <a:solidFill>
                <a:schemeClr val="tx2"/>
              </a:solidFill>
              <a:latin typeface="Arial" panose="020B0604020202020204" pitchFamily="34" charset="0"/>
              <a:cs typeface="Arial" panose="020B0604020202020204" pitchFamily="34" charset="0"/>
            </a:endParaRPr>
          </a:p>
          <a:p>
            <a:r>
              <a:rPr lang="en-GB" sz="1800" b="1" dirty="0">
                <a:solidFill>
                  <a:schemeClr val="accent2"/>
                </a:solidFill>
              </a:rPr>
              <a:t>Kinetics of postoperative cfDNA/ctDNA</a:t>
            </a:r>
            <a:r>
              <a:rPr lang="en-GB" sz="1800" b="1" baseline="30000" dirty="0">
                <a:solidFill>
                  <a:schemeClr val="accent2"/>
                </a:solidFill>
              </a:rPr>
              <a:t>2</a:t>
            </a:r>
          </a:p>
          <a:p>
            <a:pPr lvl="1">
              <a:buFont typeface="Arial" panose="020B0604020202020204" pitchFamily="34" charset="0"/>
              <a:buChar char="•"/>
            </a:pPr>
            <a:r>
              <a:rPr lang="en-GB" dirty="0"/>
              <a:t>Post operative </a:t>
            </a:r>
            <a:r>
              <a:rPr lang="en-GB" dirty="0" err="1"/>
              <a:t>ctDNA</a:t>
            </a:r>
            <a:r>
              <a:rPr lang="en-GB" dirty="0"/>
              <a:t>-positivity is significantly associated with shorter recurrence-free survival</a:t>
            </a:r>
          </a:p>
          <a:p>
            <a:pPr lvl="1">
              <a:buFont typeface="Arial" panose="020B0604020202020204" pitchFamily="34" charset="0"/>
              <a:buChar char="•"/>
            </a:pPr>
            <a:r>
              <a:rPr lang="en-GB" dirty="0"/>
              <a:t>Clinical data are insufficient at this stage to consider MRD testing as standard of care for patients with </a:t>
            </a:r>
            <a:r>
              <a:rPr lang="en-GB" dirty="0" err="1"/>
              <a:t>resectable</a:t>
            </a:r>
            <a:r>
              <a:rPr lang="en-GB" dirty="0"/>
              <a:t> CRC</a:t>
            </a:r>
          </a:p>
          <a:p>
            <a:r>
              <a:rPr lang="en-GB" sz="1800" b="1" dirty="0">
                <a:solidFill>
                  <a:schemeClr val="accent2"/>
                </a:solidFill>
              </a:rPr>
              <a:t>Study of </a:t>
            </a:r>
            <a:r>
              <a:rPr lang="en-GB" sz="1800" b="1" dirty="0" err="1">
                <a:solidFill>
                  <a:schemeClr val="accent2"/>
                </a:solidFill>
              </a:rPr>
              <a:t>balstilimab</a:t>
            </a:r>
            <a:r>
              <a:rPr lang="en-GB" sz="1800" b="1" dirty="0">
                <a:solidFill>
                  <a:schemeClr val="accent2"/>
                </a:solidFill>
              </a:rPr>
              <a:t> plus </a:t>
            </a:r>
            <a:r>
              <a:rPr lang="en-GB" sz="1800" b="1" dirty="0" err="1">
                <a:solidFill>
                  <a:schemeClr val="accent2"/>
                </a:solidFill>
              </a:rPr>
              <a:t>botensilimab</a:t>
            </a:r>
            <a:r>
              <a:rPr lang="en-GB" sz="1800" b="1" dirty="0">
                <a:solidFill>
                  <a:schemeClr val="accent2"/>
                </a:solidFill>
              </a:rPr>
              <a:t> in MSS mCRC patients</a:t>
            </a:r>
            <a:r>
              <a:rPr lang="en-GB" sz="1800" b="1" baseline="30000" dirty="0">
                <a:solidFill>
                  <a:schemeClr val="accent2"/>
                </a:solidFill>
              </a:rPr>
              <a:t>3</a:t>
            </a:r>
          </a:p>
          <a:p>
            <a:pPr lvl="1">
              <a:buFont typeface="Arial" panose="020B0604020202020204" pitchFamily="34" charset="0"/>
              <a:buChar char="•"/>
            </a:pPr>
            <a:r>
              <a:rPr lang="en-GB" dirty="0"/>
              <a:t>Durable objective responses were observed in heavily pre-treated MSS CRC patients treated with </a:t>
            </a:r>
            <a:r>
              <a:rPr lang="en-GB" dirty="0" err="1"/>
              <a:t>balstilimab</a:t>
            </a:r>
            <a:r>
              <a:rPr lang="en-GB" dirty="0"/>
              <a:t> plus </a:t>
            </a:r>
            <a:r>
              <a:rPr lang="en-GB" dirty="0" err="1"/>
              <a:t>botensilimab</a:t>
            </a:r>
            <a:r>
              <a:rPr lang="en-GB" dirty="0"/>
              <a:t>. Further investigation is warranted</a:t>
            </a:r>
          </a:p>
          <a:p>
            <a:pPr marL="357188" lvl="1" indent="-357188">
              <a:spcBef>
                <a:spcPts val="1200"/>
              </a:spcBef>
              <a:buClr>
                <a:schemeClr val="accent1"/>
              </a:buClr>
              <a:buFont typeface="Arial"/>
              <a:buChar char="•"/>
            </a:pPr>
            <a:r>
              <a:rPr lang="en-GB" b="1" dirty="0">
                <a:solidFill>
                  <a:schemeClr val="accent2"/>
                </a:solidFill>
              </a:rPr>
              <a:t>NRG-GI002</a:t>
            </a:r>
            <a:r>
              <a:rPr lang="en-GB" b="1" baseline="30000" dirty="0">
                <a:solidFill>
                  <a:schemeClr val="accent2"/>
                </a:solidFill>
              </a:rPr>
              <a:t>4</a:t>
            </a:r>
          </a:p>
          <a:p>
            <a:pPr lvl="1">
              <a:buFont typeface="Arial" panose="020B0604020202020204" pitchFamily="34" charset="0"/>
              <a:buChar char="•"/>
            </a:pPr>
            <a:r>
              <a:rPr lang="en-GB" dirty="0"/>
              <a:t>Neither veliparib or pembrolizumab significantly improved short-term outcomes in unselected patients when added to TNT</a:t>
            </a:r>
          </a:p>
          <a:p>
            <a:pPr lvl="1">
              <a:buFont typeface="Arial" panose="020B0604020202020204" pitchFamily="34" charset="0"/>
              <a:buChar char="•"/>
            </a:pPr>
            <a:r>
              <a:rPr lang="en-GB" dirty="0"/>
              <a:t>NRG-GI002 provides TNT outcome data for benchmarking in future LARC trials </a:t>
            </a:r>
          </a:p>
          <a:p>
            <a:pPr lvl="1">
              <a:buFont typeface="Arial" panose="020B0604020202020204" pitchFamily="34" charset="0"/>
              <a:buChar char="•"/>
            </a:pPr>
            <a:endParaRPr lang="en-GB" dirty="0"/>
          </a:p>
          <a:p>
            <a:endParaRPr lang="en-GB" sz="1800" b="1" dirty="0">
              <a:solidFill>
                <a:schemeClr val="accent2"/>
              </a:solidFill>
            </a:endParaRPr>
          </a:p>
        </p:txBody>
      </p:sp>
      <p:sp>
        <p:nvSpPr>
          <p:cNvPr id="3" name="Title 2">
            <a:extLst>
              <a:ext uri="{FF2B5EF4-FFF2-40B4-BE49-F238E27FC236}">
                <a16:creationId xmlns:a16="http://schemas.microsoft.com/office/drawing/2014/main" xmlns="" id="{6B77E764-7EC4-2A57-8576-B437C79CECA0}"/>
              </a:ext>
            </a:extLst>
          </p:cNvPr>
          <p:cNvSpPr>
            <a:spLocks noGrp="1"/>
          </p:cNvSpPr>
          <p:nvPr>
            <p:ph type="title"/>
          </p:nvPr>
        </p:nvSpPr>
        <p:spPr/>
        <p:txBody>
          <a:bodyPr/>
          <a:lstStyle/>
          <a:p>
            <a:r>
              <a:rPr lang="en-GB" dirty="0"/>
              <a:t>Clinical takeaways</a:t>
            </a:r>
          </a:p>
        </p:txBody>
      </p:sp>
      <p:sp>
        <p:nvSpPr>
          <p:cNvPr id="4" name="Slide Number Placeholder 3">
            <a:extLst>
              <a:ext uri="{FF2B5EF4-FFF2-40B4-BE49-F238E27FC236}">
                <a16:creationId xmlns:a16="http://schemas.microsoft.com/office/drawing/2014/main" xmlns="" id="{DC2A1B46-CC86-4979-ECD0-AC4EB89645B0}"/>
              </a:ext>
            </a:extLst>
          </p:cNvPr>
          <p:cNvSpPr>
            <a:spLocks noGrp="1"/>
          </p:cNvSpPr>
          <p:nvPr>
            <p:ph type="sldNum" sz="quarter" idx="4"/>
          </p:nvPr>
        </p:nvSpPr>
        <p:spPr/>
        <p:txBody>
          <a:bodyPr/>
          <a:lstStyle/>
          <a:p>
            <a:fld id="{FCE43C0F-8A7B-3A4B-9DB5-B3472E36E833}" type="slidenum">
              <a:rPr lang="en-GB" smtClean="0"/>
              <a:pPr/>
              <a:t>5</a:t>
            </a:fld>
            <a:endParaRPr lang="en-GB" dirty="0"/>
          </a:p>
        </p:txBody>
      </p:sp>
      <p:sp>
        <p:nvSpPr>
          <p:cNvPr id="5" name="Content Placeholder 4">
            <a:extLst>
              <a:ext uri="{FF2B5EF4-FFF2-40B4-BE49-F238E27FC236}">
                <a16:creationId xmlns:a16="http://schemas.microsoft.com/office/drawing/2014/main" xmlns="" id="{452F0371-5EE6-7929-CF56-D16D81C75723}"/>
              </a:ext>
            </a:extLst>
          </p:cNvPr>
          <p:cNvSpPr>
            <a:spLocks noGrp="1"/>
          </p:cNvSpPr>
          <p:nvPr>
            <p:ph sz="quarter" idx="15"/>
          </p:nvPr>
        </p:nvSpPr>
        <p:spPr>
          <a:xfrm>
            <a:off x="767408" y="6233675"/>
            <a:ext cx="10180339" cy="365125"/>
          </a:xfrm>
        </p:spPr>
        <p:txBody>
          <a:bodyPr/>
          <a:lstStyle/>
          <a:p>
            <a:r>
              <a:rPr lang="en-GB" sz="1100" dirty="0"/>
              <a:t>CRC, colorectal cancer; cfDNA, cell-free DNA; </a:t>
            </a:r>
            <a:r>
              <a:rPr lang="en-GB" sz="1100" dirty="0" err="1"/>
              <a:t>ctDNA</a:t>
            </a:r>
            <a:r>
              <a:rPr lang="en-GB" sz="1100" dirty="0"/>
              <a:t>, circulating tumour DNA; </a:t>
            </a:r>
            <a:r>
              <a:rPr lang="en-GB" sz="1100" i="0" dirty="0">
                <a:solidFill>
                  <a:schemeClr val="tx2"/>
                </a:solidFill>
                <a:effectLst/>
              </a:rPr>
              <a:t>FTD/TPI, trifluridine/</a:t>
            </a:r>
            <a:r>
              <a:rPr lang="en-GB" sz="1100" i="0" dirty="0" err="1">
                <a:solidFill>
                  <a:schemeClr val="tx2"/>
                </a:solidFill>
                <a:effectLst/>
              </a:rPr>
              <a:t>tipiracil</a:t>
            </a:r>
            <a:r>
              <a:rPr lang="en-GB" sz="1100" dirty="0">
                <a:solidFill>
                  <a:schemeClr val="tx2"/>
                </a:solidFill>
              </a:rPr>
              <a:t>; </a:t>
            </a:r>
            <a:r>
              <a:rPr lang="en-GB" sz="1100" dirty="0"/>
              <a:t>LARC, </a:t>
            </a:r>
            <a:r>
              <a:rPr lang="en-GB" sz="1100" dirty="0">
                <a:effectLst/>
                <a:ea typeface="Calibri" panose="020F0502020204030204" pitchFamily="34" charset="0"/>
              </a:rPr>
              <a:t>locally advanced </a:t>
            </a:r>
            <a:r>
              <a:rPr lang="en-GB" sz="1100" dirty="0">
                <a:ea typeface="Calibri" panose="020F0502020204030204" pitchFamily="34" charset="0"/>
              </a:rPr>
              <a:t>rectal cancer; MRD, molecular residual disease; MSS, microsatellite stable; OS, overall survival; PFS, progression free survival; </a:t>
            </a:r>
            <a:r>
              <a:rPr lang="en-GB" sz="1100" dirty="0">
                <a:solidFill>
                  <a:schemeClr val="tx2"/>
                </a:solidFill>
                <a:ea typeface="Calibri" panose="020F0502020204030204" pitchFamily="34" charset="0"/>
              </a:rPr>
              <a:t>TNT, total neoadjuvant therapy</a:t>
            </a:r>
            <a:endParaRPr lang="en-GB" sz="1100" dirty="0">
              <a:solidFill>
                <a:schemeClr val="tx2"/>
              </a:solidFill>
              <a:effectLst/>
              <a:ea typeface="Calibri" panose="020F0502020204030204" pitchFamily="34" charset="0"/>
            </a:endParaRPr>
          </a:p>
          <a:p>
            <a:r>
              <a:rPr lang="en-GB" sz="1100" dirty="0">
                <a:solidFill>
                  <a:schemeClr val="tx2"/>
                </a:solidFill>
                <a:effectLst/>
                <a:ea typeface="Calibri" panose="020F0502020204030204" pitchFamily="34" charset="0"/>
              </a:rPr>
              <a:t>1. </a:t>
            </a:r>
            <a:r>
              <a:rPr lang="en-GB" sz="1100" dirty="0" err="1">
                <a:solidFill>
                  <a:schemeClr val="tx2"/>
                </a:solidFill>
                <a:effectLst/>
                <a:ea typeface="Calibri" panose="020F0502020204030204" pitchFamily="34" charset="0"/>
              </a:rPr>
              <a:t>Tabernero</a:t>
            </a:r>
            <a:r>
              <a:rPr lang="en-GB" sz="1100" dirty="0">
                <a:solidFill>
                  <a:schemeClr val="tx2"/>
                </a:solidFill>
                <a:effectLst/>
                <a:ea typeface="Calibri" panose="020F0502020204030204" pitchFamily="34" charset="0"/>
              </a:rPr>
              <a:t> J, et al. </a:t>
            </a:r>
            <a:r>
              <a:rPr lang="en-GB" sz="1100" dirty="0">
                <a:solidFill>
                  <a:schemeClr val="tx2"/>
                </a:solidFill>
              </a:rPr>
              <a:t>J Clin Oncol 41, 2023 (</a:t>
            </a:r>
            <a:r>
              <a:rPr lang="en-GB" sz="1100" dirty="0" err="1">
                <a:solidFill>
                  <a:schemeClr val="tx2"/>
                </a:solidFill>
              </a:rPr>
              <a:t>suppl</a:t>
            </a:r>
            <a:r>
              <a:rPr lang="en-GB" sz="1100" dirty="0">
                <a:solidFill>
                  <a:schemeClr val="tx2"/>
                </a:solidFill>
              </a:rPr>
              <a:t> 4; </a:t>
            </a:r>
            <a:r>
              <a:rPr lang="en-GB" sz="1100" dirty="0" err="1">
                <a:solidFill>
                  <a:schemeClr val="tx2"/>
                </a:solidFill>
              </a:rPr>
              <a:t>abstr</a:t>
            </a:r>
            <a:r>
              <a:rPr lang="en-GB" sz="1100" dirty="0">
                <a:solidFill>
                  <a:schemeClr val="tx2"/>
                </a:solidFill>
              </a:rPr>
              <a:t> 4); 2. </a:t>
            </a:r>
            <a:r>
              <a:rPr lang="en-GB" sz="1100" dirty="0">
                <a:solidFill>
                  <a:schemeClr val="tx2"/>
                </a:solidFill>
                <a:ea typeface="Calibri" panose="020F0502020204030204" pitchFamily="34" charset="0"/>
              </a:rPr>
              <a:t>Cohen SA, </a:t>
            </a:r>
            <a:r>
              <a:rPr lang="en-GB" sz="1100" dirty="0">
                <a:solidFill>
                  <a:schemeClr val="tx2"/>
                </a:solidFill>
                <a:effectLst/>
                <a:ea typeface="Calibri" panose="020F0502020204030204" pitchFamily="34" charset="0"/>
              </a:rPr>
              <a:t>et al. </a:t>
            </a:r>
            <a:r>
              <a:rPr lang="en-GB" sz="1100" dirty="0">
                <a:solidFill>
                  <a:schemeClr val="tx2"/>
                </a:solidFill>
                <a:ea typeface="Calibri" panose="020F0502020204030204" pitchFamily="34" charset="0"/>
              </a:rPr>
              <a:t>J Clin Oncol 41, 2023 (</a:t>
            </a:r>
            <a:r>
              <a:rPr lang="en-GB" sz="1100" dirty="0" err="1">
                <a:solidFill>
                  <a:schemeClr val="tx2"/>
                </a:solidFill>
                <a:ea typeface="Calibri" panose="020F0502020204030204" pitchFamily="34" charset="0"/>
              </a:rPr>
              <a:t>suppl</a:t>
            </a:r>
            <a:r>
              <a:rPr lang="en-GB" sz="1100" dirty="0">
                <a:solidFill>
                  <a:schemeClr val="tx2"/>
                </a:solidFill>
                <a:ea typeface="Calibri" panose="020F0502020204030204" pitchFamily="34" charset="0"/>
              </a:rPr>
              <a:t> 4; </a:t>
            </a:r>
            <a:r>
              <a:rPr lang="en-GB" sz="1100" dirty="0" err="1">
                <a:solidFill>
                  <a:schemeClr val="tx2"/>
                </a:solidFill>
                <a:ea typeface="Calibri" panose="020F0502020204030204" pitchFamily="34" charset="0"/>
              </a:rPr>
              <a:t>abstr</a:t>
            </a:r>
            <a:r>
              <a:rPr lang="en-GB" sz="1100" dirty="0">
                <a:solidFill>
                  <a:schemeClr val="tx2"/>
                </a:solidFill>
                <a:ea typeface="Calibri" panose="020F0502020204030204" pitchFamily="34" charset="0"/>
              </a:rPr>
              <a:t> 5); 3. El-</a:t>
            </a:r>
            <a:r>
              <a:rPr lang="en-GB" sz="1100" dirty="0" err="1">
                <a:solidFill>
                  <a:schemeClr val="tx2"/>
                </a:solidFill>
                <a:ea typeface="Calibri" panose="020F0502020204030204" pitchFamily="34" charset="0"/>
              </a:rPr>
              <a:t>Khoueiry</a:t>
            </a:r>
            <a:r>
              <a:rPr lang="en-GB" sz="1100" dirty="0">
                <a:solidFill>
                  <a:schemeClr val="tx2"/>
                </a:solidFill>
                <a:ea typeface="Calibri" panose="020F0502020204030204" pitchFamily="34" charset="0"/>
              </a:rPr>
              <a:t> AB, </a:t>
            </a:r>
            <a:r>
              <a:rPr lang="en-GB" sz="1100" dirty="0">
                <a:solidFill>
                  <a:schemeClr val="tx2"/>
                </a:solidFill>
                <a:effectLst/>
                <a:ea typeface="Calibri" panose="020F0502020204030204" pitchFamily="34" charset="0"/>
              </a:rPr>
              <a:t>et al</a:t>
            </a:r>
            <a:r>
              <a:rPr lang="en-GB" sz="1100" dirty="0">
                <a:solidFill>
                  <a:schemeClr val="tx2"/>
                </a:solidFill>
                <a:ea typeface="Calibri" panose="020F0502020204030204" pitchFamily="34" charset="0"/>
              </a:rPr>
              <a:t>. </a:t>
            </a:r>
            <a:r>
              <a:rPr lang="it-IT" sz="1100" dirty="0">
                <a:solidFill>
                  <a:schemeClr val="tx2"/>
                </a:solidFill>
                <a:ea typeface="Calibri" panose="020F0502020204030204" pitchFamily="34" charset="0"/>
              </a:rPr>
              <a:t>J Clin Oncol 41, 2023 (suppl 4; abstr LBA8); 4. </a:t>
            </a:r>
            <a:r>
              <a:rPr lang="en-GB" sz="1100" dirty="0">
                <a:solidFill>
                  <a:schemeClr val="tx2"/>
                </a:solidFill>
                <a:ea typeface="Calibri" panose="020F0502020204030204" pitchFamily="34" charset="0"/>
              </a:rPr>
              <a:t>George TJ, </a:t>
            </a:r>
            <a:r>
              <a:rPr lang="en-GB" sz="1100" dirty="0">
                <a:solidFill>
                  <a:schemeClr val="tx2"/>
                </a:solidFill>
                <a:effectLst/>
                <a:ea typeface="Calibri" panose="020F0502020204030204" pitchFamily="34" charset="0"/>
              </a:rPr>
              <a:t>et al. </a:t>
            </a:r>
            <a:r>
              <a:rPr lang="en-GB" sz="1100" dirty="0">
                <a:solidFill>
                  <a:schemeClr val="tx2"/>
                </a:solidFill>
                <a:ea typeface="Calibri" panose="020F0502020204030204" pitchFamily="34" charset="0"/>
              </a:rPr>
              <a:t>J Clin Oncol 41, 2023 (</a:t>
            </a:r>
            <a:r>
              <a:rPr lang="en-GB" sz="1100" dirty="0" err="1">
                <a:solidFill>
                  <a:schemeClr val="tx2"/>
                </a:solidFill>
                <a:ea typeface="Calibri" panose="020F0502020204030204" pitchFamily="34" charset="0"/>
              </a:rPr>
              <a:t>suppl</a:t>
            </a:r>
            <a:r>
              <a:rPr lang="en-GB" sz="1100" dirty="0">
                <a:solidFill>
                  <a:schemeClr val="tx2"/>
                </a:solidFill>
                <a:ea typeface="Calibri" panose="020F0502020204030204" pitchFamily="34" charset="0"/>
              </a:rPr>
              <a:t> 4; </a:t>
            </a:r>
            <a:r>
              <a:rPr lang="en-GB" sz="1100" dirty="0" err="1">
                <a:solidFill>
                  <a:schemeClr val="tx2"/>
                </a:solidFill>
                <a:ea typeface="Calibri" panose="020F0502020204030204" pitchFamily="34" charset="0"/>
              </a:rPr>
              <a:t>abstr</a:t>
            </a:r>
            <a:r>
              <a:rPr lang="en-GB" sz="1100" dirty="0">
                <a:solidFill>
                  <a:schemeClr val="tx2"/>
                </a:solidFill>
                <a:ea typeface="Calibri" panose="020F0502020204030204" pitchFamily="34" charset="0"/>
              </a:rPr>
              <a:t> 7)</a:t>
            </a:r>
            <a:endParaRPr lang="en-GB" sz="1100" dirty="0">
              <a:solidFill>
                <a:schemeClr val="tx2"/>
              </a:solidFill>
            </a:endParaRPr>
          </a:p>
        </p:txBody>
      </p:sp>
    </p:spTree>
    <p:extLst>
      <p:ext uri="{BB962C8B-B14F-4D97-AF65-F5344CB8AC3E}">
        <p14:creationId xmlns:p14="http://schemas.microsoft.com/office/powerpoint/2010/main" val="226915763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CE43C0F-8A7B-3A4B-9DB5-B3472E36E833}" type="slidenum">
              <a:rPr lang="en-GB" smtClean="0"/>
              <a:pPr/>
              <a:t>6</a:t>
            </a:fld>
            <a:endParaRPr lang="en-GB" dirty="0"/>
          </a:p>
        </p:txBody>
      </p:sp>
      <p:sp>
        <p:nvSpPr>
          <p:cNvPr id="2" name="Title 1">
            <a:extLst>
              <a:ext uri="{FF2B5EF4-FFF2-40B4-BE49-F238E27FC236}">
                <a16:creationId xmlns:a16="http://schemas.microsoft.com/office/drawing/2014/main" xmlns="" id="{93E1C903-EB03-4C5A-984B-750C2EB65CA1}"/>
              </a:ext>
            </a:extLst>
          </p:cNvPr>
          <p:cNvSpPr>
            <a:spLocks noGrp="1"/>
          </p:cNvSpPr>
          <p:nvPr>
            <p:ph type="title"/>
          </p:nvPr>
        </p:nvSpPr>
        <p:spPr/>
        <p:txBody>
          <a:bodyPr>
            <a:noAutofit/>
          </a:bodyPr>
          <a:lstStyle/>
          <a:p>
            <a:r>
              <a:rPr lang="en-GB" dirty="0">
                <a:effectLst/>
                <a:ea typeface="Calibri" panose="020F0502020204030204" pitchFamily="34" charset="0"/>
              </a:rPr>
              <a:t>Trifluridine/tipiracil plus bevacizumab for third-line treatment of refractory metastatic colorectal cancer: The phase 3 randomised SUNLIGHT study</a:t>
            </a:r>
            <a:endParaRPr lang="en-GB" dirty="0"/>
          </a:p>
        </p:txBody>
      </p:sp>
      <p:sp>
        <p:nvSpPr>
          <p:cNvPr id="3" name="Subtitle 2">
            <a:extLst>
              <a:ext uri="{FF2B5EF4-FFF2-40B4-BE49-F238E27FC236}">
                <a16:creationId xmlns:a16="http://schemas.microsoft.com/office/drawing/2014/main" xmlns="" id="{E08ACCF1-33A6-41A4-915C-64F86C0DDB3C}"/>
              </a:ext>
            </a:extLst>
          </p:cNvPr>
          <p:cNvSpPr>
            <a:spLocks noGrp="1"/>
          </p:cNvSpPr>
          <p:nvPr>
            <p:ph type="subTitle" idx="1"/>
          </p:nvPr>
        </p:nvSpPr>
        <p:spPr/>
        <p:txBody>
          <a:bodyPr>
            <a:normAutofit/>
          </a:bodyPr>
          <a:lstStyle/>
          <a:p>
            <a:r>
              <a:rPr lang="en-GB" sz="2400" b="1" dirty="0" err="1">
                <a:effectLst/>
                <a:ea typeface="Calibri" panose="020F0502020204030204" pitchFamily="34" charset="0"/>
              </a:rPr>
              <a:t>Tabernero</a:t>
            </a:r>
            <a:r>
              <a:rPr lang="en-GB" sz="2400" b="1" dirty="0">
                <a:effectLst/>
                <a:ea typeface="Calibri" panose="020F0502020204030204" pitchFamily="34" charset="0"/>
              </a:rPr>
              <a:t> J, et al. </a:t>
            </a:r>
            <a:r>
              <a:rPr lang="en-GB" sz="2400" b="1" dirty="0"/>
              <a:t>J Clin Oncol 41, 2023 (</a:t>
            </a:r>
            <a:r>
              <a:rPr lang="en-GB" sz="2400" b="1" dirty="0" err="1"/>
              <a:t>suppl</a:t>
            </a:r>
            <a:r>
              <a:rPr lang="en-GB" sz="2400" b="1" dirty="0"/>
              <a:t> 4; </a:t>
            </a:r>
            <a:r>
              <a:rPr lang="en-GB" sz="2400" b="1" dirty="0" err="1"/>
              <a:t>abstr</a:t>
            </a:r>
            <a:r>
              <a:rPr lang="en-GB" sz="2400" b="1" dirty="0"/>
              <a:t> 4)</a:t>
            </a:r>
          </a:p>
        </p:txBody>
      </p:sp>
    </p:spTree>
    <p:extLst>
      <p:ext uri="{BB962C8B-B14F-4D97-AF65-F5344CB8AC3E}">
        <p14:creationId xmlns:p14="http://schemas.microsoft.com/office/powerpoint/2010/main" val="139418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F8C88EC-B076-399B-AC75-334906C7EDB3}"/>
              </a:ext>
            </a:extLst>
          </p:cNvPr>
          <p:cNvSpPr>
            <a:spLocks noGrp="1"/>
          </p:cNvSpPr>
          <p:nvPr>
            <p:ph type="title"/>
          </p:nvPr>
        </p:nvSpPr>
        <p:spPr/>
        <p:txBody>
          <a:bodyPr/>
          <a:lstStyle/>
          <a:p>
            <a:r>
              <a:rPr lang="en-GB" dirty="0"/>
              <a:t>Sunlight: background and study design</a:t>
            </a:r>
          </a:p>
        </p:txBody>
      </p:sp>
      <p:sp>
        <p:nvSpPr>
          <p:cNvPr id="7" name="Content Placeholder 6">
            <a:extLst>
              <a:ext uri="{FF2B5EF4-FFF2-40B4-BE49-F238E27FC236}">
                <a16:creationId xmlns:a16="http://schemas.microsoft.com/office/drawing/2014/main" xmlns="" id="{AF962D86-610B-2E93-6C9F-EC395F199A92}"/>
              </a:ext>
            </a:extLst>
          </p:cNvPr>
          <p:cNvSpPr>
            <a:spLocks noGrp="1"/>
          </p:cNvSpPr>
          <p:nvPr>
            <p:ph sz="quarter" idx="14"/>
          </p:nvPr>
        </p:nvSpPr>
        <p:spPr>
          <a:xfrm>
            <a:off x="610583" y="1107858"/>
            <a:ext cx="10962216" cy="2518891"/>
          </a:xfrm>
        </p:spPr>
        <p:txBody>
          <a:bodyPr>
            <a:normAutofit/>
          </a:bodyPr>
          <a:lstStyle/>
          <a:p>
            <a:r>
              <a:rPr lang="en-GB" sz="1800" b="1" dirty="0">
                <a:solidFill>
                  <a:schemeClr val="accent2"/>
                </a:solidFill>
              </a:rPr>
              <a:t>Standard treatment options for refractory mCRC </a:t>
            </a:r>
            <a:r>
              <a:rPr lang="en-GB" sz="1800" dirty="0"/>
              <a:t>(3</a:t>
            </a:r>
            <a:r>
              <a:rPr lang="en-GB" sz="1800" baseline="30000" dirty="0"/>
              <a:t>rd</a:t>
            </a:r>
            <a:r>
              <a:rPr lang="en-GB" sz="1800" dirty="0"/>
              <a:t>/4</a:t>
            </a:r>
            <a:r>
              <a:rPr lang="en-GB" sz="1800" baseline="30000" dirty="0"/>
              <a:t>th</a:t>
            </a:r>
            <a:r>
              <a:rPr lang="en-GB" sz="1800" dirty="0"/>
              <a:t> line) </a:t>
            </a:r>
            <a:r>
              <a:rPr lang="en-GB" sz="1800" b="1" dirty="0">
                <a:solidFill>
                  <a:schemeClr val="accent2"/>
                </a:solidFill>
              </a:rPr>
              <a:t>include </a:t>
            </a:r>
            <a:r>
              <a:rPr lang="en-GB" sz="1800" b="1" dirty="0">
                <a:solidFill>
                  <a:schemeClr val="accent2"/>
                </a:solidFill>
                <a:ea typeface="PT Sans" panose="020B0503020203020204" pitchFamily="34" charset="0"/>
              </a:rPr>
              <a:t>trifluridine/tipiracil and regorafenib </a:t>
            </a:r>
            <a:r>
              <a:rPr lang="en-GB" sz="1800" dirty="0">
                <a:solidFill>
                  <a:schemeClr val="tx2"/>
                </a:solidFill>
                <a:ea typeface="PT Sans" panose="020B0503020203020204" pitchFamily="34" charset="0"/>
              </a:rPr>
              <a:t>based on data from the RECOURSE and CORRECT trials</a:t>
            </a:r>
            <a:r>
              <a:rPr lang="en-GB" sz="1800" baseline="30000" dirty="0">
                <a:solidFill>
                  <a:schemeClr val="tx2"/>
                </a:solidFill>
                <a:ea typeface="PT Sans" panose="020B0503020203020204" pitchFamily="34" charset="0"/>
              </a:rPr>
              <a:t>1,2</a:t>
            </a:r>
          </a:p>
          <a:p>
            <a:r>
              <a:rPr lang="en-GB" sz="1800" dirty="0">
                <a:solidFill>
                  <a:schemeClr val="tx2"/>
                </a:solidFill>
              </a:rPr>
              <a:t>Recent data from the FRESCO-2 study suggests that </a:t>
            </a:r>
            <a:r>
              <a:rPr lang="en-GB" sz="1800" b="1" dirty="0">
                <a:solidFill>
                  <a:schemeClr val="accent2"/>
                </a:solidFill>
              </a:rPr>
              <a:t>fruquintinib may also be a future treatment option </a:t>
            </a:r>
            <a:r>
              <a:rPr lang="en-GB" sz="1800" dirty="0">
                <a:solidFill>
                  <a:schemeClr val="tx2"/>
                </a:solidFill>
              </a:rPr>
              <a:t>for these patients</a:t>
            </a:r>
            <a:r>
              <a:rPr lang="en-GB" sz="1800" baseline="30000" dirty="0">
                <a:solidFill>
                  <a:schemeClr val="tx2"/>
                </a:solidFill>
              </a:rPr>
              <a:t>3</a:t>
            </a:r>
          </a:p>
          <a:p>
            <a:r>
              <a:rPr lang="en-GB" sz="1800" b="1" dirty="0">
                <a:solidFill>
                  <a:schemeClr val="accent2"/>
                </a:solidFill>
              </a:rPr>
              <a:t>FTD/TPI plus bevacizumab improved OS and PFS </a:t>
            </a:r>
            <a:r>
              <a:rPr lang="en-GB" sz="1800" dirty="0"/>
              <a:t>in a previous randomised phase 2 trial in heavily pre-treated mCRC patients</a:t>
            </a:r>
            <a:r>
              <a:rPr lang="en-GB" sz="1800" baseline="30000" dirty="0"/>
              <a:t>4</a:t>
            </a:r>
          </a:p>
          <a:p>
            <a:r>
              <a:rPr lang="en-GB" sz="1800" b="1" dirty="0">
                <a:solidFill>
                  <a:schemeClr val="accent2"/>
                </a:solidFill>
              </a:rPr>
              <a:t>SUNLIGHT </a:t>
            </a:r>
            <a:r>
              <a:rPr lang="en-GB" sz="1800" dirty="0"/>
              <a:t>was designed to further </a:t>
            </a:r>
            <a:r>
              <a:rPr lang="en-GB" sz="1800" b="1" dirty="0">
                <a:solidFill>
                  <a:schemeClr val="accent2"/>
                </a:solidFill>
              </a:rPr>
              <a:t>confirm the efficacy and safety of the combination treatment</a:t>
            </a:r>
            <a:r>
              <a:rPr lang="en-GB" sz="1800" baseline="30000" dirty="0">
                <a:solidFill>
                  <a:schemeClr val="tx2"/>
                </a:solidFill>
              </a:rPr>
              <a:t>5</a:t>
            </a:r>
          </a:p>
        </p:txBody>
      </p:sp>
      <p:sp>
        <p:nvSpPr>
          <p:cNvPr id="2" name="Slide Number Placeholder 1">
            <a:extLst>
              <a:ext uri="{FF2B5EF4-FFF2-40B4-BE49-F238E27FC236}">
                <a16:creationId xmlns:a16="http://schemas.microsoft.com/office/drawing/2014/main" xmlns="" id="{5709CF91-F705-3628-9888-E8A8A3696846}"/>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8" name="Content Placeholder 7">
            <a:extLst>
              <a:ext uri="{FF2B5EF4-FFF2-40B4-BE49-F238E27FC236}">
                <a16:creationId xmlns:a16="http://schemas.microsoft.com/office/drawing/2014/main" xmlns="" id="{4800DB18-47C4-76F1-8634-58AF03BBB903}"/>
              </a:ext>
            </a:extLst>
          </p:cNvPr>
          <p:cNvSpPr>
            <a:spLocks noGrp="1"/>
          </p:cNvSpPr>
          <p:nvPr>
            <p:ph sz="quarter" idx="15"/>
          </p:nvPr>
        </p:nvSpPr>
        <p:spPr>
          <a:xfrm>
            <a:off x="633964" y="6196620"/>
            <a:ext cx="10180339" cy="365125"/>
          </a:xfrm>
        </p:spPr>
        <p:txBody>
          <a:bodyPr/>
          <a:lstStyle/>
          <a:p>
            <a:r>
              <a:rPr lang="en-GB" sz="1100" dirty="0">
                <a:solidFill>
                  <a:schemeClr val="tx2"/>
                </a:solidFill>
              </a:rPr>
              <a:t>BID, twice a day; DCR, disease control rate; ECOG PS, </a:t>
            </a:r>
            <a:r>
              <a:rPr lang="en-GB" sz="1100" i="0" dirty="0">
                <a:solidFill>
                  <a:schemeClr val="tx2"/>
                </a:solidFill>
                <a:effectLst/>
              </a:rPr>
              <a:t>Eastern Cooperative Oncology Group </a:t>
            </a:r>
            <a:r>
              <a:rPr lang="en-GB" sz="1100" dirty="0">
                <a:solidFill>
                  <a:schemeClr val="tx2"/>
                </a:solidFill>
              </a:rPr>
              <a:t>performance status;</a:t>
            </a:r>
            <a:r>
              <a:rPr lang="en-GB" sz="1100" i="0" dirty="0">
                <a:solidFill>
                  <a:schemeClr val="tx2"/>
                </a:solidFill>
                <a:effectLst/>
              </a:rPr>
              <a:t> FTD/TPI, trifluridine/tipiracil; IV, intravenous; </a:t>
            </a:r>
            <a:r>
              <a:rPr lang="en-GB" sz="1100" dirty="0">
                <a:solidFill>
                  <a:schemeClr val="tx2"/>
                </a:solidFill>
              </a:rPr>
              <a:t>mCRC, metastatic colorectal cancer; ORR, objective response rate; OS, overall survival; PFS, progression-free survival; p.o., by mouth; QoL, quality of life; R, randomisation; </a:t>
            </a:r>
            <a:r>
              <a:rPr lang="en-GB" sz="1100" dirty="0">
                <a:solidFill>
                  <a:schemeClr val="tx2"/>
                </a:solidFill>
                <a:ea typeface="PT Sans" panose="020B0503020203020204" pitchFamily="34" charset="0"/>
              </a:rPr>
              <a:t>RAS, RAS proto-oncogene GTPase</a:t>
            </a:r>
          </a:p>
          <a:p>
            <a:r>
              <a:rPr lang="en-GB" sz="1100" dirty="0">
                <a:solidFill>
                  <a:schemeClr val="tx2"/>
                </a:solidFill>
              </a:rPr>
              <a:t>1. Mayer RJ, et al. N </a:t>
            </a:r>
            <a:r>
              <a:rPr lang="en-GB" sz="1100" dirty="0" err="1">
                <a:solidFill>
                  <a:schemeClr val="tx2"/>
                </a:solidFill>
              </a:rPr>
              <a:t>Engl</a:t>
            </a:r>
            <a:r>
              <a:rPr lang="en-GB" sz="1100" dirty="0">
                <a:solidFill>
                  <a:schemeClr val="tx2"/>
                </a:solidFill>
              </a:rPr>
              <a:t> J Med. 2015;372:1909-19; 2. </a:t>
            </a:r>
            <a:r>
              <a:rPr lang="en-GB" sz="1100" dirty="0" err="1">
                <a:solidFill>
                  <a:schemeClr val="tx2"/>
                </a:solidFill>
              </a:rPr>
              <a:t>Grothey</a:t>
            </a:r>
            <a:r>
              <a:rPr lang="en-GB" sz="1100" dirty="0">
                <a:solidFill>
                  <a:schemeClr val="tx2"/>
                </a:solidFill>
              </a:rPr>
              <a:t> A, et al. Lancet. 2013;381:303-12; 3. </a:t>
            </a:r>
            <a:r>
              <a:rPr lang="en-GB" sz="1100" dirty="0" err="1">
                <a:solidFill>
                  <a:schemeClr val="tx2"/>
                </a:solidFill>
                <a:effectLst/>
              </a:rPr>
              <a:t>Dasari</a:t>
            </a:r>
            <a:r>
              <a:rPr lang="en-GB" sz="1100" dirty="0">
                <a:solidFill>
                  <a:schemeClr val="tx2"/>
                </a:solidFill>
                <a:effectLst/>
              </a:rPr>
              <a:t> NA, et al. Ann Oncol. 2022; 33 (suppl_7): S808-S869 (ESMO 2022 presentation); </a:t>
            </a:r>
            <a:r>
              <a:rPr lang="en-GB" sz="1100" dirty="0">
                <a:solidFill>
                  <a:schemeClr val="tx2"/>
                </a:solidFill>
              </a:rPr>
              <a:t>4. Van </a:t>
            </a:r>
            <a:r>
              <a:rPr lang="en-GB" sz="1100" dirty="0" err="1">
                <a:solidFill>
                  <a:schemeClr val="tx2"/>
                </a:solidFill>
              </a:rPr>
              <a:t>Custem</a:t>
            </a:r>
            <a:r>
              <a:rPr lang="en-GB" sz="1100" dirty="0">
                <a:solidFill>
                  <a:schemeClr val="tx2"/>
                </a:solidFill>
              </a:rPr>
              <a:t> E, et al. Ann Oncol 2020; 31 (9): 1160-1168; 5. </a:t>
            </a:r>
            <a:r>
              <a:rPr lang="en-GB" sz="1100" dirty="0" err="1">
                <a:solidFill>
                  <a:schemeClr val="tx2"/>
                </a:solidFill>
                <a:effectLst/>
                <a:ea typeface="Calibri" panose="020F0502020204030204" pitchFamily="34" charset="0"/>
              </a:rPr>
              <a:t>Tabernero</a:t>
            </a:r>
            <a:r>
              <a:rPr lang="en-GB" sz="1100" dirty="0">
                <a:solidFill>
                  <a:schemeClr val="tx2"/>
                </a:solidFill>
                <a:effectLst/>
                <a:ea typeface="Calibri" panose="020F0502020204030204" pitchFamily="34" charset="0"/>
              </a:rPr>
              <a:t> J, et al. </a:t>
            </a:r>
            <a:r>
              <a:rPr lang="en-GB" sz="1100" dirty="0">
                <a:solidFill>
                  <a:schemeClr val="tx2"/>
                </a:solidFill>
              </a:rPr>
              <a:t>J Clin Oncol 41, 2023 (</a:t>
            </a:r>
            <a:r>
              <a:rPr lang="en-GB" sz="1100" dirty="0" err="1">
                <a:solidFill>
                  <a:schemeClr val="tx2"/>
                </a:solidFill>
              </a:rPr>
              <a:t>suppl</a:t>
            </a:r>
            <a:r>
              <a:rPr lang="en-GB" sz="1100" dirty="0">
                <a:solidFill>
                  <a:schemeClr val="tx2"/>
                </a:solidFill>
              </a:rPr>
              <a:t> 4; </a:t>
            </a:r>
            <a:r>
              <a:rPr lang="en-GB" sz="1100" dirty="0" err="1">
                <a:solidFill>
                  <a:schemeClr val="tx2"/>
                </a:solidFill>
              </a:rPr>
              <a:t>abstr</a:t>
            </a:r>
            <a:r>
              <a:rPr lang="en-GB" sz="1100" dirty="0">
                <a:solidFill>
                  <a:schemeClr val="tx2"/>
                </a:solidFill>
              </a:rPr>
              <a:t> 4) (ASCO GI 2023, oral presentation)</a:t>
            </a:r>
          </a:p>
          <a:p>
            <a:endParaRPr lang="en-GB" sz="1100" dirty="0">
              <a:solidFill>
                <a:schemeClr val="tx2"/>
              </a:solidFill>
            </a:endParaRPr>
          </a:p>
        </p:txBody>
      </p:sp>
      <p:cxnSp>
        <p:nvCxnSpPr>
          <p:cNvPr id="10" name="Gerade Verbindung mit Pfeil 33">
            <a:extLst>
              <a:ext uri="{FF2B5EF4-FFF2-40B4-BE49-F238E27FC236}">
                <a16:creationId xmlns:a16="http://schemas.microsoft.com/office/drawing/2014/main" xmlns="" id="{E24A8596-4282-9293-B4CA-3C596BBE5E38}"/>
              </a:ext>
            </a:extLst>
          </p:cNvPr>
          <p:cNvCxnSpPr>
            <a:cxnSpLocks noChangeShapeType="1"/>
          </p:cNvCxnSpPr>
          <p:nvPr/>
        </p:nvCxnSpPr>
        <p:spPr bwMode="auto">
          <a:xfrm flipV="1">
            <a:off x="3640644" y="4149559"/>
            <a:ext cx="323077"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1" name="Gerade Verbindung mit Pfeil 33">
            <a:extLst>
              <a:ext uri="{FF2B5EF4-FFF2-40B4-BE49-F238E27FC236}">
                <a16:creationId xmlns:a16="http://schemas.microsoft.com/office/drawing/2014/main" xmlns="" id="{103294B9-F095-EABD-F7C3-F220DA453153}"/>
              </a:ext>
            </a:extLst>
          </p:cNvPr>
          <p:cNvCxnSpPr>
            <a:cxnSpLocks noChangeShapeType="1"/>
          </p:cNvCxnSpPr>
          <p:nvPr/>
        </p:nvCxnSpPr>
        <p:spPr bwMode="auto">
          <a:xfrm flipV="1">
            <a:off x="3640644" y="5288644"/>
            <a:ext cx="323077"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cxnSp>
        <p:nvCxnSpPr>
          <p:cNvPr id="12" name="Gerade Verbindung mit Pfeil 33">
            <a:extLst>
              <a:ext uri="{FF2B5EF4-FFF2-40B4-BE49-F238E27FC236}">
                <a16:creationId xmlns:a16="http://schemas.microsoft.com/office/drawing/2014/main" xmlns="" id="{DB43A0DA-B917-E492-10D2-8D840A972D06}"/>
              </a:ext>
            </a:extLst>
          </p:cNvPr>
          <p:cNvCxnSpPr>
            <a:cxnSpLocks noChangeShapeType="1"/>
          </p:cNvCxnSpPr>
          <p:nvPr/>
        </p:nvCxnSpPr>
        <p:spPr bwMode="auto">
          <a:xfrm flipV="1">
            <a:off x="3648038" y="4137717"/>
            <a:ext cx="1" cy="115914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13" name="Gerade Verbindung mit Pfeil 33">
            <a:extLst>
              <a:ext uri="{FF2B5EF4-FFF2-40B4-BE49-F238E27FC236}">
                <a16:creationId xmlns:a16="http://schemas.microsoft.com/office/drawing/2014/main" xmlns="" id="{928C75FB-0A60-F52F-9A11-7C64AA43F715}"/>
              </a:ext>
            </a:extLst>
          </p:cNvPr>
          <p:cNvCxnSpPr>
            <a:cxnSpLocks noChangeShapeType="1"/>
          </p:cNvCxnSpPr>
          <p:nvPr/>
        </p:nvCxnSpPr>
        <p:spPr bwMode="auto">
          <a:xfrm>
            <a:off x="2284704" y="4721414"/>
            <a:ext cx="1353260" cy="1"/>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sp>
        <p:nvSpPr>
          <p:cNvPr id="14" name="Oval 13">
            <a:extLst>
              <a:ext uri="{FF2B5EF4-FFF2-40B4-BE49-F238E27FC236}">
                <a16:creationId xmlns:a16="http://schemas.microsoft.com/office/drawing/2014/main" xmlns="" id="{6B001482-404C-02B6-DE81-B713783DFD2F}"/>
              </a:ext>
            </a:extLst>
          </p:cNvPr>
          <p:cNvSpPr>
            <a:spLocks noChangeArrowheads="1"/>
          </p:cNvSpPr>
          <p:nvPr/>
        </p:nvSpPr>
        <p:spPr bwMode="auto">
          <a:xfrm>
            <a:off x="2927595" y="4510963"/>
            <a:ext cx="458931" cy="429335"/>
          </a:xfrm>
          <a:prstGeom prst="ellipse">
            <a:avLst/>
          </a:prstGeom>
          <a:solidFill>
            <a:schemeClr val="accent6"/>
          </a:solidFill>
          <a:ln w="25400">
            <a:noFill/>
            <a:round/>
            <a:headEnd/>
            <a:tailEnd/>
          </a:ln>
        </p:spPr>
        <p:txBody>
          <a:bodyPr wrap="none" anchor="ctr"/>
          <a:lstStyle/>
          <a:p>
            <a:pPr algn="ctr" eaLnBrk="0" hangingPunct="0">
              <a:defRPr/>
            </a:pPr>
            <a:r>
              <a:rPr lang="en-GB" sz="1400" b="1" kern="0" dirty="0">
                <a:solidFill>
                  <a:schemeClr val="bg1"/>
                </a:solidFill>
                <a:latin typeface="Arial" panose="020B0604020202020204" pitchFamily="34" charset="0"/>
                <a:ea typeface="ＭＳ Ｐゴシック" charset="0"/>
                <a:cs typeface="Arial" panose="020B0604020202020204" pitchFamily="34" charset="0"/>
              </a:rPr>
              <a:t>R</a:t>
            </a:r>
          </a:p>
        </p:txBody>
      </p:sp>
      <p:sp>
        <p:nvSpPr>
          <p:cNvPr id="15" name="AutoShape 8">
            <a:extLst>
              <a:ext uri="{FF2B5EF4-FFF2-40B4-BE49-F238E27FC236}">
                <a16:creationId xmlns:a16="http://schemas.microsoft.com/office/drawing/2014/main" xmlns="" id="{6B8986CA-E1B2-106D-FB4E-D0CB999934DA}"/>
              </a:ext>
            </a:extLst>
          </p:cNvPr>
          <p:cNvSpPr>
            <a:spLocks noChangeArrowheads="1"/>
          </p:cNvSpPr>
          <p:nvPr/>
        </p:nvSpPr>
        <p:spPr bwMode="ltGray">
          <a:xfrm>
            <a:off x="623392" y="3724505"/>
            <a:ext cx="2063717" cy="2005962"/>
          </a:xfrm>
          <a:prstGeom prst="roundRect">
            <a:avLst>
              <a:gd name="adj" fmla="val 10774"/>
            </a:avLst>
          </a:prstGeom>
          <a:solidFill>
            <a:schemeClr val="tx2"/>
          </a:solidFill>
          <a:ln w="25400">
            <a:noFill/>
            <a:round/>
            <a:headEnd/>
            <a:tailEnd/>
          </a:ln>
        </p:spPr>
        <p:txBody>
          <a:bodyPr lIns="72000" tIns="36000" rIns="72000" bIns="36000" anchor="ctr">
            <a:noAutofit/>
          </a:bodyPr>
          <a:lstStyle/>
          <a:p>
            <a:pPr defTabSz="892152">
              <a:spcAft>
                <a:spcPts val="500"/>
              </a:spcAft>
              <a:defRPr/>
            </a:pPr>
            <a:r>
              <a:rPr lang="en-GB" sz="1200" b="1" kern="0" dirty="0">
                <a:solidFill>
                  <a:schemeClr val="bg1"/>
                </a:solidFill>
                <a:latin typeface="Arial" panose="020B0604020202020204" pitchFamily="34" charset="0"/>
                <a:ea typeface="ＭＳ Ｐゴシック" charset="0"/>
                <a:cs typeface="Arial" panose="020B0604020202020204" pitchFamily="34" charset="0"/>
              </a:rPr>
              <a:t>Patients with mCRC</a:t>
            </a:r>
          </a:p>
          <a:p>
            <a:pPr marL="182563" indent="-182563" defTabSz="892152">
              <a:spcAft>
                <a:spcPts val="500"/>
              </a:spcAft>
              <a:buClr>
                <a:schemeClr val="bg1"/>
              </a:buClr>
              <a:buFont typeface="Arial"/>
              <a:buChar char="•"/>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Histologically confirmed mCRC</a:t>
            </a:r>
          </a:p>
          <a:p>
            <a:pPr marL="182563" indent="-182563" defTabSz="892152">
              <a:spcAft>
                <a:spcPts val="500"/>
              </a:spcAft>
              <a:buClr>
                <a:schemeClr val="bg1"/>
              </a:buClr>
              <a:buFont typeface="Arial"/>
              <a:buChar char="•"/>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After two prior regimens</a:t>
            </a:r>
          </a:p>
          <a:p>
            <a:pPr marL="182563" indent="-182563" defTabSz="892152">
              <a:spcAft>
                <a:spcPts val="500"/>
              </a:spcAft>
              <a:buClr>
                <a:schemeClr val="bg1"/>
              </a:buClr>
              <a:buFont typeface="Arial"/>
              <a:buChar char="•"/>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Disease progression or intolerance</a:t>
            </a:r>
          </a:p>
          <a:p>
            <a:pPr marL="182563" indent="-182563" defTabSz="892152">
              <a:spcAft>
                <a:spcPts val="500"/>
              </a:spcAft>
              <a:buClr>
                <a:schemeClr val="bg1"/>
              </a:buClr>
              <a:buFont typeface="Arial"/>
              <a:buChar char="•"/>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Known </a:t>
            </a:r>
            <a:r>
              <a:rPr lang="en-GB" sz="1200" i="1" kern="0" dirty="0">
                <a:solidFill>
                  <a:schemeClr val="bg1"/>
                </a:solidFill>
                <a:latin typeface="Arial" panose="020B0604020202020204" pitchFamily="34" charset="0"/>
                <a:ea typeface="ＭＳ Ｐゴシック" charset="0"/>
                <a:cs typeface="Arial" panose="020B0604020202020204" pitchFamily="34" charset="0"/>
              </a:rPr>
              <a:t>RAS</a:t>
            </a:r>
            <a:r>
              <a:rPr lang="en-GB" sz="1200" kern="0" dirty="0">
                <a:solidFill>
                  <a:schemeClr val="bg1"/>
                </a:solidFill>
                <a:latin typeface="Arial" panose="020B0604020202020204" pitchFamily="34" charset="0"/>
                <a:ea typeface="ＭＳ Ｐゴシック" charset="0"/>
                <a:cs typeface="Arial" panose="020B0604020202020204" pitchFamily="34" charset="0"/>
              </a:rPr>
              <a:t> status</a:t>
            </a:r>
          </a:p>
          <a:p>
            <a:pPr marL="182563" indent="-182563" defTabSz="892152">
              <a:spcAft>
                <a:spcPts val="500"/>
              </a:spcAft>
              <a:buClr>
                <a:schemeClr val="bg1"/>
              </a:buClr>
              <a:buFont typeface="Arial"/>
              <a:buChar char="•"/>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ECOG PS 0-1</a:t>
            </a:r>
          </a:p>
        </p:txBody>
      </p:sp>
      <p:sp>
        <p:nvSpPr>
          <p:cNvPr id="16" name="Textfeld 18">
            <a:extLst>
              <a:ext uri="{FF2B5EF4-FFF2-40B4-BE49-F238E27FC236}">
                <a16:creationId xmlns:a16="http://schemas.microsoft.com/office/drawing/2014/main" xmlns="" id="{E1F3C1B8-887C-D6F8-B611-432D7FD6D912}"/>
              </a:ext>
            </a:extLst>
          </p:cNvPr>
          <p:cNvSpPr txBox="1">
            <a:spLocks noChangeArrowheads="1"/>
          </p:cNvSpPr>
          <p:nvPr/>
        </p:nvSpPr>
        <p:spPr bwMode="auto">
          <a:xfrm>
            <a:off x="2977254" y="4933954"/>
            <a:ext cx="405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GB" altLang="de-DE" sz="1200" b="1" dirty="0">
                <a:solidFill>
                  <a:srgbClr val="000000"/>
                </a:solidFill>
                <a:ea typeface="ヒラギノ角ゴ Pro W3" panose="020B0300000000000000" pitchFamily="34" charset="-128"/>
                <a:cs typeface="Arial" panose="020B0604020202020204" pitchFamily="34" charset="0"/>
              </a:rPr>
              <a:t>1:1</a:t>
            </a:r>
            <a:endParaRPr lang="en-GB" altLang="de-DE" sz="1200" b="1" dirty="0">
              <a:solidFill>
                <a:srgbClr val="000000"/>
              </a:solidFill>
              <a:cs typeface="Arial" panose="020B0604020202020204" pitchFamily="34" charset="0"/>
            </a:endParaRPr>
          </a:p>
        </p:txBody>
      </p:sp>
      <p:cxnSp>
        <p:nvCxnSpPr>
          <p:cNvPr id="17" name="Gerade Verbindung mit Pfeil 33">
            <a:extLst>
              <a:ext uri="{FF2B5EF4-FFF2-40B4-BE49-F238E27FC236}">
                <a16:creationId xmlns:a16="http://schemas.microsoft.com/office/drawing/2014/main" xmlns="" id="{039B6856-A9D0-3A7E-407E-5930B8AEACCE}"/>
              </a:ext>
            </a:extLst>
          </p:cNvPr>
          <p:cNvCxnSpPr>
            <a:cxnSpLocks noChangeShapeType="1"/>
          </p:cNvCxnSpPr>
          <p:nvPr/>
        </p:nvCxnSpPr>
        <p:spPr bwMode="auto">
          <a:xfrm flipV="1">
            <a:off x="6620352" y="4149559"/>
            <a:ext cx="323077"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18" name="Gerade Verbindung mit Pfeil 33">
            <a:extLst>
              <a:ext uri="{FF2B5EF4-FFF2-40B4-BE49-F238E27FC236}">
                <a16:creationId xmlns:a16="http://schemas.microsoft.com/office/drawing/2014/main" xmlns="" id="{F5E15AD4-3512-9697-8E7E-7677983A655F}"/>
              </a:ext>
            </a:extLst>
          </p:cNvPr>
          <p:cNvCxnSpPr>
            <a:cxnSpLocks noChangeShapeType="1"/>
          </p:cNvCxnSpPr>
          <p:nvPr/>
        </p:nvCxnSpPr>
        <p:spPr bwMode="auto">
          <a:xfrm flipV="1">
            <a:off x="6620352" y="5288644"/>
            <a:ext cx="323077" cy="0"/>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19" name="Gerade Verbindung mit Pfeil 33">
            <a:extLst>
              <a:ext uri="{FF2B5EF4-FFF2-40B4-BE49-F238E27FC236}">
                <a16:creationId xmlns:a16="http://schemas.microsoft.com/office/drawing/2014/main" xmlns="" id="{2F776703-805A-0043-AFDD-02014BBDC9CC}"/>
              </a:ext>
            </a:extLst>
          </p:cNvPr>
          <p:cNvCxnSpPr>
            <a:cxnSpLocks noChangeShapeType="1"/>
          </p:cNvCxnSpPr>
          <p:nvPr/>
        </p:nvCxnSpPr>
        <p:spPr bwMode="auto">
          <a:xfrm flipV="1">
            <a:off x="6943922" y="4145098"/>
            <a:ext cx="0" cy="1149734"/>
          </a:xfrm>
          <a:prstGeom prst="straightConnector1">
            <a:avLst/>
          </a:prstGeom>
          <a:noFill/>
          <a:ln w="25400">
            <a:solidFill>
              <a:schemeClr val="accent6"/>
            </a:solidFill>
            <a:round/>
            <a:headEnd/>
            <a:tailEnd type="none" w="med" len="med"/>
          </a:ln>
          <a:extLst>
            <a:ext uri="{909E8E84-426E-40DD-AFC4-6F175D3DCCD1}">
              <a14:hiddenFill xmlns:a14="http://schemas.microsoft.com/office/drawing/2010/main">
                <a:noFill/>
              </a14:hiddenFill>
            </a:ext>
          </a:extLst>
        </p:spPr>
      </p:cxnSp>
      <p:cxnSp>
        <p:nvCxnSpPr>
          <p:cNvPr id="20" name="Gerade Verbindung mit Pfeil 33">
            <a:extLst>
              <a:ext uri="{FF2B5EF4-FFF2-40B4-BE49-F238E27FC236}">
                <a16:creationId xmlns:a16="http://schemas.microsoft.com/office/drawing/2014/main" xmlns="" id="{5FF495F2-EA57-B39E-3D0D-246DDBCA59C9}"/>
              </a:ext>
            </a:extLst>
          </p:cNvPr>
          <p:cNvCxnSpPr>
            <a:cxnSpLocks noChangeShapeType="1"/>
          </p:cNvCxnSpPr>
          <p:nvPr/>
        </p:nvCxnSpPr>
        <p:spPr bwMode="auto">
          <a:xfrm flipV="1">
            <a:off x="6936526" y="4722355"/>
            <a:ext cx="323077"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
        <p:nvSpPr>
          <p:cNvPr id="21" name="AutoShape 17">
            <a:extLst>
              <a:ext uri="{FF2B5EF4-FFF2-40B4-BE49-F238E27FC236}">
                <a16:creationId xmlns:a16="http://schemas.microsoft.com/office/drawing/2014/main" xmlns="" id="{A4259030-4C6F-3EDB-D1B1-F889217F27BC}"/>
              </a:ext>
            </a:extLst>
          </p:cNvPr>
          <p:cNvSpPr>
            <a:spLocks noChangeArrowheads="1"/>
          </p:cNvSpPr>
          <p:nvPr/>
        </p:nvSpPr>
        <p:spPr bwMode="ltGray">
          <a:xfrm>
            <a:off x="3963721" y="3714243"/>
            <a:ext cx="2682239" cy="877138"/>
          </a:xfrm>
          <a:prstGeom prst="roundRect">
            <a:avLst>
              <a:gd name="adj" fmla="val 16667"/>
            </a:avLst>
          </a:prstGeom>
          <a:solidFill>
            <a:schemeClr val="accent1">
              <a:lumMod val="75000"/>
            </a:schemeClr>
          </a:solidFill>
          <a:ln w="25400">
            <a:noFill/>
            <a:round/>
            <a:headEnd/>
            <a:tailEnd/>
          </a:ln>
        </p:spPr>
        <p:txBody>
          <a:bodyPr lIns="0" tIns="44451" rIns="0" bIns="44451" anchor="ctr"/>
          <a:lstStyle/>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Trifluridine/tipiracil p.o. 35 mg/m</a:t>
            </a:r>
            <a:r>
              <a:rPr lang="en-GB" sz="12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200" kern="0" dirty="0">
                <a:solidFill>
                  <a:schemeClr val="bg1"/>
                </a:solidFill>
                <a:latin typeface="Arial" panose="020B0604020202020204" pitchFamily="34" charset="0"/>
                <a:ea typeface="ＭＳ Ｐゴシック" charset="0"/>
                <a:cs typeface="Arial" panose="020B0604020202020204" pitchFamily="34" charset="0"/>
              </a:rPr>
              <a:t> BID</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day 1-5 and 8-12; every 28 days</a:t>
            </a:r>
          </a:p>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Bevacizumab 5 mg/kg IV</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day 1 and 15; every 28 days</a:t>
            </a:r>
          </a:p>
        </p:txBody>
      </p:sp>
      <p:sp>
        <p:nvSpPr>
          <p:cNvPr id="22" name="AutoShape 17">
            <a:extLst>
              <a:ext uri="{FF2B5EF4-FFF2-40B4-BE49-F238E27FC236}">
                <a16:creationId xmlns:a16="http://schemas.microsoft.com/office/drawing/2014/main" xmlns="" id="{C3E0FF1E-0196-D9EA-1632-9C0AC5D2D7B6}"/>
              </a:ext>
            </a:extLst>
          </p:cNvPr>
          <p:cNvSpPr>
            <a:spLocks noChangeArrowheads="1"/>
          </p:cNvSpPr>
          <p:nvPr/>
        </p:nvSpPr>
        <p:spPr bwMode="ltGray">
          <a:xfrm>
            <a:off x="3963721" y="4853329"/>
            <a:ext cx="2682239" cy="877138"/>
          </a:xfrm>
          <a:prstGeom prst="roundRect">
            <a:avLst>
              <a:gd name="adj" fmla="val 16667"/>
            </a:avLst>
          </a:prstGeom>
          <a:solidFill>
            <a:schemeClr val="accent1"/>
          </a:solidFill>
          <a:ln w="25400">
            <a:noFill/>
            <a:round/>
            <a:headEnd/>
            <a:tailEnd/>
          </a:ln>
        </p:spPr>
        <p:txBody>
          <a:bodyPr lIns="0" tIns="44451" rIns="0" bIns="44451" anchor="ctr"/>
          <a:lstStyle/>
          <a:p>
            <a:pPr algn="ctr" defTabSz="892152">
              <a:spcBef>
                <a:spcPts val="900"/>
              </a:spcBef>
              <a:defRPr/>
            </a:pPr>
            <a:r>
              <a:rPr lang="en-GB" sz="1200" kern="0" dirty="0">
                <a:solidFill>
                  <a:schemeClr val="bg1"/>
                </a:solidFill>
                <a:latin typeface="Arial" panose="020B0604020202020204" pitchFamily="34" charset="0"/>
                <a:ea typeface="ＭＳ Ｐゴシック" charset="0"/>
                <a:cs typeface="Arial" panose="020B0604020202020204" pitchFamily="34" charset="0"/>
              </a:rPr>
              <a:t>Trifluridine/tipiracil p.o. 35 mg/m</a:t>
            </a:r>
            <a:r>
              <a:rPr lang="en-GB" sz="1200" kern="0" baseline="30000" dirty="0">
                <a:solidFill>
                  <a:schemeClr val="bg1"/>
                </a:solidFill>
                <a:latin typeface="Arial" panose="020B0604020202020204" pitchFamily="34" charset="0"/>
                <a:ea typeface="ＭＳ Ｐゴシック" charset="0"/>
                <a:cs typeface="Arial" panose="020B0604020202020204" pitchFamily="34" charset="0"/>
              </a:rPr>
              <a:t>2</a:t>
            </a:r>
            <a:r>
              <a:rPr lang="en-GB" sz="1200" kern="0" dirty="0">
                <a:solidFill>
                  <a:schemeClr val="bg1"/>
                </a:solidFill>
                <a:latin typeface="Arial" panose="020B0604020202020204" pitchFamily="34" charset="0"/>
                <a:ea typeface="ＭＳ Ｐゴシック" charset="0"/>
                <a:cs typeface="Arial" panose="020B0604020202020204" pitchFamily="34" charset="0"/>
              </a:rPr>
              <a:t> BID</a:t>
            </a:r>
            <a:br>
              <a:rPr lang="en-GB" sz="1200" kern="0" dirty="0">
                <a:solidFill>
                  <a:schemeClr val="bg1"/>
                </a:solidFill>
                <a:latin typeface="Arial" panose="020B0604020202020204" pitchFamily="34" charset="0"/>
                <a:ea typeface="ＭＳ Ｐゴシック" charset="0"/>
                <a:cs typeface="Arial" panose="020B0604020202020204" pitchFamily="34" charset="0"/>
              </a:rPr>
            </a:br>
            <a:r>
              <a:rPr lang="en-GB" sz="1200" kern="0" dirty="0">
                <a:solidFill>
                  <a:schemeClr val="bg1"/>
                </a:solidFill>
                <a:latin typeface="Arial" panose="020B0604020202020204" pitchFamily="34" charset="0"/>
                <a:ea typeface="ＭＳ Ｐゴシック" charset="0"/>
                <a:cs typeface="Arial" panose="020B0604020202020204" pitchFamily="34" charset="0"/>
              </a:rPr>
              <a:t>day 1-5 and 8-12; every 28 days</a:t>
            </a:r>
          </a:p>
        </p:txBody>
      </p:sp>
      <p:sp>
        <p:nvSpPr>
          <p:cNvPr id="23" name="AutoShape 8">
            <a:extLst>
              <a:ext uri="{FF2B5EF4-FFF2-40B4-BE49-F238E27FC236}">
                <a16:creationId xmlns:a16="http://schemas.microsoft.com/office/drawing/2014/main" xmlns="" id="{6B82F8B7-C98A-3981-5FB5-24DCF2AD9988}"/>
              </a:ext>
            </a:extLst>
          </p:cNvPr>
          <p:cNvSpPr>
            <a:spLocks noChangeArrowheads="1"/>
          </p:cNvSpPr>
          <p:nvPr/>
        </p:nvSpPr>
        <p:spPr bwMode="ltGray">
          <a:xfrm>
            <a:off x="7272643" y="3724505"/>
            <a:ext cx="2063717" cy="2005962"/>
          </a:xfrm>
          <a:prstGeom prst="roundRect">
            <a:avLst>
              <a:gd name="adj" fmla="val 10774"/>
            </a:avLst>
          </a:prstGeom>
          <a:solidFill>
            <a:schemeClr val="bg1"/>
          </a:solidFill>
          <a:ln w="25400">
            <a:solidFill>
              <a:schemeClr val="accent6"/>
            </a:solidFill>
            <a:round/>
            <a:headEnd/>
            <a:tailEnd/>
          </a:ln>
        </p:spPr>
        <p:txBody>
          <a:bodyPr lIns="72000" tIns="36000" rIns="72000" bIns="36000" anchor="ctr">
            <a:noAutofit/>
          </a:bodyPr>
          <a:lstStyle/>
          <a:p>
            <a:pPr algn="ctr" defTabSz="892152">
              <a:spcAft>
                <a:spcPts val="500"/>
              </a:spcAft>
              <a:defRPr/>
            </a:pPr>
            <a:r>
              <a:rPr lang="en-GB" sz="1200" kern="0" dirty="0">
                <a:solidFill>
                  <a:srgbClr val="000000"/>
                </a:solidFill>
                <a:latin typeface="Arial" panose="020B0604020202020204" pitchFamily="34" charset="0"/>
                <a:ea typeface="ＭＳ Ｐゴシック" charset="0"/>
                <a:cs typeface="Arial" panose="020B0604020202020204" pitchFamily="34" charset="0"/>
              </a:rPr>
              <a:t>Follow-up every 8 weeks for radiologic progression and/or survival status</a:t>
            </a:r>
          </a:p>
        </p:txBody>
      </p:sp>
      <p:sp>
        <p:nvSpPr>
          <p:cNvPr id="3" name="AutoShape 8">
            <a:extLst>
              <a:ext uri="{FF2B5EF4-FFF2-40B4-BE49-F238E27FC236}">
                <a16:creationId xmlns:a16="http://schemas.microsoft.com/office/drawing/2014/main" xmlns="" id="{9762672A-DB98-1851-C856-CE72F4BE5CBE}"/>
              </a:ext>
            </a:extLst>
          </p:cNvPr>
          <p:cNvSpPr>
            <a:spLocks noChangeArrowheads="1"/>
          </p:cNvSpPr>
          <p:nvPr/>
        </p:nvSpPr>
        <p:spPr bwMode="ltGray">
          <a:xfrm>
            <a:off x="9696400" y="3727294"/>
            <a:ext cx="2063717" cy="2005962"/>
          </a:xfrm>
          <a:prstGeom prst="roundRect">
            <a:avLst>
              <a:gd name="adj" fmla="val 10774"/>
            </a:avLst>
          </a:prstGeom>
          <a:solidFill>
            <a:schemeClr val="bg1"/>
          </a:solidFill>
          <a:ln w="25400">
            <a:solidFill>
              <a:schemeClr val="tx2"/>
            </a:solidFill>
            <a:round/>
            <a:headEnd/>
            <a:tailEnd/>
          </a:ln>
        </p:spPr>
        <p:txBody>
          <a:bodyPr lIns="72000" tIns="36000" rIns="72000" bIns="36000" anchor="ctr">
            <a:noAutofit/>
          </a:bodyPr>
          <a:lstStyle/>
          <a:p>
            <a:pPr defTabSz="892152">
              <a:spcAft>
                <a:spcPts val="500"/>
              </a:spcAft>
              <a:defRPr/>
            </a:pPr>
            <a:r>
              <a:rPr lang="en-GB" sz="1200" b="1" kern="0" dirty="0">
                <a:solidFill>
                  <a:schemeClr val="accent1"/>
                </a:solidFill>
                <a:latin typeface="Arial" panose="020B0604020202020204" pitchFamily="34" charset="0"/>
                <a:ea typeface="ＭＳ Ｐゴシック" charset="0"/>
                <a:cs typeface="Arial" panose="020B0604020202020204" pitchFamily="34" charset="0"/>
              </a:rPr>
              <a:t>Primary endpoint:</a:t>
            </a:r>
          </a:p>
          <a:p>
            <a:pPr marL="171450" indent="-171450" defTabSz="892152">
              <a:spcAft>
                <a:spcPts val="500"/>
              </a:spcAft>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OS in full analysis set</a:t>
            </a:r>
          </a:p>
          <a:p>
            <a:pPr defTabSz="892152">
              <a:spcAft>
                <a:spcPts val="500"/>
              </a:spcAft>
              <a:defRPr/>
            </a:pPr>
            <a:r>
              <a:rPr lang="en-GB" sz="1200" b="1" kern="0" dirty="0">
                <a:solidFill>
                  <a:schemeClr val="accent1"/>
                </a:solidFill>
                <a:latin typeface="Arial" panose="020B0604020202020204" pitchFamily="34" charset="0"/>
                <a:ea typeface="ＭＳ Ｐゴシック" charset="0"/>
                <a:cs typeface="Arial" panose="020B0604020202020204" pitchFamily="34" charset="0"/>
              </a:rPr>
              <a:t>Secondary endpoints:</a:t>
            </a:r>
          </a:p>
          <a:p>
            <a:pPr marL="171450" indent="-171450" defTabSz="892152">
              <a:spcAft>
                <a:spcPts val="500"/>
              </a:spcAft>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PFS</a:t>
            </a:r>
          </a:p>
          <a:p>
            <a:pPr marL="171450" indent="-171450" defTabSz="892152">
              <a:spcAft>
                <a:spcPts val="500"/>
              </a:spcAft>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DCR</a:t>
            </a:r>
          </a:p>
          <a:p>
            <a:pPr marL="171450" indent="-171450" defTabSz="892152">
              <a:spcAft>
                <a:spcPts val="500"/>
              </a:spcAft>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ORR</a:t>
            </a:r>
          </a:p>
          <a:p>
            <a:pPr marL="171450" indent="-171450" defTabSz="892152">
              <a:spcAft>
                <a:spcPts val="500"/>
              </a:spcAft>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Safety profile</a:t>
            </a:r>
          </a:p>
          <a:p>
            <a:pPr marL="171450" indent="-171450" defTabSz="892152">
              <a:spcAft>
                <a:spcPts val="500"/>
              </a:spcAft>
              <a:buClr>
                <a:schemeClr val="accent2"/>
              </a:buClr>
              <a:buFont typeface="Arial" panose="020B0604020202020204" pitchFamily="34" charset="0"/>
              <a:buChar char="•"/>
              <a:defRPr/>
            </a:pPr>
            <a:r>
              <a:rPr lang="en-GB" sz="1200" kern="0" dirty="0">
                <a:latin typeface="Arial" panose="020B0604020202020204" pitchFamily="34" charset="0"/>
                <a:ea typeface="ＭＳ Ｐゴシック" charset="0"/>
                <a:cs typeface="Arial" panose="020B0604020202020204" pitchFamily="34" charset="0"/>
              </a:rPr>
              <a:t>QoL</a:t>
            </a:r>
          </a:p>
        </p:txBody>
      </p:sp>
      <p:cxnSp>
        <p:nvCxnSpPr>
          <p:cNvPr id="4" name="Gerade Verbindung mit Pfeil 33">
            <a:extLst>
              <a:ext uri="{FF2B5EF4-FFF2-40B4-BE49-F238E27FC236}">
                <a16:creationId xmlns:a16="http://schemas.microsoft.com/office/drawing/2014/main" xmlns="" id="{A27DE009-E69C-1415-426D-600FB95CF65C}"/>
              </a:ext>
            </a:extLst>
          </p:cNvPr>
          <p:cNvCxnSpPr>
            <a:cxnSpLocks noChangeShapeType="1"/>
          </p:cNvCxnSpPr>
          <p:nvPr/>
        </p:nvCxnSpPr>
        <p:spPr bwMode="auto">
          <a:xfrm flipV="1">
            <a:off x="9336360" y="4717287"/>
            <a:ext cx="323077" cy="0"/>
          </a:xfrm>
          <a:prstGeom prst="straightConnector1">
            <a:avLst/>
          </a:prstGeom>
          <a:noFill/>
          <a:ln w="25400">
            <a:solidFill>
              <a:schemeClr val="accent6"/>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44615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08940-A4BE-A923-AD45-54BB170D3E20}"/>
              </a:ext>
            </a:extLst>
          </p:cNvPr>
          <p:cNvSpPr>
            <a:spLocks noGrp="1"/>
          </p:cNvSpPr>
          <p:nvPr>
            <p:ph type="title"/>
          </p:nvPr>
        </p:nvSpPr>
        <p:spPr>
          <a:xfrm>
            <a:off x="619201" y="259200"/>
            <a:ext cx="10963199" cy="864000"/>
          </a:xfrm>
        </p:spPr>
        <p:txBody>
          <a:bodyPr/>
          <a:lstStyle/>
          <a:p>
            <a:r>
              <a:rPr lang="en-GB" dirty="0"/>
              <a:t>Sunlight: EFFICACY results </a:t>
            </a:r>
            <a:br>
              <a:rPr lang="en-GB" dirty="0"/>
            </a:br>
            <a:r>
              <a:rPr lang="en-GB" dirty="0"/>
              <a:t>(Full Analysis Set)</a:t>
            </a:r>
          </a:p>
        </p:txBody>
      </p:sp>
      <p:sp>
        <p:nvSpPr>
          <p:cNvPr id="3" name="Content Placeholder 2">
            <a:extLst>
              <a:ext uri="{FF2B5EF4-FFF2-40B4-BE49-F238E27FC236}">
                <a16:creationId xmlns:a16="http://schemas.microsoft.com/office/drawing/2014/main" xmlns="" id="{08218D9F-1E41-CD82-421D-CF76172632F9}"/>
              </a:ext>
            </a:extLst>
          </p:cNvPr>
          <p:cNvSpPr>
            <a:spLocks noGrp="1"/>
          </p:cNvSpPr>
          <p:nvPr>
            <p:ph sz="quarter" idx="14"/>
          </p:nvPr>
        </p:nvSpPr>
        <p:spPr>
          <a:xfrm>
            <a:off x="620184" y="1425600"/>
            <a:ext cx="10962216" cy="465040"/>
          </a:xfrm>
        </p:spPr>
        <p:txBody>
          <a:bodyPr/>
          <a:lstStyle/>
          <a:p>
            <a:r>
              <a:rPr lang="en-GB" dirty="0"/>
              <a:t>FTD/TPI plus bevacizumab improved OS and PFS in refractory CRC patients</a:t>
            </a:r>
          </a:p>
        </p:txBody>
      </p:sp>
      <p:sp>
        <p:nvSpPr>
          <p:cNvPr id="4" name="Slide Number Placeholder 3">
            <a:extLst>
              <a:ext uri="{FF2B5EF4-FFF2-40B4-BE49-F238E27FC236}">
                <a16:creationId xmlns:a16="http://schemas.microsoft.com/office/drawing/2014/main" xmlns="" id="{444A8C98-5151-D0FA-04DB-5BAB0B310D1F}"/>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Content Placeholder 4">
            <a:extLst>
              <a:ext uri="{FF2B5EF4-FFF2-40B4-BE49-F238E27FC236}">
                <a16:creationId xmlns:a16="http://schemas.microsoft.com/office/drawing/2014/main" xmlns="" id="{F2229F74-FCCC-2762-1755-4C6917AB2806}"/>
              </a:ext>
            </a:extLst>
          </p:cNvPr>
          <p:cNvSpPr>
            <a:spLocks noGrp="1"/>
          </p:cNvSpPr>
          <p:nvPr>
            <p:ph sz="quarter" idx="15"/>
          </p:nvPr>
        </p:nvSpPr>
        <p:spPr/>
        <p:txBody>
          <a:bodyPr/>
          <a:lstStyle/>
          <a:p>
            <a:r>
              <a:rPr lang="en-GB" dirty="0"/>
              <a:t>CI, confidence interval; CRC, colorectal cancer; FTD/TPI, trifluridine/tipiracil; HR, hazard ratio; OS, overall survival; PFS, progression free survival</a:t>
            </a:r>
          </a:p>
          <a:p>
            <a:r>
              <a:rPr lang="en-GB" sz="1200" dirty="0" err="1">
                <a:solidFill>
                  <a:schemeClr val="tx2"/>
                </a:solidFill>
                <a:effectLst/>
                <a:ea typeface="Calibri" panose="020F0502020204030204" pitchFamily="34" charset="0"/>
              </a:rPr>
              <a:t>Tabernero</a:t>
            </a:r>
            <a:r>
              <a:rPr lang="en-GB" sz="1200" dirty="0">
                <a:solidFill>
                  <a:schemeClr val="tx2"/>
                </a:solidFill>
                <a:effectLst/>
                <a:ea typeface="Calibri" panose="020F0502020204030204" pitchFamily="34" charset="0"/>
              </a:rPr>
              <a:t> J, et al. </a:t>
            </a:r>
            <a:r>
              <a:rPr lang="en-GB" sz="1200" dirty="0">
                <a:solidFill>
                  <a:schemeClr val="tx2"/>
                </a:solidFill>
              </a:rPr>
              <a:t>J Clin Oncol 41, 2023 (</a:t>
            </a:r>
            <a:r>
              <a:rPr lang="en-GB" sz="1200" dirty="0" err="1">
                <a:solidFill>
                  <a:schemeClr val="tx2"/>
                </a:solidFill>
              </a:rPr>
              <a:t>suppl</a:t>
            </a:r>
            <a:r>
              <a:rPr lang="en-GB" sz="1200" dirty="0">
                <a:solidFill>
                  <a:schemeClr val="tx2"/>
                </a:solidFill>
              </a:rPr>
              <a:t> 4; </a:t>
            </a:r>
            <a:r>
              <a:rPr lang="en-GB" sz="1200" dirty="0" err="1">
                <a:solidFill>
                  <a:schemeClr val="tx2"/>
                </a:solidFill>
              </a:rPr>
              <a:t>abstr</a:t>
            </a:r>
            <a:r>
              <a:rPr lang="en-GB" sz="1200" dirty="0">
                <a:solidFill>
                  <a:schemeClr val="tx2"/>
                </a:solidFill>
              </a:rPr>
              <a:t> 4) (ASCO GI 2023, oral presentation)</a:t>
            </a:r>
          </a:p>
        </p:txBody>
      </p:sp>
      <p:sp>
        <p:nvSpPr>
          <p:cNvPr id="8" name="TextBox 7">
            <a:extLst>
              <a:ext uri="{FF2B5EF4-FFF2-40B4-BE49-F238E27FC236}">
                <a16:creationId xmlns:a16="http://schemas.microsoft.com/office/drawing/2014/main" xmlns="" id="{852E5315-0ED3-28F1-A85A-B97249F67693}"/>
              </a:ext>
            </a:extLst>
          </p:cNvPr>
          <p:cNvSpPr txBox="1"/>
          <p:nvPr/>
        </p:nvSpPr>
        <p:spPr>
          <a:xfrm>
            <a:off x="6567699" y="1943241"/>
            <a:ext cx="4213398"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Progression-free survival</a:t>
            </a:r>
          </a:p>
        </p:txBody>
      </p:sp>
      <p:sp>
        <p:nvSpPr>
          <p:cNvPr id="9" name="TextBox 8">
            <a:extLst>
              <a:ext uri="{FF2B5EF4-FFF2-40B4-BE49-F238E27FC236}">
                <a16:creationId xmlns:a16="http://schemas.microsoft.com/office/drawing/2014/main" xmlns="" id="{524849ED-7C14-2AAC-067E-2D52DBAD5D5E}"/>
              </a:ext>
            </a:extLst>
          </p:cNvPr>
          <p:cNvSpPr txBox="1"/>
          <p:nvPr/>
        </p:nvSpPr>
        <p:spPr>
          <a:xfrm>
            <a:off x="620184" y="1944950"/>
            <a:ext cx="5559022" cy="400110"/>
          </a:xfrm>
          <a:prstGeom prst="rect">
            <a:avLst/>
          </a:prstGeom>
          <a:noFill/>
        </p:spPr>
        <p:txBody>
          <a:bodyPr wrap="none" lIns="0" rtlCol="0">
            <a:spAutoFit/>
          </a:bodyPr>
          <a:lstStyle/>
          <a:p>
            <a:r>
              <a:rPr lang="en-GB" sz="2000" b="1" cap="all" dirty="0">
                <a:solidFill>
                  <a:schemeClr val="accent1"/>
                </a:solidFill>
                <a:latin typeface="Arial" panose="020B0604020202020204" pitchFamily="34" charset="0"/>
                <a:ea typeface="Aileron" charset="0"/>
                <a:cs typeface="Arial" panose="020B0604020202020204" pitchFamily="34" charset="0"/>
              </a:rPr>
              <a:t>Overall survival (primary endpoint)</a:t>
            </a:r>
          </a:p>
        </p:txBody>
      </p:sp>
      <p:graphicFrame>
        <p:nvGraphicFramePr>
          <p:cNvPr id="175" name="Table 174">
            <a:extLst>
              <a:ext uri="{FF2B5EF4-FFF2-40B4-BE49-F238E27FC236}">
                <a16:creationId xmlns:a16="http://schemas.microsoft.com/office/drawing/2014/main" xmlns="" id="{DA988E77-0BFF-014F-9A12-B00558EF8BED}"/>
              </a:ext>
            </a:extLst>
          </p:cNvPr>
          <p:cNvGraphicFramePr>
            <a:graphicFrameLocks noGrp="1"/>
          </p:cNvGraphicFramePr>
          <p:nvPr>
            <p:extLst>
              <p:ext uri="{D42A27DB-BD31-4B8C-83A1-F6EECF244321}">
                <p14:modId xmlns:p14="http://schemas.microsoft.com/office/powerpoint/2010/main" val="1723048485"/>
              </p:ext>
            </p:extLst>
          </p:nvPr>
        </p:nvGraphicFramePr>
        <p:xfrm>
          <a:off x="3307029" y="2370616"/>
          <a:ext cx="2774703" cy="1202400"/>
        </p:xfrm>
        <a:graphic>
          <a:graphicData uri="http://schemas.openxmlformats.org/drawingml/2006/table">
            <a:tbl>
              <a:tblPr firstRow="1" bandRow="1">
                <a:tableStyleId>{5C22544A-7EE6-4342-B048-85BDC9FD1C3A}</a:tableStyleId>
              </a:tblPr>
              <a:tblGrid>
                <a:gridCol w="1238035">
                  <a:extLst>
                    <a:ext uri="{9D8B030D-6E8A-4147-A177-3AD203B41FA5}">
                      <a16:colId xmlns:a16="http://schemas.microsoft.com/office/drawing/2014/main" xmlns="" val="2982419516"/>
                    </a:ext>
                  </a:extLst>
                </a:gridCol>
                <a:gridCol w="768334">
                  <a:extLst>
                    <a:ext uri="{9D8B030D-6E8A-4147-A177-3AD203B41FA5}">
                      <a16:colId xmlns:a16="http://schemas.microsoft.com/office/drawing/2014/main" xmlns="" val="849552330"/>
                    </a:ext>
                  </a:extLst>
                </a:gridCol>
                <a:gridCol w="768334">
                  <a:extLst>
                    <a:ext uri="{9D8B030D-6E8A-4147-A177-3AD203B41FA5}">
                      <a16:colId xmlns:a16="http://schemas.microsoft.com/office/drawing/2014/main" xmlns="" val="487551007"/>
                    </a:ext>
                  </a:extLst>
                </a:gridCol>
              </a:tblGrid>
              <a:tr h="164258">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noFill/>
                  </a:tcPr>
                </a:tc>
                <a:tc>
                  <a:txBody>
                    <a:bodyPr/>
                    <a:lstStyle/>
                    <a:p>
                      <a:pPr algn="ctr"/>
                      <a:r>
                        <a:rPr lang="en-US" sz="1000" spc="-50" baseline="0" dirty="0">
                          <a:latin typeface="Arial" panose="020B0604020202020204" pitchFamily="34" charset="0"/>
                          <a:cs typeface="Arial" panose="020B0604020202020204" pitchFamily="34" charset="0"/>
                        </a:rPr>
                        <a:t>FTD/TPI plus bevacizumab</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FTD/TPI</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xmlns="" val="2644384733"/>
                  </a:ext>
                </a:extLst>
              </a:tr>
              <a:tr h="0">
                <a:tc>
                  <a:txBody>
                    <a:bodyPr/>
                    <a:lstStyle/>
                    <a:p>
                      <a:r>
                        <a:rPr lang="en-US" sz="1000" b="0" spc="-50" baseline="0" dirty="0">
                          <a:latin typeface="Arial" panose="020B0604020202020204" pitchFamily="34" charset="0"/>
                          <a:cs typeface="Arial" panose="020B0604020202020204" pitchFamily="34" charset="0"/>
                        </a:rPr>
                        <a:t>Median OS,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10.8</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7.5</a:t>
                      </a:r>
                    </a:p>
                  </a:txBody>
                  <a:tcPr marL="19440" marR="19440" marT="36000" marB="36000" anchor="ctr"/>
                </a:tc>
                <a:extLst>
                  <a:ext uri="{0D108BD9-81ED-4DB2-BD59-A6C34878D82A}">
                    <a16:rowId xmlns:a16="http://schemas.microsoft.com/office/drawing/2014/main" xmlns="" val="3014793133"/>
                  </a:ext>
                </a:extLst>
              </a:tr>
              <a:tr h="0">
                <a:tc>
                  <a:txBody>
                    <a:bodyPr/>
                    <a:lstStyle/>
                    <a:p>
                      <a:r>
                        <a:rPr lang="en-US" sz="1000" b="0" spc="-50" baseline="0" dirty="0">
                          <a:latin typeface="Arial" panose="020B0604020202020204" pitchFamily="34" charset="0"/>
                          <a:cs typeface="Arial" panose="020B0604020202020204" pitchFamily="34" charset="0"/>
                        </a:rPr>
                        <a:t>6-month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77</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61</a:t>
                      </a:r>
                    </a:p>
                  </a:txBody>
                  <a:tcPr marL="19440" marR="19440" marT="36000" marB="36000" anchor="ctr"/>
                </a:tc>
                <a:extLst>
                  <a:ext uri="{0D108BD9-81ED-4DB2-BD59-A6C34878D82A}">
                    <a16:rowId xmlns:a16="http://schemas.microsoft.com/office/drawing/2014/main" xmlns="" val="3810625189"/>
                  </a:ext>
                </a:extLst>
              </a:tr>
              <a:tr h="0">
                <a:tc>
                  <a:txBody>
                    <a:bodyPr/>
                    <a:lstStyle/>
                    <a:p>
                      <a:r>
                        <a:rPr lang="en-US" sz="1000" b="0" spc="-50" baseline="0" dirty="0">
                          <a:latin typeface="Arial" panose="020B0604020202020204" pitchFamily="34" charset="0"/>
                          <a:cs typeface="Arial" panose="020B0604020202020204" pitchFamily="34" charset="0"/>
                        </a:rPr>
                        <a:t>12-month OS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30</a:t>
                      </a:r>
                    </a:p>
                  </a:txBody>
                  <a:tcPr marL="19440" marR="19440" marT="36000" marB="36000" anchor="ctr"/>
                </a:tc>
                <a:extLst>
                  <a:ext uri="{0D108BD9-81ED-4DB2-BD59-A6C34878D82A}">
                    <a16:rowId xmlns:a16="http://schemas.microsoft.com/office/drawing/2014/main" xmlns="" val="1470114107"/>
                  </a:ext>
                </a:extLst>
              </a:tr>
            </a:tbl>
          </a:graphicData>
        </a:graphic>
      </p:graphicFrame>
      <p:sp>
        <p:nvSpPr>
          <p:cNvPr id="176" name="TextBox 175">
            <a:extLst>
              <a:ext uri="{FF2B5EF4-FFF2-40B4-BE49-F238E27FC236}">
                <a16:creationId xmlns:a16="http://schemas.microsoft.com/office/drawing/2014/main" xmlns="" id="{F92813F0-B0E3-9540-8284-6638D78580E4}"/>
              </a:ext>
            </a:extLst>
          </p:cNvPr>
          <p:cNvSpPr txBox="1"/>
          <p:nvPr/>
        </p:nvSpPr>
        <p:spPr>
          <a:xfrm>
            <a:off x="327852" y="5368451"/>
            <a:ext cx="1335302"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ea typeface="Aileron" charset="0"/>
                <a:cs typeface="Arial" panose="020B0604020202020204" pitchFamily="34" charset="0"/>
              </a:rPr>
              <a:t>FTD/TPI plus bevacizumab group</a:t>
            </a:r>
          </a:p>
          <a:p>
            <a:r>
              <a:rPr lang="en-GB" sz="700" dirty="0">
                <a:latin typeface="Arial" panose="020B0604020202020204" pitchFamily="34" charset="0"/>
                <a:ea typeface="Aileron" charset="0"/>
                <a:cs typeface="Arial" panose="020B0604020202020204" pitchFamily="34" charset="0"/>
              </a:rPr>
              <a:t>FTD/TPI group</a:t>
            </a:r>
          </a:p>
        </p:txBody>
      </p:sp>
      <p:sp>
        <p:nvSpPr>
          <p:cNvPr id="180" name="TextBox 179">
            <a:extLst>
              <a:ext uri="{FF2B5EF4-FFF2-40B4-BE49-F238E27FC236}">
                <a16:creationId xmlns:a16="http://schemas.microsoft.com/office/drawing/2014/main" xmlns="" id="{BD7F2A6C-8F44-EC41-9002-2CBB93F3EFD0}"/>
              </a:ext>
            </a:extLst>
          </p:cNvPr>
          <p:cNvSpPr txBox="1"/>
          <p:nvPr/>
        </p:nvSpPr>
        <p:spPr>
          <a:xfrm rot="16200000">
            <a:off x="662048" y="3990179"/>
            <a:ext cx="1420262"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Survival probability (%)</a:t>
            </a:r>
          </a:p>
        </p:txBody>
      </p:sp>
      <p:sp>
        <p:nvSpPr>
          <p:cNvPr id="181" name="TextBox 180">
            <a:extLst>
              <a:ext uri="{FF2B5EF4-FFF2-40B4-BE49-F238E27FC236}">
                <a16:creationId xmlns:a16="http://schemas.microsoft.com/office/drawing/2014/main" xmlns="" id="{D9A201ED-CE19-6F47-B701-A05D88F17F9B}"/>
              </a:ext>
            </a:extLst>
          </p:cNvPr>
          <p:cNvSpPr txBox="1"/>
          <p:nvPr/>
        </p:nvSpPr>
        <p:spPr>
          <a:xfrm>
            <a:off x="1562280"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182" name="TextBox 181">
            <a:extLst>
              <a:ext uri="{FF2B5EF4-FFF2-40B4-BE49-F238E27FC236}">
                <a16:creationId xmlns:a16="http://schemas.microsoft.com/office/drawing/2014/main" xmlns="" id="{400D6911-5FDB-D349-B9D3-9EC38787EAA4}"/>
              </a:ext>
            </a:extLst>
          </p:cNvPr>
          <p:cNvSpPr txBox="1"/>
          <p:nvPr/>
        </p:nvSpPr>
        <p:spPr>
          <a:xfrm>
            <a:off x="1733666"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183" name="TextBox 182">
            <a:extLst>
              <a:ext uri="{FF2B5EF4-FFF2-40B4-BE49-F238E27FC236}">
                <a16:creationId xmlns:a16="http://schemas.microsoft.com/office/drawing/2014/main" xmlns="" id="{B4940D9F-584D-5C40-991F-BE93F8FF4C7C}"/>
              </a:ext>
            </a:extLst>
          </p:cNvPr>
          <p:cNvSpPr txBox="1"/>
          <p:nvPr/>
        </p:nvSpPr>
        <p:spPr>
          <a:xfrm>
            <a:off x="31338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160</a:t>
            </a:r>
          </a:p>
          <a:p>
            <a:pPr algn="ctr"/>
            <a:r>
              <a:rPr lang="en-GB" sz="800" dirty="0">
                <a:latin typeface="Arial" panose="020B0604020202020204" pitchFamily="34" charset="0"/>
                <a:ea typeface="Aileron" charset="0"/>
                <a:cs typeface="Arial" panose="020B0604020202020204" pitchFamily="34" charset="0"/>
              </a:rPr>
              <a:t>120</a:t>
            </a:r>
          </a:p>
        </p:txBody>
      </p:sp>
      <p:pic>
        <p:nvPicPr>
          <p:cNvPr id="185" name="Graphic 184">
            <a:extLst>
              <a:ext uri="{FF2B5EF4-FFF2-40B4-BE49-F238E27FC236}">
                <a16:creationId xmlns:a16="http://schemas.microsoft.com/office/drawing/2014/main" xmlns="" id="{AF533B13-910E-5349-BAF0-F6CB5480EEF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777334" y="3205458"/>
            <a:ext cx="4030218" cy="1867662"/>
          </a:xfrm>
          <a:prstGeom prst="rect">
            <a:avLst/>
          </a:prstGeom>
        </p:spPr>
      </p:pic>
      <p:sp>
        <p:nvSpPr>
          <p:cNvPr id="186" name="TextBox 185">
            <a:extLst>
              <a:ext uri="{FF2B5EF4-FFF2-40B4-BE49-F238E27FC236}">
                <a16:creationId xmlns:a16="http://schemas.microsoft.com/office/drawing/2014/main" xmlns="" id="{09428C1E-50CE-E14F-A649-66A574DEDBD3}"/>
              </a:ext>
            </a:extLst>
          </p:cNvPr>
          <p:cNvSpPr txBox="1"/>
          <p:nvPr/>
        </p:nvSpPr>
        <p:spPr>
          <a:xfrm>
            <a:off x="1940041"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244</a:t>
            </a:r>
          </a:p>
          <a:p>
            <a:pPr algn="ctr"/>
            <a:r>
              <a:rPr lang="en-GB" sz="800" dirty="0">
                <a:latin typeface="Arial" panose="020B0604020202020204" pitchFamily="34" charset="0"/>
                <a:ea typeface="Aileron" charset="0"/>
                <a:cs typeface="Arial" panose="020B0604020202020204" pitchFamily="34" charset="0"/>
              </a:rPr>
              <a:t>242</a:t>
            </a:r>
          </a:p>
        </p:txBody>
      </p:sp>
      <p:sp>
        <p:nvSpPr>
          <p:cNvPr id="187" name="TextBox 186">
            <a:extLst>
              <a:ext uri="{FF2B5EF4-FFF2-40B4-BE49-F238E27FC236}">
                <a16:creationId xmlns:a16="http://schemas.microsoft.com/office/drawing/2014/main" xmlns="" id="{DECDA793-1C29-AA44-B4F6-5B7211B8BCA1}"/>
              </a:ext>
            </a:extLst>
          </p:cNvPr>
          <p:cNvSpPr txBox="1"/>
          <p:nvPr/>
        </p:nvSpPr>
        <p:spPr>
          <a:xfrm>
            <a:off x="21496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239</a:t>
            </a:r>
          </a:p>
          <a:p>
            <a:pPr algn="ctr"/>
            <a:r>
              <a:rPr lang="en-GB" sz="800" dirty="0">
                <a:latin typeface="Arial" panose="020B0604020202020204" pitchFamily="34" charset="0"/>
                <a:ea typeface="Aileron" charset="0"/>
                <a:cs typeface="Arial" panose="020B0604020202020204" pitchFamily="34" charset="0"/>
              </a:rPr>
              <a:t>230</a:t>
            </a:r>
          </a:p>
        </p:txBody>
      </p:sp>
      <p:sp>
        <p:nvSpPr>
          <p:cNvPr id="189" name="TextBox 188">
            <a:extLst>
              <a:ext uri="{FF2B5EF4-FFF2-40B4-BE49-F238E27FC236}">
                <a16:creationId xmlns:a16="http://schemas.microsoft.com/office/drawing/2014/main" xmlns="" id="{2F50B865-9B70-274B-829D-42AE2206A7EF}"/>
              </a:ext>
            </a:extLst>
          </p:cNvPr>
          <p:cNvSpPr txBox="1"/>
          <p:nvPr/>
        </p:nvSpPr>
        <p:spPr>
          <a:xfrm>
            <a:off x="33561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149</a:t>
            </a:r>
          </a:p>
          <a:p>
            <a:pPr algn="ctr"/>
            <a:r>
              <a:rPr lang="en-GB" sz="800" dirty="0">
                <a:latin typeface="Arial" panose="020B0604020202020204" pitchFamily="34" charset="0"/>
                <a:ea typeface="Aileron" charset="0"/>
                <a:cs typeface="Arial" panose="020B0604020202020204" pitchFamily="34" charset="0"/>
              </a:rPr>
              <a:t>108</a:t>
            </a:r>
          </a:p>
        </p:txBody>
      </p:sp>
      <p:sp>
        <p:nvSpPr>
          <p:cNvPr id="190" name="TextBox 189">
            <a:extLst>
              <a:ext uri="{FF2B5EF4-FFF2-40B4-BE49-F238E27FC236}">
                <a16:creationId xmlns:a16="http://schemas.microsoft.com/office/drawing/2014/main" xmlns="" id="{7B2215B9-F532-8E48-9474-9E70DF624AEC}"/>
              </a:ext>
            </a:extLst>
          </p:cNvPr>
          <p:cNvSpPr txBox="1"/>
          <p:nvPr/>
        </p:nvSpPr>
        <p:spPr>
          <a:xfrm>
            <a:off x="35561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131</a:t>
            </a:r>
          </a:p>
          <a:p>
            <a:pPr algn="ctr"/>
            <a:r>
              <a:rPr lang="en-GB" sz="800" dirty="0">
                <a:latin typeface="Arial" panose="020B0604020202020204" pitchFamily="34" charset="0"/>
                <a:ea typeface="Aileron" charset="0"/>
                <a:cs typeface="Arial" panose="020B0604020202020204" pitchFamily="34" charset="0"/>
              </a:rPr>
              <a:t>95</a:t>
            </a:r>
          </a:p>
        </p:txBody>
      </p:sp>
      <p:sp>
        <p:nvSpPr>
          <p:cNvPr id="191" name="TextBox 190">
            <a:extLst>
              <a:ext uri="{FF2B5EF4-FFF2-40B4-BE49-F238E27FC236}">
                <a16:creationId xmlns:a16="http://schemas.microsoft.com/office/drawing/2014/main" xmlns="" id="{9E56515B-1444-4A4C-AAAE-9BBBA0B4088B}"/>
              </a:ext>
            </a:extLst>
          </p:cNvPr>
          <p:cNvSpPr txBox="1"/>
          <p:nvPr/>
        </p:nvSpPr>
        <p:spPr>
          <a:xfrm>
            <a:off x="376569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119</a:t>
            </a:r>
          </a:p>
          <a:p>
            <a:pPr algn="ctr"/>
            <a:r>
              <a:rPr lang="en-GB" sz="800" dirty="0">
                <a:latin typeface="Arial" panose="020B0604020202020204" pitchFamily="34" charset="0"/>
                <a:ea typeface="Aileron" charset="0"/>
                <a:cs typeface="Arial" panose="020B0604020202020204" pitchFamily="34" charset="0"/>
              </a:rPr>
              <a:t>85</a:t>
            </a:r>
          </a:p>
        </p:txBody>
      </p:sp>
      <p:sp>
        <p:nvSpPr>
          <p:cNvPr id="192" name="TextBox 191">
            <a:extLst>
              <a:ext uri="{FF2B5EF4-FFF2-40B4-BE49-F238E27FC236}">
                <a16:creationId xmlns:a16="http://schemas.microsoft.com/office/drawing/2014/main" xmlns="" id="{5488A90A-331E-074B-B699-5AC72168D56B}"/>
              </a:ext>
            </a:extLst>
          </p:cNvPr>
          <p:cNvSpPr txBox="1"/>
          <p:nvPr/>
        </p:nvSpPr>
        <p:spPr>
          <a:xfrm>
            <a:off x="23464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230</a:t>
            </a:r>
          </a:p>
          <a:p>
            <a:pPr algn="ctr"/>
            <a:r>
              <a:rPr lang="en-GB" sz="800" dirty="0">
                <a:latin typeface="Arial" panose="020B0604020202020204" pitchFamily="34" charset="0"/>
                <a:ea typeface="Aileron" charset="0"/>
                <a:cs typeface="Arial" panose="020B0604020202020204" pitchFamily="34" charset="0"/>
              </a:rPr>
              <a:t>205</a:t>
            </a:r>
          </a:p>
        </p:txBody>
      </p:sp>
      <p:sp>
        <p:nvSpPr>
          <p:cNvPr id="193" name="TextBox 192">
            <a:extLst>
              <a:ext uri="{FF2B5EF4-FFF2-40B4-BE49-F238E27FC236}">
                <a16:creationId xmlns:a16="http://schemas.microsoft.com/office/drawing/2014/main" xmlns="" id="{6E8D097A-FF87-3243-B2B5-23BEF02ECBB3}"/>
              </a:ext>
            </a:extLst>
          </p:cNvPr>
          <p:cNvSpPr txBox="1"/>
          <p:nvPr/>
        </p:nvSpPr>
        <p:spPr>
          <a:xfrm>
            <a:off x="25433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217</a:t>
            </a:r>
          </a:p>
          <a:p>
            <a:pPr algn="ctr"/>
            <a:r>
              <a:rPr lang="en-GB" sz="800" dirty="0">
                <a:latin typeface="Arial" panose="020B0604020202020204" pitchFamily="34" charset="0"/>
                <a:ea typeface="Aileron" charset="0"/>
                <a:cs typeface="Arial" panose="020B0604020202020204" pitchFamily="34" charset="0"/>
              </a:rPr>
              <a:t>184</a:t>
            </a:r>
          </a:p>
        </p:txBody>
      </p:sp>
      <p:sp>
        <p:nvSpPr>
          <p:cNvPr id="194" name="TextBox 193">
            <a:extLst>
              <a:ext uri="{FF2B5EF4-FFF2-40B4-BE49-F238E27FC236}">
                <a16:creationId xmlns:a16="http://schemas.microsoft.com/office/drawing/2014/main" xmlns="" id="{9574659C-1E19-C74F-B957-9ED5256AC234}"/>
              </a:ext>
            </a:extLst>
          </p:cNvPr>
          <p:cNvSpPr txBox="1"/>
          <p:nvPr/>
        </p:nvSpPr>
        <p:spPr>
          <a:xfrm>
            <a:off x="2743348"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203</a:t>
            </a:r>
          </a:p>
          <a:p>
            <a:pPr algn="ctr"/>
            <a:r>
              <a:rPr lang="en-GB" sz="800" dirty="0">
                <a:latin typeface="Arial" panose="020B0604020202020204" pitchFamily="34" charset="0"/>
                <a:ea typeface="Aileron" charset="0"/>
                <a:cs typeface="Arial" panose="020B0604020202020204" pitchFamily="34" charset="0"/>
              </a:rPr>
              <a:t>163</a:t>
            </a:r>
          </a:p>
        </p:txBody>
      </p:sp>
      <p:sp>
        <p:nvSpPr>
          <p:cNvPr id="195" name="TextBox 194">
            <a:extLst>
              <a:ext uri="{FF2B5EF4-FFF2-40B4-BE49-F238E27FC236}">
                <a16:creationId xmlns:a16="http://schemas.microsoft.com/office/drawing/2014/main" xmlns="" id="{29C76EFC-5BE4-9C4B-A637-8C0ABE492EB1}"/>
              </a:ext>
            </a:extLst>
          </p:cNvPr>
          <p:cNvSpPr txBox="1"/>
          <p:nvPr/>
        </p:nvSpPr>
        <p:spPr>
          <a:xfrm>
            <a:off x="294337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183</a:t>
            </a:r>
          </a:p>
          <a:p>
            <a:pPr algn="ctr"/>
            <a:r>
              <a:rPr lang="en-GB" sz="800" dirty="0">
                <a:latin typeface="Arial" panose="020B0604020202020204" pitchFamily="34" charset="0"/>
                <a:ea typeface="Aileron" charset="0"/>
                <a:cs typeface="Arial" panose="020B0604020202020204" pitchFamily="34" charset="0"/>
              </a:rPr>
              <a:t>143</a:t>
            </a:r>
          </a:p>
        </p:txBody>
      </p:sp>
      <p:sp>
        <p:nvSpPr>
          <p:cNvPr id="196" name="TextBox 195">
            <a:extLst>
              <a:ext uri="{FF2B5EF4-FFF2-40B4-BE49-F238E27FC236}">
                <a16:creationId xmlns:a16="http://schemas.microsoft.com/office/drawing/2014/main" xmlns="" id="{4DC96013-B055-1348-911E-DF6C20709806}"/>
              </a:ext>
            </a:extLst>
          </p:cNvPr>
          <p:cNvSpPr txBox="1"/>
          <p:nvPr/>
        </p:nvSpPr>
        <p:spPr>
          <a:xfrm>
            <a:off x="3953023"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104</a:t>
            </a:r>
          </a:p>
          <a:p>
            <a:pPr algn="ctr"/>
            <a:r>
              <a:rPr lang="en-GB" sz="800" dirty="0">
                <a:latin typeface="Arial" panose="020B0604020202020204" pitchFamily="34" charset="0"/>
                <a:ea typeface="Aileron" charset="0"/>
                <a:cs typeface="Arial" panose="020B0604020202020204" pitchFamily="34" charset="0"/>
              </a:rPr>
              <a:t>76</a:t>
            </a:r>
          </a:p>
        </p:txBody>
      </p:sp>
      <p:sp>
        <p:nvSpPr>
          <p:cNvPr id="197" name="TextBox 196">
            <a:extLst>
              <a:ext uri="{FF2B5EF4-FFF2-40B4-BE49-F238E27FC236}">
                <a16:creationId xmlns:a16="http://schemas.microsoft.com/office/drawing/2014/main" xmlns="" id="{8D581EBE-A12C-414E-BADF-84ED600C409B}"/>
              </a:ext>
            </a:extLst>
          </p:cNvPr>
          <p:cNvSpPr txBox="1"/>
          <p:nvPr/>
        </p:nvSpPr>
        <p:spPr>
          <a:xfrm>
            <a:off x="578873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198" name="TextBox 197">
            <a:extLst>
              <a:ext uri="{FF2B5EF4-FFF2-40B4-BE49-F238E27FC236}">
                <a16:creationId xmlns:a16="http://schemas.microsoft.com/office/drawing/2014/main" xmlns="" id="{453FD11F-C4D8-BF48-BC8D-A7C5F160BF7E}"/>
              </a:ext>
            </a:extLst>
          </p:cNvPr>
          <p:cNvSpPr txBox="1"/>
          <p:nvPr/>
        </p:nvSpPr>
        <p:spPr>
          <a:xfrm>
            <a:off x="55950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1</a:t>
            </a:r>
          </a:p>
        </p:txBody>
      </p:sp>
      <p:sp>
        <p:nvSpPr>
          <p:cNvPr id="199" name="TextBox 198">
            <a:extLst>
              <a:ext uri="{FF2B5EF4-FFF2-40B4-BE49-F238E27FC236}">
                <a16:creationId xmlns:a16="http://schemas.microsoft.com/office/drawing/2014/main" xmlns="" id="{10DD5826-7A55-6C4D-AE4B-2E5FEE29863F}"/>
              </a:ext>
            </a:extLst>
          </p:cNvPr>
          <p:cNvSpPr txBox="1"/>
          <p:nvPr/>
        </p:nvSpPr>
        <p:spPr>
          <a:xfrm>
            <a:off x="539820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2</a:t>
            </a:r>
          </a:p>
        </p:txBody>
      </p:sp>
      <p:sp>
        <p:nvSpPr>
          <p:cNvPr id="200" name="TextBox 199">
            <a:extLst>
              <a:ext uri="{FF2B5EF4-FFF2-40B4-BE49-F238E27FC236}">
                <a16:creationId xmlns:a16="http://schemas.microsoft.com/office/drawing/2014/main" xmlns="" id="{4A05B7EA-4736-B947-92C3-6A714323E1BE}"/>
              </a:ext>
            </a:extLst>
          </p:cNvPr>
          <p:cNvSpPr txBox="1"/>
          <p:nvPr/>
        </p:nvSpPr>
        <p:spPr>
          <a:xfrm>
            <a:off x="51693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5</a:t>
            </a:r>
          </a:p>
        </p:txBody>
      </p:sp>
      <p:sp>
        <p:nvSpPr>
          <p:cNvPr id="201" name="TextBox 200">
            <a:extLst>
              <a:ext uri="{FF2B5EF4-FFF2-40B4-BE49-F238E27FC236}">
                <a16:creationId xmlns:a16="http://schemas.microsoft.com/office/drawing/2014/main" xmlns="" id="{8C25849A-E2AA-B346-9FE4-374EC8A88026}"/>
              </a:ext>
            </a:extLst>
          </p:cNvPr>
          <p:cNvSpPr txBox="1"/>
          <p:nvPr/>
        </p:nvSpPr>
        <p:spPr>
          <a:xfrm>
            <a:off x="49597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a:t>
            </a:r>
          </a:p>
          <a:p>
            <a:pPr algn="ctr"/>
            <a:r>
              <a:rPr lang="en-GB" sz="800" dirty="0">
                <a:latin typeface="Arial" panose="020B0604020202020204" pitchFamily="34" charset="0"/>
                <a:ea typeface="Aileron" charset="0"/>
                <a:cs typeface="Arial" panose="020B0604020202020204" pitchFamily="34" charset="0"/>
              </a:rPr>
              <a:t>10</a:t>
            </a:r>
          </a:p>
        </p:txBody>
      </p:sp>
      <p:sp>
        <p:nvSpPr>
          <p:cNvPr id="202" name="TextBox 201">
            <a:extLst>
              <a:ext uri="{FF2B5EF4-FFF2-40B4-BE49-F238E27FC236}">
                <a16:creationId xmlns:a16="http://schemas.microsoft.com/office/drawing/2014/main" xmlns="" id="{D9F06D75-208D-AD48-A86D-ADE5AAFAD0B6}"/>
              </a:ext>
            </a:extLst>
          </p:cNvPr>
          <p:cNvSpPr txBox="1"/>
          <p:nvPr/>
        </p:nvSpPr>
        <p:spPr>
          <a:xfrm>
            <a:off x="47756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37</a:t>
            </a:r>
          </a:p>
          <a:p>
            <a:pPr algn="ctr"/>
            <a:r>
              <a:rPr lang="en-GB" sz="800" dirty="0">
                <a:latin typeface="Arial" panose="020B0604020202020204" pitchFamily="34" charset="0"/>
                <a:ea typeface="Aileron" charset="0"/>
                <a:cs typeface="Arial" panose="020B0604020202020204" pitchFamily="34" charset="0"/>
              </a:rPr>
              <a:t>16</a:t>
            </a:r>
          </a:p>
        </p:txBody>
      </p:sp>
      <p:sp>
        <p:nvSpPr>
          <p:cNvPr id="203" name="TextBox 202">
            <a:extLst>
              <a:ext uri="{FF2B5EF4-FFF2-40B4-BE49-F238E27FC236}">
                <a16:creationId xmlns:a16="http://schemas.microsoft.com/office/drawing/2014/main" xmlns="" id="{D8954AC1-141E-7A43-8DFD-24F6C8E1E4DD}"/>
              </a:ext>
            </a:extLst>
          </p:cNvPr>
          <p:cNvSpPr txBox="1"/>
          <p:nvPr/>
        </p:nvSpPr>
        <p:spPr>
          <a:xfrm>
            <a:off x="456607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24</a:t>
            </a:r>
          </a:p>
        </p:txBody>
      </p:sp>
      <p:sp>
        <p:nvSpPr>
          <p:cNvPr id="204" name="TextBox 203">
            <a:extLst>
              <a:ext uri="{FF2B5EF4-FFF2-40B4-BE49-F238E27FC236}">
                <a16:creationId xmlns:a16="http://schemas.microsoft.com/office/drawing/2014/main" xmlns="" id="{2EC6BFC6-6481-9A4C-80BC-BAB6F41C3D3B}"/>
              </a:ext>
            </a:extLst>
          </p:cNvPr>
          <p:cNvSpPr txBox="1"/>
          <p:nvPr/>
        </p:nvSpPr>
        <p:spPr>
          <a:xfrm>
            <a:off x="4359702"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69</a:t>
            </a:r>
          </a:p>
          <a:p>
            <a:pPr algn="ctr"/>
            <a:r>
              <a:rPr lang="en-GB" sz="800" dirty="0">
                <a:latin typeface="Arial" panose="020B0604020202020204" pitchFamily="34" charset="0"/>
                <a:ea typeface="Aileron" charset="0"/>
                <a:cs typeface="Arial" panose="020B0604020202020204" pitchFamily="34" charset="0"/>
              </a:rPr>
              <a:t>44</a:t>
            </a:r>
          </a:p>
        </p:txBody>
      </p:sp>
      <p:sp>
        <p:nvSpPr>
          <p:cNvPr id="205" name="TextBox 204">
            <a:extLst>
              <a:ext uri="{FF2B5EF4-FFF2-40B4-BE49-F238E27FC236}">
                <a16:creationId xmlns:a16="http://schemas.microsoft.com/office/drawing/2014/main" xmlns="" id="{E70F7E5D-ECFA-0B48-9531-F86CD6F06108}"/>
              </a:ext>
            </a:extLst>
          </p:cNvPr>
          <p:cNvSpPr txBox="1"/>
          <p:nvPr/>
        </p:nvSpPr>
        <p:spPr>
          <a:xfrm>
            <a:off x="4178727"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88</a:t>
            </a:r>
          </a:p>
          <a:p>
            <a:pPr algn="ctr"/>
            <a:r>
              <a:rPr lang="en-GB" sz="800" dirty="0">
                <a:latin typeface="Arial" panose="020B0604020202020204" pitchFamily="34" charset="0"/>
                <a:ea typeface="Aileron" charset="0"/>
                <a:cs typeface="Arial" panose="020B0604020202020204" pitchFamily="34" charset="0"/>
              </a:rPr>
              <a:t>63</a:t>
            </a:r>
          </a:p>
        </p:txBody>
      </p:sp>
      <p:sp>
        <p:nvSpPr>
          <p:cNvPr id="206" name="TextBox 205">
            <a:extLst>
              <a:ext uri="{FF2B5EF4-FFF2-40B4-BE49-F238E27FC236}">
                <a16:creationId xmlns:a16="http://schemas.microsoft.com/office/drawing/2014/main" xmlns="" id="{8053E865-F4D9-C84F-BB5C-D41CCD746166}"/>
              </a:ext>
            </a:extLst>
          </p:cNvPr>
          <p:cNvSpPr txBox="1"/>
          <p:nvPr/>
        </p:nvSpPr>
        <p:spPr>
          <a:xfrm>
            <a:off x="1619988"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07" name="TextBox 206">
            <a:extLst>
              <a:ext uri="{FF2B5EF4-FFF2-40B4-BE49-F238E27FC236}">
                <a16:creationId xmlns:a16="http://schemas.microsoft.com/office/drawing/2014/main" xmlns="" id="{76F23254-D596-6C43-8222-8927BBF5C2AD}"/>
              </a:ext>
            </a:extLst>
          </p:cNvPr>
          <p:cNvSpPr txBox="1"/>
          <p:nvPr/>
        </p:nvSpPr>
        <p:spPr>
          <a:xfrm>
            <a:off x="1619988"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26" name="TextBox 225">
            <a:extLst>
              <a:ext uri="{FF2B5EF4-FFF2-40B4-BE49-F238E27FC236}">
                <a16:creationId xmlns:a16="http://schemas.microsoft.com/office/drawing/2014/main" xmlns="" id="{3904C6A4-5996-0845-A480-6D66EC648119}"/>
              </a:ext>
            </a:extLst>
          </p:cNvPr>
          <p:cNvSpPr txBox="1"/>
          <p:nvPr/>
        </p:nvSpPr>
        <p:spPr>
          <a:xfrm>
            <a:off x="47407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27" name="TextBox 226">
            <a:extLst>
              <a:ext uri="{FF2B5EF4-FFF2-40B4-BE49-F238E27FC236}">
                <a16:creationId xmlns:a16="http://schemas.microsoft.com/office/drawing/2014/main" xmlns="" id="{FB033A65-6918-B346-8BF4-7078A0DEE008}"/>
              </a:ext>
            </a:extLst>
          </p:cNvPr>
          <p:cNvSpPr txBox="1"/>
          <p:nvPr/>
        </p:nvSpPr>
        <p:spPr>
          <a:xfrm>
            <a:off x="495025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28" name="TextBox 227">
            <a:extLst>
              <a:ext uri="{FF2B5EF4-FFF2-40B4-BE49-F238E27FC236}">
                <a16:creationId xmlns:a16="http://schemas.microsoft.com/office/drawing/2014/main" xmlns="" id="{472EB906-C7F9-BC49-9113-DC01E2DDFB75}"/>
              </a:ext>
            </a:extLst>
          </p:cNvPr>
          <p:cNvSpPr txBox="1"/>
          <p:nvPr/>
        </p:nvSpPr>
        <p:spPr>
          <a:xfrm>
            <a:off x="51502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29" name="TextBox 228">
            <a:extLst>
              <a:ext uri="{FF2B5EF4-FFF2-40B4-BE49-F238E27FC236}">
                <a16:creationId xmlns:a16="http://schemas.microsoft.com/office/drawing/2014/main" xmlns="" id="{6FBE3B4A-64D3-9044-8546-35AF06DD7CAA}"/>
              </a:ext>
            </a:extLst>
          </p:cNvPr>
          <p:cNvSpPr txBox="1"/>
          <p:nvPr/>
        </p:nvSpPr>
        <p:spPr>
          <a:xfrm>
            <a:off x="5347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30" name="TextBox 229">
            <a:extLst>
              <a:ext uri="{FF2B5EF4-FFF2-40B4-BE49-F238E27FC236}">
                <a16:creationId xmlns:a16="http://schemas.microsoft.com/office/drawing/2014/main" xmlns="" id="{A32A6CAB-CC89-5645-8DB2-BB949546186B}"/>
              </a:ext>
            </a:extLst>
          </p:cNvPr>
          <p:cNvSpPr txBox="1"/>
          <p:nvPr/>
        </p:nvSpPr>
        <p:spPr>
          <a:xfrm>
            <a:off x="55503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a:t>
            </a:r>
          </a:p>
        </p:txBody>
      </p:sp>
      <p:sp>
        <p:nvSpPr>
          <p:cNvPr id="231" name="TextBox 230">
            <a:extLst>
              <a:ext uri="{FF2B5EF4-FFF2-40B4-BE49-F238E27FC236}">
                <a16:creationId xmlns:a16="http://schemas.microsoft.com/office/drawing/2014/main" xmlns="" id="{5BD25A23-BA48-364F-BDD1-32E85DE406F1}"/>
              </a:ext>
            </a:extLst>
          </p:cNvPr>
          <p:cNvSpPr txBox="1"/>
          <p:nvPr/>
        </p:nvSpPr>
        <p:spPr>
          <a:xfrm>
            <a:off x="5744002"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20</a:t>
            </a:r>
          </a:p>
        </p:txBody>
      </p:sp>
      <p:sp>
        <p:nvSpPr>
          <p:cNvPr id="178" name="TextBox 177">
            <a:extLst>
              <a:ext uri="{FF2B5EF4-FFF2-40B4-BE49-F238E27FC236}">
                <a16:creationId xmlns:a16="http://schemas.microsoft.com/office/drawing/2014/main" xmlns="" id="{CAE5203D-1445-814A-81CC-D3007267B017}"/>
              </a:ext>
            </a:extLst>
          </p:cNvPr>
          <p:cNvSpPr txBox="1"/>
          <p:nvPr/>
        </p:nvSpPr>
        <p:spPr>
          <a:xfrm>
            <a:off x="2146821" y="4395057"/>
            <a:ext cx="1535677"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FTD/TPI plus bevacizumab group</a:t>
            </a:r>
          </a:p>
          <a:p>
            <a:r>
              <a:rPr lang="en-GB" sz="800" dirty="0">
                <a:latin typeface="Arial" panose="020B0604020202020204" pitchFamily="34" charset="0"/>
                <a:ea typeface="Aileron" charset="0"/>
                <a:cs typeface="Arial" panose="020B0604020202020204" pitchFamily="34" charset="0"/>
              </a:rPr>
              <a:t>FTD/TPI group</a:t>
            </a:r>
          </a:p>
        </p:txBody>
      </p:sp>
      <p:sp>
        <p:nvSpPr>
          <p:cNvPr id="179" name="TextBox 178">
            <a:extLst>
              <a:ext uri="{FF2B5EF4-FFF2-40B4-BE49-F238E27FC236}">
                <a16:creationId xmlns:a16="http://schemas.microsoft.com/office/drawing/2014/main" xmlns="" id="{DABF7894-5F44-8F45-873B-9CD1A4115119}"/>
              </a:ext>
            </a:extLst>
          </p:cNvPr>
          <p:cNvSpPr txBox="1"/>
          <p:nvPr/>
        </p:nvSpPr>
        <p:spPr>
          <a:xfrm>
            <a:off x="1920679" y="4719522"/>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0.61 (95% CI, 0.49-0.77)</a:t>
            </a:r>
          </a:p>
          <a:p>
            <a:r>
              <a:rPr lang="en-GB" sz="800" dirty="0">
                <a:latin typeface="Arial" panose="020B0604020202020204" pitchFamily="34" charset="0"/>
                <a:ea typeface="Aileron" charset="0"/>
                <a:cs typeface="Arial" panose="020B0604020202020204" pitchFamily="34" charset="0"/>
              </a:rPr>
              <a:t>p&lt;0.001</a:t>
            </a:r>
          </a:p>
        </p:txBody>
      </p:sp>
      <p:sp>
        <p:nvSpPr>
          <p:cNvPr id="208" name="TextBox 207">
            <a:extLst>
              <a:ext uri="{FF2B5EF4-FFF2-40B4-BE49-F238E27FC236}">
                <a16:creationId xmlns:a16="http://schemas.microsoft.com/office/drawing/2014/main" xmlns="" id="{908AC1F3-626A-B741-9388-5843BDFF42C5}"/>
              </a:ext>
            </a:extLst>
          </p:cNvPr>
          <p:cNvSpPr txBox="1"/>
          <p:nvPr/>
        </p:nvSpPr>
        <p:spPr>
          <a:xfrm>
            <a:off x="1619988"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09" name="TextBox 208">
            <a:extLst>
              <a:ext uri="{FF2B5EF4-FFF2-40B4-BE49-F238E27FC236}">
                <a16:creationId xmlns:a16="http://schemas.microsoft.com/office/drawing/2014/main" xmlns="" id="{A234A663-A487-F245-9C58-1B595C2D95CE}"/>
              </a:ext>
            </a:extLst>
          </p:cNvPr>
          <p:cNvSpPr txBox="1"/>
          <p:nvPr/>
        </p:nvSpPr>
        <p:spPr>
          <a:xfrm>
            <a:off x="1619988"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10" name="TextBox 209">
            <a:extLst>
              <a:ext uri="{FF2B5EF4-FFF2-40B4-BE49-F238E27FC236}">
                <a16:creationId xmlns:a16="http://schemas.microsoft.com/office/drawing/2014/main" xmlns="" id="{D59D2678-DFC3-0946-9F5E-CFA045DF61D6}"/>
              </a:ext>
            </a:extLst>
          </p:cNvPr>
          <p:cNvSpPr txBox="1"/>
          <p:nvPr/>
        </p:nvSpPr>
        <p:spPr>
          <a:xfrm>
            <a:off x="1677696"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11" name="TextBox 210">
            <a:extLst>
              <a:ext uri="{FF2B5EF4-FFF2-40B4-BE49-F238E27FC236}">
                <a16:creationId xmlns:a16="http://schemas.microsoft.com/office/drawing/2014/main" xmlns="" id="{38E5AAD4-FCF2-884E-A8A3-2FF2B9F50C44}"/>
              </a:ext>
            </a:extLst>
          </p:cNvPr>
          <p:cNvSpPr txBox="1"/>
          <p:nvPr/>
        </p:nvSpPr>
        <p:spPr>
          <a:xfrm>
            <a:off x="17914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12" name="TextBox 211">
            <a:extLst>
              <a:ext uri="{FF2B5EF4-FFF2-40B4-BE49-F238E27FC236}">
                <a16:creationId xmlns:a16="http://schemas.microsoft.com/office/drawing/2014/main" xmlns="" id="{FD9F9EEB-B41B-7C4B-893B-A5EFC09B66CE}"/>
              </a:ext>
            </a:extLst>
          </p:cNvPr>
          <p:cNvSpPr txBox="1"/>
          <p:nvPr/>
        </p:nvSpPr>
        <p:spPr>
          <a:xfrm>
            <a:off x="35821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13" name="TextBox 212">
            <a:extLst>
              <a:ext uri="{FF2B5EF4-FFF2-40B4-BE49-F238E27FC236}">
                <a16:creationId xmlns:a16="http://schemas.microsoft.com/office/drawing/2014/main" xmlns="" id="{A9AD689D-4A09-F24D-A1AA-D3297D270141}"/>
              </a:ext>
            </a:extLst>
          </p:cNvPr>
          <p:cNvSpPr txBox="1"/>
          <p:nvPr/>
        </p:nvSpPr>
        <p:spPr>
          <a:xfrm>
            <a:off x="37596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14" name="TextBox 213">
            <a:extLst>
              <a:ext uri="{FF2B5EF4-FFF2-40B4-BE49-F238E27FC236}">
                <a16:creationId xmlns:a16="http://schemas.microsoft.com/office/drawing/2014/main" xmlns="" id="{389E2C23-6083-5C47-9C56-B88439EFB4D1}"/>
              </a:ext>
            </a:extLst>
          </p:cNvPr>
          <p:cNvSpPr txBox="1"/>
          <p:nvPr/>
        </p:nvSpPr>
        <p:spPr>
          <a:xfrm>
            <a:off x="39501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15" name="TextBox 214">
            <a:extLst>
              <a:ext uri="{FF2B5EF4-FFF2-40B4-BE49-F238E27FC236}">
                <a16:creationId xmlns:a16="http://schemas.microsoft.com/office/drawing/2014/main" xmlns="" id="{35FD2A8E-DF10-B244-B86D-40721F07FA13}"/>
              </a:ext>
            </a:extLst>
          </p:cNvPr>
          <p:cNvSpPr txBox="1"/>
          <p:nvPr/>
        </p:nvSpPr>
        <p:spPr>
          <a:xfrm>
            <a:off x="19977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16" name="TextBox 215">
            <a:extLst>
              <a:ext uri="{FF2B5EF4-FFF2-40B4-BE49-F238E27FC236}">
                <a16:creationId xmlns:a16="http://schemas.microsoft.com/office/drawing/2014/main" xmlns="" id="{40B400AF-89A6-934D-88ED-72BA058EDF4B}"/>
              </a:ext>
            </a:extLst>
          </p:cNvPr>
          <p:cNvSpPr txBox="1"/>
          <p:nvPr/>
        </p:nvSpPr>
        <p:spPr>
          <a:xfrm>
            <a:off x="21978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17" name="TextBox 216">
            <a:extLst>
              <a:ext uri="{FF2B5EF4-FFF2-40B4-BE49-F238E27FC236}">
                <a16:creationId xmlns:a16="http://schemas.microsoft.com/office/drawing/2014/main" xmlns="" id="{7B81C60B-81E6-8040-A176-E2BA7FA75E4C}"/>
              </a:ext>
            </a:extLst>
          </p:cNvPr>
          <p:cNvSpPr txBox="1"/>
          <p:nvPr/>
        </p:nvSpPr>
        <p:spPr>
          <a:xfrm>
            <a:off x="23883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18" name="TextBox 217">
            <a:extLst>
              <a:ext uri="{FF2B5EF4-FFF2-40B4-BE49-F238E27FC236}">
                <a16:creationId xmlns:a16="http://schemas.microsoft.com/office/drawing/2014/main" xmlns="" id="{22443D63-232C-FE49-8401-256B16183772}"/>
              </a:ext>
            </a:extLst>
          </p:cNvPr>
          <p:cNvSpPr txBox="1"/>
          <p:nvPr/>
        </p:nvSpPr>
        <p:spPr>
          <a:xfrm>
            <a:off x="259150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19" name="TextBox 218">
            <a:extLst>
              <a:ext uri="{FF2B5EF4-FFF2-40B4-BE49-F238E27FC236}">
                <a16:creationId xmlns:a16="http://schemas.microsoft.com/office/drawing/2014/main" xmlns="" id="{173CF6A2-FC10-8548-B9C0-F5577CF50197}"/>
              </a:ext>
            </a:extLst>
          </p:cNvPr>
          <p:cNvSpPr txBox="1"/>
          <p:nvPr/>
        </p:nvSpPr>
        <p:spPr>
          <a:xfrm>
            <a:off x="279153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20" name="TextBox 219">
            <a:extLst>
              <a:ext uri="{FF2B5EF4-FFF2-40B4-BE49-F238E27FC236}">
                <a16:creationId xmlns:a16="http://schemas.microsoft.com/office/drawing/2014/main" xmlns="" id="{8B713751-7BAC-C343-903E-5832292F3815}"/>
              </a:ext>
            </a:extLst>
          </p:cNvPr>
          <p:cNvSpPr txBox="1"/>
          <p:nvPr/>
        </p:nvSpPr>
        <p:spPr>
          <a:xfrm>
            <a:off x="299155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21" name="TextBox 220">
            <a:extLst>
              <a:ext uri="{FF2B5EF4-FFF2-40B4-BE49-F238E27FC236}">
                <a16:creationId xmlns:a16="http://schemas.microsoft.com/office/drawing/2014/main" xmlns="" id="{242BED03-AA7F-154E-8CCA-9A82CBAF5C40}"/>
              </a:ext>
            </a:extLst>
          </p:cNvPr>
          <p:cNvSpPr txBox="1"/>
          <p:nvPr/>
        </p:nvSpPr>
        <p:spPr>
          <a:xfrm>
            <a:off x="31915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22" name="TextBox 221">
            <a:extLst>
              <a:ext uri="{FF2B5EF4-FFF2-40B4-BE49-F238E27FC236}">
                <a16:creationId xmlns:a16="http://schemas.microsoft.com/office/drawing/2014/main" xmlns="" id="{C2F89333-925A-E74D-A5CA-2B050C6538CD}"/>
              </a:ext>
            </a:extLst>
          </p:cNvPr>
          <p:cNvSpPr txBox="1"/>
          <p:nvPr/>
        </p:nvSpPr>
        <p:spPr>
          <a:xfrm>
            <a:off x="3382081"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23" name="TextBox 222">
            <a:extLst>
              <a:ext uri="{FF2B5EF4-FFF2-40B4-BE49-F238E27FC236}">
                <a16:creationId xmlns:a16="http://schemas.microsoft.com/office/drawing/2014/main" xmlns="" id="{8AD3BD2D-6809-D040-A456-B0295C0BDA64}"/>
              </a:ext>
            </a:extLst>
          </p:cNvPr>
          <p:cNvSpPr txBox="1"/>
          <p:nvPr/>
        </p:nvSpPr>
        <p:spPr>
          <a:xfrm>
            <a:off x="41469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24" name="TextBox 223">
            <a:extLst>
              <a:ext uri="{FF2B5EF4-FFF2-40B4-BE49-F238E27FC236}">
                <a16:creationId xmlns:a16="http://schemas.microsoft.com/office/drawing/2014/main" xmlns="" id="{7A76FFB7-C742-E145-8C36-F670AAF3980D}"/>
              </a:ext>
            </a:extLst>
          </p:cNvPr>
          <p:cNvSpPr txBox="1"/>
          <p:nvPr/>
        </p:nvSpPr>
        <p:spPr>
          <a:xfrm>
            <a:off x="435652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25" name="TextBox 224">
            <a:extLst>
              <a:ext uri="{FF2B5EF4-FFF2-40B4-BE49-F238E27FC236}">
                <a16:creationId xmlns:a16="http://schemas.microsoft.com/office/drawing/2014/main" xmlns="" id="{1692B123-B7A8-C243-A246-DF4B14403572}"/>
              </a:ext>
            </a:extLst>
          </p:cNvPr>
          <p:cNvSpPr txBox="1"/>
          <p:nvPr/>
        </p:nvSpPr>
        <p:spPr>
          <a:xfrm>
            <a:off x="455337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32" name="TextBox 231">
            <a:extLst>
              <a:ext uri="{FF2B5EF4-FFF2-40B4-BE49-F238E27FC236}">
                <a16:creationId xmlns:a16="http://schemas.microsoft.com/office/drawing/2014/main" xmlns="" id="{D8A438DB-C183-D14C-9193-537ED37B542E}"/>
              </a:ext>
            </a:extLst>
          </p:cNvPr>
          <p:cNvSpPr txBox="1"/>
          <p:nvPr/>
        </p:nvSpPr>
        <p:spPr>
          <a:xfrm>
            <a:off x="3630560"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cxnSp>
        <p:nvCxnSpPr>
          <p:cNvPr id="234" name="Straight Connector 233">
            <a:extLst>
              <a:ext uri="{FF2B5EF4-FFF2-40B4-BE49-F238E27FC236}">
                <a16:creationId xmlns:a16="http://schemas.microsoft.com/office/drawing/2014/main" xmlns="" id="{F0B12EDF-BC82-A643-B359-24E9B1DD4E69}"/>
              </a:ext>
            </a:extLst>
          </p:cNvPr>
          <p:cNvCxnSpPr/>
          <p:nvPr/>
        </p:nvCxnSpPr>
        <p:spPr>
          <a:xfrm>
            <a:off x="1911466" y="4457267"/>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xmlns="" id="{03ADDE3B-A67A-A54D-8347-1F8758760CA4}"/>
              </a:ext>
            </a:extLst>
          </p:cNvPr>
          <p:cNvCxnSpPr/>
          <p:nvPr/>
        </p:nvCxnSpPr>
        <p:spPr>
          <a:xfrm>
            <a:off x="1911466" y="4581092"/>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242" name="Graphic 241">
            <a:extLst>
              <a:ext uri="{FF2B5EF4-FFF2-40B4-BE49-F238E27FC236}">
                <a16:creationId xmlns:a16="http://schemas.microsoft.com/office/drawing/2014/main" xmlns="" id="{4A5D50E8-2F24-774D-AFB8-CED919C32F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706082" y="3206546"/>
            <a:ext cx="4030218" cy="1867662"/>
          </a:xfrm>
          <a:prstGeom prst="rect">
            <a:avLst/>
          </a:prstGeom>
        </p:spPr>
      </p:pic>
      <p:sp>
        <p:nvSpPr>
          <p:cNvPr id="243" name="TextBox 242">
            <a:extLst>
              <a:ext uri="{FF2B5EF4-FFF2-40B4-BE49-F238E27FC236}">
                <a16:creationId xmlns:a16="http://schemas.microsoft.com/office/drawing/2014/main" xmlns="" id="{277607F8-3411-FF4F-8A7A-BE09222CA5AD}"/>
              </a:ext>
            </a:extLst>
          </p:cNvPr>
          <p:cNvSpPr txBox="1"/>
          <p:nvPr/>
        </p:nvSpPr>
        <p:spPr>
          <a:xfrm>
            <a:off x="6253066" y="5368451"/>
            <a:ext cx="1335302" cy="323165"/>
          </a:xfrm>
          <a:prstGeom prst="rect">
            <a:avLst/>
          </a:prstGeom>
          <a:noFill/>
        </p:spPr>
        <p:txBody>
          <a:bodyPr wrap="none" lIns="0" tIns="0" rIns="0" bIns="0" rtlCol="0">
            <a:spAutoFit/>
          </a:bodyPr>
          <a:lstStyle/>
          <a:p>
            <a:r>
              <a:rPr lang="en-GB" sz="700" b="1" dirty="0">
                <a:latin typeface="Arial" panose="020B0604020202020204" pitchFamily="34" charset="0"/>
                <a:ea typeface="Aileron" charset="0"/>
                <a:cs typeface="Arial" panose="020B0604020202020204" pitchFamily="34" charset="0"/>
              </a:rPr>
              <a:t>No. at risk</a:t>
            </a:r>
          </a:p>
          <a:p>
            <a:r>
              <a:rPr lang="en-GB" sz="700" dirty="0">
                <a:latin typeface="Arial" panose="020B0604020202020204" pitchFamily="34" charset="0"/>
                <a:ea typeface="Aileron" charset="0"/>
                <a:cs typeface="Arial" panose="020B0604020202020204" pitchFamily="34" charset="0"/>
              </a:rPr>
              <a:t>FTD/TPI plus bevacizumab group</a:t>
            </a:r>
          </a:p>
          <a:p>
            <a:r>
              <a:rPr lang="en-GB" sz="700" dirty="0">
                <a:latin typeface="Arial" panose="020B0604020202020204" pitchFamily="34" charset="0"/>
                <a:ea typeface="Aileron" charset="0"/>
                <a:cs typeface="Arial" panose="020B0604020202020204" pitchFamily="34" charset="0"/>
              </a:rPr>
              <a:t>FTD/TPI group</a:t>
            </a:r>
          </a:p>
        </p:txBody>
      </p:sp>
      <p:sp>
        <p:nvSpPr>
          <p:cNvPr id="244" name="TextBox 243">
            <a:extLst>
              <a:ext uri="{FF2B5EF4-FFF2-40B4-BE49-F238E27FC236}">
                <a16:creationId xmlns:a16="http://schemas.microsoft.com/office/drawing/2014/main" xmlns="" id="{9DB9F246-F66F-3D4F-974F-CC1C03764A10}"/>
              </a:ext>
            </a:extLst>
          </p:cNvPr>
          <p:cNvSpPr txBox="1"/>
          <p:nvPr/>
        </p:nvSpPr>
        <p:spPr>
          <a:xfrm rot="16200000">
            <a:off x="6587262" y="3990179"/>
            <a:ext cx="1420262"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Survival probability (%)</a:t>
            </a:r>
          </a:p>
        </p:txBody>
      </p:sp>
      <p:sp>
        <p:nvSpPr>
          <p:cNvPr id="245" name="TextBox 244">
            <a:extLst>
              <a:ext uri="{FF2B5EF4-FFF2-40B4-BE49-F238E27FC236}">
                <a16:creationId xmlns:a16="http://schemas.microsoft.com/office/drawing/2014/main" xmlns="" id="{66580B94-C90D-0949-807A-35EECB5CE29E}"/>
              </a:ext>
            </a:extLst>
          </p:cNvPr>
          <p:cNvSpPr txBox="1"/>
          <p:nvPr/>
        </p:nvSpPr>
        <p:spPr>
          <a:xfrm>
            <a:off x="7487494" y="3138986"/>
            <a:ext cx="173124"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100</a:t>
            </a:r>
          </a:p>
        </p:txBody>
      </p:sp>
      <p:sp>
        <p:nvSpPr>
          <p:cNvPr id="246" name="TextBox 245">
            <a:extLst>
              <a:ext uri="{FF2B5EF4-FFF2-40B4-BE49-F238E27FC236}">
                <a16:creationId xmlns:a16="http://schemas.microsoft.com/office/drawing/2014/main" xmlns="" id="{9A342ABE-4FDB-B144-AA82-7DA2132206B4}"/>
              </a:ext>
            </a:extLst>
          </p:cNvPr>
          <p:cNvSpPr txBox="1"/>
          <p:nvPr/>
        </p:nvSpPr>
        <p:spPr>
          <a:xfrm>
            <a:off x="7658880" y="5459911"/>
            <a:ext cx="17318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246</a:t>
            </a:r>
          </a:p>
          <a:p>
            <a:pPr algn="ctr"/>
            <a:r>
              <a:rPr lang="en-GB" sz="800" dirty="0">
                <a:latin typeface="Arial" panose="020B0604020202020204" pitchFamily="34" charset="0"/>
                <a:ea typeface="Aileron" charset="0"/>
                <a:cs typeface="Arial" panose="020B0604020202020204" pitchFamily="34" charset="0"/>
              </a:rPr>
              <a:t>246</a:t>
            </a:r>
          </a:p>
        </p:txBody>
      </p:sp>
      <p:sp>
        <p:nvSpPr>
          <p:cNvPr id="247" name="TextBox 246">
            <a:extLst>
              <a:ext uri="{FF2B5EF4-FFF2-40B4-BE49-F238E27FC236}">
                <a16:creationId xmlns:a16="http://schemas.microsoft.com/office/drawing/2014/main" xmlns="" id="{001D744C-0EEC-444A-AE0D-7EF09A28A7D9}"/>
              </a:ext>
            </a:extLst>
          </p:cNvPr>
          <p:cNvSpPr txBox="1"/>
          <p:nvPr/>
        </p:nvSpPr>
        <p:spPr>
          <a:xfrm>
            <a:off x="92371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89</a:t>
            </a:r>
          </a:p>
          <a:p>
            <a:pPr algn="ctr"/>
            <a:r>
              <a:rPr lang="en-GB" sz="800" dirty="0">
                <a:latin typeface="Arial" panose="020B0604020202020204" pitchFamily="34" charset="0"/>
                <a:ea typeface="Aileron" charset="0"/>
                <a:cs typeface="Arial" panose="020B0604020202020204" pitchFamily="34" charset="0"/>
              </a:rPr>
              <a:t>29</a:t>
            </a:r>
          </a:p>
        </p:txBody>
      </p:sp>
      <p:sp>
        <p:nvSpPr>
          <p:cNvPr id="248" name="TextBox 247">
            <a:extLst>
              <a:ext uri="{FF2B5EF4-FFF2-40B4-BE49-F238E27FC236}">
                <a16:creationId xmlns:a16="http://schemas.microsoft.com/office/drawing/2014/main" xmlns="" id="{64C4B171-509E-B247-8B63-06EB2044FD86}"/>
              </a:ext>
            </a:extLst>
          </p:cNvPr>
          <p:cNvSpPr txBox="1"/>
          <p:nvPr/>
        </p:nvSpPr>
        <p:spPr>
          <a:xfrm>
            <a:off x="7884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242</a:t>
            </a:r>
          </a:p>
          <a:p>
            <a:pPr algn="ctr"/>
            <a:r>
              <a:rPr lang="en-GB" sz="800" dirty="0">
                <a:latin typeface="Arial" panose="020B0604020202020204" pitchFamily="34" charset="0"/>
                <a:ea typeface="Aileron" charset="0"/>
                <a:cs typeface="Arial" panose="020B0604020202020204" pitchFamily="34" charset="0"/>
              </a:rPr>
              <a:t>236</a:t>
            </a:r>
          </a:p>
        </p:txBody>
      </p:sp>
      <p:sp>
        <p:nvSpPr>
          <p:cNvPr id="249" name="TextBox 248">
            <a:extLst>
              <a:ext uri="{FF2B5EF4-FFF2-40B4-BE49-F238E27FC236}">
                <a16:creationId xmlns:a16="http://schemas.microsoft.com/office/drawing/2014/main" xmlns="" id="{46E61896-7087-FD4F-A7D0-E5A1BA08D8CD}"/>
              </a:ext>
            </a:extLst>
          </p:cNvPr>
          <p:cNvSpPr txBox="1"/>
          <p:nvPr/>
        </p:nvSpPr>
        <p:spPr>
          <a:xfrm>
            <a:off x="80970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198</a:t>
            </a:r>
          </a:p>
          <a:p>
            <a:pPr algn="ctr"/>
            <a:r>
              <a:rPr lang="en-GB" sz="800" dirty="0">
                <a:latin typeface="Arial" panose="020B0604020202020204" pitchFamily="34" charset="0"/>
                <a:ea typeface="Aileron" charset="0"/>
                <a:cs typeface="Arial" panose="020B0604020202020204" pitchFamily="34" charset="0"/>
              </a:rPr>
              <a:t>147</a:t>
            </a:r>
          </a:p>
        </p:txBody>
      </p:sp>
      <p:sp>
        <p:nvSpPr>
          <p:cNvPr id="250" name="TextBox 249">
            <a:extLst>
              <a:ext uri="{FF2B5EF4-FFF2-40B4-BE49-F238E27FC236}">
                <a16:creationId xmlns:a16="http://schemas.microsoft.com/office/drawing/2014/main" xmlns="" id="{245428A4-E776-034B-9111-51CAFC197646}"/>
              </a:ext>
            </a:extLst>
          </p:cNvPr>
          <p:cNvSpPr txBox="1"/>
          <p:nvPr/>
        </p:nvSpPr>
        <p:spPr>
          <a:xfrm>
            <a:off x="946259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70</a:t>
            </a:r>
          </a:p>
          <a:p>
            <a:pPr algn="ctr"/>
            <a:r>
              <a:rPr lang="en-GB" sz="800" dirty="0">
                <a:latin typeface="Arial" panose="020B0604020202020204" pitchFamily="34" charset="0"/>
                <a:ea typeface="Aileron" charset="0"/>
                <a:cs typeface="Arial" panose="020B0604020202020204" pitchFamily="34" charset="0"/>
              </a:rPr>
              <a:t>19</a:t>
            </a:r>
          </a:p>
        </p:txBody>
      </p:sp>
      <p:sp>
        <p:nvSpPr>
          <p:cNvPr id="251" name="TextBox 250">
            <a:extLst>
              <a:ext uri="{FF2B5EF4-FFF2-40B4-BE49-F238E27FC236}">
                <a16:creationId xmlns:a16="http://schemas.microsoft.com/office/drawing/2014/main" xmlns="" id="{909F5D10-C904-AE45-A863-2BCA486630C7}"/>
              </a:ext>
            </a:extLst>
          </p:cNvPr>
          <p:cNvSpPr txBox="1"/>
          <p:nvPr/>
        </p:nvSpPr>
        <p:spPr>
          <a:xfrm>
            <a:off x="96880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61</a:t>
            </a:r>
          </a:p>
          <a:p>
            <a:pPr algn="ctr"/>
            <a:r>
              <a:rPr lang="en-GB" sz="800" dirty="0">
                <a:latin typeface="Arial" panose="020B0604020202020204" pitchFamily="34" charset="0"/>
                <a:ea typeface="Aileron" charset="0"/>
                <a:cs typeface="Arial" panose="020B0604020202020204" pitchFamily="34" charset="0"/>
              </a:rPr>
              <a:t>12</a:t>
            </a:r>
          </a:p>
        </p:txBody>
      </p:sp>
      <p:sp>
        <p:nvSpPr>
          <p:cNvPr id="252" name="TextBox 251">
            <a:extLst>
              <a:ext uri="{FF2B5EF4-FFF2-40B4-BE49-F238E27FC236}">
                <a16:creationId xmlns:a16="http://schemas.microsoft.com/office/drawing/2014/main" xmlns="" id="{ECEAD675-7946-A84E-8371-2FFB860BFE7C}"/>
              </a:ext>
            </a:extLst>
          </p:cNvPr>
          <p:cNvSpPr txBox="1"/>
          <p:nvPr/>
        </p:nvSpPr>
        <p:spPr>
          <a:xfrm>
            <a:off x="99007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52</a:t>
            </a:r>
          </a:p>
          <a:p>
            <a:pPr algn="ctr"/>
            <a:r>
              <a:rPr lang="en-GB" sz="800" dirty="0">
                <a:latin typeface="Arial" panose="020B0604020202020204" pitchFamily="34" charset="0"/>
                <a:ea typeface="Aileron" charset="0"/>
                <a:cs typeface="Arial" panose="020B0604020202020204" pitchFamily="34" charset="0"/>
              </a:rPr>
              <a:t>8</a:t>
            </a:r>
          </a:p>
        </p:txBody>
      </p:sp>
      <p:sp>
        <p:nvSpPr>
          <p:cNvPr id="253" name="TextBox 252">
            <a:extLst>
              <a:ext uri="{FF2B5EF4-FFF2-40B4-BE49-F238E27FC236}">
                <a16:creationId xmlns:a16="http://schemas.microsoft.com/office/drawing/2014/main" xmlns="" id="{FD535683-3F5A-3C4E-A9BA-E8009946BA69}"/>
              </a:ext>
            </a:extLst>
          </p:cNvPr>
          <p:cNvSpPr txBox="1"/>
          <p:nvPr/>
        </p:nvSpPr>
        <p:spPr>
          <a:xfrm>
            <a:off x="832248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179</a:t>
            </a:r>
          </a:p>
          <a:p>
            <a:pPr algn="ctr"/>
            <a:r>
              <a:rPr lang="en-GB" sz="800" dirty="0">
                <a:latin typeface="Arial" panose="020B0604020202020204" pitchFamily="34" charset="0"/>
                <a:ea typeface="Aileron" charset="0"/>
                <a:cs typeface="Arial" panose="020B0604020202020204" pitchFamily="34" charset="0"/>
              </a:rPr>
              <a:t>109</a:t>
            </a:r>
          </a:p>
        </p:txBody>
      </p:sp>
      <p:sp>
        <p:nvSpPr>
          <p:cNvPr id="254" name="TextBox 253">
            <a:extLst>
              <a:ext uri="{FF2B5EF4-FFF2-40B4-BE49-F238E27FC236}">
                <a16:creationId xmlns:a16="http://schemas.microsoft.com/office/drawing/2014/main" xmlns="" id="{687FF8C7-6819-2E4A-852F-346E2093ED41}"/>
              </a:ext>
            </a:extLst>
          </p:cNvPr>
          <p:cNvSpPr txBox="1"/>
          <p:nvPr/>
        </p:nvSpPr>
        <p:spPr>
          <a:xfrm>
            <a:off x="8541562"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153</a:t>
            </a:r>
          </a:p>
          <a:p>
            <a:pPr algn="ctr"/>
            <a:r>
              <a:rPr lang="en-GB" sz="800" dirty="0">
                <a:latin typeface="Arial" panose="020B0604020202020204" pitchFamily="34" charset="0"/>
                <a:ea typeface="Aileron" charset="0"/>
                <a:cs typeface="Arial" panose="020B0604020202020204" pitchFamily="34" charset="0"/>
              </a:rPr>
              <a:t>74</a:t>
            </a:r>
          </a:p>
        </p:txBody>
      </p:sp>
      <p:sp>
        <p:nvSpPr>
          <p:cNvPr id="255" name="TextBox 254">
            <a:extLst>
              <a:ext uri="{FF2B5EF4-FFF2-40B4-BE49-F238E27FC236}">
                <a16:creationId xmlns:a16="http://schemas.microsoft.com/office/drawing/2014/main" xmlns="" id="{C62B025E-C5BA-FE4D-BF72-0BFD66DA376D}"/>
              </a:ext>
            </a:extLst>
          </p:cNvPr>
          <p:cNvSpPr txBox="1"/>
          <p:nvPr/>
        </p:nvSpPr>
        <p:spPr>
          <a:xfrm>
            <a:off x="8773337" y="5459911"/>
            <a:ext cx="173124"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128</a:t>
            </a:r>
          </a:p>
          <a:p>
            <a:pPr algn="ctr"/>
            <a:r>
              <a:rPr lang="en-GB" sz="800" dirty="0">
                <a:latin typeface="Arial" panose="020B0604020202020204" pitchFamily="34" charset="0"/>
                <a:ea typeface="Aileron" charset="0"/>
                <a:cs typeface="Arial" panose="020B0604020202020204" pitchFamily="34" charset="0"/>
              </a:rPr>
              <a:t>56</a:t>
            </a:r>
          </a:p>
        </p:txBody>
      </p:sp>
      <p:sp>
        <p:nvSpPr>
          <p:cNvPr id="256" name="TextBox 255">
            <a:extLst>
              <a:ext uri="{FF2B5EF4-FFF2-40B4-BE49-F238E27FC236}">
                <a16:creationId xmlns:a16="http://schemas.microsoft.com/office/drawing/2014/main" xmlns="" id="{B4C18E7F-9856-C440-992E-B5A8CAC9C616}"/>
              </a:ext>
            </a:extLst>
          </p:cNvPr>
          <p:cNvSpPr txBox="1"/>
          <p:nvPr/>
        </p:nvSpPr>
        <p:spPr>
          <a:xfrm>
            <a:off x="902126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99</a:t>
            </a:r>
          </a:p>
          <a:p>
            <a:pPr algn="ctr"/>
            <a:r>
              <a:rPr lang="en-GB" sz="800" dirty="0">
                <a:latin typeface="Arial" panose="020B0604020202020204" pitchFamily="34" charset="0"/>
                <a:ea typeface="Aileron" charset="0"/>
                <a:cs typeface="Arial" panose="020B0604020202020204" pitchFamily="34" charset="0"/>
              </a:rPr>
              <a:t>36</a:t>
            </a:r>
          </a:p>
        </p:txBody>
      </p:sp>
      <p:sp>
        <p:nvSpPr>
          <p:cNvPr id="257" name="TextBox 256">
            <a:extLst>
              <a:ext uri="{FF2B5EF4-FFF2-40B4-BE49-F238E27FC236}">
                <a16:creationId xmlns:a16="http://schemas.microsoft.com/office/drawing/2014/main" xmlns="" id="{C8FAE9E3-F43F-3C45-81C3-BD5485F19F93}"/>
              </a:ext>
            </a:extLst>
          </p:cNvPr>
          <p:cNvSpPr txBox="1"/>
          <p:nvPr/>
        </p:nvSpPr>
        <p:spPr>
          <a:xfrm>
            <a:off x="10107116"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43</a:t>
            </a:r>
          </a:p>
          <a:p>
            <a:pPr algn="ctr"/>
            <a:r>
              <a:rPr lang="en-GB" sz="800" dirty="0">
                <a:latin typeface="Arial" panose="020B0604020202020204" pitchFamily="34" charset="0"/>
                <a:ea typeface="Aileron" charset="0"/>
                <a:cs typeface="Arial" panose="020B0604020202020204" pitchFamily="34" charset="0"/>
              </a:rPr>
              <a:t>6</a:t>
            </a:r>
          </a:p>
        </p:txBody>
      </p:sp>
      <p:sp>
        <p:nvSpPr>
          <p:cNvPr id="258" name="TextBox 257">
            <a:extLst>
              <a:ext uri="{FF2B5EF4-FFF2-40B4-BE49-F238E27FC236}">
                <a16:creationId xmlns:a16="http://schemas.microsoft.com/office/drawing/2014/main" xmlns="" id="{D0C22E18-3FBF-3B49-9386-D1351E17DDBB}"/>
              </a:ext>
            </a:extLst>
          </p:cNvPr>
          <p:cNvSpPr txBox="1"/>
          <p:nvPr/>
        </p:nvSpPr>
        <p:spPr>
          <a:xfrm>
            <a:off x="11713945"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a:p>
            <a:pPr algn="ctr"/>
            <a:r>
              <a:rPr lang="en-GB" sz="800" dirty="0">
                <a:latin typeface="Arial" panose="020B0604020202020204" pitchFamily="34" charset="0"/>
                <a:ea typeface="Aileron" charset="0"/>
                <a:cs typeface="Arial" panose="020B0604020202020204" pitchFamily="34" charset="0"/>
              </a:rPr>
              <a:t>0</a:t>
            </a:r>
          </a:p>
        </p:txBody>
      </p:sp>
      <p:sp>
        <p:nvSpPr>
          <p:cNvPr id="259" name="TextBox 258">
            <a:extLst>
              <a:ext uri="{FF2B5EF4-FFF2-40B4-BE49-F238E27FC236}">
                <a16:creationId xmlns:a16="http://schemas.microsoft.com/office/drawing/2014/main" xmlns="" id="{C60192EC-3905-3549-AAEF-D630F5DA6449}"/>
              </a:ext>
            </a:extLst>
          </p:cNvPr>
          <p:cNvSpPr txBox="1"/>
          <p:nvPr/>
        </p:nvSpPr>
        <p:spPr>
          <a:xfrm>
            <a:off x="11478741"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a:p>
            <a:pPr algn="ctr"/>
            <a:r>
              <a:rPr lang="en-GB" sz="800" dirty="0">
                <a:latin typeface="Arial" panose="020B0604020202020204" pitchFamily="34" charset="0"/>
                <a:ea typeface="Aileron" charset="0"/>
                <a:cs typeface="Arial" panose="020B0604020202020204" pitchFamily="34" charset="0"/>
              </a:rPr>
              <a:t>0</a:t>
            </a:r>
          </a:p>
        </p:txBody>
      </p:sp>
      <p:sp>
        <p:nvSpPr>
          <p:cNvPr id="260" name="TextBox 259">
            <a:extLst>
              <a:ext uri="{FF2B5EF4-FFF2-40B4-BE49-F238E27FC236}">
                <a16:creationId xmlns:a16="http://schemas.microsoft.com/office/drawing/2014/main" xmlns="" id="{1040A955-075B-074E-B6C4-11622825CFB0}"/>
              </a:ext>
            </a:extLst>
          </p:cNvPr>
          <p:cNvSpPr txBox="1"/>
          <p:nvPr/>
        </p:nvSpPr>
        <p:spPr>
          <a:xfrm>
            <a:off x="11256939"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a:p>
            <a:pPr algn="ctr"/>
            <a:r>
              <a:rPr lang="en-GB" sz="800" dirty="0">
                <a:latin typeface="Arial" panose="020B0604020202020204" pitchFamily="34" charset="0"/>
                <a:ea typeface="Aileron" charset="0"/>
                <a:cs typeface="Arial" panose="020B0604020202020204" pitchFamily="34" charset="0"/>
              </a:rPr>
              <a:t>0</a:t>
            </a:r>
          </a:p>
        </p:txBody>
      </p:sp>
      <p:sp>
        <p:nvSpPr>
          <p:cNvPr id="263" name="TextBox 262">
            <a:extLst>
              <a:ext uri="{FF2B5EF4-FFF2-40B4-BE49-F238E27FC236}">
                <a16:creationId xmlns:a16="http://schemas.microsoft.com/office/drawing/2014/main" xmlns="" id="{26839FB4-58EE-0A48-87DD-308C442AAD88}"/>
              </a:ext>
            </a:extLst>
          </p:cNvPr>
          <p:cNvSpPr txBox="1"/>
          <p:nvPr/>
        </p:nvSpPr>
        <p:spPr>
          <a:xfrm>
            <a:off x="10785865"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a:p>
            <a:pPr algn="ctr"/>
            <a:r>
              <a:rPr lang="en-GB" sz="800" dirty="0">
                <a:latin typeface="Arial" panose="020B0604020202020204" pitchFamily="34" charset="0"/>
                <a:ea typeface="Aileron" charset="0"/>
                <a:cs typeface="Arial" panose="020B0604020202020204" pitchFamily="34" charset="0"/>
              </a:rPr>
              <a:t>1</a:t>
            </a:r>
          </a:p>
        </p:txBody>
      </p:sp>
      <p:sp>
        <p:nvSpPr>
          <p:cNvPr id="264" name="TextBox 263">
            <a:extLst>
              <a:ext uri="{FF2B5EF4-FFF2-40B4-BE49-F238E27FC236}">
                <a16:creationId xmlns:a16="http://schemas.microsoft.com/office/drawing/2014/main" xmlns="" id="{F2C735B8-62F5-0043-B817-E2106B8B8EC0}"/>
              </a:ext>
            </a:extLst>
          </p:cNvPr>
          <p:cNvSpPr txBox="1"/>
          <p:nvPr/>
        </p:nvSpPr>
        <p:spPr>
          <a:xfrm>
            <a:off x="11050256" y="5459911"/>
            <a:ext cx="57708"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a:p>
            <a:pPr algn="ctr"/>
            <a:r>
              <a:rPr lang="en-GB" sz="800" dirty="0">
                <a:latin typeface="Arial" panose="020B0604020202020204" pitchFamily="34" charset="0"/>
                <a:ea typeface="Aileron" charset="0"/>
                <a:cs typeface="Arial" panose="020B0604020202020204" pitchFamily="34" charset="0"/>
              </a:rPr>
              <a:t>1</a:t>
            </a:r>
          </a:p>
        </p:txBody>
      </p:sp>
      <p:sp>
        <p:nvSpPr>
          <p:cNvPr id="265" name="TextBox 264">
            <a:extLst>
              <a:ext uri="{FF2B5EF4-FFF2-40B4-BE49-F238E27FC236}">
                <a16:creationId xmlns:a16="http://schemas.microsoft.com/office/drawing/2014/main" xmlns="" id="{85BC2B94-8BCA-BD44-B90D-C84BEB0569D3}"/>
              </a:ext>
            </a:extLst>
          </p:cNvPr>
          <p:cNvSpPr txBox="1"/>
          <p:nvPr/>
        </p:nvSpPr>
        <p:spPr>
          <a:xfrm>
            <a:off x="105611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a:p>
            <a:pPr algn="ctr"/>
            <a:r>
              <a:rPr lang="en-GB" sz="800" dirty="0">
                <a:latin typeface="Arial" panose="020B0604020202020204" pitchFamily="34" charset="0"/>
                <a:ea typeface="Aileron" charset="0"/>
                <a:cs typeface="Arial" panose="020B0604020202020204" pitchFamily="34" charset="0"/>
              </a:rPr>
              <a:t>2</a:t>
            </a:r>
          </a:p>
        </p:txBody>
      </p:sp>
      <p:sp>
        <p:nvSpPr>
          <p:cNvPr id="266" name="TextBox 265">
            <a:extLst>
              <a:ext uri="{FF2B5EF4-FFF2-40B4-BE49-F238E27FC236}">
                <a16:creationId xmlns:a16="http://schemas.microsoft.com/office/drawing/2014/main" xmlns="" id="{9A238482-0FF9-474B-94C4-8ED97EE16C83}"/>
              </a:ext>
            </a:extLst>
          </p:cNvPr>
          <p:cNvSpPr txBox="1"/>
          <p:nvPr/>
        </p:nvSpPr>
        <p:spPr>
          <a:xfrm>
            <a:off x="10345241" y="5459911"/>
            <a:ext cx="115416" cy="24622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25</a:t>
            </a:r>
          </a:p>
          <a:p>
            <a:pPr algn="ctr"/>
            <a:r>
              <a:rPr lang="en-GB" sz="800" dirty="0">
                <a:latin typeface="Arial" panose="020B0604020202020204" pitchFamily="34" charset="0"/>
                <a:ea typeface="Aileron" charset="0"/>
                <a:cs typeface="Arial" panose="020B0604020202020204" pitchFamily="34" charset="0"/>
              </a:rPr>
              <a:t>2</a:t>
            </a:r>
          </a:p>
        </p:txBody>
      </p:sp>
      <p:sp>
        <p:nvSpPr>
          <p:cNvPr id="267" name="TextBox 266">
            <a:extLst>
              <a:ext uri="{FF2B5EF4-FFF2-40B4-BE49-F238E27FC236}">
                <a16:creationId xmlns:a16="http://schemas.microsoft.com/office/drawing/2014/main" xmlns="" id="{64EA6F81-A3EE-2841-B34C-9C70A28402D6}"/>
              </a:ext>
            </a:extLst>
          </p:cNvPr>
          <p:cNvSpPr txBox="1"/>
          <p:nvPr/>
        </p:nvSpPr>
        <p:spPr>
          <a:xfrm>
            <a:off x="7545202" y="351046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80</a:t>
            </a:r>
          </a:p>
        </p:txBody>
      </p:sp>
      <p:sp>
        <p:nvSpPr>
          <p:cNvPr id="268" name="TextBox 267">
            <a:extLst>
              <a:ext uri="{FF2B5EF4-FFF2-40B4-BE49-F238E27FC236}">
                <a16:creationId xmlns:a16="http://schemas.microsoft.com/office/drawing/2014/main" xmlns="" id="{8E4EE276-BF5A-6144-BE61-99166CF341EA}"/>
              </a:ext>
            </a:extLst>
          </p:cNvPr>
          <p:cNvSpPr txBox="1"/>
          <p:nvPr/>
        </p:nvSpPr>
        <p:spPr>
          <a:xfrm>
            <a:off x="7545202" y="387558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60</a:t>
            </a:r>
          </a:p>
        </p:txBody>
      </p:sp>
      <p:sp>
        <p:nvSpPr>
          <p:cNvPr id="269" name="TextBox 268">
            <a:extLst>
              <a:ext uri="{FF2B5EF4-FFF2-40B4-BE49-F238E27FC236}">
                <a16:creationId xmlns:a16="http://schemas.microsoft.com/office/drawing/2014/main" xmlns="" id="{CE568BC2-4F27-9549-A9D9-51595E6C747A}"/>
              </a:ext>
            </a:extLst>
          </p:cNvPr>
          <p:cNvSpPr txBox="1"/>
          <p:nvPr/>
        </p:nvSpPr>
        <p:spPr>
          <a:xfrm>
            <a:off x="1100519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15</a:t>
            </a:r>
          </a:p>
        </p:txBody>
      </p:sp>
      <p:sp>
        <p:nvSpPr>
          <p:cNvPr id="270" name="TextBox 269">
            <a:extLst>
              <a:ext uri="{FF2B5EF4-FFF2-40B4-BE49-F238E27FC236}">
                <a16:creationId xmlns:a16="http://schemas.microsoft.com/office/drawing/2014/main" xmlns="" id="{6D171993-5FF4-604B-BC5F-CBED7D9878C8}"/>
              </a:ext>
            </a:extLst>
          </p:cNvPr>
          <p:cNvSpPr txBox="1"/>
          <p:nvPr/>
        </p:nvSpPr>
        <p:spPr>
          <a:xfrm>
            <a:off x="1122633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16</a:t>
            </a:r>
          </a:p>
        </p:txBody>
      </p:sp>
      <p:sp>
        <p:nvSpPr>
          <p:cNvPr id="271" name="TextBox 270">
            <a:extLst>
              <a:ext uri="{FF2B5EF4-FFF2-40B4-BE49-F238E27FC236}">
                <a16:creationId xmlns:a16="http://schemas.microsoft.com/office/drawing/2014/main" xmlns="" id="{6DF93921-217F-1441-80FE-08434F65DD1C}"/>
              </a:ext>
            </a:extLst>
          </p:cNvPr>
          <p:cNvSpPr txBox="1"/>
          <p:nvPr/>
        </p:nvSpPr>
        <p:spPr>
          <a:xfrm>
            <a:off x="11449887"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17</a:t>
            </a:r>
          </a:p>
        </p:txBody>
      </p:sp>
      <p:sp>
        <p:nvSpPr>
          <p:cNvPr id="274" name="TextBox 273">
            <a:extLst>
              <a:ext uri="{FF2B5EF4-FFF2-40B4-BE49-F238E27FC236}">
                <a16:creationId xmlns:a16="http://schemas.microsoft.com/office/drawing/2014/main" xmlns="" id="{6367D789-7F8B-454E-9B00-59E4E5CB3867}"/>
              </a:ext>
            </a:extLst>
          </p:cNvPr>
          <p:cNvSpPr txBox="1"/>
          <p:nvPr/>
        </p:nvSpPr>
        <p:spPr>
          <a:xfrm>
            <a:off x="116692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18</a:t>
            </a:r>
          </a:p>
        </p:txBody>
      </p:sp>
      <p:sp>
        <p:nvSpPr>
          <p:cNvPr id="277" name="TextBox 276">
            <a:extLst>
              <a:ext uri="{FF2B5EF4-FFF2-40B4-BE49-F238E27FC236}">
                <a16:creationId xmlns:a16="http://schemas.microsoft.com/office/drawing/2014/main" xmlns="" id="{8C34B161-C428-2049-8DBF-557A713A45A0}"/>
              </a:ext>
            </a:extLst>
          </p:cNvPr>
          <p:cNvSpPr txBox="1"/>
          <p:nvPr/>
        </p:nvSpPr>
        <p:spPr>
          <a:xfrm>
            <a:off x="7545202" y="4240711"/>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40</a:t>
            </a:r>
          </a:p>
        </p:txBody>
      </p:sp>
      <p:sp>
        <p:nvSpPr>
          <p:cNvPr id="278" name="TextBox 277">
            <a:extLst>
              <a:ext uri="{FF2B5EF4-FFF2-40B4-BE49-F238E27FC236}">
                <a16:creationId xmlns:a16="http://schemas.microsoft.com/office/drawing/2014/main" xmlns="" id="{9B1F2C28-DDA9-6840-AC36-B0E103662638}"/>
              </a:ext>
            </a:extLst>
          </p:cNvPr>
          <p:cNvSpPr txBox="1"/>
          <p:nvPr/>
        </p:nvSpPr>
        <p:spPr>
          <a:xfrm>
            <a:off x="7545202" y="4605836"/>
            <a:ext cx="115416"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20</a:t>
            </a:r>
          </a:p>
        </p:txBody>
      </p:sp>
      <p:sp>
        <p:nvSpPr>
          <p:cNvPr id="279" name="TextBox 278">
            <a:extLst>
              <a:ext uri="{FF2B5EF4-FFF2-40B4-BE49-F238E27FC236}">
                <a16:creationId xmlns:a16="http://schemas.microsoft.com/office/drawing/2014/main" xmlns="" id="{2C0733A3-D61F-7C44-BC2A-1EA59AC94951}"/>
              </a:ext>
            </a:extLst>
          </p:cNvPr>
          <p:cNvSpPr txBox="1"/>
          <p:nvPr/>
        </p:nvSpPr>
        <p:spPr>
          <a:xfrm>
            <a:off x="7602910" y="4958261"/>
            <a:ext cx="57708" cy="123111"/>
          </a:xfrm>
          <a:prstGeom prst="rect">
            <a:avLst/>
          </a:prstGeom>
          <a:noFill/>
        </p:spPr>
        <p:txBody>
          <a:bodyPr wrap="none" lIns="0" tIns="0" rIns="0" bIns="0" rtlCol="0">
            <a:spAutoFit/>
          </a:bodyPr>
          <a:lstStyle/>
          <a:p>
            <a:pPr algn="r"/>
            <a:r>
              <a:rPr lang="en-GB" sz="800" dirty="0">
                <a:latin typeface="Arial" panose="020B0604020202020204" pitchFamily="34" charset="0"/>
                <a:ea typeface="Aileron" charset="0"/>
                <a:cs typeface="Arial" panose="020B0604020202020204" pitchFamily="34" charset="0"/>
              </a:rPr>
              <a:t>0</a:t>
            </a:r>
          </a:p>
        </p:txBody>
      </p:sp>
      <p:sp>
        <p:nvSpPr>
          <p:cNvPr id="280" name="TextBox 279">
            <a:extLst>
              <a:ext uri="{FF2B5EF4-FFF2-40B4-BE49-F238E27FC236}">
                <a16:creationId xmlns:a16="http://schemas.microsoft.com/office/drawing/2014/main" xmlns="" id="{94D47E51-C216-4B4E-8C6D-7E54F3C5EB7F}"/>
              </a:ext>
            </a:extLst>
          </p:cNvPr>
          <p:cNvSpPr txBox="1"/>
          <p:nvPr/>
        </p:nvSpPr>
        <p:spPr>
          <a:xfrm>
            <a:off x="771662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0</a:t>
            </a:r>
          </a:p>
        </p:txBody>
      </p:sp>
      <p:sp>
        <p:nvSpPr>
          <p:cNvPr id="281" name="TextBox 280">
            <a:extLst>
              <a:ext uri="{FF2B5EF4-FFF2-40B4-BE49-F238E27FC236}">
                <a16:creationId xmlns:a16="http://schemas.microsoft.com/office/drawing/2014/main" xmlns="" id="{356314B4-4BEF-1345-82F2-863FE5E59B8C}"/>
              </a:ext>
            </a:extLst>
          </p:cNvPr>
          <p:cNvSpPr txBox="1"/>
          <p:nvPr/>
        </p:nvSpPr>
        <p:spPr>
          <a:xfrm>
            <a:off x="971406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9</a:t>
            </a:r>
          </a:p>
        </p:txBody>
      </p:sp>
      <p:sp>
        <p:nvSpPr>
          <p:cNvPr id="282" name="TextBox 281">
            <a:extLst>
              <a:ext uri="{FF2B5EF4-FFF2-40B4-BE49-F238E27FC236}">
                <a16:creationId xmlns:a16="http://schemas.microsoft.com/office/drawing/2014/main" xmlns="" id="{3B97692F-6D89-024A-AC57-764911976845}"/>
              </a:ext>
            </a:extLst>
          </p:cNvPr>
          <p:cNvSpPr txBox="1"/>
          <p:nvPr/>
        </p:nvSpPr>
        <p:spPr>
          <a:xfrm>
            <a:off x="9900916"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10</a:t>
            </a:r>
          </a:p>
        </p:txBody>
      </p:sp>
      <p:sp>
        <p:nvSpPr>
          <p:cNvPr id="283" name="TextBox 282">
            <a:extLst>
              <a:ext uri="{FF2B5EF4-FFF2-40B4-BE49-F238E27FC236}">
                <a16:creationId xmlns:a16="http://schemas.microsoft.com/office/drawing/2014/main" xmlns="" id="{B2307655-346F-7746-9D26-B5B460D151C9}"/>
              </a:ext>
            </a:extLst>
          </p:cNvPr>
          <p:cNvSpPr txBox="1"/>
          <p:nvPr/>
        </p:nvSpPr>
        <p:spPr>
          <a:xfrm>
            <a:off x="1011754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11</a:t>
            </a:r>
          </a:p>
        </p:txBody>
      </p:sp>
      <p:sp>
        <p:nvSpPr>
          <p:cNvPr id="284" name="TextBox 283">
            <a:extLst>
              <a:ext uri="{FF2B5EF4-FFF2-40B4-BE49-F238E27FC236}">
                <a16:creationId xmlns:a16="http://schemas.microsoft.com/office/drawing/2014/main" xmlns="" id="{655223D1-74DD-B74C-B857-C95049A138E8}"/>
              </a:ext>
            </a:extLst>
          </p:cNvPr>
          <p:cNvSpPr txBox="1"/>
          <p:nvPr/>
        </p:nvSpPr>
        <p:spPr>
          <a:xfrm>
            <a:off x="793855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a:t>
            </a:r>
          </a:p>
        </p:txBody>
      </p:sp>
      <p:sp>
        <p:nvSpPr>
          <p:cNvPr id="285" name="TextBox 284">
            <a:extLst>
              <a:ext uri="{FF2B5EF4-FFF2-40B4-BE49-F238E27FC236}">
                <a16:creationId xmlns:a16="http://schemas.microsoft.com/office/drawing/2014/main" xmlns="" id="{66E4CE4B-AA05-9745-B107-D6343B400132}"/>
              </a:ext>
            </a:extLst>
          </p:cNvPr>
          <p:cNvSpPr txBox="1"/>
          <p:nvPr/>
        </p:nvSpPr>
        <p:spPr>
          <a:xfrm>
            <a:off x="816049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2</a:t>
            </a:r>
          </a:p>
        </p:txBody>
      </p:sp>
      <p:sp>
        <p:nvSpPr>
          <p:cNvPr id="286" name="TextBox 285">
            <a:extLst>
              <a:ext uri="{FF2B5EF4-FFF2-40B4-BE49-F238E27FC236}">
                <a16:creationId xmlns:a16="http://schemas.microsoft.com/office/drawing/2014/main" xmlns="" id="{8D86EE97-EBCE-4B48-AD1D-A2BBC2F3A301}"/>
              </a:ext>
            </a:extLst>
          </p:cNvPr>
          <p:cNvSpPr txBox="1"/>
          <p:nvPr/>
        </p:nvSpPr>
        <p:spPr>
          <a:xfrm>
            <a:off x="838243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3</a:t>
            </a:r>
          </a:p>
        </p:txBody>
      </p:sp>
      <p:sp>
        <p:nvSpPr>
          <p:cNvPr id="287" name="TextBox 286">
            <a:extLst>
              <a:ext uri="{FF2B5EF4-FFF2-40B4-BE49-F238E27FC236}">
                <a16:creationId xmlns:a16="http://schemas.microsoft.com/office/drawing/2014/main" xmlns="" id="{D892D485-14F1-D646-A25E-1E1AA60304B8}"/>
              </a:ext>
            </a:extLst>
          </p:cNvPr>
          <p:cNvSpPr txBox="1"/>
          <p:nvPr/>
        </p:nvSpPr>
        <p:spPr>
          <a:xfrm>
            <a:off x="8604372"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4</a:t>
            </a:r>
          </a:p>
        </p:txBody>
      </p:sp>
      <p:sp>
        <p:nvSpPr>
          <p:cNvPr id="288" name="TextBox 287">
            <a:extLst>
              <a:ext uri="{FF2B5EF4-FFF2-40B4-BE49-F238E27FC236}">
                <a16:creationId xmlns:a16="http://schemas.microsoft.com/office/drawing/2014/main" xmlns="" id="{F1B23A61-F82F-6647-AB84-62FD2B5F3FAE}"/>
              </a:ext>
            </a:extLst>
          </p:cNvPr>
          <p:cNvSpPr txBox="1"/>
          <p:nvPr/>
        </p:nvSpPr>
        <p:spPr>
          <a:xfrm>
            <a:off x="8826310"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5</a:t>
            </a:r>
          </a:p>
        </p:txBody>
      </p:sp>
      <p:sp>
        <p:nvSpPr>
          <p:cNvPr id="289" name="TextBox 288">
            <a:extLst>
              <a:ext uri="{FF2B5EF4-FFF2-40B4-BE49-F238E27FC236}">
                <a16:creationId xmlns:a16="http://schemas.microsoft.com/office/drawing/2014/main" xmlns="" id="{0C5D1978-616F-E94A-9FDA-7DA5AADAFDDD}"/>
              </a:ext>
            </a:extLst>
          </p:cNvPr>
          <p:cNvSpPr txBox="1"/>
          <p:nvPr/>
        </p:nvSpPr>
        <p:spPr>
          <a:xfrm>
            <a:off x="9048248"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6</a:t>
            </a:r>
          </a:p>
        </p:txBody>
      </p:sp>
      <p:sp>
        <p:nvSpPr>
          <p:cNvPr id="290" name="TextBox 289">
            <a:extLst>
              <a:ext uri="{FF2B5EF4-FFF2-40B4-BE49-F238E27FC236}">
                <a16:creationId xmlns:a16="http://schemas.microsoft.com/office/drawing/2014/main" xmlns="" id="{ACA559EF-0380-7045-90AE-0725649111D7}"/>
              </a:ext>
            </a:extLst>
          </p:cNvPr>
          <p:cNvSpPr txBox="1"/>
          <p:nvPr/>
        </p:nvSpPr>
        <p:spPr>
          <a:xfrm>
            <a:off x="9270186"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7</a:t>
            </a:r>
          </a:p>
        </p:txBody>
      </p:sp>
      <p:sp>
        <p:nvSpPr>
          <p:cNvPr id="291" name="TextBox 290">
            <a:extLst>
              <a:ext uri="{FF2B5EF4-FFF2-40B4-BE49-F238E27FC236}">
                <a16:creationId xmlns:a16="http://schemas.microsoft.com/office/drawing/2014/main" xmlns="" id="{6714AA17-462F-C14A-ABE0-7F97C98DCF7F}"/>
              </a:ext>
            </a:extLst>
          </p:cNvPr>
          <p:cNvSpPr txBox="1"/>
          <p:nvPr/>
        </p:nvSpPr>
        <p:spPr>
          <a:xfrm>
            <a:off x="9492124" y="5082086"/>
            <a:ext cx="57708"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8</a:t>
            </a:r>
          </a:p>
        </p:txBody>
      </p:sp>
      <p:sp>
        <p:nvSpPr>
          <p:cNvPr id="292" name="TextBox 291">
            <a:extLst>
              <a:ext uri="{FF2B5EF4-FFF2-40B4-BE49-F238E27FC236}">
                <a16:creationId xmlns:a16="http://schemas.microsoft.com/office/drawing/2014/main" xmlns="" id="{90EDAAF2-69E8-9C4F-ACA0-10732F6196E1}"/>
              </a:ext>
            </a:extLst>
          </p:cNvPr>
          <p:cNvSpPr txBox="1"/>
          <p:nvPr/>
        </p:nvSpPr>
        <p:spPr>
          <a:xfrm>
            <a:off x="1034262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12</a:t>
            </a:r>
          </a:p>
        </p:txBody>
      </p:sp>
      <p:sp>
        <p:nvSpPr>
          <p:cNvPr id="293" name="TextBox 292">
            <a:extLst>
              <a:ext uri="{FF2B5EF4-FFF2-40B4-BE49-F238E27FC236}">
                <a16:creationId xmlns:a16="http://schemas.microsoft.com/office/drawing/2014/main" xmlns="" id="{EF646844-96F0-554F-9570-E6AA89D040AF}"/>
              </a:ext>
            </a:extLst>
          </p:cNvPr>
          <p:cNvSpPr txBox="1"/>
          <p:nvPr/>
        </p:nvSpPr>
        <p:spPr>
          <a:xfrm>
            <a:off x="10558674"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13</a:t>
            </a:r>
          </a:p>
        </p:txBody>
      </p:sp>
      <p:sp>
        <p:nvSpPr>
          <p:cNvPr id="294" name="TextBox 293">
            <a:extLst>
              <a:ext uri="{FF2B5EF4-FFF2-40B4-BE49-F238E27FC236}">
                <a16:creationId xmlns:a16="http://schemas.microsoft.com/office/drawing/2014/main" xmlns="" id="{CEF4E7B5-00B1-7544-81C2-D522437FC9CB}"/>
              </a:ext>
            </a:extLst>
          </p:cNvPr>
          <p:cNvSpPr txBox="1"/>
          <p:nvPr/>
        </p:nvSpPr>
        <p:spPr>
          <a:xfrm>
            <a:off x="10785865" y="5082086"/>
            <a:ext cx="115416" cy="123111"/>
          </a:xfrm>
          <a:prstGeom prst="rect">
            <a:avLst/>
          </a:prstGeom>
          <a:noFill/>
        </p:spPr>
        <p:txBody>
          <a:bodyPr wrap="none" lIns="0" tIns="0" rIns="0" bIns="0" rtlCol="0">
            <a:spAutoFit/>
          </a:bodyPr>
          <a:lstStyle/>
          <a:p>
            <a:pPr algn="ctr"/>
            <a:r>
              <a:rPr lang="en-GB" sz="800" dirty="0">
                <a:latin typeface="Arial" panose="020B0604020202020204" pitchFamily="34" charset="0"/>
                <a:ea typeface="Aileron" charset="0"/>
                <a:cs typeface="Arial" panose="020B0604020202020204" pitchFamily="34" charset="0"/>
              </a:rPr>
              <a:t>14</a:t>
            </a:r>
          </a:p>
        </p:txBody>
      </p:sp>
      <p:sp>
        <p:nvSpPr>
          <p:cNvPr id="295" name="TextBox 294">
            <a:extLst>
              <a:ext uri="{FF2B5EF4-FFF2-40B4-BE49-F238E27FC236}">
                <a16:creationId xmlns:a16="http://schemas.microsoft.com/office/drawing/2014/main" xmlns="" id="{BB6C8159-5945-AD4A-B451-2F3C15E3AA7C}"/>
              </a:ext>
            </a:extLst>
          </p:cNvPr>
          <p:cNvSpPr txBox="1"/>
          <p:nvPr/>
        </p:nvSpPr>
        <p:spPr>
          <a:xfrm>
            <a:off x="9555774" y="5255482"/>
            <a:ext cx="456856" cy="153888"/>
          </a:xfrm>
          <a:prstGeom prst="rect">
            <a:avLst/>
          </a:prstGeom>
          <a:noFill/>
        </p:spPr>
        <p:txBody>
          <a:bodyPr wrap="none" lIns="0" tIns="0" rIns="0" bIns="0" rtlCol="0">
            <a:spAutoFit/>
          </a:bodyPr>
          <a:lstStyle/>
          <a:p>
            <a:pPr algn="ctr"/>
            <a:r>
              <a:rPr lang="en-GB" sz="1000" b="1" dirty="0">
                <a:latin typeface="Arial" panose="020B0604020202020204" pitchFamily="34" charset="0"/>
                <a:ea typeface="Aileron" charset="0"/>
                <a:cs typeface="Arial" panose="020B0604020202020204" pitchFamily="34" charset="0"/>
              </a:rPr>
              <a:t>Months</a:t>
            </a:r>
          </a:p>
        </p:txBody>
      </p:sp>
      <p:graphicFrame>
        <p:nvGraphicFramePr>
          <p:cNvPr id="298" name="Table 297">
            <a:extLst>
              <a:ext uri="{FF2B5EF4-FFF2-40B4-BE49-F238E27FC236}">
                <a16:creationId xmlns:a16="http://schemas.microsoft.com/office/drawing/2014/main" xmlns="" id="{69B27E69-6A33-CB4A-AD6E-FB3E07F10685}"/>
              </a:ext>
            </a:extLst>
          </p:cNvPr>
          <p:cNvGraphicFramePr>
            <a:graphicFrameLocks noGrp="1"/>
          </p:cNvGraphicFramePr>
          <p:nvPr>
            <p:extLst>
              <p:ext uri="{D42A27DB-BD31-4B8C-83A1-F6EECF244321}">
                <p14:modId xmlns:p14="http://schemas.microsoft.com/office/powerpoint/2010/main" val="3076122356"/>
              </p:ext>
            </p:extLst>
          </p:nvPr>
        </p:nvGraphicFramePr>
        <p:xfrm>
          <a:off x="8832304" y="2370616"/>
          <a:ext cx="2772000" cy="1202400"/>
        </p:xfrm>
        <a:graphic>
          <a:graphicData uri="http://schemas.openxmlformats.org/drawingml/2006/table">
            <a:tbl>
              <a:tblPr firstRow="1" bandRow="1">
                <a:tableStyleId>{5C22544A-7EE6-4342-B048-85BDC9FD1C3A}</a:tableStyleId>
              </a:tblPr>
              <a:tblGrid>
                <a:gridCol w="1238400">
                  <a:extLst>
                    <a:ext uri="{9D8B030D-6E8A-4147-A177-3AD203B41FA5}">
                      <a16:colId xmlns:a16="http://schemas.microsoft.com/office/drawing/2014/main" xmlns="" val="3147156576"/>
                    </a:ext>
                  </a:extLst>
                </a:gridCol>
                <a:gridCol w="766800">
                  <a:extLst>
                    <a:ext uri="{9D8B030D-6E8A-4147-A177-3AD203B41FA5}">
                      <a16:colId xmlns:a16="http://schemas.microsoft.com/office/drawing/2014/main" xmlns="" val="1229029832"/>
                    </a:ext>
                  </a:extLst>
                </a:gridCol>
                <a:gridCol w="766800">
                  <a:extLst>
                    <a:ext uri="{9D8B030D-6E8A-4147-A177-3AD203B41FA5}">
                      <a16:colId xmlns:a16="http://schemas.microsoft.com/office/drawing/2014/main" xmlns="" val="2428413651"/>
                    </a:ext>
                  </a:extLst>
                </a:gridCol>
              </a:tblGrid>
              <a:tr h="0">
                <a:tc>
                  <a:txBody>
                    <a:bodyPr/>
                    <a:lstStyle/>
                    <a:p>
                      <a:endParaRPr lang="en-US" sz="1000" spc="-50" baseline="0" dirty="0">
                        <a:latin typeface="Arial" panose="020B0604020202020204" pitchFamily="34" charset="0"/>
                        <a:cs typeface="Arial" panose="020B0604020202020204" pitchFamily="34" charset="0"/>
                      </a:endParaRP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FTD/TPI plus bevacizumab</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FTD/TPI</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
                      </a:r>
                      <a:br>
                        <a:rPr lang="en-US" sz="1000" spc="-50" baseline="0" dirty="0">
                          <a:latin typeface="Arial" panose="020B0604020202020204" pitchFamily="34" charset="0"/>
                          <a:cs typeface="Arial" panose="020B0604020202020204" pitchFamily="34" charset="0"/>
                        </a:rPr>
                      </a:br>
                      <a:r>
                        <a:rPr lang="en-US" sz="1000" spc="-50" baseline="0" dirty="0">
                          <a:latin typeface="Arial" panose="020B0604020202020204" pitchFamily="34" charset="0"/>
                          <a:cs typeface="Arial" panose="020B0604020202020204" pitchFamily="34" charset="0"/>
                        </a:rPr>
                        <a:t>(N=246)</a:t>
                      </a:r>
                    </a:p>
                  </a:txBody>
                  <a:tcPr marL="19440" marR="19440" marT="36000" marB="36000" anchor="ctr"/>
                </a:tc>
                <a:extLst>
                  <a:ext uri="{0D108BD9-81ED-4DB2-BD59-A6C34878D82A}">
                    <a16:rowId xmlns:a16="http://schemas.microsoft.com/office/drawing/2014/main" xmlns="" val="2343065132"/>
                  </a:ext>
                </a:extLst>
              </a:tr>
              <a:tr h="0">
                <a:tc>
                  <a:txBody>
                    <a:bodyPr/>
                    <a:lstStyle/>
                    <a:p>
                      <a:r>
                        <a:rPr lang="en-US" sz="1000" b="0" spc="-50" baseline="0" dirty="0">
                          <a:latin typeface="Arial" panose="020B0604020202020204" pitchFamily="34" charset="0"/>
                          <a:cs typeface="Arial" panose="020B0604020202020204" pitchFamily="34" charset="0"/>
                        </a:rPr>
                        <a:t>Median PFS, months</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5.6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2.4</a:t>
                      </a:r>
                    </a:p>
                  </a:txBody>
                  <a:tcPr marL="19440" marR="19440" marT="36000" marB="36000" anchor="ctr"/>
                </a:tc>
                <a:extLst>
                  <a:ext uri="{0D108BD9-81ED-4DB2-BD59-A6C34878D82A}">
                    <a16:rowId xmlns:a16="http://schemas.microsoft.com/office/drawing/2014/main" xmlns="" val="3061304638"/>
                  </a:ext>
                </a:extLst>
              </a:tr>
              <a:tr h="0">
                <a:tc>
                  <a:txBody>
                    <a:bodyPr/>
                    <a:lstStyle/>
                    <a:p>
                      <a:r>
                        <a:rPr lang="en-US" sz="1000" b="0" spc="-50" baseline="0" dirty="0">
                          <a:latin typeface="Arial" panose="020B0604020202020204" pitchFamily="34" charset="0"/>
                          <a:cs typeface="Arial" panose="020B0604020202020204" pitchFamily="34" charset="0"/>
                        </a:rPr>
                        <a:t>6-month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43</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extLst>
                  <a:ext uri="{0D108BD9-81ED-4DB2-BD59-A6C34878D82A}">
                    <a16:rowId xmlns:a16="http://schemas.microsoft.com/office/drawing/2014/main" xmlns="" val="2876660513"/>
                  </a:ext>
                </a:extLst>
              </a:tr>
              <a:tr h="0">
                <a:tc>
                  <a:txBody>
                    <a:bodyPr/>
                    <a:lstStyle/>
                    <a:p>
                      <a:r>
                        <a:rPr lang="en-US" sz="1000" b="0" spc="-50" baseline="0" dirty="0">
                          <a:latin typeface="Arial" panose="020B0604020202020204" pitchFamily="34" charset="0"/>
                          <a:cs typeface="Arial" panose="020B0604020202020204" pitchFamily="34" charset="0"/>
                        </a:rPr>
                        <a:t>12-month PFS rate, %</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16</a:t>
                      </a:r>
                    </a:p>
                  </a:txBody>
                  <a:tcPr marL="19440" marR="19440" marT="36000" marB="36000" anchor="ctr"/>
                </a:tc>
                <a:tc>
                  <a:txBody>
                    <a:bodyPr/>
                    <a:lstStyle/>
                    <a:p>
                      <a:pPr algn="ctr"/>
                      <a:r>
                        <a:rPr lang="en-US" sz="1000" spc="-50" baseline="0" dirty="0">
                          <a:latin typeface="Arial" panose="020B0604020202020204" pitchFamily="34" charset="0"/>
                          <a:cs typeface="Arial" panose="020B0604020202020204" pitchFamily="34" charset="0"/>
                        </a:rPr>
                        <a:t>1</a:t>
                      </a:r>
                    </a:p>
                  </a:txBody>
                  <a:tcPr marL="19440" marR="19440" marT="36000" marB="36000" anchor="ctr"/>
                </a:tc>
                <a:extLst>
                  <a:ext uri="{0D108BD9-81ED-4DB2-BD59-A6C34878D82A}">
                    <a16:rowId xmlns:a16="http://schemas.microsoft.com/office/drawing/2014/main" xmlns="" val="2655903644"/>
                  </a:ext>
                </a:extLst>
              </a:tr>
            </a:tbl>
          </a:graphicData>
        </a:graphic>
      </p:graphicFrame>
      <p:sp>
        <p:nvSpPr>
          <p:cNvPr id="236" name="TextBox 235">
            <a:extLst>
              <a:ext uri="{FF2B5EF4-FFF2-40B4-BE49-F238E27FC236}">
                <a16:creationId xmlns:a16="http://schemas.microsoft.com/office/drawing/2014/main" xmlns="" id="{9541D251-DF25-7046-A137-10690693251A}"/>
              </a:ext>
            </a:extLst>
          </p:cNvPr>
          <p:cNvSpPr txBox="1"/>
          <p:nvPr/>
        </p:nvSpPr>
        <p:spPr>
          <a:xfrm>
            <a:off x="9821838" y="3690320"/>
            <a:ext cx="1535677"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FTD/TPI plus bevacizumab group</a:t>
            </a:r>
          </a:p>
          <a:p>
            <a:r>
              <a:rPr lang="en-GB" sz="800" dirty="0">
                <a:latin typeface="Arial" panose="020B0604020202020204" pitchFamily="34" charset="0"/>
                <a:ea typeface="Aileron" charset="0"/>
                <a:cs typeface="Arial" panose="020B0604020202020204" pitchFamily="34" charset="0"/>
              </a:rPr>
              <a:t>FTD/TPI group</a:t>
            </a:r>
          </a:p>
        </p:txBody>
      </p:sp>
      <p:sp>
        <p:nvSpPr>
          <p:cNvPr id="237" name="TextBox 236">
            <a:extLst>
              <a:ext uri="{FF2B5EF4-FFF2-40B4-BE49-F238E27FC236}">
                <a16:creationId xmlns:a16="http://schemas.microsoft.com/office/drawing/2014/main" xmlns="" id="{70BEA49C-87D8-AE4B-B464-E57E77498068}"/>
              </a:ext>
            </a:extLst>
          </p:cNvPr>
          <p:cNvSpPr txBox="1"/>
          <p:nvPr/>
        </p:nvSpPr>
        <p:spPr>
          <a:xfrm>
            <a:off x="9595696" y="4014785"/>
            <a:ext cx="1336904" cy="246221"/>
          </a:xfrm>
          <a:prstGeom prst="rect">
            <a:avLst/>
          </a:prstGeom>
          <a:noFill/>
        </p:spPr>
        <p:txBody>
          <a:bodyPr wrap="none" lIns="0" tIns="0" rIns="0" bIns="0" rtlCol="0">
            <a:spAutoFit/>
          </a:bodyPr>
          <a:lstStyle/>
          <a:p>
            <a:r>
              <a:rPr lang="en-GB" sz="800" dirty="0">
                <a:latin typeface="Arial" panose="020B0604020202020204" pitchFamily="34" charset="0"/>
                <a:ea typeface="Aileron" charset="0"/>
                <a:cs typeface="Arial" panose="020B0604020202020204" pitchFamily="34" charset="0"/>
              </a:rPr>
              <a:t>HR, 0.44 (95% CI, 0.36-0.54)</a:t>
            </a:r>
          </a:p>
          <a:p>
            <a:r>
              <a:rPr lang="en-GB" sz="800" dirty="0">
                <a:latin typeface="Arial" panose="020B0604020202020204" pitchFamily="34" charset="0"/>
                <a:ea typeface="Aileron" charset="0"/>
                <a:cs typeface="Arial" panose="020B0604020202020204" pitchFamily="34" charset="0"/>
              </a:rPr>
              <a:t>p&lt;0.001</a:t>
            </a:r>
          </a:p>
        </p:txBody>
      </p:sp>
      <p:cxnSp>
        <p:nvCxnSpPr>
          <p:cNvPr id="238" name="Straight Connector 237">
            <a:extLst>
              <a:ext uri="{FF2B5EF4-FFF2-40B4-BE49-F238E27FC236}">
                <a16:creationId xmlns:a16="http://schemas.microsoft.com/office/drawing/2014/main" xmlns="" id="{9DA00510-2087-0043-8DD3-B4E7A2760EF1}"/>
              </a:ext>
            </a:extLst>
          </p:cNvPr>
          <p:cNvCxnSpPr/>
          <p:nvPr/>
        </p:nvCxnSpPr>
        <p:spPr>
          <a:xfrm>
            <a:off x="9586483" y="3752530"/>
            <a:ext cx="171713"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xmlns="" id="{58B51920-9412-254F-86F6-0A64F41777BD}"/>
              </a:ext>
            </a:extLst>
          </p:cNvPr>
          <p:cNvCxnSpPr/>
          <p:nvPr/>
        </p:nvCxnSpPr>
        <p:spPr>
          <a:xfrm>
            <a:off x="9586483" y="3876355"/>
            <a:ext cx="171713"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84783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F08940-A4BE-A923-AD45-54BB170D3E20}"/>
              </a:ext>
            </a:extLst>
          </p:cNvPr>
          <p:cNvSpPr>
            <a:spLocks noGrp="1"/>
          </p:cNvSpPr>
          <p:nvPr>
            <p:ph type="title"/>
          </p:nvPr>
        </p:nvSpPr>
        <p:spPr>
          <a:xfrm>
            <a:off x="619201" y="259200"/>
            <a:ext cx="8740799" cy="864000"/>
          </a:xfrm>
        </p:spPr>
        <p:txBody>
          <a:bodyPr/>
          <a:lstStyle/>
          <a:p>
            <a:r>
              <a:rPr lang="en-GB" dirty="0"/>
              <a:t>Sunlight: SAFETY results</a:t>
            </a:r>
          </a:p>
        </p:txBody>
      </p:sp>
      <p:sp>
        <p:nvSpPr>
          <p:cNvPr id="3" name="Content Placeholder 2">
            <a:extLst>
              <a:ext uri="{FF2B5EF4-FFF2-40B4-BE49-F238E27FC236}">
                <a16:creationId xmlns:a16="http://schemas.microsoft.com/office/drawing/2014/main" xmlns="" id="{08218D9F-1E41-CD82-421D-CF76172632F9}"/>
              </a:ext>
            </a:extLst>
          </p:cNvPr>
          <p:cNvSpPr>
            <a:spLocks noGrp="1"/>
          </p:cNvSpPr>
          <p:nvPr>
            <p:ph sz="quarter" idx="14"/>
          </p:nvPr>
        </p:nvSpPr>
        <p:spPr>
          <a:xfrm>
            <a:off x="620184" y="5237680"/>
            <a:ext cx="10962216" cy="1008088"/>
          </a:xfrm>
        </p:spPr>
        <p:txBody>
          <a:bodyPr/>
          <a:lstStyle/>
          <a:p>
            <a:r>
              <a:rPr lang="en-GB" dirty="0">
                <a:solidFill>
                  <a:schemeClr val="tx2"/>
                </a:solidFill>
              </a:rPr>
              <a:t>Hypertension (10% vs 2%), nausea and neutropenia occurred more frequently in the combination group</a:t>
            </a:r>
          </a:p>
          <a:p>
            <a:pPr lvl="1"/>
            <a:r>
              <a:rPr lang="en-GB" dirty="0">
                <a:solidFill>
                  <a:schemeClr val="tx2"/>
                </a:solidFill>
              </a:rPr>
              <a:t>One case of febrile neutropenia with FTD/TPI plus bevacizumab versus six with FTD/TPI</a:t>
            </a:r>
          </a:p>
        </p:txBody>
      </p:sp>
      <p:sp>
        <p:nvSpPr>
          <p:cNvPr id="4" name="Slide Number Placeholder 3">
            <a:extLst>
              <a:ext uri="{FF2B5EF4-FFF2-40B4-BE49-F238E27FC236}">
                <a16:creationId xmlns:a16="http://schemas.microsoft.com/office/drawing/2014/main" xmlns="" id="{444A8C98-5151-D0FA-04DB-5BAB0B310D1F}"/>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5" name="Content Placeholder 4">
            <a:extLst>
              <a:ext uri="{FF2B5EF4-FFF2-40B4-BE49-F238E27FC236}">
                <a16:creationId xmlns:a16="http://schemas.microsoft.com/office/drawing/2014/main" xmlns="" id="{F2229F74-FCCC-2762-1755-4C6917AB2806}"/>
              </a:ext>
            </a:extLst>
          </p:cNvPr>
          <p:cNvSpPr>
            <a:spLocks noGrp="1"/>
          </p:cNvSpPr>
          <p:nvPr>
            <p:ph sz="quarter" idx="15"/>
          </p:nvPr>
        </p:nvSpPr>
        <p:spPr/>
        <p:txBody>
          <a:bodyPr/>
          <a:lstStyle/>
          <a:p>
            <a:r>
              <a:rPr lang="en-GB" dirty="0">
                <a:solidFill>
                  <a:schemeClr val="tx2"/>
                </a:solidFill>
              </a:rPr>
              <a:t>AE, adverse event; FTD/TPI, trifluridine/tipiracil; TEAE, treatment emergent AE</a:t>
            </a:r>
          </a:p>
          <a:p>
            <a:r>
              <a:rPr lang="en-GB" sz="1200" dirty="0" err="1">
                <a:solidFill>
                  <a:schemeClr val="tx2"/>
                </a:solidFill>
                <a:effectLst/>
                <a:ea typeface="Calibri" panose="020F0502020204030204" pitchFamily="34" charset="0"/>
              </a:rPr>
              <a:t>Tabernero</a:t>
            </a:r>
            <a:r>
              <a:rPr lang="en-GB" sz="1200" dirty="0">
                <a:solidFill>
                  <a:schemeClr val="tx2"/>
                </a:solidFill>
                <a:effectLst/>
                <a:ea typeface="Calibri" panose="020F0502020204030204" pitchFamily="34" charset="0"/>
              </a:rPr>
              <a:t> J, et al. </a:t>
            </a:r>
            <a:r>
              <a:rPr lang="en-GB" sz="1200" dirty="0">
                <a:solidFill>
                  <a:schemeClr val="tx2"/>
                </a:solidFill>
              </a:rPr>
              <a:t>J Clin Oncol 41, 2023 (</a:t>
            </a:r>
            <a:r>
              <a:rPr lang="en-GB" sz="1200" dirty="0" err="1">
                <a:solidFill>
                  <a:schemeClr val="tx2"/>
                </a:solidFill>
              </a:rPr>
              <a:t>suppl</a:t>
            </a:r>
            <a:r>
              <a:rPr lang="en-GB" sz="1200" dirty="0">
                <a:solidFill>
                  <a:schemeClr val="tx2"/>
                </a:solidFill>
              </a:rPr>
              <a:t> 4; </a:t>
            </a:r>
            <a:r>
              <a:rPr lang="en-GB" sz="1200" dirty="0" err="1">
                <a:solidFill>
                  <a:schemeClr val="tx2"/>
                </a:solidFill>
              </a:rPr>
              <a:t>abstr</a:t>
            </a:r>
            <a:r>
              <a:rPr lang="en-GB" sz="1200" dirty="0">
                <a:solidFill>
                  <a:schemeClr val="tx2"/>
                </a:solidFill>
              </a:rPr>
              <a:t> 4) (ASCO GI 2023, oral presentation)</a:t>
            </a:r>
          </a:p>
        </p:txBody>
      </p:sp>
      <p:sp>
        <p:nvSpPr>
          <p:cNvPr id="11" name="TextBox 10">
            <a:extLst>
              <a:ext uri="{FF2B5EF4-FFF2-40B4-BE49-F238E27FC236}">
                <a16:creationId xmlns:a16="http://schemas.microsoft.com/office/drawing/2014/main" xmlns="" id="{9D34008C-6D81-196E-FB6F-069434486B89}"/>
              </a:ext>
            </a:extLst>
          </p:cNvPr>
          <p:cNvSpPr txBox="1"/>
          <p:nvPr/>
        </p:nvSpPr>
        <p:spPr>
          <a:xfrm>
            <a:off x="6203923" y="1440421"/>
            <a:ext cx="4631140"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TEAE</a:t>
            </a:r>
            <a:r>
              <a:rPr lang="en-GB" sz="2000" b="1" spc="100" dirty="0">
                <a:solidFill>
                  <a:schemeClr val="accent1"/>
                </a:solidFill>
                <a:latin typeface="Arial" panose="020B0604020202020204" pitchFamily="34" charset="0"/>
                <a:ea typeface="Aileron" charset="0"/>
                <a:cs typeface="Arial" panose="020B0604020202020204" pitchFamily="34" charset="0"/>
              </a:rPr>
              <a:t>s</a:t>
            </a:r>
            <a:r>
              <a:rPr lang="en-GB" sz="2000" b="1" cap="all" spc="100" dirty="0">
                <a:solidFill>
                  <a:schemeClr val="accent1"/>
                </a:solidFill>
                <a:latin typeface="Arial" panose="020B0604020202020204" pitchFamily="34" charset="0"/>
                <a:ea typeface="Aileron" charset="0"/>
                <a:cs typeface="Arial" panose="020B0604020202020204" pitchFamily="34" charset="0"/>
              </a:rPr>
              <a:t> in ≥20% of All Patients</a:t>
            </a:r>
          </a:p>
        </p:txBody>
      </p:sp>
      <p:sp>
        <p:nvSpPr>
          <p:cNvPr id="12" name="TextBox 11">
            <a:extLst>
              <a:ext uri="{FF2B5EF4-FFF2-40B4-BE49-F238E27FC236}">
                <a16:creationId xmlns:a16="http://schemas.microsoft.com/office/drawing/2014/main" xmlns="" id="{86425325-0E55-6D24-CF8D-CF01CE4366E6}"/>
              </a:ext>
            </a:extLst>
          </p:cNvPr>
          <p:cNvSpPr txBox="1"/>
          <p:nvPr/>
        </p:nvSpPr>
        <p:spPr>
          <a:xfrm>
            <a:off x="619201" y="1340768"/>
            <a:ext cx="2580386" cy="400110"/>
          </a:xfrm>
          <a:prstGeom prst="rect">
            <a:avLst/>
          </a:prstGeom>
          <a:noFill/>
        </p:spPr>
        <p:txBody>
          <a:bodyPr wrap="none" lIns="0" rtlCol="0">
            <a:spAutoFit/>
          </a:bodyPr>
          <a:lstStyle/>
          <a:p>
            <a:r>
              <a:rPr lang="en-GB" sz="2000" b="1" cap="all" spc="100" dirty="0">
                <a:solidFill>
                  <a:schemeClr val="accent1"/>
                </a:solidFill>
                <a:latin typeface="Arial" panose="020B0604020202020204" pitchFamily="34" charset="0"/>
                <a:ea typeface="Aileron" charset="0"/>
                <a:cs typeface="Arial" panose="020B0604020202020204" pitchFamily="34" charset="0"/>
              </a:rPr>
              <a:t>Overall safety</a:t>
            </a:r>
          </a:p>
        </p:txBody>
      </p:sp>
      <p:graphicFrame>
        <p:nvGraphicFramePr>
          <p:cNvPr id="19" name="Table 18">
            <a:extLst>
              <a:ext uri="{FF2B5EF4-FFF2-40B4-BE49-F238E27FC236}">
                <a16:creationId xmlns:a16="http://schemas.microsoft.com/office/drawing/2014/main" xmlns="" id="{0E07B1EC-2E45-F247-A539-C8E2259652D5}"/>
              </a:ext>
            </a:extLst>
          </p:cNvPr>
          <p:cNvGraphicFramePr>
            <a:graphicFrameLocks noGrp="1"/>
          </p:cNvGraphicFramePr>
          <p:nvPr>
            <p:extLst>
              <p:ext uri="{D42A27DB-BD31-4B8C-83A1-F6EECF244321}">
                <p14:modId xmlns:p14="http://schemas.microsoft.com/office/powerpoint/2010/main" val="1876655959"/>
              </p:ext>
            </p:extLst>
          </p:nvPr>
        </p:nvGraphicFramePr>
        <p:xfrm>
          <a:off x="619200" y="1820879"/>
          <a:ext cx="5342562" cy="2145387"/>
        </p:xfrm>
        <a:graphic>
          <a:graphicData uri="http://schemas.openxmlformats.org/drawingml/2006/table">
            <a:tbl>
              <a:tblPr firstRow="1" bandRow="1">
                <a:tableStyleId>{5C22544A-7EE6-4342-B048-85BDC9FD1C3A}</a:tableStyleId>
              </a:tblPr>
              <a:tblGrid>
                <a:gridCol w="2884512">
                  <a:extLst>
                    <a:ext uri="{9D8B030D-6E8A-4147-A177-3AD203B41FA5}">
                      <a16:colId xmlns:a16="http://schemas.microsoft.com/office/drawing/2014/main" xmlns="" val="2982419516"/>
                    </a:ext>
                  </a:extLst>
                </a:gridCol>
                <a:gridCol w="1368152">
                  <a:extLst>
                    <a:ext uri="{9D8B030D-6E8A-4147-A177-3AD203B41FA5}">
                      <a16:colId xmlns:a16="http://schemas.microsoft.com/office/drawing/2014/main" xmlns="" val="849552330"/>
                    </a:ext>
                  </a:extLst>
                </a:gridCol>
                <a:gridCol w="1089898">
                  <a:extLst>
                    <a:ext uri="{9D8B030D-6E8A-4147-A177-3AD203B41FA5}">
                      <a16:colId xmlns:a16="http://schemas.microsoft.com/office/drawing/2014/main" xmlns="" val="487551007"/>
                    </a:ext>
                  </a:extLst>
                </a:gridCol>
              </a:tblGrid>
              <a:tr h="429669">
                <a:tc>
                  <a:txBody>
                    <a:bodyPr/>
                    <a:lstStyle/>
                    <a:p>
                      <a:r>
                        <a:rPr lang="en-US" sz="1000" dirty="0">
                          <a:latin typeface="Arial" panose="020B0604020202020204" pitchFamily="34" charset="0"/>
                          <a:cs typeface="Arial" panose="020B0604020202020204" pitchFamily="34" charset="0"/>
                        </a:rPr>
                        <a:t>Event (any cause), n (%)</a:t>
                      </a:r>
                    </a:p>
                  </a:txBody>
                  <a:tcPr marT="36000" marB="36000" anchor="b"/>
                </a:tc>
                <a:tc>
                  <a:txBody>
                    <a:bodyPr/>
                    <a:lstStyle/>
                    <a:p>
                      <a:pPr algn="ctr"/>
                      <a:r>
                        <a:rPr lang="en-US" sz="1000" dirty="0">
                          <a:latin typeface="Arial" panose="020B0604020202020204" pitchFamily="34" charset="0"/>
                          <a:cs typeface="Arial" panose="020B0604020202020204" pitchFamily="34" charset="0"/>
                        </a:rPr>
                        <a:t>FTD/TPI plus bevacizumab</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tc>
                  <a:txBody>
                    <a:bodyPr/>
                    <a:lstStyle/>
                    <a:p>
                      <a:pPr algn="ctr"/>
                      <a:r>
                        <a:rPr lang="en-US" sz="1000" dirty="0">
                          <a:latin typeface="Arial" panose="020B0604020202020204" pitchFamily="34" charset="0"/>
                          <a:cs typeface="Arial" panose="020B0604020202020204" pitchFamily="34" charset="0"/>
                        </a:rPr>
                        <a:t>FTD/TPI</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extLst>
                  <a:ext uri="{0D108BD9-81ED-4DB2-BD59-A6C34878D82A}">
                    <a16:rowId xmlns:a16="http://schemas.microsoft.com/office/drawing/2014/main" xmlns="" val="2644384733"/>
                  </a:ext>
                </a:extLst>
              </a:tr>
              <a:tr h="190964">
                <a:tc>
                  <a:txBody>
                    <a:bodyPr/>
                    <a:lstStyle/>
                    <a:p>
                      <a:r>
                        <a:rPr lang="en-US" sz="1000" b="0" dirty="0">
                          <a:latin typeface="Arial" panose="020B0604020202020204" pitchFamily="34" charset="0"/>
                          <a:cs typeface="Arial" panose="020B0604020202020204" pitchFamily="34" charset="0"/>
                        </a:rPr>
                        <a:t>Overall AEs</a:t>
                      </a:r>
                    </a:p>
                  </a:txBody>
                  <a:tcPr marT="36000" marB="36000"/>
                </a:tc>
                <a:tc>
                  <a:txBody>
                    <a:bodyPr/>
                    <a:lstStyle/>
                    <a:p>
                      <a:pPr algn="ctr"/>
                      <a:r>
                        <a:rPr lang="en-US" sz="1000" dirty="0">
                          <a:latin typeface="Arial" panose="020B0604020202020204" pitchFamily="34" charset="0"/>
                          <a:cs typeface="Arial" panose="020B0604020202020204" pitchFamily="34" charset="0"/>
                        </a:rPr>
                        <a:t>241 (98)</a:t>
                      </a:r>
                    </a:p>
                  </a:txBody>
                  <a:tcPr marT="36000" marB="36000"/>
                </a:tc>
                <a:tc>
                  <a:txBody>
                    <a:bodyPr/>
                    <a:lstStyle/>
                    <a:p>
                      <a:pPr algn="ctr"/>
                      <a:r>
                        <a:rPr lang="en-US" sz="1000" dirty="0">
                          <a:latin typeface="Arial" panose="020B0604020202020204" pitchFamily="34" charset="0"/>
                          <a:cs typeface="Arial" panose="020B0604020202020204" pitchFamily="34" charset="0"/>
                        </a:rPr>
                        <a:t>241 (98)</a:t>
                      </a:r>
                    </a:p>
                  </a:txBody>
                  <a:tcPr marT="36000" marB="36000"/>
                </a:tc>
                <a:extLst>
                  <a:ext uri="{0D108BD9-81ED-4DB2-BD59-A6C34878D82A}">
                    <a16:rowId xmlns:a16="http://schemas.microsoft.com/office/drawing/2014/main" xmlns="" val="3014793133"/>
                  </a:ext>
                </a:extLst>
              </a:tr>
              <a:tr h="190964">
                <a:tc>
                  <a:txBody>
                    <a:bodyPr/>
                    <a:lstStyle/>
                    <a:p>
                      <a:r>
                        <a:rPr lang="en-US" sz="1000" b="0" dirty="0">
                          <a:latin typeface="Arial" panose="020B0604020202020204" pitchFamily="34" charset="0"/>
                          <a:cs typeface="Arial" panose="020B0604020202020204" pitchFamily="34" charset="0"/>
                        </a:rPr>
                        <a:t>FTD/TPI-related AEs</a:t>
                      </a:r>
                    </a:p>
                  </a:txBody>
                  <a:tcPr marT="36000" marB="36000"/>
                </a:tc>
                <a:tc>
                  <a:txBody>
                    <a:bodyPr/>
                    <a:lstStyle/>
                    <a:p>
                      <a:pPr algn="ctr"/>
                      <a:r>
                        <a:rPr lang="en-US" sz="1000" dirty="0">
                          <a:latin typeface="Arial" panose="020B0604020202020204" pitchFamily="34" charset="0"/>
                          <a:cs typeface="Arial" panose="020B0604020202020204" pitchFamily="34" charset="0"/>
                        </a:rPr>
                        <a:t>221 (90)</a:t>
                      </a:r>
                    </a:p>
                  </a:txBody>
                  <a:tcPr marT="36000" marB="36000"/>
                </a:tc>
                <a:tc>
                  <a:txBody>
                    <a:bodyPr/>
                    <a:lstStyle/>
                    <a:p>
                      <a:pPr algn="ctr"/>
                      <a:r>
                        <a:rPr lang="en-US" sz="1000" dirty="0">
                          <a:latin typeface="Arial" panose="020B0604020202020204" pitchFamily="34" charset="0"/>
                          <a:cs typeface="Arial" panose="020B0604020202020204" pitchFamily="34" charset="0"/>
                        </a:rPr>
                        <a:t>200 (81)</a:t>
                      </a:r>
                    </a:p>
                  </a:txBody>
                  <a:tcPr marT="36000" marB="36000"/>
                </a:tc>
                <a:extLst>
                  <a:ext uri="{0D108BD9-81ED-4DB2-BD59-A6C34878D82A}">
                    <a16:rowId xmlns:a16="http://schemas.microsoft.com/office/drawing/2014/main" xmlns="" val="3810625189"/>
                  </a:ext>
                </a:extLst>
              </a:tr>
              <a:tr h="190964">
                <a:tc>
                  <a:txBody>
                    <a:bodyPr/>
                    <a:lstStyle/>
                    <a:p>
                      <a:r>
                        <a:rPr lang="en-US" sz="1000" b="0" dirty="0">
                          <a:latin typeface="Arial" panose="020B0604020202020204" pitchFamily="34" charset="0"/>
                          <a:cs typeface="Arial" panose="020B0604020202020204" pitchFamily="34" charset="0"/>
                        </a:rPr>
                        <a:t>Bevacizumab-related AEs</a:t>
                      </a:r>
                    </a:p>
                  </a:txBody>
                  <a:tcPr marT="36000" marB="36000"/>
                </a:tc>
                <a:tc>
                  <a:txBody>
                    <a:bodyPr/>
                    <a:lstStyle/>
                    <a:p>
                      <a:pPr algn="ctr"/>
                      <a:r>
                        <a:rPr lang="en-US" sz="1000" dirty="0">
                          <a:latin typeface="Arial" panose="020B0604020202020204" pitchFamily="34" charset="0"/>
                          <a:cs typeface="Arial" panose="020B0604020202020204" pitchFamily="34" charset="0"/>
                        </a:rPr>
                        <a:t>119 (48)</a:t>
                      </a:r>
                    </a:p>
                  </a:txBody>
                  <a:tcPr marT="36000" marB="36000"/>
                </a:tc>
                <a:tc>
                  <a:txBody>
                    <a:bodyPr/>
                    <a:lstStyle/>
                    <a:p>
                      <a:pPr algn="ctr"/>
                      <a:r>
                        <a:rPr lang="en-US" sz="1000" dirty="0">
                          <a:latin typeface="Arial" panose="020B0604020202020204" pitchFamily="34" charset="0"/>
                          <a:cs typeface="Arial" panose="020B0604020202020204" pitchFamily="34" charset="0"/>
                        </a:rPr>
                        <a:t>NA</a:t>
                      </a:r>
                    </a:p>
                  </a:txBody>
                  <a:tcPr marT="36000" marB="36000"/>
                </a:tc>
                <a:extLst>
                  <a:ext uri="{0D108BD9-81ED-4DB2-BD59-A6C34878D82A}">
                    <a16:rowId xmlns:a16="http://schemas.microsoft.com/office/drawing/2014/main" xmlns="" val="1470114107"/>
                  </a:ext>
                </a:extLst>
              </a:tr>
              <a:tr h="190964">
                <a:tc>
                  <a:txBody>
                    <a:bodyPr/>
                    <a:lstStyle/>
                    <a:p>
                      <a:r>
                        <a:rPr lang="en-US" sz="1000" b="0" dirty="0">
                          <a:latin typeface="Arial" panose="020B0604020202020204" pitchFamily="34" charset="0"/>
                          <a:cs typeface="Arial" panose="020B0604020202020204" pitchFamily="34" charset="0"/>
                        </a:rPr>
                        <a:t>Severe (grade ≥3) AEs</a:t>
                      </a:r>
                    </a:p>
                  </a:txBody>
                  <a:tcPr marT="36000" marB="36000"/>
                </a:tc>
                <a:tc>
                  <a:txBody>
                    <a:bodyPr/>
                    <a:lstStyle/>
                    <a:p>
                      <a:pPr algn="ctr"/>
                      <a:r>
                        <a:rPr lang="en-US" sz="1000" dirty="0">
                          <a:latin typeface="Arial" panose="020B0604020202020204" pitchFamily="34" charset="0"/>
                          <a:cs typeface="Arial" panose="020B0604020202020204" pitchFamily="34" charset="0"/>
                        </a:rPr>
                        <a:t>178 (72)</a:t>
                      </a:r>
                    </a:p>
                  </a:txBody>
                  <a:tcPr marT="36000" marB="36000"/>
                </a:tc>
                <a:tc>
                  <a:txBody>
                    <a:bodyPr/>
                    <a:lstStyle/>
                    <a:p>
                      <a:pPr algn="ctr"/>
                      <a:r>
                        <a:rPr lang="en-US" sz="1000" dirty="0">
                          <a:latin typeface="Arial" panose="020B0604020202020204" pitchFamily="34" charset="0"/>
                          <a:cs typeface="Arial" panose="020B0604020202020204" pitchFamily="34" charset="0"/>
                        </a:rPr>
                        <a:t>171 (70)</a:t>
                      </a:r>
                    </a:p>
                  </a:txBody>
                  <a:tcPr marT="36000" marB="36000"/>
                </a:tc>
                <a:extLst>
                  <a:ext uri="{0D108BD9-81ED-4DB2-BD59-A6C34878D82A}">
                    <a16:rowId xmlns:a16="http://schemas.microsoft.com/office/drawing/2014/main" xmlns="" val="3368973542"/>
                  </a:ext>
                </a:extLst>
              </a:tr>
              <a:tr h="190964">
                <a:tc>
                  <a:txBody>
                    <a:bodyPr/>
                    <a:lstStyle/>
                    <a:p>
                      <a:r>
                        <a:rPr lang="en-US" sz="1000" b="0" dirty="0">
                          <a:latin typeface="Arial" panose="020B0604020202020204" pitchFamily="34" charset="0"/>
                          <a:cs typeface="Arial" panose="020B0604020202020204" pitchFamily="34" charset="0"/>
                        </a:rPr>
                        <a:t>Serious AEs</a:t>
                      </a:r>
                    </a:p>
                  </a:txBody>
                  <a:tcPr marT="36000" marB="36000"/>
                </a:tc>
                <a:tc>
                  <a:txBody>
                    <a:bodyPr/>
                    <a:lstStyle/>
                    <a:p>
                      <a:pPr algn="ctr"/>
                      <a:r>
                        <a:rPr lang="en-US" sz="1000" dirty="0">
                          <a:latin typeface="Arial" panose="020B0604020202020204" pitchFamily="34" charset="0"/>
                          <a:cs typeface="Arial" panose="020B0604020202020204" pitchFamily="34" charset="0"/>
                        </a:rPr>
                        <a:t>61 (25)</a:t>
                      </a:r>
                    </a:p>
                  </a:txBody>
                  <a:tcPr marT="36000" marB="36000"/>
                </a:tc>
                <a:tc>
                  <a:txBody>
                    <a:bodyPr/>
                    <a:lstStyle/>
                    <a:p>
                      <a:pPr algn="ctr"/>
                      <a:r>
                        <a:rPr lang="en-US" sz="1000" dirty="0">
                          <a:latin typeface="Arial" panose="020B0604020202020204" pitchFamily="34" charset="0"/>
                          <a:cs typeface="Arial" panose="020B0604020202020204" pitchFamily="34" charset="0"/>
                        </a:rPr>
                        <a:t>77 (31)</a:t>
                      </a:r>
                    </a:p>
                  </a:txBody>
                  <a:tcPr marT="36000" marB="36000"/>
                </a:tc>
                <a:extLst>
                  <a:ext uri="{0D108BD9-81ED-4DB2-BD59-A6C34878D82A}">
                    <a16:rowId xmlns:a16="http://schemas.microsoft.com/office/drawing/2014/main" xmlns="" val="975237111"/>
                  </a:ext>
                </a:extLst>
              </a:tr>
              <a:tr h="190964">
                <a:tc>
                  <a:txBody>
                    <a:bodyPr/>
                    <a:lstStyle/>
                    <a:p>
                      <a:r>
                        <a:rPr lang="en-US" sz="1000" b="0" dirty="0">
                          <a:latin typeface="Arial" panose="020B0604020202020204" pitchFamily="34" charset="0"/>
                          <a:cs typeface="Arial" panose="020B0604020202020204" pitchFamily="34" charset="0"/>
                        </a:rPr>
                        <a:t>Treatment-related deaths</a:t>
                      </a:r>
                    </a:p>
                  </a:txBody>
                  <a:tcPr marT="36000" marB="36000"/>
                </a:tc>
                <a:tc>
                  <a:txBody>
                    <a:bodyPr/>
                    <a:lstStyle/>
                    <a:p>
                      <a:pPr algn="ctr"/>
                      <a:r>
                        <a:rPr lang="en-US" sz="1000" dirty="0">
                          <a:latin typeface="Arial" panose="020B0604020202020204" pitchFamily="34" charset="0"/>
                          <a:cs typeface="Arial" panose="020B0604020202020204" pitchFamily="34" charset="0"/>
                        </a:rPr>
                        <a:t>0</a:t>
                      </a:r>
                    </a:p>
                  </a:txBody>
                  <a:tcPr marT="36000" marB="36000"/>
                </a:tc>
                <a:tc>
                  <a:txBody>
                    <a:bodyPr/>
                    <a:lstStyle/>
                    <a:p>
                      <a:pPr algn="ctr"/>
                      <a:r>
                        <a:rPr lang="en-US" sz="1000" dirty="0">
                          <a:latin typeface="Arial" panose="020B0604020202020204" pitchFamily="34" charset="0"/>
                          <a:cs typeface="Arial" panose="020B0604020202020204" pitchFamily="34" charset="0"/>
                        </a:rPr>
                        <a:t>0</a:t>
                      </a:r>
                    </a:p>
                  </a:txBody>
                  <a:tcPr marT="36000" marB="36000"/>
                </a:tc>
                <a:extLst>
                  <a:ext uri="{0D108BD9-81ED-4DB2-BD59-A6C34878D82A}">
                    <a16:rowId xmlns:a16="http://schemas.microsoft.com/office/drawing/2014/main" xmlns="" val="276999975"/>
                  </a:ext>
                </a:extLst>
              </a:tr>
              <a:tr h="269787">
                <a:tc>
                  <a:txBody>
                    <a:bodyPr/>
                    <a:lstStyle/>
                    <a:p>
                      <a:r>
                        <a:rPr lang="en-US" sz="1000" b="0" dirty="0">
                          <a:latin typeface="Arial" panose="020B0604020202020204" pitchFamily="34" charset="0"/>
                          <a:cs typeface="Arial" panose="020B0604020202020204" pitchFamily="34" charset="0"/>
                        </a:rPr>
                        <a:t>AEs leading to withdrawal from the study</a:t>
                      </a:r>
                    </a:p>
                  </a:txBody>
                  <a:tcPr marT="36000" marB="36000"/>
                </a:tc>
                <a:tc>
                  <a:txBody>
                    <a:bodyPr/>
                    <a:lstStyle/>
                    <a:p>
                      <a:pPr algn="ctr"/>
                      <a:r>
                        <a:rPr lang="en-US" sz="1000" dirty="0">
                          <a:latin typeface="Arial" panose="020B0604020202020204" pitchFamily="34" charset="0"/>
                          <a:cs typeface="Arial" panose="020B0604020202020204" pitchFamily="34" charset="0"/>
                        </a:rPr>
                        <a:t>31 (13)</a:t>
                      </a:r>
                    </a:p>
                  </a:txBody>
                  <a:tcPr marT="36000" marB="36000"/>
                </a:tc>
                <a:tc>
                  <a:txBody>
                    <a:bodyPr/>
                    <a:lstStyle/>
                    <a:p>
                      <a:pPr algn="ctr"/>
                      <a:r>
                        <a:rPr lang="en-US" sz="1000" dirty="0">
                          <a:latin typeface="Arial" panose="020B0604020202020204" pitchFamily="34" charset="0"/>
                          <a:cs typeface="Arial" panose="020B0604020202020204" pitchFamily="34" charset="0"/>
                        </a:rPr>
                        <a:t>31 (13)</a:t>
                      </a:r>
                    </a:p>
                  </a:txBody>
                  <a:tcPr marT="36000" marB="36000"/>
                </a:tc>
                <a:extLst>
                  <a:ext uri="{0D108BD9-81ED-4DB2-BD59-A6C34878D82A}">
                    <a16:rowId xmlns:a16="http://schemas.microsoft.com/office/drawing/2014/main" xmlns="" val="2134879618"/>
                  </a:ext>
                </a:extLst>
              </a:tr>
            </a:tbl>
          </a:graphicData>
        </a:graphic>
      </p:graphicFrame>
      <p:graphicFrame>
        <p:nvGraphicFramePr>
          <p:cNvPr id="20" name="Table 19">
            <a:extLst>
              <a:ext uri="{FF2B5EF4-FFF2-40B4-BE49-F238E27FC236}">
                <a16:creationId xmlns:a16="http://schemas.microsoft.com/office/drawing/2014/main" xmlns="" id="{81BBC7EC-E6C7-0E4E-A26F-388FB8BA3904}"/>
              </a:ext>
            </a:extLst>
          </p:cNvPr>
          <p:cNvGraphicFramePr>
            <a:graphicFrameLocks noGrp="1"/>
          </p:cNvGraphicFramePr>
          <p:nvPr>
            <p:extLst>
              <p:ext uri="{D42A27DB-BD31-4B8C-83A1-F6EECF244321}">
                <p14:modId xmlns:p14="http://schemas.microsoft.com/office/powerpoint/2010/main" val="1863795386"/>
              </p:ext>
            </p:extLst>
          </p:nvPr>
        </p:nvGraphicFramePr>
        <p:xfrm>
          <a:off x="619200" y="4052802"/>
          <a:ext cx="5342562" cy="978000"/>
        </p:xfrm>
        <a:graphic>
          <a:graphicData uri="http://schemas.openxmlformats.org/drawingml/2006/table">
            <a:tbl>
              <a:tblPr firstRow="1" bandRow="1">
                <a:tableStyleId>{5C22544A-7EE6-4342-B048-85BDC9FD1C3A}</a:tableStyleId>
              </a:tblPr>
              <a:tblGrid>
                <a:gridCol w="2884512">
                  <a:extLst>
                    <a:ext uri="{9D8B030D-6E8A-4147-A177-3AD203B41FA5}">
                      <a16:colId xmlns:a16="http://schemas.microsoft.com/office/drawing/2014/main" xmlns="" val="2982419516"/>
                    </a:ext>
                  </a:extLst>
                </a:gridCol>
                <a:gridCol w="1368152">
                  <a:extLst>
                    <a:ext uri="{9D8B030D-6E8A-4147-A177-3AD203B41FA5}">
                      <a16:colId xmlns:a16="http://schemas.microsoft.com/office/drawing/2014/main" xmlns="" val="849552330"/>
                    </a:ext>
                  </a:extLst>
                </a:gridCol>
                <a:gridCol w="1089898">
                  <a:extLst>
                    <a:ext uri="{9D8B030D-6E8A-4147-A177-3AD203B41FA5}">
                      <a16:colId xmlns:a16="http://schemas.microsoft.com/office/drawing/2014/main" xmlns="" val="487551007"/>
                    </a:ext>
                  </a:extLst>
                </a:gridCol>
              </a:tblGrid>
              <a:tr h="429669">
                <a:tc>
                  <a:txBody>
                    <a:bodyPr/>
                    <a:lstStyle/>
                    <a:p>
                      <a:r>
                        <a:rPr lang="en-US" sz="1000" dirty="0">
                          <a:latin typeface="Arial" panose="020B0604020202020204" pitchFamily="34" charset="0"/>
                          <a:cs typeface="Arial" panose="020B0604020202020204" pitchFamily="34" charset="0"/>
                        </a:rPr>
                        <a:t>Dose modification, n (%)</a:t>
                      </a:r>
                    </a:p>
                  </a:txBody>
                  <a:tcPr marT="36000" marB="36000" anchor="b"/>
                </a:tc>
                <a:tc>
                  <a:txBody>
                    <a:bodyPr/>
                    <a:lstStyle/>
                    <a:p>
                      <a:pPr algn="ctr"/>
                      <a:r>
                        <a:rPr lang="en-US" sz="1000" dirty="0">
                          <a:latin typeface="Arial" panose="020B0604020202020204" pitchFamily="34" charset="0"/>
                          <a:cs typeface="Arial" panose="020B0604020202020204" pitchFamily="34" charset="0"/>
                        </a:rPr>
                        <a:t>FTD/TPI plus bevacizumab</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tc>
                  <a:txBody>
                    <a:bodyPr/>
                    <a:lstStyle/>
                    <a:p>
                      <a:pPr algn="ctr"/>
                      <a:r>
                        <a:rPr lang="en-US" sz="1000" dirty="0">
                          <a:latin typeface="Arial" panose="020B0604020202020204" pitchFamily="34" charset="0"/>
                          <a:cs typeface="Arial" panose="020B0604020202020204" pitchFamily="34" charset="0"/>
                        </a:rPr>
                        <a:t>FTD/TPI</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tc>
                <a:extLst>
                  <a:ext uri="{0D108BD9-81ED-4DB2-BD59-A6C34878D82A}">
                    <a16:rowId xmlns:a16="http://schemas.microsoft.com/office/drawing/2014/main" xmlns="" val="2644384733"/>
                  </a:ext>
                </a:extLst>
              </a:tr>
              <a:tr h="190964">
                <a:tc>
                  <a:txBody>
                    <a:bodyPr/>
                    <a:lstStyle/>
                    <a:p>
                      <a:r>
                        <a:rPr lang="en-US" sz="1000" b="0" dirty="0">
                          <a:latin typeface="Arial" panose="020B0604020202020204" pitchFamily="34" charset="0"/>
                          <a:cs typeface="Arial" panose="020B0604020202020204" pitchFamily="34" charset="0"/>
                        </a:rPr>
                        <a:t>Dose reductions</a:t>
                      </a:r>
                    </a:p>
                  </a:txBody>
                  <a:tcPr marT="36000" marB="36000"/>
                </a:tc>
                <a:tc>
                  <a:txBody>
                    <a:bodyPr/>
                    <a:lstStyle/>
                    <a:p>
                      <a:pPr algn="ctr"/>
                      <a:r>
                        <a:rPr lang="en-US" sz="1000" dirty="0">
                          <a:latin typeface="Arial" panose="020B0604020202020204" pitchFamily="34" charset="0"/>
                          <a:cs typeface="Arial" panose="020B0604020202020204" pitchFamily="34" charset="0"/>
                        </a:rPr>
                        <a:t>40 (16)</a:t>
                      </a:r>
                    </a:p>
                  </a:txBody>
                  <a:tcPr marT="36000" marB="36000"/>
                </a:tc>
                <a:tc>
                  <a:txBody>
                    <a:bodyPr/>
                    <a:lstStyle/>
                    <a:p>
                      <a:pPr algn="ctr"/>
                      <a:r>
                        <a:rPr lang="en-US" sz="1000" dirty="0">
                          <a:latin typeface="Arial" panose="020B0604020202020204" pitchFamily="34" charset="0"/>
                          <a:cs typeface="Arial" panose="020B0604020202020204" pitchFamily="34" charset="0"/>
                        </a:rPr>
                        <a:t>30 (12)</a:t>
                      </a:r>
                    </a:p>
                  </a:txBody>
                  <a:tcPr marT="36000" marB="36000"/>
                </a:tc>
                <a:extLst>
                  <a:ext uri="{0D108BD9-81ED-4DB2-BD59-A6C34878D82A}">
                    <a16:rowId xmlns:a16="http://schemas.microsoft.com/office/drawing/2014/main" xmlns="" val="3014793133"/>
                  </a:ext>
                </a:extLst>
              </a:tr>
              <a:tr h="190964">
                <a:tc>
                  <a:txBody>
                    <a:bodyPr/>
                    <a:lstStyle/>
                    <a:p>
                      <a:r>
                        <a:rPr lang="en-US" sz="1000" b="0" dirty="0">
                          <a:latin typeface="Arial" panose="020B0604020202020204" pitchFamily="34" charset="0"/>
                          <a:cs typeface="Arial" panose="020B0604020202020204" pitchFamily="34" charset="0"/>
                        </a:rPr>
                        <a:t>Dose delays</a:t>
                      </a:r>
                    </a:p>
                  </a:txBody>
                  <a:tcPr marT="36000" marB="36000"/>
                </a:tc>
                <a:tc>
                  <a:txBody>
                    <a:bodyPr/>
                    <a:lstStyle/>
                    <a:p>
                      <a:pPr algn="ctr"/>
                      <a:r>
                        <a:rPr lang="en-US" sz="1000" dirty="0">
                          <a:latin typeface="Arial" panose="020B0604020202020204" pitchFamily="34" charset="0"/>
                          <a:cs typeface="Arial" panose="020B0604020202020204" pitchFamily="34" charset="0"/>
                        </a:rPr>
                        <a:t>171 (70)</a:t>
                      </a:r>
                    </a:p>
                  </a:txBody>
                  <a:tcPr marT="36000" marB="36000"/>
                </a:tc>
                <a:tc>
                  <a:txBody>
                    <a:bodyPr/>
                    <a:lstStyle/>
                    <a:p>
                      <a:pPr algn="ctr"/>
                      <a:r>
                        <a:rPr lang="en-US" sz="1000" dirty="0">
                          <a:latin typeface="Arial" panose="020B0604020202020204" pitchFamily="34" charset="0"/>
                          <a:cs typeface="Arial" panose="020B0604020202020204" pitchFamily="34" charset="0"/>
                        </a:rPr>
                        <a:t>131 (53)</a:t>
                      </a:r>
                    </a:p>
                  </a:txBody>
                  <a:tcPr marT="36000" marB="36000"/>
                </a:tc>
                <a:extLst>
                  <a:ext uri="{0D108BD9-81ED-4DB2-BD59-A6C34878D82A}">
                    <a16:rowId xmlns:a16="http://schemas.microsoft.com/office/drawing/2014/main" xmlns="" val="3810625189"/>
                  </a:ext>
                </a:extLst>
              </a:tr>
            </a:tbl>
          </a:graphicData>
        </a:graphic>
      </p:graphicFrame>
      <p:graphicFrame>
        <p:nvGraphicFramePr>
          <p:cNvPr id="21" name="Table 20">
            <a:extLst>
              <a:ext uri="{FF2B5EF4-FFF2-40B4-BE49-F238E27FC236}">
                <a16:creationId xmlns:a16="http://schemas.microsoft.com/office/drawing/2014/main" xmlns="" id="{A7206764-F5B3-904A-97C0-AF10014A838F}"/>
              </a:ext>
            </a:extLst>
          </p:cNvPr>
          <p:cNvGraphicFramePr>
            <a:graphicFrameLocks noGrp="1"/>
          </p:cNvGraphicFramePr>
          <p:nvPr>
            <p:extLst>
              <p:ext uri="{D42A27DB-BD31-4B8C-83A1-F6EECF244321}">
                <p14:modId xmlns:p14="http://schemas.microsoft.com/office/powerpoint/2010/main" val="475450197"/>
              </p:ext>
            </p:extLst>
          </p:nvPr>
        </p:nvGraphicFramePr>
        <p:xfrm>
          <a:off x="6203923" y="1820879"/>
          <a:ext cx="5342560" cy="2315643"/>
        </p:xfrm>
        <a:graphic>
          <a:graphicData uri="http://schemas.openxmlformats.org/drawingml/2006/table">
            <a:tbl>
              <a:tblPr firstRow="1" bandRow="1">
                <a:tableStyleId>{5C22544A-7EE6-4342-B048-85BDC9FD1C3A}</a:tableStyleId>
              </a:tblPr>
              <a:tblGrid>
                <a:gridCol w="1550872">
                  <a:extLst>
                    <a:ext uri="{9D8B030D-6E8A-4147-A177-3AD203B41FA5}">
                      <a16:colId xmlns:a16="http://schemas.microsoft.com/office/drawing/2014/main" xmlns="" val="2982419516"/>
                    </a:ext>
                  </a:extLst>
                </a:gridCol>
                <a:gridCol w="947922">
                  <a:extLst>
                    <a:ext uri="{9D8B030D-6E8A-4147-A177-3AD203B41FA5}">
                      <a16:colId xmlns:a16="http://schemas.microsoft.com/office/drawing/2014/main" xmlns="" val="849552330"/>
                    </a:ext>
                  </a:extLst>
                </a:gridCol>
                <a:gridCol w="947922">
                  <a:extLst>
                    <a:ext uri="{9D8B030D-6E8A-4147-A177-3AD203B41FA5}">
                      <a16:colId xmlns:a16="http://schemas.microsoft.com/office/drawing/2014/main" xmlns="" val="819124288"/>
                    </a:ext>
                  </a:extLst>
                </a:gridCol>
                <a:gridCol w="947922">
                  <a:extLst>
                    <a:ext uri="{9D8B030D-6E8A-4147-A177-3AD203B41FA5}">
                      <a16:colId xmlns:a16="http://schemas.microsoft.com/office/drawing/2014/main" xmlns="" val="3262528896"/>
                    </a:ext>
                  </a:extLst>
                </a:gridCol>
                <a:gridCol w="947922">
                  <a:extLst>
                    <a:ext uri="{9D8B030D-6E8A-4147-A177-3AD203B41FA5}">
                      <a16:colId xmlns:a16="http://schemas.microsoft.com/office/drawing/2014/main" xmlns="" val="487551007"/>
                    </a:ext>
                  </a:extLst>
                </a:gridCol>
              </a:tblGrid>
              <a:tr h="429669">
                <a:tc rowSpan="2">
                  <a:txBody>
                    <a:bodyPr/>
                    <a:lstStyle/>
                    <a:p>
                      <a:r>
                        <a:rPr lang="en-US" sz="1000" dirty="0">
                          <a:latin typeface="Arial" panose="020B0604020202020204" pitchFamily="34" charset="0"/>
                          <a:cs typeface="Arial" panose="020B0604020202020204" pitchFamily="34" charset="0"/>
                        </a:rPr>
                        <a:t>TEAE, n (%)</a:t>
                      </a:r>
                    </a:p>
                  </a:txBody>
                  <a:tcPr marT="36000" marB="36000" anchor="b">
                    <a:lnB w="38100" cap="flat" cmpd="sng" algn="ctr">
                      <a:solidFill>
                        <a:schemeClr val="bg1"/>
                      </a:solidFill>
                      <a:prstDash val="solid"/>
                      <a:round/>
                      <a:headEnd type="none" w="med" len="med"/>
                      <a:tailEnd type="none" w="med" len="med"/>
                    </a:lnB>
                  </a:tcPr>
                </a:tc>
                <a:tc gridSpan="2">
                  <a:txBody>
                    <a:bodyPr/>
                    <a:lstStyle/>
                    <a:p>
                      <a:pPr algn="ctr"/>
                      <a:r>
                        <a:rPr lang="en-US" sz="1000" dirty="0">
                          <a:latin typeface="Arial" panose="020B0604020202020204" pitchFamily="34" charset="0"/>
                          <a:cs typeface="Arial" panose="020B0604020202020204" pitchFamily="34" charset="0"/>
                        </a:rPr>
                        <a:t>FTD/TPI plus bevacizumab</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T="36000" marB="36000"/>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FTD/TPI</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(N=246)</a:t>
                      </a:r>
                    </a:p>
                  </a:txBody>
                  <a:tcPr marT="36000" marB="36000" anchor="ctr">
                    <a:lnB w="12700" cap="flat" cmpd="sng" algn="ctr">
                      <a:solidFill>
                        <a:schemeClr val="bg1"/>
                      </a:solidFill>
                      <a:prstDash val="solid"/>
                      <a:round/>
                      <a:headEnd type="none" w="med" len="med"/>
                      <a:tailEnd type="none" w="med" len="med"/>
                    </a:lnB>
                  </a:tcPr>
                </a:tc>
                <a:tc hMerge="1">
                  <a:txBody>
                    <a:bodyPr/>
                    <a:lstStyle/>
                    <a:p>
                      <a:pPr algn="ctr"/>
                      <a:endParaRPr lang="en-US" sz="1000" dirty="0">
                        <a:latin typeface="Arial" panose="020B0604020202020204" pitchFamily="34" charset="0"/>
                        <a:cs typeface="Arial" panose="020B0604020202020204" pitchFamily="34" charset="0"/>
                      </a:endParaRPr>
                    </a:p>
                  </a:txBody>
                  <a:tcPr marT="36000" marB="36000"/>
                </a:tc>
                <a:extLst>
                  <a:ext uri="{0D108BD9-81ED-4DB2-BD59-A6C34878D82A}">
                    <a16:rowId xmlns:a16="http://schemas.microsoft.com/office/drawing/2014/main" xmlns="" val="2644384733"/>
                  </a:ext>
                </a:extLst>
              </a:tr>
              <a:tr h="190964">
                <a:tc vMerge="1">
                  <a:txBody>
                    <a:bodyPr/>
                    <a:lstStyle/>
                    <a:p>
                      <a:endParaRPr lang="en-US" sz="1000" b="1" dirty="0">
                        <a:latin typeface="Arial" panose="020B0604020202020204" pitchFamily="34" charset="0"/>
                        <a:cs typeface="Arial" panose="020B0604020202020204" pitchFamily="34" charset="0"/>
                      </a:endParaRPr>
                    </a:p>
                  </a:txBody>
                  <a:tcPr marT="36000" marB="36000">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Any grade</a:t>
                      </a:r>
                    </a:p>
                  </a:txBody>
                  <a:tcPr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Grade 3 or 4</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Any grade</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Grade 3 or 4</a:t>
                      </a:r>
                    </a:p>
                  </a:txBody>
                  <a:tcPr marT="36000" marB="36000">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xmlns="" val="3014793133"/>
                  </a:ext>
                </a:extLst>
              </a:tr>
              <a:tr h="190964">
                <a:tc>
                  <a:txBody>
                    <a:bodyPr/>
                    <a:lstStyle/>
                    <a:p>
                      <a:r>
                        <a:rPr lang="en-US" sz="1000" b="0" dirty="0">
                          <a:latin typeface="Arial" panose="020B0604020202020204" pitchFamily="34" charset="0"/>
                          <a:cs typeface="Arial" panose="020B0604020202020204" pitchFamily="34" charset="0"/>
                        </a:rPr>
                        <a:t>Neutropenia</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153 (62)</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106 (43)</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126 (51)</a:t>
                      </a:r>
                    </a:p>
                  </a:txBody>
                  <a:tcPr marT="36000" marB="36000">
                    <a:lnT w="38100" cap="flat" cmpd="sng" algn="ctr">
                      <a:solidFill>
                        <a:schemeClr val="bg1"/>
                      </a:solidFill>
                      <a:prstDash val="solid"/>
                      <a:round/>
                      <a:headEnd type="none" w="med" len="med"/>
                      <a:tailEnd type="none" w="med" len="med"/>
                    </a:lnT>
                  </a:tcPr>
                </a:tc>
                <a:tc>
                  <a:txBody>
                    <a:bodyPr/>
                    <a:lstStyle/>
                    <a:p>
                      <a:pPr algn="ctr"/>
                      <a:r>
                        <a:rPr lang="en-US" sz="1000" dirty="0">
                          <a:latin typeface="Arial" panose="020B0604020202020204" pitchFamily="34" charset="0"/>
                          <a:cs typeface="Arial" panose="020B0604020202020204" pitchFamily="34" charset="0"/>
                        </a:rPr>
                        <a:t>79 (32)</a:t>
                      </a:r>
                    </a:p>
                  </a:txBody>
                  <a:tcPr marT="36000" marB="360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3810625189"/>
                  </a:ext>
                </a:extLst>
              </a:tr>
              <a:tr h="190964">
                <a:tc>
                  <a:txBody>
                    <a:bodyPr/>
                    <a:lstStyle/>
                    <a:p>
                      <a:r>
                        <a:rPr lang="en-US" sz="1000" b="0" dirty="0">
                          <a:latin typeface="Arial" panose="020B0604020202020204" pitchFamily="34" charset="0"/>
                          <a:cs typeface="Arial" panose="020B0604020202020204" pitchFamily="34" charset="0"/>
                        </a:rPr>
                        <a:t>Nausea</a:t>
                      </a:r>
                    </a:p>
                  </a:txBody>
                  <a:tcPr marT="36000" marB="36000"/>
                </a:tc>
                <a:tc>
                  <a:txBody>
                    <a:bodyPr/>
                    <a:lstStyle/>
                    <a:p>
                      <a:pPr algn="ctr"/>
                      <a:r>
                        <a:rPr lang="en-US" sz="1000" dirty="0">
                          <a:latin typeface="Arial" panose="020B0604020202020204" pitchFamily="34" charset="0"/>
                          <a:cs typeface="Arial" panose="020B0604020202020204" pitchFamily="34" charset="0"/>
                        </a:rPr>
                        <a:t>91 (37)</a:t>
                      </a:r>
                    </a:p>
                  </a:txBody>
                  <a:tcPr marT="36000" marB="36000"/>
                </a:tc>
                <a:tc>
                  <a:txBody>
                    <a:bodyPr/>
                    <a:lstStyle/>
                    <a:p>
                      <a:pPr algn="ctr"/>
                      <a:r>
                        <a:rPr lang="en-US" sz="1000" dirty="0">
                          <a:latin typeface="Arial" panose="020B0604020202020204" pitchFamily="34" charset="0"/>
                          <a:cs typeface="Arial" panose="020B0604020202020204" pitchFamily="34" charset="0"/>
                        </a:rPr>
                        <a:t>4 (2)</a:t>
                      </a:r>
                    </a:p>
                  </a:txBody>
                  <a:tcPr marT="36000" marB="36000"/>
                </a:tc>
                <a:tc>
                  <a:txBody>
                    <a:bodyPr/>
                    <a:lstStyle/>
                    <a:p>
                      <a:pPr algn="ctr"/>
                      <a:r>
                        <a:rPr lang="en-US" sz="1000" dirty="0">
                          <a:latin typeface="Arial" panose="020B0604020202020204" pitchFamily="34" charset="0"/>
                          <a:cs typeface="Arial" panose="020B0604020202020204" pitchFamily="34" charset="0"/>
                        </a:rPr>
                        <a:t>67 (27)</a:t>
                      </a:r>
                    </a:p>
                  </a:txBody>
                  <a:tcPr marT="36000" marB="36000"/>
                </a:tc>
                <a:tc>
                  <a:txBody>
                    <a:bodyPr/>
                    <a:lstStyle/>
                    <a:p>
                      <a:pPr algn="ctr"/>
                      <a:r>
                        <a:rPr lang="en-US" sz="1000" dirty="0">
                          <a:latin typeface="Arial" panose="020B0604020202020204" pitchFamily="34" charset="0"/>
                          <a:cs typeface="Arial" panose="020B0604020202020204" pitchFamily="34" charset="0"/>
                        </a:rPr>
                        <a:t>4 (2)</a:t>
                      </a:r>
                    </a:p>
                  </a:txBody>
                  <a:tcPr marT="36000" marB="36000"/>
                </a:tc>
                <a:extLst>
                  <a:ext uri="{0D108BD9-81ED-4DB2-BD59-A6C34878D82A}">
                    <a16:rowId xmlns:a16="http://schemas.microsoft.com/office/drawing/2014/main" xmlns="" val="1470114107"/>
                  </a:ext>
                </a:extLst>
              </a:tr>
              <a:tr h="190964">
                <a:tc>
                  <a:txBody>
                    <a:bodyPr/>
                    <a:lstStyle/>
                    <a:p>
                      <a:r>
                        <a:rPr lang="en-US" sz="1000" b="0" dirty="0">
                          <a:latin typeface="Arial" panose="020B0604020202020204" pitchFamily="34" charset="0"/>
                          <a:cs typeface="Arial" panose="020B0604020202020204" pitchFamily="34" charset="0"/>
                        </a:rPr>
                        <a:t>Anemia</a:t>
                      </a:r>
                    </a:p>
                  </a:txBody>
                  <a:tcPr marT="36000" marB="36000"/>
                </a:tc>
                <a:tc>
                  <a:txBody>
                    <a:bodyPr/>
                    <a:lstStyle/>
                    <a:p>
                      <a:pPr algn="ctr"/>
                      <a:r>
                        <a:rPr lang="en-US" sz="1000" dirty="0">
                          <a:latin typeface="Arial" panose="020B0604020202020204" pitchFamily="34" charset="0"/>
                          <a:cs typeface="Arial" panose="020B0604020202020204" pitchFamily="34" charset="0"/>
                        </a:rPr>
                        <a:t>71 (29)</a:t>
                      </a:r>
                    </a:p>
                  </a:txBody>
                  <a:tcPr marT="36000" marB="36000"/>
                </a:tc>
                <a:tc>
                  <a:txBody>
                    <a:bodyPr/>
                    <a:lstStyle/>
                    <a:p>
                      <a:pPr algn="ctr"/>
                      <a:r>
                        <a:rPr lang="en-US" sz="1000" dirty="0">
                          <a:latin typeface="Arial" panose="020B0604020202020204" pitchFamily="34" charset="0"/>
                          <a:cs typeface="Arial" panose="020B0604020202020204" pitchFamily="34" charset="0"/>
                        </a:rPr>
                        <a:t>15 (6)</a:t>
                      </a:r>
                    </a:p>
                  </a:txBody>
                  <a:tcPr marT="36000" marB="36000"/>
                </a:tc>
                <a:tc>
                  <a:txBody>
                    <a:bodyPr/>
                    <a:lstStyle/>
                    <a:p>
                      <a:pPr algn="ctr"/>
                      <a:r>
                        <a:rPr lang="en-US" sz="1000" dirty="0">
                          <a:latin typeface="Arial" panose="020B0604020202020204" pitchFamily="34" charset="0"/>
                          <a:cs typeface="Arial" panose="020B0604020202020204" pitchFamily="34" charset="0"/>
                        </a:rPr>
                        <a:t>78 (32)</a:t>
                      </a:r>
                    </a:p>
                  </a:txBody>
                  <a:tcPr marT="36000" marB="36000"/>
                </a:tc>
                <a:tc>
                  <a:txBody>
                    <a:bodyPr/>
                    <a:lstStyle/>
                    <a:p>
                      <a:pPr algn="ctr"/>
                      <a:r>
                        <a:rPr lang="en-US" sz="1000" dirty="0">
                          <a:latin typeface="Arial" panose="020B0604020202020204" pitchFamily="34" charset="0"/>
                          <a:cs typeface="Arial" panose="020B0604020202020204" pitchFamily="34" charset="0"/>
                        </a:rPr>
                        <a:t>27 (11)</a:t>
                      </a:r>
                    </a:p>
                  </a:txBody>
                  <a:tcPr marT="36000" marB="36000"/>
                </a:tc>
                <a:extLst>
                  <a:ext uri="{0D108BD9-81ED-4DB2-BD59-A6C34878D82A}">
                    <a16:rowId xmlns:a16="http://schemas.microsoft.com/office/drawing/2014/main" xmlns="" val="3368973542"/>
                  </a:ext>
                </a:extLst>
              </a:tr>
              <a:tr h="190964">
                <a:tc>
                  <a:txBody>
                    <a:bodyPr/>
                    <a:lstStyle/>
                    <a:p>
                      <a:r>
                        <a:rPr lang="en-US" sz="1000" b="0" dirty="0">
                          <a:latin typeface="Arial" panose="020B0604020202020204" pitchFamily="34" charset="0"/>
                          <a:cs typeface="Arial" panose="020B0604020202020204" pitchFamily="34" charset="0"/>
                        </a:rPr>
                        <a:t>Asthenia</a:t>
                      </a:r>
                    </a:p>
                  </a:txBody>
                  <a:tcPr marT="36000" marB="36000"/>
                </a:tc>
                <a:tc>
                  <a:txBody>
                    <a:bodyPr/>
                    <a:lstStyle/>
                    <a:p>
                      <a:pPr algn="ctr"/>
                      <a:r>
                        <a:rPr lang="en-US" sz="1000" dirty="0">
                          <a:latin typeface="Arial" panose="020B0604020202020204" pitchFamily="34" charset="0"/>
                          <a:cs typeface="Arial" panose="020B0604020202020204" pitchFamily="34" charset="0"/>
                        </a:rPr>
                        <a:t>60 (24)</a:t>
                      </a:r>
                    </a:p>
                  </a:txBody>
                  <a:tcPr marT="36000" marB="36000"/>
                </a:tc>
                <a:tc>
                  <a:txBody>
                    <a:bodyPr/>
                    <a:lstStyle/>
                    <a:p>
                      <a:pPr algn="ctr"/>
                      <a:r>
                        <a:rPr lang="en-US" sz="1000" dirty="0">
                          <a:latin typeface="Arial" panose="020B0604020202020204" pitchFamily="34" charset="0"/>
                          <a:cs typeface="Arial" panose="020B0604020202020204" pitchFamily="34" charset="0"/>
                        </a:rPr>
                        <a:t>10 (4)</a:t>
                      </a:r>
                    </a:p>
                  </a:txBody>
                  <a:tcPr marT="36000" marB="36000"/>
                </a:tc>
                <a:tc>
                  <a:txBody>
                    <a:bodyPr/>
                    <a:lstStyle/>
                    <a:p>
                      <a:pPr algn="ctr"/>
                      <a:r>
                        <a:rPr lang="en-US" sz="1000" dirty="0">
                          <a:latin typeface="Arial" panose="020B0604020202020204" pitchFamily="34" charset="0"/>
                          <a:cs typeface="Arial" panose="020B0604020202020204" pitchFamily="34" charset="0"/>
                        </a:rPr>
                        <a:t>55 (22)</a:t>
                      </a:r>
                    </a:p>
                  </a:txBody>
                  <a:tcPr marT="36000" marB="36000"/>
                </a:tc>
                <a:tc>
                  <a:txBody>
                    <a:bodyPr/>
                    <a:lstStyle/>
                    <a:p>
                      <a:pPr algn="ctr"/>
                      <a:r>
                        <a:rPr lang="en-US" sz="1000" dirty="0">
                          <a:latin typeface="Arial" panose="020B0604020202020204" pitchFamily="34" charset="0"/>
                          <a:cs typeface="Arial" panose="020B0604020202020204" pitchFamily="34" charset="0"/>
                        </a:rPr>
                        <a:t>10 (4)</a:t>
                      </a:r>
                    </a:p>
                  </a:txBody>
                  <a:tcPr marT="36000" marB="36000"/>
                </a:tc>
                <a:extLst>
                  <a:ext uri="{0D108BD9-81ED-4DB2-BD59-A6C34878D82A}">
                    <a16:rowId xmlns:a16="http://schemas.microsoft.com/office/drawing/2014/main" xmlns="" val="975237111"/>
                  </a:ext>
                </a:extLst>
              </a:tr>
              <a:tr h="190964">
                <a:tc>
                  <a:txBody>
                    <a:bodyPr/>
                    <a:lstStyle/>
                    <a:p>
                      <a:r>
                        <a:rPr lang="en-US" sz="1000" b="0" dirty="0">
                          <a:latin typeface="Arial" panose="020B0604020202020204" pitchFamily="34" charset="0"/>
                          <a:cs typeface="Arial" panose="020B0604020202020204" pitchFamily="34" charset="0"/>
                        </a:rPr>
                        <a:t>Fatigue</a:t>
                      </a:r>
                    </a:p>
                  </a:txBody>
                  <a:tcPr marT="36000" marB="36000"/>
                </a:tc>
                <a:tc>
                  <a:txBody>
                    <a:bodyPr/>
                    <a:lstStyle/>
                    <a:p>
                      <a:pPr algn="ctr"/>
                      <a:r>
                        <a:rPr lang="en-US" sz="1000" dirty="0">
                          <a:latin typeface="Arial" panose="020B0604020202020204" pitchFamily="34" charset="0"/>
                          <a:cs typeface="Arial" panose="020B0604020202020204" pitchFamily="34" charset="0"/>
                        </a:rPr>
                        <a:t>53 (22)</a:t>
                      </a:r>
                    </a:p>
                  </a:txBody>
                  <a:tcPr marT="36000" marB="36000"/>
                </a:tc>
                <a:tc>
                  <a:txBody>
                    <a:bodyPr/>
                    <a:lstStyle/>
                    <a:p>
                      <a:pPr algn="ctr"/>
                      <a:r>
                        <a:rPr lang="en-US" sz="1000" dirty="0">
                          <a:latin typeface="Arial" panose="020B0604020202020204" pitchFamily="34" charset="0"/>
                          <a:cs typeface="Arial" panose="020B0604020202020204" pitchFamily="34" charset="0"/>
                        </a:rPr>
                        <a:t>3 (1)</a:t>
                      </a:r>
                    </a:p>
                  </a:txBody>
                  <a:tcPr marT="36000" marB="36000"/>
                </a:tc>
                <a:tc>
                  <a:txBody>
                    <a:bodyPr/>
                    <a:lstStyle/>
                    <a:p>
                      <a:pPr algn="ctr"/>
                      <a:r>
                        <a:rPr lang="en-US" sz="1000" dirty="0">
                          <a:latin typeface="Arial" panose="020B0604020202020204" pitchFamily="34" charset="0"/>
                          <a:cs typeface="Arial" panose="020B0604020202020204" pitchFamily="34" charset="0"/>
                        </a:rPr>
                        <a:t>40 (16)</a:t>
                      </a:r>
                    </a:p>
                  </a:txBody>
                  <a:tcPr marT="36000" marB="36000"/>
                </a:tc>
                <a:tc>
                  <a:txBody>
                    <a:bodyPr/>
                    <a:lstStyle/>
                    <a:p>
                      <a:pPr algn="ctr"/>
                      <a:r>
                        <a:rPr lang="en-US" sz="1000" dirty="0">
                          <a:latin typeface="Arial" panose="020B0604020202020204" pitchFamily="34" charset="0"/>
                          <a:cs typeface="Arial" panose="020B0604020202020204" pitchFamily="34" charset="0"/>
                        </a:rPr>
                        <a:t>9 (4)</a:t>
                      </a:r>
                    </a:p>
                  </a:txBody>
                  <a:tcPr marT="36000" marB="36000"/>
                </a:tc>
                <a:extLst>
                  <a:ext uri="{0D108BD9-81ED-4DB2-BD59-A6C34878D82A}">
                    <a16:rowId xmlns:a16="http://schemas.microsoft.com/office/drawing/2014/main" xmlns="" val="276999975"/>
                  </a:ext>
                </a:extLst>
              </a:tr>
              <a:tr h="269787">
                <a:tc>
                  <a:txBody>
                    <a:bodyPr/>
                    <a:lstStyle/>
                    <a:p>
                      <a:r>
                        <a:rPr lang="en-US" sz="1000" b="0" dirty="0">
                          <a:latin typeface="Arial" panose="020B0604020202020204" pitchFamily="34" charset="0"/>
                          <a:cs typeface="Arial" panose="020B0604020202020204" pitchFamily="34" charset="0"/>
                        </a:rPr>
                        <a:t>Diarrhea</a:t>
                      </a:r>
                    </a:p>
                  </a:txBody>
                  <a:tcPr marT="36000" marB="36000"/>
                </a:tc>
                <a:tc>
                  <a:txBody>
                    <a:bodyPr/>
                    <a:lstStyle/>
                    <a:p>
                      <a:pPr algn="ctr"/>
                      <a:r>
                        <a:rPr lang="en-US" sz="1000" dirty="0">
                          <a:latin typeface="Arial" panose="020B0604020202020204" pitchFamily="34" charset="0"/>
                          <a:cs typeface="Arial" panose="020B0604020202020204" pitchFamily="34" charset="0"/>
                        </a:rPr>
                        <a:t>51 (21)</a:t>
                      </a:r>
                    </a:p>
                  </a:txBody>
                  <a:tcPr marT="36000" marB="36000"/>
                </a:tc>
                <a:tc>
                  <a:txBody>
                    <a:bodyPr/>
                    <a:lstStyle/>
                    <a:p>
                      <a:pPr algn="ctr"/>
                      <a:r>
                        <a:rPr lang="en-US" sz="1000" dirty="0">
                          <a:latin typeface="Arial" panose="020B0604020202020204" pitchFamily="34" charset="0"/>
                          <a:cs typeface="Arial" panose="020B0604020202020204" pitchFamily="34" charset="0"/>
                        </a:rPr>
                        <a:t>2 (1)</a:t>
                      </a:r>
                    </a:p>
                  </a:txBody>
                  <a:tcPr marT="36000" marB="36000"/>
                </a:tc>
                <a:tc>
                  <a:txBody>
                    <a:bodyPr/>
                    <a:lstStyle/>
                    <a:p>
                      <a:pPr algn="ctr"/>
                      <a:r>
                        <a:rPr lang="en-US" sz="1000" dirty="0">
                          <a:latin typeface="Arial" panose="020B0604020202020204" pitchFamily="34" charset="0"/>
                          <a:cs typeface="Arial" panose="020B0604020202020204" pitchFamily="34" charset="0"/>
                        </a:rPr>
                        <a:t>46 (19)</a:t>
                      </a:r>
                    </a:p>
                  </a:txBody>
                  <a:tcPr marT="36000" marB="36000"/>
                </a:tc>
                <a:tc>
                  <a:txBody>
                    <a:bodyPr/>
                    <a:lstStyle/>
                    <a:p>
                      <a:pPr algn="ctr"/>
                      <a:r>
                        <a:rPr lang="en-US" sz="1000" dirty="0">
                          <a:latin typeface="Arial" panose="020B0604020202020204" pitchFamily="34" charset="0"/>
                          <a:cs typeface="Arial" panose="020B0604020202020204" pitchFamily="34" charset="0"/>
                        </a:rPr>
                        <a:t>6 (2)</a:t>
                      </a:r>
                    </a:p>
                  </a:txBody>
                  <a:tcPr marT="36000" marB="36000"/>
                </a:tc>
                <a:extLst>
                  <a:ext uri="{0D108BD9-81ED-4DB2-BD59-A6C34878D82A}">
                    <a16:rowId xmlns:a16="http://schemas.microsoft.com/office/drawing/2014/main" xmlns="" val="2134879618"/>
                  </a:ext>
                </a:extLst>
              </a:tr>
              <a:tr h="269787">
                <a:tc>
                  <a:txBody>
                    <a:bodyPr/>
                    <a:lstStyle/>
                    <a:p>
                      <a:r>
                        <a:rPr lang="en-US" sz="1000" b="0" dirty="0">
                          <a:latin typeface="Arial" panose="020B0604020202020204" pitchFamily="34" charset="0"/>
                          <a:cs typeface="Arial" panose="020B0604020202020204" pitchFamily="34" charset="0"/>
                        </a:rPr>
                        <a:t>Decreased appetite</a:t>
                      </a:r>
                    </a:p>
                  </a:txBody>
                  <a:tcPr marT="36000" marB="36000"/>
                </a:tc>
                <a:tc>
                  <a:txBody>
                    <a:bodyPr/>
                    <a:lstStyle/>
                    <a:p>
                      <a:pPr algn="ctr"/>
                      <a:r>
                        <a:rPr lang="en-US" sz="1000" dirty="0">
                          <a:latin typeface="Arial" panose="020B0604020202020204" pitchFamily="34" charset="0"/>
                          <a:cs typeface="Arial" panose="020B0604020202020204" pitchFamily="34" charset="0"/>
                        </a:rPr>
                        <a:t>50 (20)</a:t>
                      </a:r>
                    </a:p>
                  </a:txBody>
                  <a:tcPr marT="36000" marB="36000"/>
                </a:tc>
                <a:tc>
                  <a:txBody>
                    <a:bodyPr/>
                    <a:lstStyle/>
                    <a:p>
                      <a:pPr algn="ctr"/>
                      <a:r>
                        <a:rPr lang="en-US" sz="1000" dirty="0">
                          <a:latin typeface="Arial" panose="020B0604020202020204" pitchFamily="34" charset="0"/>
                          <a:cs typeface="Arial" panose="020B0604020202020204" pitchFamily="34" charset="0"/>
                        </a:rPr>
                        <a:t>2 (1)</a:t>
                      </a:r>
                    </a:p>
                  </a:txBody>
                  <a:tcPr marT="36000" marB="36000"/>
                </a:tc>
                <a:tc>
                  <a:txBody>
                    <a:bodyPr/>
                    <a:lstStyle/>
                    <a:p>
                      <a:pPr algn="ctr"/>
                      <a:r>
                        <a:rPr lang="en-US" sz="1000" dirty="0">
                          <a:latin typeface="Arial" panose="020B0604020202020204" pitchFamily="34" charset="0"/>
                          <a:cs typeface="Arial" panose="020B0604020202020204" pitchFamily="34" charset="0"/>
                        </a:rPr>
                        <a:t>38 (15)</a:t>
                      </a:r>
                    </a:p>
                  </a:txBody>
                  <a:tcPr marT="36000" marB="36000"/>
                </a:tc>
                <a:tc>
                  <a:txBody>
                    <a:bodyPr/>
                    <a:lstStyle/>
                    <a:p>
                      <a:pPr algn="ctr"/>
                      <a:r>
                        <a:rPr lang="en-US" sz="1000" dirty="0">
                          <a:latin typeface="Arial" panose="020B0604020202020204" pitchFamily="34" charset="0"/>
                          <a:cs typeface="Arial" panose="020B0604020202020204" pitchFamily="34" charset="0"/>
                        </a:rPr>
                        <a:t>3 (1)</a:t>
                      </a:r>
                    </a:p>
                  </a:txBody>
                  <a:tcPr marT="36000" marB="36000"/>
                </a:tc>
                <a:extLst>
                  <a:ext uri="{0D108BD9-81ED-4DB2-BD59-A6C34878D82A}">
                    <a16:rowId xmlns:a16="http://schemas.microsoft.com/office/drawing/2014/main" xmlns="" val="1928790924"/>
                  </a:ext>
                </a:extLst>
              </a:tr>
            </a:tbl>
          </a:graphicData>
        </a:graphic>
      </p:graphicFrame>
    </p:spTree>
    <p:extLst>
      <p:ext uri="{BB962C8B-B14F-4D97-AF65-F5344CB8AC3E}">
        <p14:creationId xmlns:p14="http://schemas.microsoft.com/office/powerpoint/2010/main" val="3082634267"/>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8944</TotalTime>
  <Words>3548</Words>
  <Application>Microsoft Office PowerPoint</Application>
  <PresentationFormat>Widescreen</PresentationFormat>
  <Paragraphs>745</Paragraphs>
  <Slides>25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MS PGothic</vt:lpstr>
      <vt:lpstr>MS PGothic</vt:lpstr>
      <vt:lpstr>Aileron</vt:lpstr>
      <vt:lpstr>Arial</vt:lpstr>
      <vt:lpstr>Calibri</vt:lpstr>
      <vt:lpstr>Lucida Grande</vt:lpstr>
      <vt:lpstr>poppins-regular</vt:lpstr>
      <vt:lpstr>PT Sans</vt:lpstr>
      <vt:lpstr>PT Sans Narrow</vt:lpstr>
      <vt:lpstr>Times New Roman</vt:lpstr>
      <vt:lpstr>Verdana</vt:lpstr>
      <vt:lpstr>ヒラギノ角ゴ Pro W3</vt:lpstr>
      <vt:lpstr>Thème Office</vt:lpstr>
      <vt:lpstr>PowerPoint Presentation</vt:lpstr>
      <vt:lpstr>GI CONNECT   MEETING SUMMARY Lower gi cancer HIGHLIGHTS  FROM asco gi 2023  Prof. Andrea Sartore-Bianchi, MD Niguarda Cancer Center, Milano, Italy   Prof. Shubham Pant, MD  University of Texas, MD Anderson Cancer Center, Houston, USA  JANUARY 2023</vt:lpstr>
      <vt:lpstr>Developed by GI COnnect</vt:lpstr>
      <vt:lpstr>This programme has been developed by the following experts</vt:lpstr>
      <vt:lpstr>Clinical takeaways</vt:lpstr>
      <vt:lpstr>Trifluridine/tipiracil plus bevacizumab for third-line treatment of refractory metastatic colorectal cancer: The phase 3 randomised SUNLIGHT study</vt:lpstr>
      <vt:lpstr>Sunlight: background and study design</vt:lpstr>
      <vt:lpstr>Sunlight: EFFICACY results  (Full Analysis Set)</vt:lpstr>
      <vt:lpstr>Sunlight: SAFETY results</vt:lpstr>
      <vt:lpstr>Sunlight: summary</vt:lpstr>
      <vt:lpstr>Kinetics of postoperative circulating cell-free DNA and impact on MRD detection rates in patients with resected stage I-III CRC </vt:lpstr>
      <vt:lpstr>background and study design</vt:lpstr>
      <vt:lpstr>results</vt:lpstr>
      <vt:lpstr>summary</vt:lpstr>
      <vt:lpstr>summary</vt:lpstr>
      <vt:lpstr>Results from a phase 1a/1b study of BOT, a novel innate/adaptive immune activator, plus BAL (anti-PD-1 antibody) in metastatic heavily pre-treated MSS CRC</vt:lpstr>
      <vt:lpstr>background and study design</vt:lpstr>
      <vt:lpstr>results</vt:lpstr>
      <vt:lpstr>results</vt:lpstr>
      <vt:lpstr>summary</vt:lpstr>
      <vt:lpstr>Long-term results from NRG-GI002: A phase 2 clinical trial platform using TNT in LARC</vt:lpstr>
      <vt:lpstr>NRG-GI002: background and study design</vt:lpstr>
      <vt:lpstr>NRG-GI002: results</vt:lpstr>
      <vt:lpstr>NRG-GI002: summary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Microsoft account</cp:lastModifiedBy>
  <cp:revision>425</cp:revision>
  <cp:lastPrinted>2017-02-15T09:54:46Z</cp:lastPrinted>
  <dcterms:created xsi:type="dcterms:W3CDTF">2016-10-14T09:38:18Z</dcterms:created>
  <dcterms:modified xsi:type="dcterms:W3CDTF">2023-02-07T11:12:38Z</dcterms:modified>
</cp:coreProperties>
</file>