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6"/>
  </p:notesMasterIdLst>
  <p:handoutMasterIdLst>
    <p:handoutMasterId r:id="rId27"/>
  </p:handoutMasterIdLst>
  <p:sldIdLst>
    <p:sldId id="12537" r:id="rId2"/>
    <p:sldId id="12541" r:id="rId3"/>
    <p:sldId id="12542" r:id="rId4"/>
    <p:sldId id="12561" r:id="rId5"/>
    <p:sldId id="12562" r:id="rId6"/>
    <p:sldId id="12563" r:id="rId7"/>
    <p:sldId id="12544" r:id="rId8"/>
    <p:sldId id="12547" r:id="rId9"/>
    <p:sldId id="12564" r:id="rId10"/>
    <p:sldId id="12548" r:id="rId11"/>
    <p:sldId id="12574" r:id="rId12"/>
    <p:sldId id="12550" r:id="rId13"/>
    <p:sldId id="12566" r:id="rId14"/>
    <p:sldId id="12567" r:id="rId15"/>
    <p:sldId id="12568" r:id="rId16"/>
    <p:sldId id="12569" r:id="rId17"/>
    <p:sldId id="12571" r:id="rId18"/>
    <p:sldId id="12572" r:id="rId19"/>
    <p:sldId id="12543" r:id="rId20"/>
    <p:sldId id="12551" r:id="rId21"/>
    <p:sldId id="12552" r:id="rId22"/>
    <p:sldId id="12573" r:id="rId23"/>
    <p:sldId id="12553" r:id="rId24"/>
    <p:sldId id="12539" r:id="rId25"/>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pos="3840" userDrawn="1">
          <p15:clr>
            <a:srgbClr val="A4A3A4"/>
          </p15:clr>
        </p15:guide>
        <p15:guide id="3" pos="609" userDrawn="1">
          <p15:clr>
            <a:srgbClr val="A4A3A4"/>
          </p15:clr>
        </p15:guide>
        <p15:guide id="4" orient="horz" pos="3475" userDrawn="1">
          <p15:clr>
            <a:srgbClr val="A4A3A4"/>
          </p15:clr>
        </p15:guide>
        <p15:guide id="5" orient="horz" pos="3706" userDrawn="1">
          <p15:clr>
            <a:srgbClr val="A4A3A4"/>
          </p15:clr>
        </p15:guide>
        <p15:guide id="6" orient="horz" pos="3803" userDrawn="1">
          <p15:clr>
            <a:srgbClr val="A4A3A4"/>
          </p15:clr>
        </p15:guide>
        <p15:guide id="7" orient="horz" pos="4222" userDrawn="1">
          <p15:clr>
            <a:srgbClr val="A4A3A4"/>
          </p15:clr>
        </p15:guide>
        <p15:guide id="8" orient="horz" pos="1449" userDrawn="1">
          <p15:clr>
            <a:srgbClr val="A4A3A4"/>
          </p15:clr>
        </p15:guide>
        <p15:guide id="9" orient="horz" pos="1753" userDrawn="1">
          <p15:clr>
            <a:srgbClr val="A4A3A4"/>
          </p15:clr>
        </p15:guide>
        <p15:guide id="10" orient="horz" pos="2069"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203774-26AF-7DC6-696C-D1D6181E9F23}" name="Howard Donohue" initials="HD" userId="4648ce945642090e"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RON Michal" initials="YM" lastIdx="36" clrIdx="0">
    <p:extLst>
      <p:ext uri="{19B8F6BF-5375-455C-9EA6-DF929625EA0E}">
        <p15:presenceInfo xmlns:p15="http://schemas.microsoft.com/office/powerpoint/2012/main" userId="S-1-5-21-1292428093-1123561945-1801674531-38465" providerId="AD"/>
      </p:ext>
    </p:extLst>
  </p:cmAuthor>
  <p:cmAuthor id="2" name="Patty Cason" initials="PC" lastIdx="23" clrIdx="1">
    <p:extLst>
      <p:ext uri="{19B8F6BF-5375-455C-9EA6-DF929625EA0E}">
        <p15:presenceInfo xmlns:p15="http://schemas.microsoft.com/office/powerpoint/2012/main" userId="24469888d1861777" providerId="Windows Live"/>
      </p:ext>
    </p:extLst>
  </p:cmAuthor>
  <p:cmAuthor id="3" name="Kim Grootscholten" initials="KG" lastIdx="1" clrIdx="2">
    <p:extLst>
      <p:ext uri="{19B8F6BF-5375-455C-9EA6-DF929625EA0E}">
        <p15:presenceInfo xmlns:p15="http://schemas.microsoft.com/office/powerpoint/2012/main" userId="e7084306cf78657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F5EAE8"/>
    <a:srgbClr val="EAD1CE"/>
    <a:srgbClr val="03C750"/>
    <a:srgbClr val="FF85FF"/>
    <a:srgbClr val="C6573B"/>
    <a:srgbClr val="5D8298"/>
    <a:srgbClr val="C7573C"/>
    <a:srgbClr val="FFA4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0C1173-1B69-473B-8FBA-4C73A0153A1F}" v="3" dt="2023-07-17T15:16:38.99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14" autoAdjust="0"/>
    <p:restoredTop sz="96281" autoAdjust="0"/>
  </p:normalViewPr>
  <p:slideViewPr>
    <p:cSldViewPr snapToObjects="1">
      <p:cViewPr varScale="1">
        <p:scale>
          <a:sx n="122" d="100"/>
          <a:sy n="122" d="100"/>
        </p:scale>
        <p:origin x="408" y="200"/>
      </p:cViewPr>
      <p:guideLst>
        <p:guide orient="horz" pos="1117"/>
        <p:guide pos="3840"/>
        <p:guide pos="609"/>
        <p:guide orient="horz" pos="3475"/>
        <p:guide orient="horz" pos="3706"/>
        <p:guide orient="horz" pos="3803"/>
        <p:guide orient="horz" pos="4222"/>
        <p:guide orient="horz" pos="1449"/>
        <p:guide orient="horz" pos="1753"/>
        <p:guide orient="horz" pos="2069"/>
      </p:guideLst>
    </p:cSldViewPr>
  </p:slideViewPr>
  <p:outlineViewPr>
    <p:cViewPr>
      <p:scale>
        <a:sx n="33" d="100"/>
        <a:sy n="33" d="100"/>
      </p:scale>
      <p:origin x="0" y="-28032"/>
    </p:cViewPr>
  </p:outlineViewPr>
  <p:notesTextViewPr>
    <p:cViewPr>
      <p:scale>
        <a:sx n="100" d="100"/>
        <a:sy n="100" d="100"/>
      </p:scale>
      <p:origin x="0" y="0"/>
    </p:cViewPr>
  </p:notesTextViewPr>
  <p:sorterViewPr>
    <p:cViewPr>
      <p:scale>
        <a:sx n="1" d="1"/>
        <a:sy n="1" d="1"/>
      </p:scale>
      <p:origin x="0" y="-2876"/>
    </p:cViewPr>
  </p:sorterViewPr>
  <p:notesViewPr>
    <p:cSldViewPr snapToObjects="1" showGuides="1">
      <p:cViewPr varScale="1">
        <p:scale>
          <a:sx n="120" d="100"/>
          <a:sy n="120" d="100"/>
        </p:scale>
        <p:origin x="3896"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ca  Losacco" userId="kZINJZI1/qqekxLLzm7rIUcWwrgN3cxR2Cla2SgIva4=" providerId="None" clId="Web-{FE0C1173-1B69-473B-8FBA-4C73A0153A1F}"/>
    <pc:docChg chg="modSld">
      <pc:chgData name="Francesca  Losacco" userId="kZINJZI1/qqekxLLzm7rIUcWwrgN3cxR2Cla2SgIva4=" providerId="None" clId="Web-{FE0C1173-1B69-473B-8FBA-4C73A0153A1F}" dt="2023-07-17T15:16:36.359" v="1" actId="20577"/>
      <pc:docMkLst>
        <pc:docMk/>
      </pc:docMkLst>
      <pc:sldChg chg="modSp">
        <pc:chgData name="Francesca  Losacco" userId="kZINJZI1/qqekxLLzm7rIUcWwrgN3cxR2Cla2SgIva4=" providerId="None" clId="Web-{FE0C1173-1B69-473B-8FBA-4C73A0153A1F}" dt="2023-07-17T15:16:36.359" v="1" actId="20577"/>
        <pc:sldMkLst>
          <pc:docMk/>
          <pc:sldMk cId="3497989514" sldId="12569"/>
        </pc:sldMkLst>
        <pc:spChg chg="mod">
          <ac:chgData name="Francesca  Losacco" userId="kZINJZI1/qqekxLLzm7rIUcWwrgN3cxR2Cla2SgIva4=" providerId="None" clId="Web-{FE0C1173-1B69-473B-8FBA-4C73A0153A1F}" dt="2023-07-17T15:16:36.359" v="1" actId="20577"/>
          <ac:spMkLst>
            <pc:docMk/>
            <pc:sldMk cId="3497989514" sldId="12569"/>
            <ac:spMk id="11" creationId="{6D7D00CC-1C5A-A54A-8B45-503BA3A787D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5E9-40F9-BCFF-D5F96E438260}"/>
              </c:ext>
            </c:extLst>
          </c:dPt>
          <c:dPt>
            <c:idx val="1"/>
            <c:bubble3D val="0"/>
            <c:spPr>
              <a:solidFill>
                <a:schemeClr val="tx2"/>
              </a:solidFill>
              <a:ln w="25400">
                <a:solidFill>
                  <a:schemeClr val="lt1"/>
                </a:solidFill>
              </a:ln>
              <a:effectLst/>
              <a:sp3d contourW="25400">
                <a:contourClr>
                  <a:schemeClr val="lt1"/>
                </a:contourClr>
              </a:sp3d>
            </c:spPr>
            <c:extLst>
              <c:ext xmlns:c16="http://schemas.microsoft.com/office/drawing/2014/chart" uri="{C3380CC4-5D6E-409C-BE32-E72D297353CC}">
                <c16:uniqueId val="{00000001-8882-4B4D-BFF6-29E62E0F9B11}"/>
              </c:ext>
            </c:extLst>
          </c:dPt>
          <c:cat>
            <c:strRef>
              <c:f>Sheet1!$A$2:$A$3</c:f>
              <c:strCache>
                <c:ptCount val="2"/>
                <c:pt idx="0">
                  <c:v>Non-controlled</c:v>
                </c:pt>
                <c:pt idx="1">
                  <c:v>Controlled</c:v>
                </c:pt>
              </c:strCache>
            </c:strRef>
          </c:cat>
          <c:val>
            <c:numRef>
              <c:f>Sheet1!$B$2:$B$3</c:f>
              <c:numCache>
                <c:formatCode>General</c:formatCode>
                <c:ptCount val="2"/>
                <c:pt idx="0">
                  <c:v>57</c:v>
                </c:pt>
                <c:pt idx="1">
                  <c:v>43</c:v>
                </c:pt>
              </c:numCache>
            </c:numRef>
          </c:val>
          <c:extLst>
            <c:ext xmlns:c16="http://schemas.microsoft.com/office/drawing/2014/chart" uri="{C3380CC4-5D6E-409C-BE32-E72D297353CC}">
              <c16:uniqueId val="{00000000-8882-4B4D-BFF6-29E62E0F9B11}"/>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5AC-8845-A5EA-8F12DB1937EE}"/>
              </c:ext>
            </c:extLst>
          </c:dPt>
          <c:dPt>
            <c:idx val="1"/>
            <c:bubble3D val="0"/>
            <c:spPr>
              <a:solidFill>
                <a:schemeClr val="tx2"/>
              </a:solidFill>
              <a:ln w="25400">
                <a:solidFill>
                  <a:schemeClr val="lt1"/>
                </a:solidFill>
              </a:ln>
              <a:effectLst/>
              <a:sp3d contourW="25400">
                <a:contourClr>
                  <a:schemeClr val="lt1"/>
                </a:contourClr>
              </a:sp3d>
            </c:spPr>
            <c:extLst>
              <c:ext xmlns:c16="http://schemas.microsoft.com/office/drawing/2014/chart" uri="{C3380CC4-5D6E-409C-BE32-E72D297353CC}">
                <c16:uniqueId val="{00000001-8882-4B4D-BFF6-29E62E0F9B11}"/>
              </c:ext>
            </c:extLst>
          </c:dPt>
          <c:cat>
            <c:strRef>
              <c:f>Sheet1!$A$2:$A$3</c:f>
              <c:strCache>
                <c:ptCount val="2"/>
                <c:pt idx="0">
                  <c:v>Non-controlled</c:v>
                </c:pt>
                <c:pt idx="1">
                  <c:v>Controlled</c:v>
                </c:pt>
              </c:strCache>
            </c:strRef>
          </c:cat>
          <c:val>
            <c:numRef>
              <c:f>Sheet1!$B$2:$B$3</c:f>
              <c:numCache>
                <c:formatCode>General</c:formatCode>
                <c:ptCount val="2"/>
                <c:pt idx="0">
                  <c:v>30</c:v>
                </c:pt>
                <c:pt idx="1">
                  <c:v>70</c:v>
                </c:pt>
              </c:numCache>
            </c:numRef>
          </c:val>
          <c:extLst>
            <c:ext xmlns:c16="http://schemas.microsoft.com/office/drawing/2014/chart" uri="{C3380CC4-5D6E-409C-BE32-E72D297353CC}">
              <c16:uniqueId val="{00000000-8882-4B4D-BFF6-29E62E0F9B11}"/>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05CB66-14ED-4E6A-AC39-92C25C356B88}" type="doc">
      <dgm:prSet loTypeId="urn:microsoft.com/office/officeart/2005/8/layout/process2" loCatId="process" qsTypeId="urn:microsoft.com/office/officeart/2005/8/quickstyle/simple1" qsCatId="simple" csTypeId="urn:microsoft.com/office/officeart/2005/8/colors/accent1_2" csCatId="accent1" phldr="1"/>
      <dgm:spPr/>
    </dgm:pt>
    <dgm:pt modelId="{73EABE17-9494-4736-8911-CBBC8CDCEA25}">
      <dgm:prSet phldrT="[Text]" phldr="0" custT="1"/>
      <dgm:spPr/>
      <dgm:t>
        <a:bodyPr/>
        <a:lstStyle/>
        <a:p>
          <a:pPr rtl="0"/>
          <a:r>
            <a:rPr lang="en-US" sz="1600" dirty="0">
              <a:latin typeface="Arial" panose="020B0604020202020204" pitchFamily="34" charset="0"/>
              <a:cs typeface="Arial" panose="020B0604020202020204" pitchFamily="34" charset="0"/>
            </a:rPr>
            <a:t>17 patients with primary diagnosis had also undergone IPSS</a:t>
          </a:r>
        </a:p>
      </dgm:t>
    </dgm:pt>
    <dgm:pt modelId="{4DBBB4FB-273A-4609-B8C6-9A44F70576FC}" type="parTrans" cxnId="{090F45CD-B204-42EE-AC50-2871046A6199}">
      <dgm:prSet/>
      <dgm:spPr/>
      <dgm:t>
        <a:bodyPr/>
        <a:lstStyle/>
        <a:p>
          <a:endParaRPr lang="en-US"/>
        </a:p>
      </dgm:t>
    </dgm:pt>
    <dgm:pt modelId="{E66C98E6-F0C6-4B6E-B5BA-901F8B8FCBF1}" type="sibTrans" cxnId="{090F45CD-B204-42EE-AC50-2871046A6199}">
      <dgm:prSet/>
      <dgm:spPr/>
      <dgm:t>
        <a:bodyPr/>
        <a:lstStyle/>
        <a:p>
          <a:endParaRPr lang="en-US"/>
        </a:p>
      </dgm:t>
    </dgm:pt>
    <dgm:pt modelId="{74945CB9-6369-4CA4-98C3-1EE9DED52FC8}">
      <dgm:prSet phldrT="[Text]" phldr="0" custT="1"/>
      <dgm:spPr/>
      <dgm:t>
        <a:bodyPr/>
        <a:lstStyle/>
        <a:p>
          <a:pPr rtl="0"/>
          <a:r>
            <a:rPr lang="en-US" sz="1600" dirty="0">
              <a:latin typeface="Arial" panose="020B0604020202020204" pitchFamily="34" charset="0"/>
              <a:cs typeface="Arial" panose="020B0604020202020204" pitchFamily="34" charset="0"/>
            </a:rPr>
            <a:t>22 patients had positive [18F]FET PET findings, identifying pituitary adenomas as small as 3mm in size on accompanying MRI </a:t>
          </a:r>
        </a:p>
      </dgm:t>
    </dgm:pt>
    <dgm:pt modelId="{F270500E-4EC6-40E6-B7B4-C4948E251431}" type="parTrans" cxnId="{B6499212-16C9-4D19-9297-23B6994CB7C5}">
      <dgm:prSet/>
      <dgm:spPr/>
      <dgm:t>
        <a:bodyPr/>
        <a:lstStyle/>
        <a:p>
          <a:endParaRPr lang="en-US"/>
        </a:p>
      </dgm:t>
    </dgm:pt>
    <dgm:pt modelId="{45AEACD2-163E-45E0-ACA6-9AA26A75DC84}" type="sibTrans" cxnId="{B6499212-16C9-4D19-9297-23B6994CB7C5}">
      <dgm:prSet/>
      <dgm:spPr/>
      <dgm:t>
        <a:bodyPr/>
        <a:lstStyle/>
        <a:p>
          <a:endParaRPr lang="en-US"/>
        </a:p>
      </dgm:t>
    </dgm:pt>
    <dgm:pt modelId="{DB031517-8098-4D79-B94A-4B213C11E182}">
      <dgm:prSet phldrT="[Text]" phldr="0" custT="1"/>
      <dgm:spPr/>
      <dgm:t>
        <a:bodyPr/>
        <a:lstStyle/>
        <a:p>
          <a:pPr rtl="0"/>
          <a:r>
            <a:rPr lang="en-US" sz="1600" dirty="0">
              <a:latin typeface="Arial" panose="020B0604020202020204" pitchFamily="34" charset="0"/>
              <a:cs typeface="Arial" panose="020B0604020202020204" pitchFamily="34" charset="0"/>
            </a:rPr>
            <a:t>14 patients underwent transsphenoidal surgery after [18F]FET PET (others waiting or refused) </a:t>
          </a:r>
        </a:p>
      </dgm:t>
    </dgm:pt>
    <dgm:pt modelId="{218E307B-EF26-495C-9220-6CBD65271120}" type="parTrans" cxnId="{4CDD5BD8-1CB6-4761-A48F-73000AA2B82A}">
      <dgm:prSet/>
      <dgm:spPr/>
      <dgm:t>
        <a:bodyPr/>
        <a:lstStyle/>
        <a:p>
          <a:endParaRPr lang="en-US"/>
        </a:p>
      </dgm:t>
    </dgm:pt>
    <dgm:pt modelId="{B8D9908E-948C-4ABE-8E0D-1E2858CC804C}" type="sibTrans" cxnId="{4CDD5BD8-1CB6-4761-A48F-73000AA2B82A}">
      <dgm:prSet/>
      <dgm:spPr/>
      <dgm:t>
        <a:bodyPr/>
        <a:lstStyle/>
        <a:p>
          <a:endParaRPr lang="en-US"/>
        </a:p>
      </dgm:t>
    </dgm:pt>
    <dgm:pt modelId="{E0FF97BA-A81A-41C6-B0A3-A11233E8701F}">
      <dgm:prSet phldr="0" custT="1"/>
      <dgm:spPr/>
      <dgm:t>
        <a:bodyPr/>
        <a:lstStyle/>
        <a:p>
          <a:pPr rtl="0"/>
          <a:r>
            <a:rPr lang="en-US" sz="1600" dirty="0">
              <a:latin typeface="Arial" panose="020B0604020202020204" pitchFamily="34" charset="0"/>
              <a:cs typeface="Arial" panose="020B0604020202020204" pitchFamily="34" charset="0"/>
            </a:rPr>
            <a:t>11 of these 14 patients are in biochemical remission: estimated sensitivity of 100% and PPV between 78-100% to detect CD</a:t>
          </a:r>
        </a:p>
      </dgm:t>
    </dgm:pt>
    <dgm:pt modelId="{DF390AAF-9E5F-4B67-B40D-A0C2B8C20535}" type="parTrans" cxnId="{6DCD94D2-795C-4E23-B1CC-19926D8C927C}">
      <dgm:prSet/>
      <dgm:spPr/>
      <dgm:t>
        <a:bodyPr/>
        <a:lstStyle/>
        <a:p>
          <a:endParaRPr lang="en-US"/>
        </a:p>
      </dgm:t>
    </dgm:pt>
    <dgm:pt modelId="{4A3D2A58-3123-44D7-BFCC-134CA6D37822}" type="sibTrans" cxnId="{6DCD94D2-795C-4E23-B1CC-19926D8C927C}">
      <dgm:prSet/>
      <dgm:spPr/>
      <dgm:t>
        <a:bodyPr/>
        <a:lstStyle/>
        <a:p>
          <a:endParaRPr lang="en-US"/>
        </a:p>
      </dgm:t>
    </dgm:pt>
    <dgm:pt modelId="{AE7FC5C8-1801-415F-BEA4-FE27CEEB7E9D}" type="pres">
      <dgm:prSet presAssocID="{7405CB66-14ED-4E6A-AC39-92C25C356B88}" presName="linearFlow" presStyleCnt="0">
        <dgm:presLayoutVars>
          <dgm:resizeHandles val="exact"/>
        </dgm:presLayoutVars>
      </dgm:prSet>
      <dgm:spPr/>
    </dgm:pt>
    <dgm:pt modelId="{C9EE39DD-C3CE-4E33-968D-8EC7EDDB9C9F}" type="pres">
      <dgm:prSet presAssocID="{73EABE17-9494-4736-8911-CBBC8CDCEA25}" presName="node" presStyleLbl="node1" presStyleIdx="0" presStyleCnt="4" custScaleX="81907">
        <dgm:presLayoutVars>
          <dgm:bulletEnabled val="1"/>
        </dgm:presLayoutVars>
      </dgm:prSet>
      <dgm:spPr/>
    </dgm:pt>
    <dgm:pt modelId="{3375CE7B-B5E0-49E3-A907-0A8F3F2D3868}" type="pres">
      <dgm:prSet presAssocID="{E66C98E6-F0C6-4B6E-B5BA-901F8B8FCBF1}" presName="sibTrans" presStyleLbl="sibTrans2D1" presStyleIdx="0" presStyleCnt="3"/>
      <dgm:spPr/>
    </dgm:pt>
    <dgm:pt modelId="{E59B459F-7F7C-4BF1-92BA-4C952FD72D04}" type="pres">
      <dgm:prSet presAssocID="{E66C98E6-F0C6-4B6E-B5BA-901F8B8FCBF1}" presName="connectorText" presStyleLbl="sibTrans2D1" presStyleIdx="0" presStyleCnt="3"/>
      <dgm:spPr/>
    </dgm:pt>
    <dgm:pt modelId="{B9E34D27-7DC8-431B-8BC7-0A1CA2A02F0E}" type="pres">
      <dgm:prSet presAssocID="{74945CB9-6369-4CA4-98C3-1EE9DED52FC8}" presName="node" presStyleLbl="node1" presStyleIdx="1" presStyleCnt="4" custScaleX="148993">
        <dgm:presLayoutVars>
          <dgm:bulletEnabled val="1"/>
        </dgm:presLayoutVars>
      </dgm:prSet>
      <dgm:spPr/>
    </dgm:pt>
    <dgm:pt modelId="{92F9A57D-5039-403F-B20A-7DEDF420D64E}" type="pres">
      <dgm:prSet presAssocID="{45AEACD2-163E-45E0-ACA6-9AA26A75DC84}" presName="sibTrans" presStyleLbl="sibTrans2D1" presStyleIdx="1" presStyleCnt="3"/>
      <dgm:spPr/>
    </dgm:pt>
    <dgm:pt modelId="{9584F316-2BC7-43D8-ABF7-D251745C8003}" type="pres">
      <dgm:prSet presAssocID="{45AEACD2-163E-45E0-ACA6-9AA26A75DC84}" presName="connectorText" presStyleLbl="sibTrans2D1" presStyleIdx="1" presStyleCnt="3"/>
      <dgm:spPr/>
    </dgm:pt>
    <dgm:pt modelId="{8101B228-88F8-4C5A-A505-9DBE136E17FA}" type="pres">
      <dgm:prSet presAssocID="{DB031517-8098-4D79-B94A-4B213C11E182}" presName="node" presStyleLbl="node1" presStyleIdx="2" presStyleCnt="4" custScaleX="139409">
        <dgm:presLayoutVars>
          <dgm:bulletEnabled val="1"/>
        </dgm:presLayoutVars>
      </dgm:prSet>
      <dgm:spPr/>
    </dgm:pt>
    <dgm:pt modelId="{C621EAC1-2671-4B73-A52D-D042577388E3}" type="pres">
      <dgm:prSet presAssocID="{B8D9908E-948C-4ABE-8E0D-1E2858CC804C}" presName="sibTrans" presStyleLbl="sibTrans2D1" presStyleIdx="2" presStyleCnt="3"/>
      <dgm:spPr/>
    </dgm:pt>
    <dgm:pt modelId="{481EEB3A-44FB-40B5-901D-5BAF5DFF0057}" type="pres">
      <dgm:prSet presAssocID="{B8D9908E-948C-4ABE-8E0D-1E2858CC804C}" presName="connectorText" presStyleLbl="sibTrans2D1" presStyleIdx="2" presStyleCnt="3"/>
      <dgm:spPr/>
    </dgm:pt>
    <dgm:pt modelId="{AF372AC1-C4EA-4BBF-B765-A5FC13E86900}" type="pres">
      <dgm:prSet presAssocID="{E0FF97BA-A81A-41C6-B0A3-A11233E8701F}" presName="node" presStyleLbl="node1" presStyleIdx="3" presStyleCnt="4" custScaleX="134618">
        <dgm:presLayoutVars>
          <dgm:bulletEnabled val="1"/>
        </dgm:presLayoutVars>
      </dgm:prSet>
      <dgm:spPr/>
    </dgm:pt>
  </dgm:ptLst>
  <dgm:cxnLst>
    <dgm:cxn modelId="{607F4A07-FB2D-4672-92E6-6C2587FDF4AA}" type="presOf" srcId="{B8D9908E-948C-4ABE-8E0D-1E2858CC804C}" destId="{481EEB3A-44FB-40B5-901D-5BAF5DFF0057}" srcOrd="1" destOrd="0" presId="urn:microsoft.com/office/officeart/2005/8/layout/process2"/>
    <dgm:cxn modelId="{BBFF8B0D-93B2-46AD-86FE-5CE81E4E23E4}" type="presOf" srcId="{B8D9908E-948C-4ABE-8E0D-1E2858CC804C}" destId="{C621EAC1-2671-4B73-A52D-D042577388E3}" srcOrd="0" destOrd="0" presId="urn:microsoft.com/office/officeart/2005/8/layout/process2"/>
    <dgm:cxn modelId="{B6499212-16C9-4D19-9297-23B6994CB7C5}" srcId="{7405CB66-14ED-4E6A-AC39-92C25C356B88}" destId="{74945CB9-6369-4CA4-98C3-1EE9DED52FC8}" srcOrd="1" destOrd="0" parTransId="{F270500E-4EC6-40E6-B7B4-C4948E251431}" sibTransId="{45AEACD2-163E-45E0-ACA6-9AA26A75DC84}"/>
    <dgm:cxn modelId="{5EAD1D1E-001B-4491-AC15-1BC64040A48A}" type="presOf" srcId="{45AEACD2-163E-45E0-ACA6-9AA26A75DC84}" destId="{92F9A57D-5039-403F-B20A-7DEDF420D64E}" srcOrd="0" destOrd="0" presId="urn:microsoft.com/office/officeart/2005/8/layout/process2"/>
    <dgm:cxn modelId="{C54D8D24-6516-424F-BEAD-026DE3C73B8D}" type="presOf" srcId="{E66C98E6-F0C6-4B6E-B5BA-901F8B8FCBF1}" destId="{E59B459F-7F7C-4BF1-92BA-4C952FD72D04}" srcOrd="1" destOrd="0" presId="urn:microsoft.com/office/officeart/2005/8/layout/process2"/>
    <dgm:cxn modelId="{3F2AF82A-A7FE-4929-885A-5B6D86AE85AB}" type="presOf" srcId="{DB031517-8098-4D79-B94A-4B213C11E182}" destId="{8101B228-88F8-4C5A-A505-9DBE136E17FA}" srcOrd="0" destOrd="0" presId="urn:microsoft.com/office/officeart/2005/8/layout/process2"/>
    <dgm:cxn modelId="{E26F7549-3DAB-4305-827F-9CF034594101}" type="presOf" srcId="{E0FF97BA-A81A-41C6-B0A3-A11233E8701F}" destId="{AF372AC1-C4EA-4BBF-B765-A5FC13E86900}" srcOrd="0" destOrd="0" presId="urn:microsoft.com/office/officeart/2005/8/layout/process2"/>
    <dgm:cxn modelId="{BE36E651-A2FB-4EA2-AB47-82893761F417}" type="presOf" srcId="{45AEACD2-163E-45E0-ACA6-9AA26A75DC84}" destId="{9584F316-2BC7-43D8-ABF7-D251745C8003}" srcOrd="1" destOrd="0" presId="urn:microsoft.com/office/officeart/2005/8/layout/process2"/>
    <dgm:cxn modelId="{E5AE5F79-324C-4F05-82DE-73D8F3046501}" type="presOf" srcId="{E66C98E6-F0C6-4B6E-B5BA-901F8B8FCBF1}" destId="{3375CE7B-B5E0-49E3-A907-0A8F3F2D3868}" srcOrd="0" destOrd="0" presId="urn:microsoft.com/office/officeart/2005/8/layout/process2"/>
    <dgm:cxn modelId="{7DEC8AA8-E8F0-4CFB-8E47-71BDF87A49CE}" type="presOf" srcId="{7405CB66-14ED-4E6A-AC39-92C25C356B88}" destId="{AE7FC5C8-1801-415F-BEA4-FE27CEEB7E9D}" srcOrd="0" destOrd="0" presId="urn:microsoft.com/office/officeart/2005/8/layout/process2"/>
    <dgm:cxn modelId="{C0F826AA-9266-4312-A8EC-765F3904060D}" type="presOf" srcId="{74945CB9-6369-4CA4-98C3-1EE9DED52FC8}" destId="{B9E34D27-7DC8-431B-8BC7-0A1CA2A02F0E}" srcOrd="0" destOrd="0" presId="urn:microsoft.com/office/officeart/2005/8/layout/process2"/>
    <dgm:cxn modelId="{090F45CD-B204-42EE-AC50-2871046A6199}" srcId="{7405CB66-14ED-4E6A-AC39-92C25C356B88}" destId="{73EABE17-9494-4736-8911-CBBC8CDCEA25}" srcOrd="0" destOrd="0" parTransId="{4DBBB4FB-273A-4609-B8C6-9A44F70576FC}" sibTransId="{E66C98E6-F0C6-4B6E-B5BA-901F8B8FCBF1}"/>
    <dgm:cxn modelId="{6DCD94D2-795C-4E23-B1CC-19926D8C927C}" srcId="{7405CB66-14ED-4E6A-AC39-92C25C356B88}" destId="{E0FF97BA-A81A-41C6-B0A3-A11233E8701F}" srcOrd="3" destOrd="0" parTransId="{DF390AAF-9E5F-4B67-B40D-A0C2B8C20535}" sibTransId="{4A3D2A58-3123-44D7-BFCC-134CA6D37822}"/>
    <dgm:cxn modelId="{C051BED5-B53C-4CF9-9620-FCBD11A2B73C}" type="presOf" srcId="{73EABE17-9494-4736-8911-CBBC8CDCEA25}" destId="{C9EE39DD-C3CE-4E33-968D-8EC7EDDB9C9F}" srcOrd="0" destOrd="0" presId="urn:microsoft.com/office/officeart/2005/8/layout/process2"/>
    <dgm:cxn modelId="{4CDD5BD8-1CB6-4761-A48F-73000AA2B82A}" srcId="{7405CB66-14ED-4E6A-AC39-92C25C356B88}" destId="{DB031517-8098-4D79-B94A-4B213C11E182}" srcOrd="2" destOrd="0" parTransId="{218E307B-EF26-495C-9220-6CBD65271120}" sibTransId="{B8D9908E-948C-4ABE-8E0D-1E2858CC804C}"/>
    <dgm:cxn modelId="{21FEA1C7-C67F-4A10-9574-2396DA61051D}" type="presParOf" srcId="{AE7FC5C8-1801-415F-BEA4-FE27CEEB7E9D}" destId="{C9EE39DD-C3CE-4E33-968D-8EC7EDDB9C9F}" srcOrd="0" destOrd="0" presId="urn:microsoft.com/office/officeart/2005/8/layout/process2"/>
    <dgm:cxn modelId="{00A30275-A511-4A2B-A7B8-BDB975F1D590}" type="presParOf" srcId="{AE7FC5C8-1801-415F-BEA4-FE27CEEB7E9D}" destId="{3375CE7B-B5E0-49E3-A907-0A8F3F2D3868}" srcOrd="1" destOrd="0" presId="urn:microsoft.com/office/officeart/2005/8/layout/process2"/>
    <dgm:cxn modelId="{074B91C4-7CA2-4A44-9064-FE533DEAD971}" type="presParOf" srcId="{3375CE7B-B5E0-49E3-A907-0A8F3F2D3868}" destId="{E59B459F-7F7C-4BF1-92BA-4C952FD72D04}" srcOrd="0" destOrd="0" presId="urn:microsoft.com/office/officeart/2005/8/layout/process2"/>
    <dgm:cxn modelId="{28C6FE70-A3D8-40FD-A323-A3DC9157B82A}" type="presParOf" srcId="{AE7FC5C8-1801-415F-BEA4-FE27CEEB7E9D}" destId="{B9E34D27-7DC8-431B-8BC7-0A1CA2A02F0E}" srcOrd="2" destOrd="0" presId="urn:microsoft.com/office/officeart/2005/8/layout/process2"/>
    <dgm:cxn modelId="{0E216A12-CE57-4081-9E65-2EC99C428F7E}" type="presParOf" srcId="{AE7FC5C8-1801-415F-BEA4-FE27CEEB7E9D}" destId="{92F9A57D-5039-403F-B20A-7DEDF420D64E}" srcOrd="3" destOrd="0" presId="urn:microsoft.com/office/officeart/2005/8/layout/process2"/>
    <dgm:cxn modelId="{B68F6DC5-7071-4469-8847-21DABD84E3C9}" type="presParOf" srcId="{92F9A57D-5039-403F-B20A-7DEDF420D64E}" destId="{9584F316-2BC7-43D8-ABF7-D251745C8003}" srcOrd="0" destOrd="0" presId="urn:microsoft.com/office/officeart/2005/8/layout/process2"/>
    <dgm:cxn modelId="{A3BA416C-6B47-4821-B661-D237D681EF31}" type="presParOf" srcId="{AE7FC5C8-1801-415F-BEA4-FE27CEEB7E9D}" destId="{8101B228-88F8-4C5A-A505-9DBE136E17FA}" srcOrd="4" destOrd="0" presId="urn:microsoft.com/office/officeart/2005/8/layout/process2"/>
    <dgm:cxn modelId="{E8342BB4-8C12-4FD7-A43C-F3B7BD5D5E56}" type="presParOf" srcId="{AE7FC5C8-1801-415F-BEA4-FE27CEEB7E9D}" destId="{C621EAC1-2671-4B73-A52D-D042577388E3}" srcOrd="5" destOrd="0" presId="urn:microsoft.com/office/officeart/2005/8/layout/process2"/>
    <dgm:cxn modelId="{BDA5F050-B3E6-4D86-85EA-35179A4B94C3}" type="presParOf" srcId="{C621EAC1-2671-4B73-A52D-D042577388E3}" destId="{481EEB3A-44FB-40B5-901D-5BAF5DFF0057}" srcOrd="0" destOrd="0" presId="urn:microsoft.com/office/officeart/2005/8/layout/process2"/>
    <dgm:cxn modelId="{399A9461-9373-431C-87AF-F2A96958BB4D}" type="presParOf" srcId="{AE7FC5C8-1801-415F-BEA4-FE27CEEB7E9D}" destId="{AF372AC1-C4EA-4BBF-B765-A5FC13E86900}"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05CB66-14ED-4E6A-AC39-92C25C356B88}" type="doc">
      <dgm:prSet loTypeId="urn:microsoft.com/office/officeart/2005/8/layout/process2" loCatId="process" qsTypeId="urn:microsoft.com/office/officeart/2005/8/quickstyle/simple1" qsCatId="simple" csTypeId="urn:microsoft.com/office/officeart/2005/8/colors/accent1_2" csCatId="accent1" phldr="1"/>
      <dgm:spPr/>
    </dgm:pt>
    <dgm:pt modelId="{73EABE17-9494-4736-8911-CBBC8CDCEA25}">
      <dgm:prSet phldrT="[Text]" phldr="0" custT="1"/>
      <dgm:spPr/>
      <dgm:t>
        <a:bodyPr/>
        <a:lstStyle/>
        <a:p>
          <a:pPr rtl="0"/>
          <a:r>
            <a:rPr lang="en-US" sz="1600" dirty="0">
              <a:latin typeface="Arial" panose="020B0604020202020204" pitchFamily="34" charset="0"/>
              <a:cs typeface="Arial" panose="020B0604020202020204" pitchFamily="34" charset="0"/>
            </a:rPr>
            <a:t>3 patients had primary diagnosis </a:t>
          </a:r>
        </a:p>
      </dgm:t>
    </dgm:pt>
    <dgm:pt modelId="{4DBBB4FB-273A-4609-B8C6-9A44F70576FC}" type="parTrans" cxnId="{090F45CD-B204-42EE-AC50-2871046A6199}">
      <dgm:prSet/>
      <dgm:spPr/>
      <dgm:t>
        <a:bodyPr/>
        <a:lstStyle/>
        <a:p>
          <a:endParaRPr lang="en-US"/>
        </a:p>
      </dgm:t>
    </dgm:pt>
    <dgm:pt modelId="{E66C98E6-F0C6-4B6E-B5BA-901F8B8FCBF1}" type="sibTrans" cxnId="{090F45CD-B204-42EE-AC50-2871046A6199}">
      <dgm:prSet/>
      <dgm:spPr/>
      <dgm:t>
        <a:bodyPr/>
        <a:lstStyle/>
        <a:p>
          <a:endParaRPr lang="en-US"/>
        </a:p>
      </dgm:t>
    </dgm:pt>
    <dgm:pt modelId="{74945CB9-6369-4CA4-98C3-1EE9DED52FC8}">
      <dgm:prSet phldrT="[Text]" phldr="0" custT="1"/>
      <dgm:spPr/>
      <dgm:t>
        <a:bodyPr/>
        <a:lstStyle/>
        <a:p>
          <a:pPr rtl="0"/>
          <a:r>
            <a:rPr lang="en-US" sz="1600" dirty="0">
              <a:latin typeface="Arial" panose="020B0604020202020204" pitchFamily="34" charset="0"/>
              <a:cs typeface="Arial" panose="020B0604020202020204" pitchFamily="34" charset="0"/>
            </a:rPr>
            <a:t>4 patients had positive [18F]FET PET findings</a:t>
          </a:r>
        </a:p>
      </dgm:t>
    </dgm:pt>
    <dgm:pt modelId="{F270500E-4EC6-40E6-B7B4-C4948E251431}" type="parTrans" cxnId="{B6499212-16C9-4D19-9297-23B6994CB7C5}">
      <dgm:prSet/>
      <dgm:spPr/>
      <dgm:t>
        <a:bodyPr/>
        <a:lstStyle/>
        <a:p>
          <a:endParaRPr lang="en-US"/>
        </a:p>
      </dgm:t>
    </dgm:pt>
    <dgm:pt modelId="{45AEACD2-163E-45E0-ACA6-9AA26A75DC84}" type="sibTrans" cxnId="{B6499212-16C9-4D19-9297-23B6994CB7C5}">
      <dgm:prSet/>
      <dgm:spPr/>
      <dgm:t>
        <a:bodyPr/>
        <a:lstStyle/>
        <a:p>
          <a:endParaRPr lang="en-US"/>
        </a:p>
      </dgm:t>
    </dgm:pt>
    <dgm:pt modelId="{E0FF97BA-A81A-41C6-B0A3-A11233E8701F}">
      <dgm:prSet phldr="0" custT="1"/>
      <dgm:spPr/>
      <dgm:t>
        <a:bodyPr/>
        <a:lstStyle/>
        <a:p>
          <a:pPr rtl="0"/>
          <a:r>
            <a:rPr lang="en-US" sz="1600" dirty="0">
              <a:latin typeface="Arial" panose="020B0604020202020204" pitchFamily="34" charset="0"/>
              <a:cs typeface="Arial" panose="020B0604020202020204" pitchFamily="34" charset="0"/>
            </a:rPr>
            <a:t>This patient is biochemically in remission</a:t>
          </a:r>
        </a:p>
      </dgm:t>
    </dgm:pt>
    <dgm:pt modelId="{DF390AAF-9E5F-4B67-B40D-A0C2B8C20535}" type="parTrans" cxnId="{6DCD94D2-795C-4E23-B1CC-19926D8C927C}">
      <dgm:prSet/>
      <dgm:spPr/>
      <dgm:t>
        <a:bodyPr/>
        <a:lstStyle/>
        <a:p>
          <a:endParaRPr lang="en-US"/>
        </a:p>
      </dgm:t>
    </dgm:pt>
    <dgm:pt modelId="{4A3D2A58-3123-44D7-BFCC-134CA6D37822}" type="sibTrans" cxnId="{6DCD94D2-795C-4E23-B1CC-19926D8C927C}">
      <dgm:prSet/>
      <dgm:spPr/>
      <dgm:t>
        <a:bodyPr/>
        <a:lstStyle/>
        <a:p>
          <a:endParaRPr lang="en-US"/>
        </a:p>
      </dgm:t>
    </dgm:pt>
    <dgm:pt modelId="{71010D73-0A89-4367-AB39-B396484143DD}">
      <dgm:prSet phldr="0" custT="1"/>
      <dgm:spPr/>
      <dgm:t>
        <a:bodyPr/>
        <a:lstStyle/>
        <a:p>
          <a:pPr rtl="0"/>
          <a:r>
            <a:rPr lang="en-US" sz="1600" dirty="0">
              <a:latin typeface="Arial" panose="020B0604020202020204" pitchFamily="34" charset="0"/>
              <a:cs typeface="Arial" panose="020B0604020202020204" pitchFamily="34" charset="0"/>
            </a:rPr>
            <a:t>1 patient underwent transsphenoidal surgery after [18F]FET PET (others waiting or refused) </a:t>
          </a:r>
        </a:p>
      </dgm:t>
    </dgm:pt>
    <dgm:pt modelId="{9B68F2FF-0513-45F3-89A4-4D6141E06EFE}" type="parTrans" cxnId="{5713C5F9-CA2B-452E-ACCD-26E12809C80B}">
      <dgm:prSet/>
      <dgm:spPr/>
      <dgm:t>
        <a:bodyPr/>
        <a:lstStyle/>
        <a:p>
          <a:endParaRPr lang="en-US"/>
        </a:p>
      </dgm:t>
    </dgm:pt>
    <dgm:pt modelId="{C52A5466-5E59-471A-B2F6-57836C160E98}" type="sibTrans" cxnId="{5713C5F9-CA2B-452E-ACCD-26E12809C80B}">
      <dgm:prSet/>
      <dgm:spPr/>
      <dgm:t>
        <a:bodyPr/>
        <a:lstStyle/>
        <a:p>
          <a:endParaRPr lang="en-US"/>
        </a:p>
      </dgm:t>
    </dgm:pt>
    <dgm:pt modelId="{AE7FC5C8-1801-415F-BEA4-FE27CEEB7E9D}" type="pres">
      <dgm:prSet presAssocID="{7405CB66-14ED-4E6A-AC39-92C25C356B88}" presName="linearFlow" presStyleCnt="0">
        <dgm:presLayoutVars>
          <dgm:resizeHandles val="exact"/>
        </dgm:presLayoutVars>
      </dgm:prSet>
      <dgm:spPr/>
    </dgm:pt>
    <dgm:pt modelId="{C9EE39DD-C3CE-4E33-968D-8EC7EDDB9C9F}" type="pres">
      <dgm:prSet presAssocID="{73EABE17-9494-4736-8911-CBBC8CDCEA25}" presName="node" presStyleLbl="node1" presStyleIdx="0" presStyleCnt="4" custScaleX="107533">
        <dgm:presLayoutVars>
          <dgm:bulletEnabled val="1"/>
        </dgm:presLayoutVars>
      </dgm:prSet>
      <dgm:spPr/>
    </dgm:pt>
    <dgm:pt modelId="{3375CE7B-B5E0-49E3-A907-0A8F3F2D3868}" type="pres">
      <dgm:prSet presAssocID="{E66C98E6-F0C6-4B6E-B5BA-901F8B8FCBF1}" presName="sibTrans" presStyleLbl="sibTrans2D1" presStyleIdx="0" presStyleCnt="3"/>
      <dgm:spPr/>
    </dgm:pt>
    <dgm:pt modelId="{E59B459F-7F7C-4BF1-92BA-4C952FD72D04}" type="pres">
      <dgm:prSet presAssocID="{E66C98E6-F0C6-4B6E-B5BA-901F8B8FCBF1}" presName="connectorText" presStyleLbl="sibTrans2D1" presStyleIdx="0" presStyleCnt="3"/>
      <dgm:spPr/>
    </dgm:pt>
    <dgm:pt modelId="{B9E34D27-7DC8-431B-8BC7-0A1CA2A02F0E}" type="pres">
      <dgm:prSet presAssocID="{74945CB9-6369-4CA4-98C3-1EE9DED52FC8}" presName="node" presStyleLbl="node1" presStyleIdx="1" presStyleCnt="4">
        <dgm:presLayoutVars>
          <dgm:bulletEnabled val="1"/>
        </dgm:presLayoutVars>
      </dgm:prSet>
      <dgm:spPr/>
    </dgm:pt>
    <dgm:pt modelId="{92F9A57D-5039-403F-B20A-7DEDF420D64E}" type="pres">
      <dgm:prSet presAssocID="{45AEACD2-163E-45E0-ACA6-9AA26A75DC84}" presName="sibTrans" presStyleLbl="sibTrans2D1" presStyleIdx="1" presStyleCnt="3"/>
      <dgm:spPr/>
    </dgm:pt>
    <dgm:pt modelId="{9584F316-2BC7-43D8-ABF7-D251745C8003}" type="pres">
      <dgm:prSet presAssocID="{45AEACD2-163E-45E0-ACA6-9AA26A75DC84}" presName="connectorText" presStyleLbl="sibTrans2D1" presStyleIdx="1" presStyleCnt="3"/>
      <dgm:spPr/>
    </dgm:pt>
    <dgm:pt modelId="{362981AB-E70C-4515-B606-5071E793B8C5}" type="pres">
      <dgm:prSet presAssocID="{71010D73-0A89-4367-AB39-B396484143DD}" presName="node" presStyleLbl="node1" presStyleIdx="2" presStyleCnt="4" custScaleX="126700">
        <dgm:presLayoutVars>
          <dgm:bulletEnabled val="1"/>
        </dgm:presLayoutVars>
      </dgm:prSet>
      <dgm:spPr/>
    </dgm:pt>
    <dgm:pt modelId="{DBC37DFA-FF25-4777-8045-1AC3B277ED76}" type="pres">
      <dgm:prSet presAssocID="{C52A5466-5E59-471A-B2F6-57836C160E98}" presName="sibTrans" presStyleLbl="sibTrans2D1" presStyleIdx="2" presStyleCnt="3"/>
      <dgm:spPr/>
    </dgm:pt>
    <dgm:pt modelId="{9EF28513-EF76-46CD-B041-9FFBFEB01C95}" type="pres">
      <dgm:prSet presAssocID="{C52A5466-5E59-471A-B2F6-57836C160E98}" presName="connectorText" presStyleLbl="sibTrans2D1" presStyleIdx="2" presStyleCnt="3"/>
      <dgm:spPr/>
    </dgm:pt>
    <dgm:pt modelId="{AF372AC1-C4EA-4BBF-B765-A5FC13E86900}" type="pres">
      <dgm:prSet presAssocID="{E0FF97BA-A81A-41C6-B0A3-A11233E8701F}" presName="node" presStyleLbl="node1" presStyleIdx="3" presStyleCnt="4">
        <dgm:presLayoutVars>
          <dgm:bulletEnabled val="1"/>
        </dgm:presLayoutVars>
      </dgm:prSet>
      <dgm:spPr/>
    </dgm:pt>
  </dgm:ptLst>
  <dgm:cxnLst>
    <dgm:cxn modelId="{B8761010-C5E6-47FE-BC78-A5CA7458FBBE}" type="presOf" srcId="{E66C98E6-F0C6-4B6E-B5BA-901F8B8FCBF1}" destId="{E59B459F-7F7C-4BF1-92BA-4C952FD72D04}" srcOrd="1" destOrd="0" presId="urn:microsoft.com/office/officeart/2005/8/layout/process2"/>
    <dgm:cxn modelId="{B6499212-16C9-4D19-9297-23B6994CB7C5}" srcId="{7405CB66-14ED-4E6A-AC39-92C25C356B88}" destId="{74945CB9-6369-4CA4-98C3-1EE9DED52FC8}" srcOrd="1" destOrd="0" parTransId="{F270500E-4EC6-40E6-B7B4-C4948E251431}" sibTransId="{45AEACD2-163E-45E0-ACA6-9AA26A75DC84}"/>
    <dgm:cxn modelId="{7841821F-45FE-486A-9A1D-8757B1022E9B}" type="presOf" srcId="{74945CB9-6369-4CA4-98C3-1EE9DED52FC8}" destId="{B9E34D27-7DC8-431B-8BC7-0A1CA2A02F0E}" srcOrd="0" destOrd="0" presId="urn:microsoft.com/office/officeart/2005/8/layout/process2"/>
    <dgm:cxn modelId="{C92BB821-780B-4721-872B-41B86D842466}" type="presOf" srcId="{45AEACD2-163E-45E0-ACA6-9AA26A75DC84}" destId="{9584F316-2BC7-43D8-ABF7-D251745C8003}" srcOrd="1" destOrd="0" presId="urn:microsoft.com/office/officeart/2005/8/layout/process2"/>
    <dgm:cxn modelId="{523A224F-09DC-4CA5-B222-7BE218F5970C}" type="presOf" srcId="{E66C98E6-F0C6-4B6E-B5BA-901F8B8FCBF1}" destId="{3375CE7B-B5E0-49E3-A907-0A8F3F2D3868}" srcOrd="0" destOrd="0" presId="urn:microsoft.com/office/officeart/2005/8/layout/process2"/>
    <dgm:cxn modelId="{0D8E3B64-6EA9-4858-90F0-EA8CCD773228}" type="presOf" srcId="{E0FF97BA-A81A-41C6-B0A3-A11233E8701F}" destId="{AF372AC1-C4EA-4BBF-B765-A5FC13E86900}" srcOrd="0" destOrd="0" presId="urn:microsoft.com/office/officeart/2005/8/layout/process2"/>
    <dgm:cxn modelId="{A015F689-21FA-4523-863C-87E20416C87A}" type="presOf" srcId="{45AEACD2-163E-45E0-ACA6-9AA26A75DC84}" destId="{92F9A57D-5039-403F-B20A-7DEDF420D64E}" srcOrd="0" destOrd="0" presId="urn:microsoft.com/office/officeart/2005/8/layout/process2"/>
    <dgm:cxn modelId="{585ECA90-B7AF-4B4F-9B68-07C7DCC7BAE9}" type="presOf" srcId="{C52A5466-5E59-471A-B2F6-57836C160E98}" destId="{9EF28513-EF76-46CD-B041-9FFBFEB01C95}" srcOrd="1" destOrd="0" presId="urn:microsoft.com/office/officeart/2005/8/layout/process2"/>
    <dgm:cxn modelId="{7DEC8AA8-E8F0-4CFB-8E47-71BDF87A49CE}" type="presOf" srcId="{7405CB66-14ED-4E6A-AC39-92C25C356B88}" destId="{AE7FC5C8-1801-415F-BEA4-FE27CEEB7E9D}" srcOrd="0" destOrd="0" presId="urn:microsoft.com/office/officeart/2005/8/layout/process2"/>
    <dgm:cxn modelId="{090F45CD-B204-42EE-AC50-2871046A6199}" srcId="{7405CB66-14ED-4E6A-AC39-92C25C356B88}" destId="{73EABE17-9494-4736-8911-CBBC8CDCEA25}" srcOrd="0" destOrd="0" parTransId="{4DBBB4FB-273A-4609-B8C6-9A44F70576FC}" sibTransId="{E66C98E6-F0C6-4B6E-B5BA-901F8B8FCBF1}"/>
    <dgm:cxn modelId="{E1091DCE-63E2-4D69-BFE2-D5712F695614}" type="presOf" srcId="{73EABE17-9494-4736-8911-CBBC8CDCEA25}" destId="{C9EE39DD-C3CE-4E33-968D-8EC7EDDB9C9F}" srcOrd="0" destOrd="0" presId="urn:microsoft.com/office/officeart/2005/8/layout/process2"/>
    <dgm:cxn modelId="{6DCD94D2-795C-4E23-B1CC-19926D8C927C}" srcId="{7405CB66-14ED-4E6A-AC39-92C25C356B88}" destId="{E0FF97BA-A81A-41C6-B0A3-A11233E8701F}" srcOrd="3" destOrd="0" parTransId="{DF390AAF-9E5F-4B67-B40D-A0C2B8C20535}" sibTransId="{4A3D2A58-3123-44D7-BFCC-134CA6D37822}"/>
    <dgm:cxn modelId="{3EE92FED-9D75-4A44-AEF9-18ED0374A0C1}" type="presOf" srcId="{71010D73-0A89-4367-AB39-B396484143DD}" destId="{362981AB-E70C-4515-B606-5071E793B8C5}" srcOrd="0" destOrd="0" presId="urn:microsoft.com/office/officeart/2005/8/layout/process2"/>
    <dgm:cxn modelId="{56F9F2F6-8077-461C-A163-7134B771D2E3}" type="presOf" srcId="{C52A5466-5E59-471A-B2F6-57836C160E98}" destId="{DBC37DFA-FF25-4777-8045-1AC3B277ED76}" srcOrd="0" destOrd="0" presId="urn:microsoft.com/office/officeart/2005/8/layout/process2"/>
    <dgm:cxn modelId="{5713C5F9-CA2B-452E-ACCD-26E12809C80B}" srcId="{7405CB66-14ED-4E6A-AC39-92C25C356B88}" destId="{71010D73-0A89-4367-AB39-B396484143DD}" srcOrd="2" destOrd="0" parTransId="{9B68F2FF-0513-45F3-89A4-4D6141E06EFE}" sibTransId="{C52A5466-5E59-471A-B2F6-57836C160E98}"/>
    <dgm:cxn modelId="{4D94F697-D5F5-429D-AA2C-3C1313C54B46}" type="presParOf" srcId="{AE7FC5C8-1801-415F-BEA4-FE27CEEB7E9D}" destId="{C9EE39DD-C3CE-4E33-968D-8EC7EDDB9C9F}" srcOrd="0" destOrd="0" presId="urn:microsoft.com/office/officeart/2005/8/layout/process2"/>
    <dgm:cxn modelId="{BA33451A-FA54-4422-AE2D-CE72073271F5}" type="presParOf" srcId="{AE7FC5C8-1801-415F-BEA4-FE27CEEB7E9D}" destId="{3375CE7B-B5E0-49E3-A907-0A8F3F2D3868}" srcOrd="1" destOrd="0" presId="urn:microsoft.com/office/officeart/2005/8/layout/process2"/>
    <dgm:cxn modelId="{556AF610-826B-4075-B528-72E432D46BC4}" type="presParOf" srcId="{3375CE7B-B5E0-49E3-A907-0A8F3F2D3868}" destId="{E59B459F-7F7C-4BF1-92BA-4C952FD72D04}" srcOrd="0" destOrd="0" presId="urn:microsoft.com/office/officeart/2005/8/layout/process2"/>
    <dgm:cxn modelId="{752AE0F2-F821-4CC8-8191-66BA545D149C}" type="presParOf" srcId="{AE7FC5C8-1801-415F-BEA4-FE27CEEB7E9D}" destId="{B9E34D27-7DC8-431B-8BC7-0A1CA2A02F0E}" srcOrd="2" destOrd="0" presId="urn:microsoft.com/office/officeart/2005/8/layout/process2"/>
    <dgm:cxn modelId="{9A42A0BC-37FF-49AD-8762-4EA5189CF940}" type="presParOf" srcId="{AE7FC5C8-1801-415F-BEA4-FE27CEEB7E9D}" destId="{92F9A57D-5039-403F-B20A-7DEDF420D64E}" srcOrd="3" destOrd="0" presId="urn:microsoft.com/office/officeart/2005/8/layout/process2"/>
    <dgm:cxn modelId="{FA2AD3E9-4B95-44F8-80B3-8E92D1D9FE1B}" type="presParOf" srcId="{92F9A57D-5039-403F-B20A-7DEDF420D64E}" destId="{9584F316-2BC7-43D8-ABF7-D251745C8003}" srcOrd="0" destOrd="0" presId="urn:microsoft.com/office/officeart/2005/8/layout/process2"/>
    <dgm:cxn modelId="{7B5F085D-D39A-4000-8D93-092B8225A685}" type="presParOf" srcId="{AE7FC5C8-1801-415F-BEA4-FE27CEEB7E9D}" destId="{362981AB-E70C-4515-B606-5071E793B8C5}" srcOrd="4" destOrd="0" presId="urn:microsoft.com/office/officeart/2005/8/layout/process2"/>
    <dgm:cxn modelId="{717E3291-77A4-455D-9A04-68F31CEEB6F9}" type="presParOf" srcId="{AE7FC5C8-1801-415F-BEA4-FE27CEEB7E9D}" destId="{DBC37DFA-FF25-4777-8045-1AC3B277ED76}" srcOrd="5" destOrd="0" presId="urn:microsoft.com/office/officeart/2005/8/layout/process2"/>
    <dgm:cxn modelId="{CA94B5F0-96B3-469A-8FF3-B42CAEBB54CD}" type="presParOf" srcId="{DBC37DFA-FF25-4777-8045-1AC3B277ED76}" destId="{9EF28513-EF76-46CD-B041-9FFBFEB01C95}" srcOrd="0" destOrd="0" presId="urn:microsoft.com/office/officeart/2005/8/layout/process2"/>
    <dgm:cxn modelId="{56D41F96-21A5-41A9-9135-8766AAADCECC}" type="presParOf" srcId="{AE7FC5C8-1801-415F-BEA4-FE27CEEB7E9D}" destId="{AF372AC1-C4EA-4BBF-B765-A5FC13E86900}" srcOrd="6"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E39DD-C3CE-4E33-968D-8EC7EDDB9C9F}">
      <dsp:nvSpPr>
        <dsp:cNvPr id="0" name=""/>
        <dsp:cNvSpPr/>
      </dsp:nvSpPr>
      <dsp:spPr>
        <a:xfrm>
          <a:off x="1526325" y="4234"/>
          <a:ext cx="2579470" cy="7873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17 patients with primary diagnosis had also undergone IPSS</a:t>
          </a:r>
        </a:p>
      </dsp:txBody>
      <dsp:txXfrm>
        <a:off x="1549385" y="27294"/>
        <a:ext cx="2533350" cy="741196"/>
      </dsp:txXfrm>
    </dsp:sp>
    <dsp:sp modelId="{3375CE7B-B5E0-49E3-A907-0A8F3F2D3868}">
      <dsp:nvSpPr>
        <dsp:cNvPr id="0" name=""/>
        <dsp:cNvSpPr/>
      </dsp:nvSpPr>
      <dsp:spPr>
        <a:xfrm rot="5400000">
          <a:off x="2668438" y="811234"/>
          <a:ext cx="295243" cy="3542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709772" y="840759"/>
        <a:ext cx="212576" cy="206670"/>
      </dsp:txXfrm>
    </dsp:sp>
    <dsp:sp modelId="{B9E34D27-7DC8-431B-8BC7-0A1CA2A02F0E}">
      <dsp:nvSpPr>
        <dsp:cNvPr id="0" name=""/>
        <dsp:cNvSpPr/>
      </dsp:nvSpPr>
      <dsp:spPr>
        <a:xfrm>
          <a:off x="469966" y="1185210"/>
          <a:ext cx="4692187" cy="7873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22 patients had positive [18F]FET PET findings, identifying pituitary adenomas as small as 3mm in size on accompanying MRI </a:t>
          </a:r>
        </a:p>
      </dsp:txBody>
      <dsp:txXfrm>
        <a:off x="493026" y="1208270"/>
        <a:ext cx="4646067" cy="741196"/>
      </dsp:txXfrm>
    </dsp:sp>
    <dsp:sp modelId="{92F9A57D-5039-403F-B20A-7DEDF420D64E}">
      <dsp:nvSpPr>
        <dsp:cNvPr id="0" name=""/>
        <dsp:cNvSpPr/>
      </dsp:nvSpPr>
      <dsp:spPr>
        <a:xfrm rot="5400000">
          <a:off x="2668438" y="1992209"/>
          <a:ext cx="295243" cy="3542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709772" y="2021734"/>
        <a:ext cx="212576" cy="206670"/>
      </dsp:txXfrm>
    </dsp:sp>
    <dsp:sp modelId="{8101B228-88F8-4C5A-A505-9DBE136E17FA}">
      <dsp:nvSpPr>
        <dsp:cNvPr id="0" name=""/>
        <dsp:cNvSpPr/>
      </dsp:nvSpPr>
      <dsp:spPr>
        <a:xfrm>
          <a:off x="620879" y="2366185"/>
          <a:ext cx="4390361" cy="7873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14 patients underwent transsphenoidal surgery after [18F]FET PET (others waiting or refused) </a:t>
          </a:r>
        </a:p>
      </dsp:txBody>
      <dsp:txXfrm>
        <a:off x="643939" y="2389245"/>
        <a:ext cx="4344241" cy="741196"/>
      </dsp:txXfrm>
    </dsp:sp>
    <dsp:sp modelId="{C621EAC1-2671-4B73-A52D-D042577388E3}">
      <dsp:nvSpPr>
        <dsp:cNvPr id="0" name=""/>
        <dsp:cNvSpPr/>
      </dsp:nvSpPr>
      <dsp:spPr>
        <a:xfrm rot="5400000">
          <a:off x="2668438" y="3173184"/>
          <a:ext cx="295243" cy="3542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709772" y="3202709"/>
        <a:ext cx="212576" cy="206670"/>
      </dsp:txXfrm>
    </dsp:sp>
    <dsp:sp modelId="{AF372AC1-C4EA-4BBF-B765-A5FC13E86900}">
      <dsp:nvSpPr>
        <dsp:cNvPr id="0" name=""/>
        <dsp:cNvSpPr/>
      </dsp:nvSpPr>
      <dsp:spPr>
        <a:xfrm>
          <a:off x="696320" y="3547160"/>
          <a:ext cx="4239480" cy="7873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11 of these 14 patients are in biochemical remission: estimated sensitivity of 100% and PPV between 78-100% to detect CD</a:t>
          </a:r>
        </a:p>
      </dsp:txBody>
      <dsp:txXfrm>
        <a:off x="719380" y="3570220"/>
        <a:ext cx="4193360" cy="7411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E39DD-C3CE-4E33-968D-8EC7EDDB9C9F}">
      <dsp:nvSpPr>
        <dsp:cNvPr id="0" name=""/>
        <dsp:cNvSpPr/>
      </dsp:nvSpPr>
      <dsp:spPr>
        <a:xfrm>
          <a:off x="451883" y="4238"/>
          <a:ext cx="3389193" cy="7879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3 patients had primary diagnosis </a:t>
          </a:r>
        </a:p>
      </dsp:txBody>
      <dsp:txXfrm>
        <a:off x="474961" y="27316"/>
        <a:ext cx="3343037" cy="741786"/>
      </dsp:txXfrm>
    </dsp:sp>
    <dsp:sp modelId="{3375CE7B-B5E0-49E3-A907-0A8F3F2D3868}">
      <dsp:nvSpPr>
        <dsp:cNvPr id="0" name=""/>
        <dsp:cNvSpPr/>
      </dsp:nvSpPr>
      <dsp:spPr>
        <a:xfrm rot="5400000">
          <a:off x="1998741" y="811879"/>
          <a:ext cx="295478" cy="3545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040109" y="841427"/>
        <a:ext cx="212744" cy="206835"/>
      </dsp:txXfrm>
    </dsp:sp>
    <dsp:sp modelId="{B9E34D27-7DC8-431B-8BC7-0A1CA2A02F0E}">
      <dsp:nvSpPr>
        <dsp:cNvPr id="0" name=""/>
        <dsp:cNvSpPr/>
      </dsp:nvSpPr>
      <dsp:spPr>
        <a:xfrm>
          <a:off x="570595" y="1186152"/>
          <a:ext cx="3151770" cy="7879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4 patients had positive [18F]FET PET findings</a:t>
          </a:r>
        </a:p>
      </dsp:txBody>
      <dsp:txXfrm>
        <a:off x="593673" y="1209230"/>
        <a:ext cx="3105614" cy="741786"/>
      </dsp:txXfrm>
    </dsp:sp>
    <dsp:sp modelId="{92F9A57D-5039-403F-B20A-7DEDF420D64E}">
      <dsp:nvSpPr>
        <dsp:cNvPr id="0" name=""/>
        <dsp:cNvSpPr/>
      </dsp:nvSpPr>
      <dsp:spPr>
        <a:xfrm rot="5400000">
          <a:off x="1998741" y="1993793"/>
          <a:ext cx="295478" cy="3545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040109" y="2023341"/>
        <a:ext cx="212744" cy="206835"/>
      </dsp:txXfrm>
    </dsp:sp>
    <dsp:sp modelId="{362981AB-E70C-4515-B606-5071E793B8C5}">
      <dsp:nvSpPr>
        <dsp:cNvPr id="0" name=""/>
        <dsp:cNvSpPr/>
      </dsp:nvSpPr>
      <dsp:spPr>
        <a:xfrm>
          <a:off x="149833" y="2368066"/>
          <a:ext cx="3993293" cy="7879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1 patient underwent transsphenoidal surgery after [18F]FET PET (others waiting or refused) </a:t>
          </a:r>
        </a:p>
      </dsp:txBody>
      <dsp:txXfrm>
        <a:off x="172911" y="2391144"/>
        <a:ext cx="3947137" cy="741786"/>
      </dsp:txXfrm>
    </dsp:sp>
    <dsp:sp modelId="{DBC37DFA-FF25-4777-8045-1AC3B277ED76}">
      <dsp:nvSpPr>
        <dsp:cNvPr id="0" name=""/>
        <dsp:cNvSpPr/>
      </dsp:nvSpPr>
      <dsp:spPr>
        <a:xfrm rot="5400000">
          <a:off x="1998741" y="3175707"/>
          <a:ext cx="295478" cy="3545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040109" y="3205255"/>
        <a:ext cx="212744" cy="206835"/>
      </dsp:txXfrm>
    </dsp:sp>
    <dsp:sp modelId="{AF372AC1-C4EA-4BBF-B765-A5FC13E86900}">
      <dsp:nvSpPr>
        <dsp:cNvPr id="0" name=""/>
        <dsp:cNvSpPr/>
      </dsp:nvSpPr>
      <dsp:spPr>
        <a:xfrm>
          <a:off x="570595" y="3549980"/>
          <a:ext cx="3151770" cy="7879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This patient is biochemically in remission</a:t>
          </a:r>
        </a:p>
      </dsp:txBody>
      <dsp:txXfrm>
        <a:off x="593673" y="3573058"/>
        <a:ext cx="3105614" cy="741786"/>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7/17/23</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dirty="0"/>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7/17/23</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dirty="0"/>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3</a:t>
            </a:fld>
            <a:endParaRPr lang="fr-FR" dirty="0"/>
          </a:p>
        </p:txBody>
      </p:sp>
    </p:spTree>
    <p:extLst>
      <p:ext uri="{BB962C8B-B14F-4D97-AF65-F5344CB8AC3E}">
        <p14:creationId xmlns:p14="http://schemas.microsoft.com/office/powerpoint/2010/main" val="2715467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12</a:t>
            </a:fld>
            <a:endParaRPr lang="fr-FR" dirty="0"/>
          </a:p>
        </p:txBody>
      </p:sp>
    </p:spTree>
    <p:extLst>
      <p:ext uri="{BB962C8B-B14F-4D97-AF65-F5344CB8AC3E}">
        <p14:creationId xmlns:p14="http://schemas.microsoft.com/office/powerpoint/2010/main" val="2423966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63CDFBB4-5FEF-3B47-9ED7-4017F3E180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D317C09D-DCEC-144D-8A18-2039C1DB81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
        <p:nvSpPr>
          <p:cNvPr id="67587" name="Footer Placeholder 3">
            <a:extLst>
              <a:ext uri="{FF2B5EF4-FFF2-40B4-BE49-F238E27FC236}">
                <a16:creationId xmlns:a16="http://schemas.microsoft.com/office/drawing/2014/main" id="{110BC07E-7F54-0145-8965-1F344066FA59}"/>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endParaRPr lang="en-GB" altLang="en-US" sz="1200" dirty="0"/>
          </a:p>
        </p:txBody>
      </p:sp>
      <p:sp>
        <p:nvSpPr>
          <p:cNvPr id="67588" name="Slide Number Placeholder 4">
            <a:extLst>
              <a:ext uri="{FF2B5EF4-FFF2-40B4-BE49-F238E27FC236}">
                <a16:creationId xmlns:a16="http://schemas.microsoft.com/office/drawing/2014/main" id="{CC97B9F2-7B6A-B442-8581-6E3644EA9DB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E597EBF8-C25E-5747-B608-611B37692F4F}" type="slidenum">
              <a:rPr lang="fr-FR" altLang="en-US" sz="1200"/>
              <a:pPr/>
              <a:t>24</a:t>
            </a:fld>
            <a:endParaRPr lang="fr-FR" altLang="en-US" sz="1200" dirty="0"/>
          </a:p>
        </p:txBody>
      </p:sp>
    </p:spTree>
    <p:extLst>
      <p:ext uri="{BB962C8B-B14F-4D97-AF65-F5344CB8AC3E}">
        <p14:creationId xmlns:p14="http://schemas.microsoft.com/office/powerpoint/2010/main" val="23523817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9.png"/><Relationship Id="rId18" Type="http://schemas.openxmlformats.org/officeDocument/2006/relationships/hyperlink" Target="mailto:info@cor2ed" TargetMode="External"/><Relationship Id="rId26" Type="http://schemas.openxmlformats.org/officeDocument/2006/relationships/image" Target="../media/image20.svg"/><Relationship Id="rId3" Type="http://schemas.openxmlformats.org/officeDocument/2006/relationships/image" Target="../media/image3.svg"/><Relationship Id="rId21" Type="http://schemas.openxmlformats.org/officeDocument/2006/relationships/image" Target="../media/image15.png"/><Relationship Id="rId7" Type="http://schemas.openxmlformats.org/officeDocument/2006/relationships/image" Target="../media/image7.svg"/><Relationship Id="rId12" Type="http://schemas.openxmlformats.org/officeDocument/2006/relationships/hyperlink" Target="https://cor2ed.com/" TargetMode="External"/><Relationship Id="rId17" Type="http://schemas.openxmlformats.org/officeDocument/2006/relationships/image" Target="../media/image12.svg"/><Relationship Id="rId25" Type="http://schemas.openxmlformats.org/officeDocument/2006/relationships/image" Target="../media/image19.png"/><Relationship Id="rId2" Type="http://schemas.openxmlformats.org/officeDocument/2006/relationships/image" Target="../media/image2.png"/><Relationship Id="rId16" Type="http://schemas.openxmlformats.org/officeDocument/2006/relationships/image" Target="../media/image11.png"/><Relationship Id="rId20" Type="http://schemas.openxmlformats.org/officeDocument/2006/relationships/image" Target="../media/image14.sv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hyperlink" Target="https://youtu.be/-frXH01_UXY" TargetMode="External"/><Relationship Id="rId24" Type="http://schemas.openxmlformats.org/officeDocument/2006/relationships/image" Target="../media/image18.svg"/><Relationship Id="rId5" Type="http://schemas.openxmlformats.org/officeDocument/2006/relationships/image" Target="../media/image5.svg"/><Relationship Id="rId15" Type="http://schemas.openxmlformats.org/officeDocument/2006/relationships/hyperlink" Target="https://twitter.com/pituitaryconne1" TargetMode="External"/><Relationship Id="rId23" Type="http://schemas.openxmlformats.org/officeDocument/2006/relationships/image" Target="../media/image17.png"/><Relationship Id="rId28" Type="http://schemas.openxmlformats.org/officeDocument/2006/relationships/image" Target="../media/image21.png"/><Relationship Id="rId10" Type="http://schemas.openxmlformats.org/officeDocument/2006/relationships/hyperlink" Target="https://www.linkedin.com/company/72432824/admin/" TargetMode="External"/><Relationship Id="rId19"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0.svg"/><Relationship Id="rId22" Type="http://schemas.openxmlformats.org/officeDocument/2006/relationships/image" Target="../media/image16.svg"/><Relationship Id="rId27" Type="http://schemas.openxmlformats.org/officeDocument/2006/relationships/hyperlink" Target="https://pituitaryconnect.cor2ed.com/"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p>
        </p:txBody>
      </p:sp>
      <p:pic>
        <p:nvPicPr>
          <p:cNvPr id="7" name="Picture 6">
            <a:extLst>
              <a:ext uri="{FF2B5EF4-FFF2-40B4-BE49-F238E27FC236}">
                <a16:creationId xmlns:a16="http://schemas.microsoft.com/office/drawing/2014/main" id="{7857E139-C270-754F-B59D-15903DDAF379}"/>
              </a:ext>
            </a:extLst>
          </p:cNvPr>
          <p:cNvPicPr>
            <a:picLocks noChangeAspect="1"/>
          </p:cNvPicPr>
          <p:nvPr userDrawn="1"/>
        </p:nvPicPr>
        <p:blipFill>
          <a:blip r:embed="rId2"/>
          <a:stretch>
            <a:fillRect/>
          </a:stretch>
        </p:blipFill>
        <p:spPr>
          <a:xfrm>
            <a:off x="3574661" y="2758363"/>
            <a:ext cx="5042678" cy="1341275"/>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 avec légende">
    <p:spTree>
      <p:nvGrpSpPr>
        <p:cNvPr id="1" name=""/>
        <p:cNvGrpSpPr/>
        <p:nvPr/>
      </p:nvGrpSpPr>
      <p:grpSpPr>
        <a:xfrm>
          <a:off x="0" y="0"/>
          <a:ext cx="0" cy="0"/>
          <a:chOff x="0" y="0"/>
          <a:chExt cx="0" cy="0"/>
        </a:xfrm>
      </p:grpSpPr>
      <p:sp>
        <p:nvSpPr>
          <p:cNvPr id="9" name="Espace réservé du texte 4"/>
          <p:cNvSpPr>
            <a:spLocks noGrp="1"/>
          </p:cNvSpPr>
          <p:nvPr>
            <p:ph type="body" sz="half" idx="12" hasCustomPrompt="1"/>
          </p:nvPr>
        </p:nvSpPr>
        <p:spPr>
          <a:xfrm>
            <a:off x="6158414" y="1270566"/>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n-lt"/>
                <a:ea typeface="Calibri" charset="0"/>
                <a:cs typeface="Calibri" charset="0"/>
              </a:defRPr>
            </a:lvl2pPr>
            <a:lvl3pPr marL="1257300" indent="-342900">
              <a:buFont typeface="Arial" charset="0"/>
              <a:buChar char="•"/>
              <a:defRPr sz="2000" baseline="0">
                <a:solidFill>
                  <a:srgbClr val="5D8298"/>
                </a:solidFill>
                <a:latin typeface="+mn-lt"/>
                <a:ea typeface="Calibri" charset="0"/>
                <a:cs typeface="Calibri" charset="0"/>
              </a:defRPr>
            </a:lvl3pPr>
            <a:lvl4pPr marL="1714500" indent="-342900">
              <a:buFont typeface="Arial" charset="0"/>
              <a:buChar char="•"/>
              <a:defRPr sz="2000">
                <a:latin typeface="+mn-lt"/>
                <a:ea typeface="Calibri" charset="0"/>
                <a:cs typeface="Calibri" charset="0"/>
              </a:defRPr>
            </a:lvl4pPr>
            <a:lvl5pPr marL="2171700" indent="-342900">
              <a:buFont typeface="Arial" charset="0"/>
              <a:buChar char="•"/>
              <a:defRPr>
                <a:latin typeface="+mn-lt"/>
                <a:ea typeface="Calibri" charset="0"/>
                <a:cs typeface="Calibri" charset="0"/>
              </a:defRPr>
            </a:lvl5pPr>
          </a:lstStyle>
          <a:p>
            <a:r>
              <a:rPr lang="en-GB" noProof="0" dirty="0"/>
              <a:t>Add text</a:t>
            </a:r>
          </a:p>
        </p:txBody>
      </p:sp>
      <p:sp>
        <p:nvSpPr>
          <p:cNvPr id="15" name="Espace réservé du texte 4"/>
          <p:cNvSpPr>
            <a:spLocks noGrp="1"/>
          </p:cNvSpPr>
          <p:nvPr>
            <p:ph type="body" sz="half" idx="13" hasCustomPrompt="1"/>
          </p:nvPr>
        </p:nvSpPr>
        <p:spPr>
          <a:xfrm>
            <a:off x="621213" y="1270565"/>
            <a:ext cx="518675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defRPr>
            </a:lvl2pPr>
            <a:lvl3pPr marL="1257300" indent="-342900">
              <a:buFont typeface="Arial" charset="0"/>
              <a:buChar char="•"/>
              <a:defRPr sz="2000" baseline="0">
                <a:solidFill>
                  <a:srgbClr val="5D8298"/>
                </a:solidFill>
                <a:latin typeface="+mj-lt"/>
              </a:defRPr>
            </a:lvl3pPr>
            <a:lvl4pPr marL="1714500" indent="-342900">
              <a:buFont typeface="Arial" charset="0"/>
              <a:buChar char="•"/>
              <a:defRPr sz="2000">
                <a:latin typeface="+mj-lt"/>
              </a:defRPr>
            </a:lvl4pPr>
            <a:lvl5pPr marL="2171700" indent="-342900">
              <a:buFont typeface="Arial" charset="0"/>
              <a:buChar char="•"/>
              <a:defRPr>
                <a:latin typeface="+mj-lt"/>
              </a:defRPr>
            </a:lvl5pPr>
          </a:lstStyle>
          <a:p>
            <a:r>
              <a:rPr lang="en-GB" noProof="0" dirty="0"/>
              <a:t>Add text</a:t>
            </a:r>
          </a:p>
        </p:txBody>
      </p:sp>
      <p:sp>
        <p:nvSpPr>
          <p:cNvPr id="20"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24C57E3B-0ABB-774B-B376-C8D0F23077FF}"/>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8739148" cy="865188"/>
          </a:xfrm>
          <a:prstGeom prst="rect">
            <a:avLst/>
          </a:prstGeom>
        </p:spPr>
        <p:txBody>
          <a:bodyPr lIns="0" tIns="0" rIns="0" bIns="0"/>
          <a:lstStyle>
            <a:lvl1pPr marL="0" indent="0">
              <a:buNone/>
              <a:defRPr sz="3200" b="1" cap="all" spc="1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pPr lvl="0"/>
            <a:r>
              <a:rPr lang="en-GB" noProof="0" dirty="0"/>
              <a:t>ADD TEXT</a:t>
            </a:r>
          </a:p>
        </p:txBody>
      </p:sp>
      <p:sp>
        <p:nvSpPr>
          <p:cNvPr id="10"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11" name="Content Placeholder 5">
            <a:extLst>
              <a:ext uri="{FF2B5EF4-FFF2-40B4-BE49-F238E27FC236}">
                <a16:creationId xmlns:a16="http://schemas.microsoft.com/office/drawing/2014/main" id="{CE3E2C06-97AD-9943-860F-21FF17408A81}"/>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36935662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spTree>
      <p:nvGrpSpPr>
        <p:cNvPr id="1" name=""/>
        <p:cNvGrpSpPr/>
        <p:nvPr/>
      </p:nvGrpSpPr>
      <p:grpSpPr>
        <a:xfrm>
          <a:off x="0" y="0"/>
          <a:ext cx="0" cy="0"/>
          <a:chOff x="0" y="0"/>
          <a:chExt cx="0" cy="0"/>
        </a:xfrm>
      </p:grpSpPr>
      <p:pic>
        <p:nvPicPr>
          <p:cNvPr id="100" name="Graphic 99">
            <a:extLst>
              <a:ext uri="{FF2B5EF4-FFF2-40B4-BE49-F238E27FC236}">
                <a16:creationId xmlns:a16="http://schemas.microsoft.com/office/drawing/2014/main" id="{28DC9F5E-AB3F-0D4F-81AA-A3365AB40A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37204" y="810930"/>
            <a:ext cx="9306370" cy="4471395"/>
          </a:xfrm>
          <a:prstGeom prst="rect">
            <a:avLst/>
          </a:prstGeom>
        </p:spPr>
      </p:pic>
      <p:sp>
        <p:nvSpPr>
          <p:cNvPr id="39" name="Titre 1">
            <a:extLst>
              <a:ext uri="{FF2B5EF4-FFF2-40B4-BE49-F238E27FC236}">
                <a16:creationId xmlns:a16="http://schemas.microsoft.com/office/drawing/2014/main" id="{F09C896A-B4EB-0F4C-96F4-8F31B99B4C0A}"/>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Antoine Lacombe </a:t>
            </a:r>
            <a:r>
              <a:rPr lang="en-GB" sz="1100" b="1" noProof="0" dirty="0">
                <a:solidFill>
                  <a:srgbClr val="C6573B"/>
                </a:solidFill>
                <a:latin typeface="Arial" panose="020B0604020202020204" pitchFamily="34" charset="0"/>
                <a:ea typeface="Calibri" charset="0"/>
                <a:cs typeface="Arial" panose="020B0604020202020204" pitchFamily="34" charset="0"/>
              </a:rPr>
              <a:t>Pharm D, MBA</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0" name="Titre 1">
            <a:extLst>
              <a:ext uri="{FF2B5EF4-FFF2-40B4-BE49-F238E27FC236}">
                <a16:creationId xmlns:a16="http://schemas.microsoft.com/office/drawing/2014/main" id="{A8E7D5AF-6FD1-7040-B008-F83A2A24EA4D}"/>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+41 79 529 42 79</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41" name="Titre 1">
            <a:extLst>
              <a:ext uri="{FF2B5EF4-FFF2-40B4-BE49-F238E27FC236}">
                <a16:creationId xmlns:a16="http://schemas.microsoft.com/office/drawing/2014/main" id="{73745878-0F7C-304D-845D-4B21028F25EB}"/>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COR2ED</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Bodenackerstrasse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rPr>
              <a:t>SWITZERLAND</a:t>
            </a:r>
          </a:p>
        </p:txBody>
      </p:sp>
      <p:sp>
        <p:nvSpPr>
          <p:cNvPr id="44" name="Titre 1">
            <a:extLst>
              <a:ext uri="{FF2B5EF4-FFF2-40B4-BE49-F238E27FC236}">
                <a16:creationId xmlns:a16="http://schemas.microsoft.com/office/drawing/2014/main" id="{F7C54033-9E09-284F-8683-746A9AA872EC}"/>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a:solidFill>
                  <a:srgbClr val="C6573B"/>
                </a:solidFill>
                <a:latin typeface="Arial" panose="020B0604020202020204" pitchFamily="34" charset="0"/>
                <a:ea typeface="Calibri" charset="0"/>
                <a:cs typeface="Arial" panose="020B0604020202020204" pitchFamily="34" charset="0"/>
              </a:rPr>
              <a:t>Dr. Froukje Sosef </a:t>
            </a:r>
            <a:r>
              <a:rPr lang="en-GB" sz="1100" b="1" noProof="0" dirty="0">
                <a:solidFill>
                  <a:srgbClr val="C6573B"/>
                </a:solidFill>
                <a:latin typeface="Arial" panose="020B0604020202020204" pitchFamily="34" charset="0"/>
                <a:ea typeface="Calibri" charset="0"/>
                <a:cs typeface="Arial" panose="020B0604020202020204" pitchFamily="34" charset="0"/>
              </a:rPr>
              <a:t>MD</a:t>
            </a:r>
            <a:endParaRPr kumimoji="0" lang="en-GB" sz="1100" b="0" i="0" u="sng" strike="noStrike" kern="1200" cap="none" spc="0" normalizeH="0" baseline="0" noProof="0" dirty="0">
              <a:ln>
                <a:noFill/>
              </a:ln>
              <a:solidFill>
                <a:srgbClr val="C6573B"/>
              </a:solidFill>
              <a:effectLst/>
              <a:uLnTx/>
              <a:uFillTx/>
              <a:latin typeface="Arial" panose="020B0604020202020204" pitchFamily="34" charset="0"/>
              <a:ea typeface="Calibri" charset="0"/>
              <a:cs typeface="Arial" panose="020B0604020202020204" pitchFamily="34" charset="0"/>
            </a:endParaRPr>
          </a:p>
        </p:txBody>
      </p:sp>
      <p:sp>
        <p:nvSpPr>
          <p:cNvPr id="45" name="Titre 1">
            <a:extLst>
              <a:ext uri="{FF2B5EF4-FFF2-40B4-BE49-F238E27FC236}">
                <a16:creationId xmlns:a16="http://schemas.microsoft.com/office/drawing/2014/main" id="{84FD7633-899B-3848-83B9-1E3BDDF4FDEE}"/>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+31 6 2324 3636</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grpSp>
        <p:nvGrpSpPr>
          <p:cNvPr id="46" name="Group 45">
            <a:extLst>
              <a:ext uri="{FF2B5EF4-FFF2-40B4-BE49-F238E27FC236}">
                <a16:creationId xmlns:a16="http://schemas.microsoft.com/office/drawing/2014/main" id="{D79F12A3-F14C-5840-B136-EC73E318C109}"/>
              </a:ext>
            </a:extLst>
          </p:cNvPr>
          <p:cNvGrpSpPr/>
          <p:nvPr userDrawn="1"/>
        </p:nvGrpSpPr>
        <p:grpSpPr>
          <a:xfrm>
            <a:off x="418902" y="3063588"/>
            <a:ext cx="356400" cy="356400"/>
            <a:chOff x="761970" y="3386221"/>
            <a:chExt cx="356400" cy="356400"/>
          </a:xfrm>
        </p:grpSpPr>
        <p:sp>
          <p:nvSpPr>
            <p:cNvPr id="47" name="Oval 46">
              <a:extLst>
                <a:ext uri="{FF2B5EF4-FFF2-40B4-BE49-F238E27FC236}">
                  <a16:creationId xmlns:a16="http://schemas.microsoft.com/office/drawing/2014/main" id="{FE4F17C8-19D7-C040-A304-FDDCE818C189}"/>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48" name="Graphic 47" descr="Speaker Phone">
              <a:extLst>
                <a:ext uri="{FF2B5EF4-FFF2-40B4-BE49-F238E27FC236}">
                  <a16:creationId xmlns:a16="http://schemas.microsoft.com/office/drawing/2014/main" id="{751B5200-FBC9-5C4E-8A34-90C2075D5CC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49" name="Oval 48">
            <a:extLst>
              <a:ext uri="{FF2B5EF4-FFF2-40B4-BE49-F238E27FC236}">
                <a16:creationId xmlns:a16="http://schemas.microsoft.com/office/drawing/2014/main" id="{FE71A723-9BA9-F044-A53D-ADF05AFC5AA2}"/>
              </a:ext>
            </a:extLst>
          </p:cNvPr>
          <p:cNvSpPr/>
          <p:nvPr userDrawn="1"/>
        </p:nvSpPr>
        <p:spPr>
          <a:xfrm>
            <a:off x="417732" y="3496009"/>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0" name="Graphic 49" descr="Envelope">
            <a:extLst>
              <a:ext uri="{FF2B5EF4-FFF2-40B4-BE49-F238E27FC236}">
                <a16:creationId xmlns:a16="http://schemas.microsoft.com/office/drawing/2014/main" id="{F8C200D7-7974-0049-910F-515EB075DEE9}"/>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75066" y="3552712"/>
            <a:ext cx="239704" cy="239704"/>
          </a:xfrm>
          <a:prstGeom prst="rect">
            <a:avLst/>
          </a:prstGeom>
        </p:spPr>
      </p:pic>
      <p:grpSp>
        <p:nvGrpSpPr>
          <p:cNvPr id="51" name="Group 50">
            <a:extLst>
              <a:ext uri="{FF2B5EF4-FFF2-40B4-BE49-F238E27FC236}">
                <a16:creationId xmlns:a16="http://schemas.microsoft.com/office/drawing/2014/main" id="{3A2C2405-5B2D-6F40-8BBF-34FEF76A5D69}"/>
              </a:ext>
            </a:extLst>
          </p:cNvPr>
          <p:cNvGrpSpPr/>
          <p:nvPr userDrawn="1"/>
        </p:nvGrpSpPr>
        <p:grpSpPr>
          <a:xfrm>
            <a:off x="423995" y="4414481"/>
            <a:ext cx="356400" cy="356400"/>
            <a:chOff x="761970" y="3386221"/>
            <a:chExt cx="356400" cy="356400"/>
          </a:xfrm>
        </p:grpSpPr>
        <p:sp>
          <p:nvSpPr>
            <p:cNvPr id="52" name="Oval 51">
              <a:extLst>
                <a:ext uri="{FF2B5EF4-FFF2-40B4-BE49-F238E27FC236}">
                  <a16:creationId xmlns:a16="http://schemas.microsoft.com/office/drawing/2014/main" id="{D89D4FEE-DF12-7C4D-B567-B229BFAFD4AE}"/>
                </a:ext>
              </a:extLst>
            </p:cNvPr>
            <p:cNvSpPr/>
            <p:nvPr userDrawn="1"/>
          </p:nvSpPr>
          <p:spPr>
            <a:xfrm>
              <a:off x="761970" y="3386221"/>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3" name="Graphic 52" descr="Speaker Phone">
              <a:extLst>
                <a:ext uri="{FF2B5EF4-FFF2-40B4-BE49-F238E27FC236}">
                  <a16:creationId xmlns:a16="http://schemas.microsoft.com/office/drawing/2014/main" id="{650C6CBF-1D07-FD40-84AC-64417780DC1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83725" y="3406712"/>
              <a:ext cx="310320" cy="310320"/>
            </a:xfrm>
            <a:prstGeom prst="rect">
              <a:avLst/>
            </a:prstGeom>
          </p:spPr>
        </p:pic>
      </p:grpSp>
      <p:sp>
        <p:nvSpPr>
          <p:cNvPr id="54" name="Oval 53">
            <a:extLst>
              <a:ext uri="{FF2B5EF4-FFF2-40B4-BE49-F238E27FC236}">
                <a16:creationId xmlns:a16="http://schemas.microsoft.com/office/drawing/2014/main" id="{64B298E5-A30A-CC47-9E10-2137C71F83BA}"/>
              </a:ext>
            </a:extLst>
          </p:cNvPr>
          <p:cNvSpPr/>
          <p:nvPr userDrawn="1"/>
        </p:nvSpPr>
        <p:spPr>
          <a:xfrm>
            <a:off x="422825" y="4846902"/>
            <a:ext cx="356400" cy="356400"/>
          </a:xfrm>
          <a:prstGeom prst="ellipse">
            <a:avLst/>
          </a:prstGeom>
          <a:solidFill>
            <a:srgbClr val="C657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rial" panose="020B0604020202020204" pitchFamily="34" charset="0"/>
              <a:cs typeface="Arial" panose="020B0604020202020204" pitchFamily="34" charset="0"/>
            </a:endParaRPr>
          </a:p>
        </p:txBody>
      </p:sp>
      <p:pic>
        <p:nvPicPr>
          <p:cNvPr id="55" name="Graphic 54" descr="Envelope">
            <a:extLst>
              <a:ext uri="{FF2B5EF4-FFF2-40B4-BE49-F238E27FC236}">
                <a16:creationId xmlns:a16="http://schemas.microsoft.com/office/drawing/2014/main" id="{DBF0C6DA-DD89-E246-9F87-ECB01B87D414}"/>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2343" y="4902641"/>
            <a:ext cx="239704" cy="239704"/>
          </a:xfrm>
          <a:prstGeom prst="rect">
            <a:avLst/>
          </a:prstGeom>
        </p:spPr>
      </p:pic>
      <p:sp>
        <p:nvSpPr>
          <p:cNvPr id="56" name="Titre 1">
            <a:extLst>
              <a:ext uri="{FF2B5EF4-FFF2-40B4-BE49-F238E27FC236}">
                <a16:creationId xmlns:a16="http://schemas.microsoft.com/office/drawing/2014/main" id="{C9664B77-FEC8-A64D-9402-16DF0F5288C1}"/>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antoine.lacombe@cor2ed.com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sp>
        <p:nvSpPr>
          <p:cNvPr id="57" name="Titre 1">
            <a:extLst>
              <a:ext uri="{FF2B5EF4-FFF2-40B4-BE49-F238E27FC236}">
                <a16:creationId xmlns:a16="http://schemas.microsoft.com/office/drawing/2014/main" id="{C72A4E22-E601-2041-8DFB-7B91BDD401E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Arial" panose="020B0604020202020204" pitchFamily="34" charset="0"/>
                <a:ea typeface="Calibri" charset="0"/>
                <a:cs typeface="Arial" panose="020B0604020202020204" pitchFamily="34" charset="0"/>
              </a:rPr>
              <a:t>froukje.sosef@cor2ed.com</a:t>
            </a:r>
            <a:endParaRPr kumimoji="0" lang="en-GB" sz="1400" b="0" i="0" u="sng" strike="noStrike" kern="1200" cap="none" spc="0" normalizeH="0" baseline="0" noProof="0" dirty="0">
              <a:ln>
                <a:noFill/>
              </a:ln>
              <a:solidFill>
                <a:srgbClr val="5D8298"/>
              </a:solidFill>
              <a:effectLst/>
              <a:uLnTx/>
              <a:uFillTx/>
              <a:latin typeface="Arial" panose="020B0604020202020204" pitchFamily="34" charset="0"/>
              <a:ea typeface="Calibri" charset="0"/>
              <a:cs typeface="Arial" panose="020B0604020202020204" pitchFamily="34" charset="0"/>
            </a:endParaRPr>
          </a:p>
        </p:txBody>
      </p:sp>
      <p:pic>
        <p:nvPicPr>
          <p:cNvPr id="3" name="Picture 2">
            <a:extLst>
              <a:ext uri="{FF2B5EF4-FFF2-40B4-BE49-F238E27FC236}">
                <a16:creationId xmlns:a16="http://schemas.microsoft.com/office/drawing/2014/main" id="{D3F2175B-6FCA-AB4B-BB07-12AFD9A7158E}"/>
              </a:ext>
            </a:extLst>
          </p:cNvPr>
          <p:cNvPicPr>
            <a:picLocks noChangeAspect="1"/>
          </p:cNvPicPr>
          <p:nvPr userDrawn="1"/>
        </p:nvPicPr>
        <p:blipFill>
          <a:blip r:embed="rId8"/>
          <a:stretch>
            <a:fillRect/>
          </a:stretch>
        </p:blipFill>
        <p:spPr>
          <a:xfrm>
            <a:off x="429164" y="951062"/>
            <a:ext cx="1914541" cy="509238"/>
          </a:xfrm>
          <a:prstGeom prst="rect">
            <a:avLst/>
          </a:prstGeom>
        </p:spPr>
      </p:pic>
      <p:sp>
        <p:nvSpPr>
          <p:cNvPr id="23" name="Titre 1">
            <a:extLst>
              <a:ext uri="{FF2B5EF4-FFF2-40B4-BE49-F238E27FC236}">
                <a16:creationId xmlns:a16="http://schemas.microsoft.com/office/drawing/2014/main" id="{C320DC0B-ABBC-0A49-B4AE-127E4E3B626C}"/>
              </a:ext>
            </a:extLst>
          </p:cNvPr>
          <p:cNvSpPr txBox="1">
            <a:spLocks/>
          </p:cNvSpPr>
          <p:nvPr userDrawn="1"/>
        </p:nvSpPr>
        <p:spPr>
          <a:xfrm>
            <a:off x="5087888" y="6404238"/>
            <a:ext cx="6959903" cy="453762"/>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600" b="1" spc="-30" baseline="0" noProof="0" dirty="0">
                <a:solidFill>
                  <a:schemeClr val="accent1"/>
                </a:solidFill>
                <a:latin typeface="Arial" panose="020B0604020202020204" pitchFamily="34" charset="0"/>
                <a:ea typeface="Calibri" charset="0"/>
                <a:cs typeface="Arial" panose="020B0604020202020204" pitchFamily="34" charset="0"/>
              </a:rPr>
              <a:t>Heading to the heart of Independent Medical Education since 2012</a:t>
            </a:r>
            <a:endParaRPr kumimoji="0" lang="en-GB" sz="1600" b="1" i="0" u="sng" strike="noStrike" kern="1200" cap="none" spc="-30" normalizeH="0" baseline="0" noProof="0" dirty="0">
              <a:ln>
                <a:noFill/>
              </a:ln>
              <a:solidFill>
                <a:schemeClr val="accent1"/>
              </a:solidFill>
              <a:effectLst/>
              <a:uLnTx/>
              <a:uFillTx/>
              <a:latin typeface="Arial" panose="020B0604020202020204" pitchFamily="34" charset="0"/>
              <a:ea typeface="Calibri" charset="0"/>
              <a:cs typeface="Arial" panose="020B0604020202020204" pitchFamily="34" charset="0"/>
            </a:endParaRPr>
          </a:p>
        </p:txBody>
      </p:sp>
      <p:pic>
        <p:nvPicPr>
          <p:cNvPr id="22" name="Picture 21">
            <a:extLst>
              <a:ext uri="{FF2B5EF4-FFF2-40B4-BE49-F238E27FC236}">
                <a16:creationId xmlns:a16="http://schemas.microsoft.com/office/drawing/2014/main" id="{2F79982A-8AC7-B74E-9EA1-C749F4937718}"/>
              </a:ext>
            </a:extLst>
          </p:cNvPr>
          <p:cNvPicPr>
            <a:picLocks noChangeAspect="1"/>
          </p:cNvPicPr>
          <p:nvPr userDrawn="1"/>
        </p:nvPicPr>
        <p:blipFill rotWithShape="1">
          <a:blip r:embed="rId9"/>
          <a:srcRect r="65695"/>
          <a:stretch/>
        </p:blipFill>
        <p:spPr>
          <a:xfrm>
            <a:off x="300854" y="1562275"/>
            <a:ext cx="3012116" cy="3756787"/>
          </a:xfrm>
          <a:prstGeom prst="rect">
            <a:avLst/>
          </a:prstGeom>
        </p:spPr>
      </p:pic>
      <p:sp>
        <p:nvSpPr>
          <p:cNvPr id="24" name="TextBox 23">
            <a:extLst>
              <a:ext uri="{FF2B5EF4-FFF2-40B4-BE49-F238E27FC236}">
                <a16:creationId xmlns:a16="http://schemas.microsoft.com/office/drawing/2014/main" id="{427872BE-4EBB-BA49-A46A-FC3A5E900913}"/>
              </a:ext>
            </a:extLst>
          </p:cNvPr>
          <p:cNvSpPr txBox="1"/>
          <p:nvPr userDrawn="1"/>
        </p:nvSpPr>
        <p:spPr>
          <a:xfrm>
            <a:off x="787048" y="5497848"/>
            <a:ext cx="3213409"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Connect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LinkedIn </a:t>
            </a:r>
            <a:r>
              <a:rPr lang="en-GB" sz="1400" dirty="0">
                <a:solidFill>
                  <a:schemeClr val="tx2"/>
                </a:solidFill>
                <a:latin typeface="Arial" panose="020B0604020202020204" pitchFamily="34" charset="0"/>
                <a:ea typeface="Aileron" charset="0"/>
                <a:cs typeface="Arial" panose="020B0604020202020204" pitchFamily="34" charset="0"/>
                <a:hlinkClick r:id="rId10"/>
              </a:rPr>
              <a:t>@PITUITARY CONNECT</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5" name="TextBox 24">
            <a:extLst>
              <a:ext uri="{FF2B5EF4-FFF2-40B4-BE49-F238E27FC236}">
                <a16:creationId xmlns:a16="http://schemas.microsoft.com/office/drawing/2014/main" id="{EA444874-C0B0-C74D-BD78-708C15438149}"/>
              </a:ext>
            </a:extLst>
          </p:cNvPr>
          <p:cNvSpPr txBox="1"/>
          <p:nvPr userDrawn="1"/>
        </p:nvSpPr>
        <p:spPr>
          <a:xfrm>
            <a:off x="4261360" y="5497848"/>
            <a:ext cx="1862964" cy="431657"/>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Watch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YouTube </a:t>
            </a:r>
            <a:r>
              <a:rPr lang="en-GB" sz="1400" dirty="0">
                <a:solidFill>
                  <a:schemeClr val="tx2"/>
                </a:solidFill>
                <a:latin typeface="Arial" panose="020B0604020202020204" pitchFamily="34" charset="0"/>
                <a:ea typeface="Aileron" charset="0"/>
                <a:cs typeface="Arial" panose="020B0604020202020204" pitchFamily="34" charset="0"/>
                <a:hlinkClick r:id="rId11"/>
              </a:rPr>
              <a:t>@COR2ED</a:t>
            </a:r>
            <a:endParaRPr lang="en-GB" sz="1400" dirty="0">
              <a:solidFill>
                <a:schemeClr val="tx2"/>
              </a:solidFill>
              <a:latin typeface="Arial" panose="020B0604020202020204" pitchFamily="34" charset="0"/>
              <a:ea typeface="Aileron" charset="0"/>
              <a:cs typeface="Arial" panose="020B0604020202020204" pitchFamily="34" charset="0"/>
            </a:endParaRPr>
          </a:p>
        </p:txBody>
      </p:sp>
      <p:sp>
        <p:nvSpPr>
          <p:cNvPr id="26" name="Rounded Rectangle 25">
            <a:extLst>
              <a:ext uri="{FF2B5EF4-FFF2-40B4-BE49-F238E27FC236}">
                <a16:creationId xmlns:a16="http://schemas.microsoft.com/office/drawing/2014/main" id="{A99807B1-5B76-A64B-B52A-94C02C13D7AB}"/>
              </a:ext>
            </a:extLst>
          </p:cNvPr>
          <p:cNvSpPr/>
          <p:nvPr userDrawn="1"/>
        </p:nvSpPr>
        <p:spPr>
          <a:xfrm>
            <a:off x="416331" y="6033094"/>
            <a:ext cx="369911" cy="369769"/>
          </a:xfrm>
          <a:prstGeom prst="roundRect">
            <a:avLst>
              <a:gd name="adj" fmla="val 11151"/>
            </a:avLst>
          </a:prstGeom>
          <a:solidFill>
            <a:srgbClr val="C6573B"/>
          </a:solidFill>
          <a:ln>
            <a:solidFill>
              <a:srgbClr val="C6573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F8A156A-6630-CA4A-B512-E1F50F476DD1}"/>
              </a:ext>
            </a:extLst>
          </p:cNvPr>
          <p:cNvSpPr txBox="1"/>
          <p:nvPr userDrawn="1"/>
        </p:nvSpPr>
        <p:spPr>
          <a:xfrm>
            <a:off x="805458" y="6013567"/>
            <a:ext cx="1756693" cy="446276"/>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Visit us at</a:t>
            </a:r>
          </a:p>
          <a:p>
            <a:r>
              <a:rPr lang="en-US" sz="1400" dirty="0">
                <a:solidFill>
                  <a:schemeClr val="tx2"/>
                </a:solidFill>
                <a:latin typeface="Arial" panose="020B0604020202020204" pitchFamily="34" charset="0"/>
                <a:cs typeface="Arial" panose="020B0604020202020204" pitchFamily="34" charset="0"/>
                <a:hlinkClick r:id="rId12"/>
              </a:rPr>
              <a:t>https://cor2ed.com/</a:t>
            </a:r>
            <a:endParaRPr lang="en-GB" sz="1400" dirty="0">
              <a:solidFill>
                <a:schemeClr val="tx2"/>
              </a:solidFill>
              <a:latin typeface="Arial" panose="020B0604020202020204" pitchFamily="34" charset="0"/>
              <a:cs typeface="Arial" panose="020B0604020202020204" pitchFamily="34" charset="0"/>
            </a:endParaRPr>
          </a:p>
        </p:txBody>
      </p:sp>
      <p:sp>
        <p:nvSpPr>
          <p:cNvPr id="28" name="Rectangle 27">
            <a:hlinkClick r:id="rId12"/>
            <a:extLst>
              <a:ext uri="{FF2B5EF4-FFF2-40B4-BE49-F238E27FC236}">
                <a16:creationId xmlns:a16="http://schemas.microsoft.com/office/drawing/2014/main" id="{F02AE768-D7AB-A94B-80FA-A6650544CC9B}"/>
              </a:ext>
            </a:extLst>
          </p:cNvPr>
          <p:cNvSpPr/>
          <p:nvPr userDrawn="1"/>
        </p:nvSpPr>
        <p:spPr>
          <a:xfrm>
            <a:off x="391317" y="6016204"/>
            <a:ext cx="2170834"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29" name="Graphic 28" descr="World">
            <a:extLst>
              <a:ext uri="{FF2B5EF4-FFF2-40B4-BE49-F238E27FC236}">
                <a16:creationId xmlns:a16="http://schemas.microsoft.com/office/drawing/2014/main" id="{06F46356-6D1C-1A49-AFB9-876266891BA3}"/>
              </a:ext>
            </a:extLst>
          </p:cNvPr>
          <p:cNvPicPr>
            <a:picLocks noChangeAspect="1"/>
          </p:cNvPicPr>
          <p:nvPr userDrawn="1"/>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47989" y="6070903"/>
            <a:ext cx="306593" cy="306593"/>
          </a:xfrm>
          <a:prstGeom prst="rect">
            <a:avLst/>
          </a:prstGeom>
        </p:spPr>
      </p:pic>
      <p:sp>
        <p:nvSpPr>
          <p:cNvPr id="30" name="TextBox 29">
            <a:extLst>
              <a:ext uri="{FF2B5EF4-FFF2-40B4-BE49-F238E27FC236}">
                <a16:creationId xmlns:a16="http://schemas.microsoft.com/office/drawing/2014/main" id="{65C03111-CAAB-3D43-A9E6-ADA046B67BBD}"/>
              </a:ext>
            </a:extLst>
          </p:cNvPr>
          <p:cNvSpPr txBox="1"/>
          <p:nvPr userDrawn="1"/>
        </p:nvSpPr>
        <p:spPr>
          <a:xfrm>
            <a:off x="4271318" y="6033094"/>
            <a:ext cx="2566517" cy="424732"/>
          </a:xfrm>
          <a:prstGeom prst="rect">
            <a:avLst/>
          </a:prstGeom>
          <a:noFill/>
        </p:spPr>
        <p:txBody>
          <a:bodyPr wrap="square" rtlCol="0">
            <a:spAutoFit/>
          </a:bodyPr>
          <a:lstStyle/>
          <a:p>
            <a:pPr>
              <a:lnSpc>
                <a:spcPct val="90000"/>
              </a:lnSpc>
            </a:pPr>
            <a:r>
              <a:rPr lang="en-GB" sz="1000" b="1" dirty="0">
                <a:solidFill>
                  <a:schemeClr val="tx2"/>
                </a:solidFill>
                <a:latin typeface="Arial" panose="020B0604020202020204" pitchFamily="34" charset="0"/>
                <a:ea typeface="Aileron" charset="0"/>
                <a:cs typeface="Arial" panose="020B0604020202020204" pitchFamily="34" charset="0"/>
              </a:rPr>
              <a:t>Follow us on</a:t>
            </a:r>
          </a:p>
          <a:p>
            <a:pPr>
              <a:lnSpc>
                <a:spcPct val="90000"/>
              </a:lnSpc>
            </a:pPr>
            <a:r>
              <a:rPr lang="en-GB" sz="1400" dirty="0">
                <a:solidFill>
                  <a:schemeClr val="tx2"/>
                </a:solidFill>
                <a:latin typeface="Arial" panose="020B0604020202020204" pitchFamily="34" charset="0"/>
                <a:ea typeface="Aileron" charset="0"/>
                <a:cs typeface="Arial" panose="020B0604020202020204" pitchFamily="34" charset="0"/>
              </a:rPr>
              <a:t>Twitter </a:t>
            </a:r>
            <a:r>
              <a:rPr lang="en-GB" sz="1400" dirty="0">
                <a:solidFill>
                  <a:schemeClr val="tx2"/>
                </a:solidFill>
                <a:latin typeface="Arial" panose="020B0604020202020204" pitchFamily="34" charset="0"/>
                <a:ea typeface="Aileron" charset="0"/>
                <a:cs typeface="Arial" panose="020B0604020202020204" pitchFamily="34" charset="0"/>
                <a:hlinkClick r:id="rId15"/>
              </a:rPr>
              <a:t>@pituitaryconne1</a:t>
            </a:r>
            <a:endParaRPr lang="en-GB" sz="1400" u="sng" dirty="0">
              <a:solidFill>
                <a:schemeClr val="accent1"/>
              </a:solidFill>
              <a:latin typeface="Arial" panose="020B0604020202020204" pitchFamily="34" charset="0"/>
              <a:ea typeface="Aileron" charset="0"/>
              <a:cs typeface="Arial" panose="020B0604020202020204" pitchFamily="34" charset="0"/>
            </a:endParaRPr>
          </a:p>
        </p:txBody>
      </p:sp>
      <p:sp>
        <p:nvSpPr>
          <p:cNvPr id="31" name="Rectangle 30">
            <a:hlinkClick r:id="rId15"/>
            <a:extLst>
              <a:ext uri="{FF2B5EF4-FFF2-40B4-BE49-F238E27FC236}">
                <a16:creationId xmlns:a16="http://schemas.microsoft.com/office/drawing/2014/main" id="{9A0346C0-EC87-3C4C-A17B-08C8B6C59587}"/>
              </a:ext>
            </a:extLst>
          </p:cNvPr>
          <p:cNvSpPr/>
          <p:nvPr userDrawn="1"/>
        </p:nvSpPr>
        <p:spPr>
          <a:xfrm>
            <a:off x="3885020" y="6011752"/>
            <a:ext cx="2499012"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33" name="Graphic 32" descr="Marker with solid fill">
            <a:extLst>
              <a:ext uri="{FF2B5EF4-FFF2-40B4-BE49-F238E27FC236}">
                <a16:creationId xmlns:a16="http://schemas.microsoft.com/office/drawing/2014/main" id="{53807611-342D-8C4A-A14C-80E0271B440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006" y="1949574"/>
            <a:ext cx="313184" cy="313184"/>
          </a:xfrm>
          <a:prstGeom prst="rect">
            <a:avLst/>
          </a:prstGeom>
        </p:spPr>
      </p:pic>
      <p:pic>
        <p:nvPicPr>
          <p:cNvPr id="34" name="Graphic 33" descr="Marker with solid fill">
            <a:extLst>
              <a:ext uri="{FF2B5EF4-FFF2-40B4-BE49-F238E27FC236}">
                <a16:creationId xmlns:a16="http://schemas.microsoft.com/office/drawing/2014/main" id="{6FBCB460-E274-5A4F-BEBD-A1EDEA7DDE7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49789" y="2084249"/>
            <a:ext cx="313184" cy="313184"/>
          </a:xfrm>
          <a:prstGeom prst="rect">
            <a:avLst/>
          </a:prstGeom>
        </p:spPr>
      </p:pic>
      <p:pic>
        <p:nvPicPr>
          <p:cNvPr id="35" name="Graphic 34" descr="Marker with solid fill">
            <a:extLst>
              <a:ext uri="{FF2B5EF4-FFF2-40B4-BE49-F238E27FC236}">
                <a16:creationId xmlns:a16="http://schemas.microsoft.com/office/drawing/2014/main" id="{BE7BD657-C4E9-D14E-9C9B-7066503C4F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787336" y="1753300"/>
            <a:ext cx="313184" cy="313184"/>
          </a:xfrm>
          <a:prstGeom prst="rect">
            <a:avLst/>
          </a:prstGeom>
        </p:spPr>
      </p:pic>
      <p:pic>
        <p:nvPicPr>
          <p:cNvPr id="36" name="Graphic 35" descr="Marker with solid fill">
            <a:extLst>
              <a:ext uri="{FF2B5EF4-FFF2-40B4-BE49-F238E27FC236}">
                <a16:creationId xmlns:a16="http://schemas.microsoft.com/office/drawing/2014/main" id="{BDEFE239-A452-7F45-96CC-738EA07C4E2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00460" y="1561745"/>
            <a:ext cx="313184" cy="313184"/>
          </a:xfrm>
          <a:prstGeom prst="rect">
            <a:avLst/>
          </a:prstGeom>
        </p:spPr>
      </p:pic>
      <p:pic>
        <p:nvPicPr>
          <p:cNvPr id="37" name="Graphic 36" descr="Marker with solid fill">
            <a:extLst>
              <a:ext uri="{FF2B5EF4-FFF2-40B4-BE49-F238E27FC236}">
                <a16:creationId xmlns:a16="http://schemas.microsoft.com/office/drawing/2014/main" id="{70D4C4DD-9DED-FD4E-9EC5-1439CD310DD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65606" y="1405153"/>
            <a:ext cx="313184" cy="313184"/>
          </a:xfrm>
          <a:prstGeom prst="rect">
            <a:avLst/>
          </a:prstGeom>
        </p:spPr>
      </p:pic>
      <p:pic>
        <p:nvPicPr>
          <p:cNvPr id="38" name="Graphic 37" descr="Marker with solid fill">
            <a:extLst>
              <a:ext uri="{FF2B5EF4-FFF2-40B4-BE49-F238E27FC236}">
                <a16:creationId xmlns:a16="http://schemas.microsoft.com/office/drawing/2014/main" id="{C70E79C7-0DD0-0649-B7D7-16788D73085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88933" y="1753300"/>
            <a:ext cx="313184" cy="313184"/>
          </a:xfrm>
          <a:prstGeom prst="rect">
            <a:avLst/>
          </a:prstGeom>
        </p:spPr>
      </p:pic>
      <p:pic>
        <p:nvPicPr>
          <p:cNvPr id="42" name="Graphic 41" descr="Marker with solid fill">
            <a:extLst>
              <a:ext uri="{FF2B5EF4-FFF2-40B4-BE49-F238E27FC236}">
                <a16:creationId xmlns:a16="http://schemas.microsoft.com/office/drawing/2014/main" id="{5F338712-0256-3043-9E4D-B5213DEBD34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535322" y="1877944"/>
            <a:ext cx="313184" cy="313184"/>
          </a:xfrm>
          <a:prstGeom prst="rect">
            <a:avLst/>
          </a:prstGeom>
        </p:spPr>
      </p:pic>
      <p:pic>
        <p:nvPicPr>
          <p:cNvPr id="43" name="Graphic 42" descr="Marker with solid fill">
            <a:extLst>
              <a:ext uri="{FF2B5EF4-FFF2-40B4-BE49-F238E27FC236}">
                <a16:creationId xmlns:a16="http://schemas.microsoft.com/office/drawing/2014/main" id="{4C8C9780-47C8-6444-9F3C-9763F8B6A4B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662927" y="1796720"/>
            <a:ext cx="313184" cy="313184"/>
          </a:xfrm>
          <a:prstGeom prst="rect">
            <a:avLst/>
          </a:prstGeom>
        </p:spPr>
      </p:pic>
      <p:pic>
        <p:nvPicPr>
          <p:cNvPr id="58" name="Graphic 57" descr="Marker with solid fill">
            <a:extLst>
              <a:ext uri="{FF2B5EF4-FFF2-40B4-BE49-F238E27FC236}">
                <a16:creationId xmlns:a16="http://schemas.microsoft.com/office/drawing/2014/main" id="{5A7CCE59-0164-7446-8E77-FB9851A146F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10495" y="1154147"/>
            <a:ext cx="313184" cy="313184"/>
          </a:xfrm>
          <a:prstGeom prst="rect">
            <a:avLst/>
          </a:prstGeom>
        </p:spPr>
      </p:pic>
      <p:pic>
        <p:nvPicPr>
          <p:cNvPr id="59" name="Graphic 58" descr="Marker with solid fill">
            <a:extLst>
              <a:ext uri="{FF2B5EF4-FFF2-40B4-BE49-F238E27FC236}">
                <a16:creationId xmlns:a16="http://schemas.microsoft.com/office/drawing/2014/main" id="{CFF3714E-FE18-FC41-A7DE-211879EBE7B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275599" y="1962644"/>
            <a:ext cx="313184" cy="313184"/>
          </a:xfrm>
          <a:prstGeom prst="rect">
            <a:avLst/>
          </a:prstGeom>
        </p:spPr>
      </p:pic>
      <p:pic>
        <p:nvPicPr>
          <p:cNvPr id="60" name="Graphic 59" descr="Marker with solid fill">
            <a:extLst>
              <a:ext uri="{FF2B5EF4-FFF2-40B4-BE49-F238E27FC236}">
                <a16:creationId xmlns:a16="http://schemas.microsoft.com/office/drawing/2014/main" id="{EFAC734C-8D96-0F4A-ACC0-45B8EFDEE938}"/>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147911" y="1824071"/>
            <a:ext cx="313184" cy="313184"/>
          </a:xfrm>
          <a:prstGeom prst="rect">
            <a:avLst/>
          </a:prstGeom>
        </p:spPr>
      </p:pic>
      <p:pic>
        <p:nvPicPr>
          <p:cNvPr id="61" name="Graphic 60" descr="Marker with solid fill">
            <a:extLst>
              <a:ext uri="{FF2B5EF4-FFF2-40B4-BE49-F238E27FC236}">
                <a16:creationId xmlns:a16="http://schemas.microsoft.com/office/drawing/2014/main" id="{DCC46285-97AF-2C41-A4D0-0F4EBC8FFEE6}"/>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723932" y="3054706"/>
            <a:ext cx="313184" cy="313184"/>
          </a:xfrm>
          <a:prstGeom prst="rect">
            <a:avLst/>
          </a:prstGeom>
        </p:spPr>
      </p:pic>
      <p:sp>
        <p:nvSpPr>
          <p:cNvPr id="62" name="TextBox 61">
            <a:extLst>
              <a:ext uri="{FF2B5EF4-FFF2-40B4-BE49-F238E27FC236}">
                <a16:creationId xmlns:a16="http://schemas.microsoft.com/office/drawing/2014/main" id="{C00B0601-CB6B-5749-B122-5A714818F535}"/>
              </a:ext>
            </a:extLst>
          </p:cNvPr>
          <p:cNvSpPr txBox="1"/>
          <p:nvPr userDrawn="1"/>
        </p:nvSpPr>
        <p:spPr>
          <a:xfrm>
            <a:off x="324905" y="4275367"/>
            <a:ext cx="2351584" cy="307777"/>
          </a:xfrm>
          <a:prstGeom prst="rect">
            <a:avLst/>
          </a:prstGeom>
          <a:noFill/>
        </p:spPr>
        <p:txBody>
          <a:bodyPr wrap="square" rtlCol="0">
            <a:spAutoFit/>
          </a:bodyPr>
          <a:lstStyle/>
          <a:p>
            <a:r>
              <a:rPr lang="en-GB" sz="1400" dirty="0">
                <a:solidFill>
                  <a:schemeClr val="tx2"/>
                </a:solidFill>
                <a:latin typeface="Arial" panose="020B0604020202020204" pitchFamily="34" charset="0"/>
                <a:ea typeface="Aileron" charset="0"/>
                <a:cs typeface="Arial" panose="020B0604020202020204" pitchFamily="34" charset="0"/>
              </a:rPr>
              <a:t>For more information visit</a:t>
            </a:r>
          </a:p>
        </p:txBody>
      </p:sp>
      <p:sp>
        <p:nvSpPr>
          <p:cNvPr id="64" name="TextBox 63">
            <a:extLst>
              <a:ext uri="{FF2B5EF4-FFF2-40B4-BE49-F238E27FC236}">
                <a16:creationId xmlns:a16="http://schemas.microsoft.com/office/drawing/2014/main" id="{5D6AD5DF-CDEC-4D4F-96AF-0D0CB3B81506}"/>
              </a:ext>
            </a:extLst>
          </p:cNvPr>
          <p:cNvSpPr txBox="1"/>
          <p:nvPr userDrawn="1"/>
        </p:nvSpPr>
        <p:spPr>
          <a:xfrm>
            <a:off x="6722922" y="5495567"/>
            <a:ext cx="1388522" cy="446276"/>
          </a:xfrm>
          <a:prstGeom prst="rect">
            <a:avLst/>
          </a:prstGeom>
          <a:noFill/>
        </p:spPr>
        <p:txBody>
          <a:bodyPr wrap="none" rtlCol="0">
            <a:spAutoFit/>
          </a:bodyPr>
          <a:lstStyle/>
          <a:p>
            <a:r>
              <a:rPr lang="en-GB" sz="1100" b="1" dirty="0">
                <a:solidFill>
                  <a:schemeClr val="tx2"/>
                </a:solidFill>
                <a:latin typeface="Arial" panose="020B0604020202020204" pitchFamily="34" charset="0"/>
                <a:ea typeface="Aileron" charset="0"/>
                <a:cs typeface="Arial" panose="020B0604020202020204" pitchFamily="34" charset="0"/>
              </a:rPr>
              <a:t>Email</a:t>
            </a:r>
          </a:p>
          <a:p>
            <a:r>
              <a:rPr lang="en-GB" sz="1200" dirty="0">
                <a:solidFill>
                  <a:schemeClr val="accent1"/>
                </a:solidFill>
                <a:latin typeface="Arial" panose="020B0604020202020204" pitchFamily="34" charset="0"/>
                <a:ea typeface="Aileron" charset="0"/>
                <a:cs typeface="Arial" panose="020B0604020202020204" pitchFamily="34" charset="0"/>
                <a:hlinkClick r:id="rId18"/>
              </a:rPr>
              <a:t>info@cor2ed</a:t>
            </a:r>
            <a:r>
              <a:rPr lang="en-GB" sz="1200" u="sng" dirty="0">
                <a:solidFill>
                  <a:schemeClr val="accent1"/>
                </a:solidFill>
                <a:latin typeface="Arial" panose="020B0604020202020204" pitchFamily="34" charset="0"/>
                <a:ea typeface="Aileron" charset="0"/>
                <a:cs typeface="Arial" panose="020B0604020202020204" pitchFamily="34" charset="0"/>
              </a:rPr>
              <a:t>.com</a:t>
            </a:r>
          </a:p>
        </p:txBody>
      </p:sp>
      <p:pic>
        <p:nvPicPr>
          <p:cNvPr id="66" name="Graphic 65">
            <a:extLst>
              <a:ext uri="{FF2B5EF4-FFF2-40B4-BE49-F238E27FC236}">
                <a16:creationId xmlns:a16="http://schemas.microsoft.com/office/drawing/2014/main" id="{9DA24A0E-A7B5-0F43-9CEB-3AB37F65AB39}"/>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6353367" y="5510213"/>
            <a:ext cx="371377" cy="371377"/>
          </a:xfrm>
          <a:prstGeom prst="rect">
            <a:avLst/>
          </a:prstGeom>
        </p:spPr>
      </p:pic>
      <p:pic>
        <p:nvPicPr>
          <p:cNvPr id="67" name="Graphic 66">
            <a:extLst>
              <a:ext uri="{FF2B5EF4-FFF2-40B4-BE49-F238E27FC236}">
                <a16:creationId xmlns:a16="http://schemas.microsoft.com/office/drawing/2014/main" id="{7AC80E8D-BB58-544E-93AC-E1DD6BDB2718}"/>
              </a:ext>
            </a:extLst>
          </p:cNvPr>
          <p:cNvPicPr>
            <a:picLocks noChangeAspect="1"/>
          </p:cNvPicPr>
          <p:nvPr userDrawn="1"/>
        </p:nvPicPr>
        <p:blipFill>
          <a:blip r:embed="rId21">
            <a:extLst>
              <a:ext uri="{96DAC541-7B7A-43D3-8B79-37D633B846F1}">
                <asvg:svgBlip xmlns:asvg="http://schemas.microsoft.com/office/drawing/2016/SVG/main" r:embed="rId22"/>
              </a:ext>
            </a:extLst>
          </a:blip>
          <a:stretch>
            <a:fillRect/>
          </a:stretch>
        </p:blipFill>
        <p:spPr>
          <a:xfrm>
            <a:off x="3913199" y="6035310"/>
            <a:ext cx="373380" cy="373380"/>
          </a:xfrm>
          <a:prstGeom prst="rect">
            <a:avLst/>
          </a:prstGeom>
        </p:spPr>
      </p:pic>
      <p:pic>
        <p:nvPicPr>
          <p:cNvPr id="68" name="Graphic 67">
            <a:extLst>
              <a:ext uri="{FF2B5EF4-FFF2-40B4-BE49-F238E27FC236}">
                <a16:creationId xmlns:a16="http://schemas.microsoft.com/office/drawing/2014/main" id="{199899B4-83C2-3F41-8722-47C88C99BFC3}"/>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3913199" y="5510213"/>
            <a:ext cx="373380" cy="373380"/>
          </a:xfrm>
          <a:prstGeom prst="rect">
            <a:avLst/>
          </a:prstGeom>
        </p:spPr>
      </p:pic>
      <p:pic>
        <p:nvPicPr>
          <p:cNvPr id="69" name="Graphic 68">
            <a:extLst>
              <a:ext uri="{FF2B5EF4-FFF2-40B4-BE49-F238E27FC236}">
                <a16:creationId xmlns:a16="http://schemas.microsoft.com/office/drawing/2014/main" id="{21E4A76C-336D-8543-93D3-D9B76F4C2087}"/>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416331" y="5510213"/>
            <a:ext cx="373380" cy="373380"/>
          </a:xfrm>
          <a:prstGeom prst="rect">
            <a:avLst/>
          </a:prstGeom>
        </p:spPr>
      </p:pic>
      <p:pic>
        <p:nvPicPr>
          <p:cNvPr id="71" name="Graphic 70" descr="Marker with solid fill">
            <a:extLst>
              <a:ext uri="{FF2B5EF4-FFF2-40B4-BE49-F238E27FC236}">
                <a16:creationId xmlns:a16="http://schemas.microsoft.com/office/drawing/2014/main" id="{8B0E120F-318A-8F48-A635-416307D2FCC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6693" y="2391159"/>
            <a:ext cx="313184" cy="313184"/>
          </a:xfrm>
          <a:prstGeom prst="rect">
            <a:avLst/>
          </a:prstGeom>
        </p:spPr>
      </p:pic>
      <p:pic>
        <p:nvPicPr>
          <p:cNvPr id="72" name="Graphic 71" descr="Marker with solid fill">
            <a:extLst>
              <a:ext uri="{FF2B5EF4-FFF2-40B4-BE49-F238E27FC236}">
                <a16:creationId xmlns:a16="http://schemas.microsoft.com/office/drawing/2014/main" id="{F77A31C7-37D0-4C4E-8D6D-8858270DD3E0}"/>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960009" y="1792711"/>
            <a:ext cx="313184" cy="313184"/>
          </a:xfrm>
          <a:prstGeom prst="rect">
            <a:avLst/>
          </a:prstGeom>
        </p:spPr>
      </p:pic>
      <p:pic>
        <p:nvPicPr>
          <p:cNvPr id="73" name="Graphic 72" descr="Marker with solid fill">
            <a:extLst>
              <a:ext uri="{FF2B5EF4-FFF2-40B4-BE49-F238E27FC236}">
                <a16:creationId xmlns:a16="http://schemas.microsoft.com/office/drawing/2014/main" id="{FA88A190-D239-A34C-9D1C-33E408F399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575004" y="1970736"/>
            <a:ext cx="313184" cy="313184"/>
          </a:xfrm>
          <a:prstGeom prst="rect">
            <a:avLst/>
          </a:prstGeom>
        </p:spPr>
      </p:pic>
      <p:pic>
        <p:nvPicPr>
          <p:cNvPr id="74" name="Graphic 73" descr="Marker with solid fill">
            <a:extLst>
              <a:ext uri="{FF2B5EF4-FFF2-40B4-BE49-F238E27FC236}">
                <a16:creationId xmlns:a16="http://schemas.microsoft.com/office/drawing/2014/main" id="{762A8524-C9D8-4044-B5CF-732D93973EB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676647" y="2164582"/>
            <a:ext cx="313184" cy="313184"/>
          </a:xfrm>
          <a:prstGeom prst="rect">
            <a:avLst/>
          </a:prstGeom>
        </p:spPr>
      </p:pic>
      <p:pic>
        <p:nvPicPr>
          <p:cNvPr id="75" name="Graphic 74" descr="Marker with solid fill">
            <a:extLst>
              <a:ext uri="{FF2B5EF4-FFF2-40B4-BE49-F238E27FC236}">
                <a16:creationId xmlns:a16="http://schemas.microsoft.com/office/drawing/2014/main" id="{47185421-2870-3548-A12E-0BDC8DA4BC7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961794" y="1306180"/>
            <a:ext cx="313184" cy="313184"/>
          </a:xfrm>
          <a:prstGeom prst="rect">
            <a:avLst/>
          </a:prstGeom>
        </p:spPr>
      </p:pic>
      <p:pic>
        <p:nvPicPr>
          <p:cNvPr id="76" name="Graphic 75" descr="Marker with solid fill">
            <a:extLst>
              <a:ext uri="{FF2B5EF4-FFF2-40B4-BE49-F238E27FC236}">
                <a16:creationId xmlns:a16="http://schemas.microsoft.com/office/drawing/2014/main" id="{313D09C2-EF20-2145-B8BE-FB08ACB1F36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98622" y="1897545"/>
            <a:ext cx="313184" cy="313184"/>
          </a:xfrm>
          <a:prstGeom prst="rect">
            <a:avLst/>
          </a:prstGeom>
        </p:spPr>
      </p:pic>
      <p:pic>
        <p:nvPicPr>
          <p:cNvPr id="77" name="Graphic 76" descr="Marker with solid fill">
            <a:extLst>
              <a:ext uri="{FF2B5EF4-FFF2-40B4-BE49-F238E27FC236}">
                <a16:creationId xmlns:a16="http://schemas.microsoft.com/office/drawing/2014/main" id="{F0A2E466-2A1B-144F-AE56-4946394E7FFB}"/>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484975" y="3540815"/>
            <a:ext cx="313184" cy="313184"/>
          </a:xfrm>
          <a:prstGeom prst="rect">
            <a:avLst/>
          </a:prstGeom>
        </p:spPr>
      </p:pic>
      <p:pic>
        <p:nvPicPr>
          <p:cNvPr id="78" name="Graphic 77" descr="Marker with solid fill">
            <a:extLst>
              <a:ext uri="{FF2B5EF4-FFF2-40B4-BE49-F238E27FC236}">
                <a16:creationId xmlns:a16="http://schemas.microsoft.com/office/drawing/2014/main" id="{CCA7587C-5F96-3B41-A33E-7EE2DD0033A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289497" y="3912462"/>
            <a:ext cx="313184" cy="313184"/>
          </a:xfrm>
          <a:prstGeom prst="rect">
            <a:avLst/>
          </a:prstGeom>
        </p:spPr>
      </p:pic>
      <p:pic>
        <p:nvPicPr>
          <p:cNvPr id="79" name="Graphic 78" descr="Marker with solid fill">
            <a:extLst>
              <a:ext uri="{FF2B5EF4-FFF2-40B4-BE49-F238E27FC236}">
                <a16:creationId xmlns:a16="http://schemas.microsoft.com/office/drawing/2014/main" id="{48E62363-E642-804D-9BEF-D71E76830B3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982000" y="4300880"/>
            <a:ext cx="313184" cy="313184"/>
          </a:xfrm>
          <a:prstGeom prst="rect">
            <a:avLst/>
          </a:prstGeom>
        </p:spPr>
      </p:pic>
      <p:pic>
        <p:nvPicPr>
          <p:cNvPr id="80" name="Graphic 79" descr="Marker with solid fill">
            <a:extLst>
              <a:ext uri="{FF2B5EF4-FFF2-40B4-BE49-F238E27FC236}">
                <a16:creationId xmlns:a16="http://schemas.microsoft.com/office/drawing/2014/main" id="{3006D2C4-8855-514E-AD29-8CFB220EE88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545030" y="3200363"/>
            <a:ext cx="313184" cy="313184"/>
          </a:xfrm>
          <a:prstGeom prst="rect">
            <a:avLst/>
          </a:prstGeom>
        </p:spPr>
      </p:pic>
      <p:pic>
        <p:nvPicPr>
          <p:cNvPr id="81" name="Graphic 80" descr="Marker with solid fill">
            <a:extLst>
              <a:ext uri="{FF2B5EF4-FFF2-40B4-BE49-F238E27FC236}">
                <a16:creationId xmlns:a16="http://schemas.microsoft.com/office/drawing/2014/main" id="{D75F734C-D443-4B46-93DA-AF0CF31FBF3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687274" y="2439712"/>
            <a:ext cx="313184" cy="313184"/>
          </a:xfrm>
          <a:prstGeom prst="rect">
            <a:avLst/>
          </a:prstGeom>
        </p:spPr>
      </p:pic>
      <p:pic>
        <p:nvPicPr>
          <p:cNvPr id="82" name="Graphic 81" descr="Marker with solid fill">
            <a:extLst>
              <a:ext uri="{FF2B5EF4-FFF2-40B4-BE49-F238E27FC236}">
                <a16:creationId xmlns:a16="http://schemas.microsoft.com/office/drawing/2014/main" id="{C7AE84ED-8422-DC4E-B175-CC5C8F704B8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19722" y="2262274"/>
            <a:ext cx="313184" cy="313184"/>
          </a:xfrm>
          <a:prstGeom prst="rect">
            <a:avLst/>
          </a:prstGeom>
        </p:spPr>
      </p:pic>
      <p:pic>
        <p:nvPicPr>
          <p:cNvPr id="83" name="Graphic 82" descr="Marker with solid fill">
            <a:extLst>
              <a:ext uri="{FF2B5EF4-FFF2-40B4-BE49-F238E27FC236}">
                <a16:creationId xmlns:a16="http://schemas.microsoft.com/office/drawing/2014/main" id="{2532B885-263B-9047-A78D-9A81683C9B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458162" y="1573864"/>
            <a:ext cx="313184" cy="313184"/>
          </a:xfrm>
          <a:prstGeom prst="rect">
            <a:avLst/>
          </a:prstGeom>
        </p:spPr>
      </p:pic>
      <p:pic>
        <p:nvPicPr>
          <p:cNvPr id="84" name="Graphic 83" descr="Marker with solid fill">
            <a:extLst>
              <a:ext uri="{FF2B5EF4-FFF2-40B4-BE49-F238E27FC236}">
                <a16:creationId xmlns:a16="http://schemas.microsoft.com/office/drawing/2014/main" id="{34D460A1-4807-2542-A643-4A069172EFB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28690" y="1598140"/>
            <a:ext cx="313184" cy="313184"/>
          </a:xfrm>
          <a:prstGeom prst="rect">
            <a:avLst/>
          </a:prstGeom>
        </p:spPr>
      </p:pic>
      <p:pic>
        <p:nvPicPr>
          <p:cNvPr id="85" name="Graphic 84" descr="Marker with solid fill">
            <a:extLst>
              <a:ext uri="{FF2B5EF4-FFF2-40B4-BE49-F238E27FC236}">
                <a16:creationId xmlns:a16="http://schemas.microsoft.com/office/drawing/2014/main" id="{A74ED9DC-6688-634F-A250-243C66A93ED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385334" y="1679060"/>
            <a:ext cx="313184" cy="313184"/>
          </a:xfrm>
          <a:prstGeom prst="rect">
            <a:avLst/>
          </a:prstGeom>
        </p:spPr>
      </p:pic>
      <p:pic>
        <p:nvPicPr>
          <p:cNvPr id="86" name="Graphic 85" descr="Marker with solid fill">
            <a:extLst>
              <a:ext uri="{FF2B5EF4-FFF2-40B4-BE49-F238E27FC236}">
                <a16:creationId xmlns:a16="http://schemas.microsoft.com/office/drawing/2014/main" id="{AEE635D7-DEC7-0148-A210-028FEA359B3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875536" y="1670968"/>
            <a:ext cx="313184" cy="313184"/>
          </a:xfrm>
          <a:prstGeom prst="rect">
            <a:avLst/>
          </a:prstGeom>
        </p:spPr>
      </p:pic>
      <p:pic>
        <p:nvPicPr>
          <p:cNvPr id="87" name="Graphic 86" descr="Marker with solid fill">
            <a:extLst>
              <a:ext uri="{FF2B5EF4-FFF2-40B4-BE49-F238E27FC236}">
                <a16:creationId xmlns:a16="http://schemas.microsoft.com/office/drawing/2014/main" id="{7554E447-FE87-C54B-8B21-57EF933B125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094021" y="1565772"/>
            <a:ext cx="313184" cy="313184"/>
          </a:xfrm>
          <a:prstGeom prst="rect">
            <a:avLst/>
          </a:prstGeom>
        </p:spPr>
      </p:pic>
      <p:pic>
        <p:nvPicPr>
          <p:cNvPr id="88" name="Graphic 87" descr="Marker with solid fill">
            <a:extLst>
              <a:ext uri="{FF2B5EF4-FFF2-40B4-BE49-F238E27FC236}">
                <a16:creationId xmlns:a16="http://schemas.microsoft.com/office/drawing/2014/main" id="{443C4B3F-A327-814A-838B-1304A4D2BD7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7215401" y="1598140"/>
            <a:ext cx="313184" cy="313184"/>
          </a:xfrm>
          <a:prstGeom prst="rect">
            <a:avLst/>
          </a:prstGeom>
        </p:spPr>
      </p:pic>
      <p:pic>
        <p:nvPicPr>
          <p:cNvPr id="89" name="Graphic 88" descr="Marker with solid fill">
            <a:extLst>
              <a:ext uri="{FF2B5EF4-FFF2-40B4-BE49-F238E27FC236}">
                <a16:creationId xmlns:a16="http://schemas.microsoft.com/office/drawing/2014/main" id="{0DC73A53-C4DE-4445-B167-0D121CD5272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481562" y="1987144"/>
            <a:ext cx="313184" cy="313184"/>
          </a:xfrm>
          <a:prstGeom prst="rect">
            <a:avLst/>
          </a:prstGeom>
        </p:spPr>
      </p:pic>
      <p:pic>
        <p:nvPicPr>
          <p:cNvPr id="90" name="Graphic 89" descr="Marker with solid fill">
            <a:extLst>
              <a:ext uri="{FF2B5EF4-FFF2-40B4-BE49-F238E27FC236}">
                <a16:creationId xmlns:a16="http://schemas.microsoft.com/office/drawing/2014/main" id="{AF39396C-6A5A-FA42-986E-C13F19F631D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376366" y="1946684"/>
            <a:ext cx="313184" cy="313184"/>
          </a:xfrm>
          <a:prstGeom prst="rect">
            <a:avLst/>
          </a:prstGeom>
        </p:spPr>
      </p:pic>
      <p:pic>
        <p:nvPicPr>
          <p:cNvPr id="91" name="Graphic 90" descr="Marker with solid fill">
            <a:extLst>
              <a:ext uri="{FF2B5EF4-FFF2-40B4-BE49-F238E27FC236}">
                <a16:creationId xmlns:a16="http://schemas.microsoft.com/office/drawing/2014/main" id="{ADA742A8-F8A3-C34A-B42B-1DC158290AF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085053" y="1623003"/>
            <a:ext cx="313184" cy="313184"/>
          </a:xfrm>
          <a:prstGeom prst="rect">
            <a:avLst/>
          </a:prstGeom>
        </p:spPr>
      </p:pic>
      <p:pic>
        <p:nvPicPr>
          <p:cNvPr id="92" name="Graphic 91" descr="Marker with solid fill">
            <a:extLst>
              <a:ext uri="{FF2B5EF4-FFF2-40B4-BE49-F238E27FC236}">
                <a16:creationId xmlns:a16="http://schemas.microsoft.com/office/drawing/2014/main" id="{461D264F-BF20-1F41-8FCE-E4D7FA9A13E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82157" y="1720107"/>
            <a:ext cx="313184" cy="313184"/>
          </a:xfrm>
          <a:prstGeom prst="rect">
            <a:avLst/>
          </a:prstGeom>
        </p:spPr>
      </p:pic>
      <p:pic>
        <p:nvPicPr>
          <p:cNvPr id="93" name="Graphic 92" descr="Marker with solid fill">
            <a:extLst>
              <a:ext uri="{FF2B5EF4-FFF2-40B4-BE49-F238E27FC236}">
                <a16:creationId xmlns:a16="http://schemas.microsoft.com/office/drawing/2014/main" id="{01505620-15B1-1A4D-A195-EB87809CBA7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4165973" y="1792935"/>
            <a:ext cx="313184" cy="313184"/>
          </a:xfrm>
          <a:prstGeom prst="rect">
            <a:avLst/>
          </a:prstGeom>
        </p:spPr>
      </p:pic>
      <p:pic>
        <p:nvPicPr>
          <p:cNvPr id="94" name="Graphic 93" descr="Marker with solid fill">
            <a:extLst>
              <a:ext uri="{FF2B5EF4-FFF2-40B4-BE49-F238E27FC236}">
                <a16:creationId xmlns:a16="http://schemas.microsoft.com/office/drawing/2014/main" id="{BD6E3A08-1566-B845-979E-76E658A5C7DD}"/>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12820" y="1703922"/>
            <a:ext cx="313184" cy="313184"/>
          </a:xfrm>
          <a:prstGeom prst="rect">
            <a:avLst/>
          </a:prstGeom>
        </p:spPr>
      </p:pic>
      <p:pic>
        <p:nvPicPr>
          <p:cNvPr id="95" name="Graphic 94" descr="Marker with solid fill">
            <a:extLst>
              <a:ext uri="{FF2B5EF4-FFF2-40B4-BE49-F238E27FC236}">
                <a16:creationId xmlns:a16="http://schemas.microsoft.com/office/drawing/2014/main" id="{A2C3FACD-9BE7-DD4C-8D35-EB2BEAD9FBD5}"/>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777555" y="1970961"/>
            <a:ext cx="313184" cy="313184"/>
          </a:xfrm>
          <a:prstGeom prst="rect">
            <a:avLst/>
          </a:prstGeom>
        </p:spPr>
      </p:pic>
      <p:pic>
        <p:nvPicPr>
          <p:cNvPr id="96" name="Graphic 95" descr="Marker with solid fill">
            <a:extLst>
              <a:ext uri="{FF2B5EF4-FFF2-40B4-BE49-F238E27FC236}">
                <a16:creationId xmlns:a16="http://schemas.microsoft.com/office/drawing/2014/main" id="{46E87B89-E78F-A14C-99F2-0421570F16BC}"/>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842291" y="2084249"/>
            <a:ext cx="313184" cy="313184"/>
          </a:xfrm>
          <a:prstGeom prst="rect">
            <a:avLst/>
          </a:prstGeom>
        </p:spPr>
      </p:pic>
      <p:pic>
        <p:nvPicPr>
          <p:cNvPr id="97" name="Graphic 96" descr="Marker with solid fill">
            <a:extLst>
              <a:ext uri="{FF2B5EF4-FFF2-40B4-BE49-F238E27FC236}">
                <a16:creationId xmlns:a16="http://schemas.microsoft.com/office/drawing/2014/main" id="{21971F66-27DB-C94C-A121-37F50845B811}"/>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89137" y="2148985"/>
            <a:ext cx="313184" cy="313184"/>
          </a:xfrm>
          <a:prstGeom prst="rect">
            <a:avLst/>
          </a:prstGeom>
        </p:spPr>
      </p:pic>
      <p:pic>
        <p:nvPicPr>
          <p:cNvPr id="98" name="Graphic 97" descr="Marker with solid fill">
            <a:extLst>
              <a:ext uri="{FF2B5EF4-FFF2-40B4-BE49-F238E27FC236}">
                <a16:creationId xmlns:a16="http://schemas.microsoft.com/office/drawing/2014/main" id="{F9EF303E-5F8A-5841-B5FB-7215092D7199}"/>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324401" y="1987144"/>
            <a:ext cx="313184" cy="313184"/>
          </a:xfrm>
          <a:prstGeom prst="rect">
            <a:avLst/>
          </a:prstGeom>
        </p:spPr>
      </p:pic>
      <p:sp>
        <p:nvSpPr>
          <p:cNvPr id="99" name="Rectangle 98">
            <a:hlinkClick r:id="rId18"/>
            <a:extLst>
              <a:ext uri="{FF2B5EF4-FFF2-40B4-BE49-F238E27FC236}">
                <a16:creationId xmlns:a16="http://schemas.microsoft.com/office/drawing/2014/main" id="{2A6480F3-532C-6543-85E7-0BC80B7701C0}"/>
              </a:ext>
            </a:extLst>
          </p:cNvPr>
          <p:cNvSpPr/>
          <p:nvPr userDrawn="1"/>
        </p:nvSpPr>
        <p:spPr>
          <a:xfrm>
            <a:off x="6328745" y="5464311"/>
            <a:ext cx="1862964" cy="45292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Rectangle 100">
            <a:hlinkClick r:id="rId10"/>
            <a:extLst>
              <a:ext uri="{FF2B5EF4-FFF2-40B4-BE49-F238E27FC236}">
                <a16:creationId xmlns:a16="http://schemas.microsoft.com/office/drawing/2014/main" id="{271C9EA2-037E-9447-9A8A-CC48EEAF6E57}"/>
              </a:ext>
            </a:extLst>
          </p:cNvPr>
          <p:cNvSpPr/>
          <p:nvPr userDrawn="1"/>
        </p:nvSpPr>
        <p:spPr>
          <a:xfrm>
            <a:off x="358737" y="5484109"/>
            <a:ext cx="35585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2" name="Rectangle 101">
            <a:hlinkClick r:id="rId11"/>
            <a:extLst>
              <a:ext uri="{FF2B5EF4-FFF2-40B4-BE49-F238E27FC236}">
                <a16:creationId xmlns:a16="http://schemas.microsoft.com/office/drawing/2014/main" id="{6F45FC3A-EC6D-074D-B1BD-EB183B8127E8}"/>
              </a:ext>
            </a:extLst>
          </p:cNvPr>
          <p:cNvSpPr/>
          <p:nvPr userDrawn="1"/>
        </p:nvSpPr>
        <p:spPr>
          <a:xfrm>
            <a:off x="3852937" y="5484635"/>
            <a:ext cx="2271388"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03" name="Picture 102">
            <a:hlinkClick r:id="rId27"/>
            <a:extLst>
              <a:ext uri="{FF2B5EF4-FFF2-40B4-BE49-F238E27FC236}">
                <a16:creationId xmlns:a16="http://schemas.microsoft.com/office/drawing/2014/main" id="{147925DD-D9D1-2343-9C2B-E03BBDBED89E}"/>
              </a:ext>
            </a:extLst>
          </p:cNvPr>
          <p:cNvPicPr>
            <a:picLocks noChangeAspect="1"/>
          </p:cNvPicPr>
          <p:nvPr userDrawn="1"/>
        </p:nvPicPr>
        <p:blipFill rotWithShape="1">
          <a:blip r:embed="rId28"/>
          <a:srcRect r="1656"/>
          <a:stretch/>
        </p:blipFill>
        <p:spPr>
          <a:xfrm>
            <a:off x="408402" y="4680071"/>
            <a:ext cx="1825740" cy="719388"/>
          </a:xfrm>
          <a:prstGeom prst="rect">
            <a:avLst/>
          </a:prstGeom>
        </p:spPr>
      </p:pic>
    </p:spTree>
  </p:cSld>
  <p:clrMapOvr>
    <a:masterClrMapping/>
  </p:clrMapOvr>
  <p:transition>
    <p:fade/>
  </p:transition>
  <p:extLst>
    <p:ext uri="{DCECCB84-F9BA-43D5-87BE-67443E8EF086}">
      <p15:sldGuideLst xmlns:p15="http://schemas.microsoft.com/office/powerpoint/2012/main">
        <p15:guide id="1" pos="274" userDrawn="1">
          <p15:clr>
            <a:srgbClr val="FBAE40"/>
          </p15:clr>
        </p15:guide>
        <p15:guide id="2" orient="horz" pos="548" userDrawn="1">
          <p15:clr>
            <a:srgbClr val="FBAE40"/>
          </p15:clr>
        </p15:guide>
        <p15:guide id="3" pos="147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a:xfrm>
            <a:off x="619201" y="259200"/>
            <a:ext cx="10963199" cy="864000"/>
          </a:xfrm>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371778731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NO LOGO">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buClr>
                <a:schemeClr val="accent1"/>
              </a:buCl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ct val="100000"/>
              </a:lnSpc>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Arial" panose="020B0604020202020204" pitchFamily="34" charset="0"/>
                <a:ea typeface="Verdana" panose="020B060403050404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9B8AF02-8DFA-0F48-AD52-63D63C30E8AB}"/>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2" name="Rectangle 1">
            <a:extLst>
              <a:ext uri="{FF2B5EF4-FFF2-40B4-BE49-F238E27FC236}">
                <a16:creationId xmlns:a16="http://schemas.microsoft.com/office/drawing/2014/main" id="{E95B24BC-BC56-FD4E-B9E0-A07C7B8EBB54}"/>
              </a:ext>
            </a:extLst>
          </p:cNvPr>
          <p:cNvSpPr/>
          <p:nvPr userDrawn="1"/>
        </p:nvSpPr>
        <p:spPr>
          <a:xfrm>
            <a:off x="9984432" y="259200"/>
            <a:ext cx="1872208" cy="649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9879610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Disposition personnalisée">
    <p:bg>
      <p:bgPr>
        <a:solidFill>
          <a:srgbClr val="5D8298"/>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Modify the text</a:t>
            </a:r>
          </a:p>
        </p:txBody>
      </p:sp>
      <p:sp>
        <p:nvSpPr>
          <p:cNvPr id="3"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9"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spc="0">
                <a:solidFill>
                  <a:srgbClr val="5D8298"/>
                </a:solidFill>
                <a:latin typeface="Arial" panose="020B0604020202020204" pitchFamily="34" charset="0"/>
                <a:ea typeface="Arial" panose="020B0604020202020204" pitchFamily="34" charset="0"/>
                <a:cs typeface="Arial" panose="020B0604020202020204" pitchFamily="34" charset="0"/>
              </a:defRPr>
            </a:lvl1pPr>
          </a:lstStyle>
          <a:p>
            <a:r>
              <a:rPr lang="fr-FR" dirty="0"/>
              <a:t>Click and </a:t>
            </a:r>
            <a:r>
              <a:rPr lang="fr-FR" dirty="0" err="1"/>
              <a:t>Modify</a:t>
            </a:r>
            <a:r>
              <a:rPr lang="fr-FR" dirty="0"/>
              <a:t> </a:t>
            </a:r>
            <a:br>
              <a:rPr lang="fr-FR" dirty="0"/>
            </a:br>
            <a:r>
              <a:rPr lang="fr-FR" dirty="0"/>
              <a:t>the </a:t>
            </a:r>
            <a:r>
              <a:rPr lang="fr-FR" dirty="0" err="1"/>
              <a:t>text</a:t>
            </a:r>
            <a:endParaRPr lang="fr-FR" dirty="0"/>
          </a:p>
        </p:txBody>
      </p:sp>
      <p:sp>
        <p:nvSpPr>
          <p:cNvPr id="10" name="Rectangle 9"/>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5"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6_Disposition personnalisée">
    <p:bg>
      <p:bgPr>
        <a:solidFill>
          <a:srgbClr val="5D8298"/>
        </a:solidFill>
        <a:effectLst/>
      </p:bgPr>
    </p:bg>
    <p:spTree>
      <p:nvGrpSpPr>
        <p:cNvPr id="1" name=""/>
        <p:cNvGrpSpPr/>
        <p:nvPr/>
      </p:nvGrpSpPr>
      <p:grpSpPr>
        <a:xfrm>
          <a:off x="0" y="0"/>
          <a:ext cx="0" cy="0"/>
          <a:chOff x="0" y="0"/>
          <a:chExt cx="0" cy="0"/>
        </a:xfrm>
      </p:grpSpPr>
      <p:sp>
        <p:nvSpPr>
          <p:cNvPr id="2"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en-GB" noProof="0" dirty="0"/>
              <a:t>Click and Modify the text</a:t>
            </a:r>
          </a:p>
        </p:txBody>
      </p:sp>
      <p:sp>
        <p:nvSpPr>
          <p:cNvPr id="4"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endParaRPr lang="en-GB" noProof="0" dirty="0"/>
          </a:p>
        </p:txBody>
      </p:sp>
      <p:sp>
        <p:nvSpPr>
          <p:cNvPr id="5" name="Content Placeholder 5">
            <a:extLst>
              <a:ext uri="{FF2B5EF4-FFF2-40B4-BE49-F238E27FC236}">
                <a16:creationId xmlns:a16="http://schemas.microsoft.com/office/drawing/2014/main" id="{CB0892A3-AA32-4643-922B-907261114EE2}"/>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chemeClr val="bg1"/>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800" noProof="0" dirty="0">
              <a:latin typeface="Arial" panose="020B0604020202020204" pitchFamily="34" charset="0"/>
              <a:cs typeface="Arial" panose="020B0604020202020204" pitchFamily="34" charset="0"/>
            </a:endParaRPr>
          </a:p>
        </p:txBody>
      </p:sp>
      <p:sp>
        <p:nvSpPr>
          <p:cNvPr id="4"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3" name="Title 2">
            <a:extLst>
              <a:ext uri="{FF2B5EF4-FFF2-40B4-BE49-F238E27FC236}">
                <a16:creationId xmlns:a16="http://schemas.microsoft.com/office/drawing/2014/main" id="{C886629B-70FD-5844-A852-AA84E9AB03FD}"/>
              </a:ext>
            </a:extLst>
          </p:cNvPr>
          <p:cNvSpPr>
            <a:spLocks noGrp="1"/>
          </p:cNvSpPr>
          <p:nvPr>
            <p:ph type="title" hasCustomPrompt="1"/>
          </p:nvPr>
        </p:nvSpPr>
        <p:spPr>
          <a:xfrm>
            <a:off x="431371" y="1052832"/>
            <a:ext cx="11247039" cy="647976"/>
          </a:xfrm>
        </p:spPr>
        <p:txBody>
          <a:bodyPr>
            <a:noAutofit/>
          </a:bodyPr>
          <a:lstStyle>
            <a:lvl1pPr algn="ctr">
              <a:defRPr sz="4000" spc="0">
                <a:latin typeface="Arial" panose="020B0604020202020204" pitchFamily="34" charset="0"/>
                <a:cs typeface="Arial" panose="020B0604020202020204" pitchFamily="34" charset="0"/>
              </a:defRPr>
            </a:lvl1pPr>
          </a:lstStyle>
          <a:p>
            <a:r>
              <a:rPr lang="en-GB" dirty="0"/>
              <a:t>Click AND MODIFY THE TEXT</a:t>
            </a:r>
            <a:endParaRPr lang="en-US" dirty="0"/>
          </a:p>
        </p:txBody>
      </p:sp>
      <p:sp>
        <p:nvSpPr>
          <p:cNvPr id="17" name="Text Placeholder 16">
            <a:extLst>
              <a:ext uri="{FF2B5EF4-FFF2-40B4-BE49-F238E27FC236}">
                <a16:creationId xmlns:a16="http://schemas.microsoft.com/office/drawing/2014/main" id="{29E1BEE5-34CE-E34C-BCFB-D7083C34B8C5}"/>
              </a:ext>
            </a:extLst>
          </p:cNvPr>
          <p:cNvSpPr>
            <a:spLocks noGrp="1"/>
          </p:cNvSpPr>
          <p:nvPr>
            <p:ph type="body" sz="quarter" idx="10" hasCustomPrompt="1"/>
          </p:nvPr>
        </p:nvSpPr>
        <p:spPr>
          <a:xfrm>
            <a:off x="1968499" y="2580900"/>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8" name="Text Placeholder 16">
            <a:extLst>
              <a:ext uri="{FF2B5EF4-FFF2-40B4-BE49-F238E27FC236}">
                <a16:creationId xmlns:a16="http://schemas.microsoft.com/office/drawing/2014/main" id="{5E89AE6E-09E9-A04C-9CFE-768FC4130566}"/>
              </a:ext>
            </a:extLst>
          </p:cNvPr>
          <p:cNvSpPr>
            <a:spLocks noGrp="1"/>
          </p:cNvSpPr>
          <p:nvPr>
            <p:ph type="body" sz="quarter" idx="11" hasCustomPrompt="1"/>
          </p:nvPr>
        </p:nvSpPr>
        <p:spPr>
          <a:xfrm>
            <a:off x="1967542" y="3877044"/>
            <a:ext cx="8255959" cy="416053"/>
          </a:xfrm>
        </p:spPr>
        <p:txBody>
          <a:bodyPr>
            <a:normAutofit/>
          </a:bodyPr>
          <a:lstStyle>
            <a:lvl1pPr marL="0" indent="0" algn="ctr">
              <a:buNone/>
              <a:defRPr sz="24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19" name="Text Placeholder 16">
            <a:extLst>
              <a:ext uri="{FF2B5EF4-FFF2-40B4-BE49-F238E27FC236}">
                <a16:creationId xmlns:a16="http://schemas.microsoft.com/office/drawing/2014/main" id="{FEC0F67F-0294-3044-9A92-E4F9BE84511E}"/>
              </a:ext>
            </a:extLst>
          </p:cNvPr>
          <p:cNvSpPr>
            <a:spLocks noGrp="1"/>
          </p:cNvSpPr>
          <p:nvPr>
            <p:ph type="body" sz="quarter" idx="12" hasCustomPrompt="1"/>
          </p:nvPr>
        </p:nvSpPr>
        <p:spPr>
          <a:xfrm>
            <a:off x="1967542" y="5125192"/>
            <a:ext cx="8255959" cy="536057"/>
          </a:xfrm>
        </p:spPr>
        <p:txBody>
          <a:bodyPr>
            <a:noAutofit/>
          </a:bodyPr>
          <a:lstStyle>
            <a:lvl1pPr marL="0" indent="0" algn="ctr">
              <a:buNone/>
              <a:defRPr sz="3200" b="1" cap="all" baseline="0">
                <a:latin typeface="Arial" panose="020B0604020202020204" pitchFamily="34" charset="0"/>
                <a:cs typeface="Arial" panose="020B0604020202020204" pitchFamily="34" charset="0"/>
              </a:defRPr>
            </a:lvl1pPr>
            <a:lvl2pPr marL="457200" indent="0">
              <a:buNone/>
              <a:defRPr/>
            </a:lvl2pPr>
          </a:lstStyle>
          <a:p>
            <a:pPr lvl="0"/>
            <a:r>
              <a:rPr lang="en-GB" dirty="0"/>
              <a:t>CLICK AND MODIFY THE TEXT</a:t>
            </a:r>
          </a:p>
        </p:txBody>
      </p:sp>
      <p:sp>
        <p:nvSpPr>
          <p:cNvPr id="8" name="Content Placeholder 5">
            <a:extLst>
              <a:ext uri="{FF2B5EF4-FFF2-40B4-BE49-F238E27FC236}">
                <a16:creationId xmlns:a16="http://schemas.microsoft.com/office/drawing/2014/main" id="{9DAE90F2-0D99-4E4A-B2F6-79682983F674}"/>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1C800C48-4F96-3047-964F-933FF318046D}"/>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214362"/>
            <a:ext cx="10972800" cy="702470"/>
          </a:xfrm>
          <a:prstGeom prst="rect">
            <a:avLst/>
          </a:prstGeom>
        </p:spPr>
        <p:txBody>
          <a:bodyPr wrap="square" lIns="0" tIns="0" rIns="0" bIns="0" anchor="t"/>
          <a:lstStyle>
            <a:lvl1pPr marL="0" indent="0" algn="l">
              <a:buNone/>
              <a:defRPr sz="2000" b="1" i="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4" name="Content Placeholder 3"/>
          <p:cNvSpPr>
            <a:spLocks noGrp="1"/>
          </p:cNvSpPr>
          <p:nvPr>
            <p:ph sz="quarter" idx="14"/>
          </p:nvPr>
        </p:nvSpPr>
        <p:spPr>
          <a:xfrm>
            <a:off x="619200" y="1987200"/>
            <a:ext cx="10963200" cy="3960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8E9715FD-800D-EC4B-B5EC-4EF7DCBD08D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lstStyle>
            <a:lvl1pPr marL="0" indent="0">
              <a:buNone/>
              <a:defRPr sz="3200" baseline="0">
                <a:latin typeface="Arial" panose="020B0604020202020204" pitchFamily="34" charset="0"/>
                <a:ea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2000" b="0" i="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6"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48F82FB2-1400-8B4D-AF68-7358C7D763C7}"/>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5" y="284704"/>
            <a:ext cx="10961184" cy="552008"/>
          </a:xfrm>
          <a:prstGeom prst="rect">
            <a:avLst/>
          </a:prstGeom>
        </p:spPr>
        <p:txBody>
          <a:bodyPr lIns="0" tIns="0" rIns="0" bIns="0" anchor="t"/>
          <a:lstStyle>
            <a:lvl1pPr algn="l">
              <a:defRPr sz="2000" b="1"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noProof="0" dirty="0"/>
              <a:t>Click and add text</a:t>
            </a:r>
          </a:p>
        </p:txBody>
      </p:sp>
      <p:sp>
        <p:nvSpPr>
          <p:cNvPr id="3" name="Espace réservé pour une image  2"/>
          <p:cNvSpPr>
            <a:spLocks noGrp="1"/>
          </p:cNvSpPr>
          <p:nvPr>
            <p:ph type="pic" idx="1" hasCustomPrompt="1"/>
          </p:nvPr>
        </p:nvSpPr>
        <p:spPr>
          <a:xfrm>
            <a:off x="609600" y="1228609"/>
            <a:ext cx="5181600" cy="4657047"/>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10" name="Espace réservé du texte 4"/>
          <p:cNvSpPr>
            <a:spLocks noGrp="1"/>
          </p:cNvSpPr>
          <p:nvPr>
            <p:ph type="body" sz="half" idx="12" hasCustomPrompt="1"/>
          </p:nvPr>
        </p:nvSpPr>
        <p:spPr>
          <a:xfrm>
            <a:off x="6158414" y="1270567"/>
            <a:ext cx="5423985" cy="4618263"/>
          </a:xfrm>
          <a:prstGeom prst="rect">
            <a:avLst/>
          </a:prstGeom>
        </p:spPr>
        <p:txBody>
          <a:bodyPr lIns="0" tIns="0" rIns="0" bIns="0"/>
          <a:lstStyle>
            <a:lvl1pPr marL="342900" indent="-342900">
              <a:buFont typeface="Arial" charset="0"/>
              <a:buChar char="•"/>
              <a:defRPr sz="2000" baseline="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800100" indent="-342900">
              <a:buFont typeface="Arial" charset="0"/>
              <a:buChar char="•"/>
              <a:defRPr sz="2000">
                <a:solidFill>
                  <a:srgbClr val="5D8298"/>
                </a:solidFill>
                <a:latin typeface="+mj-lt"/>
                <a:ea typeface="Calibri" charset="0"/>
                <a:cs typeface="Calibri" charset="0"/>
              </a:defRPr>
            </a:lvl2pPr>
            <a:lvl3pPr marL="1257300" indent="-342900">
              <a:buFont typeface="Arial" charset="0"/>
              <a:buChar char="•"/>
              <a:defRPr sz="2000" baseline="0">
                <a:solidFill>
                  <a:srgbClr val="5D8298"/>
                </a:solidFill>
                <a:latin typeface="+mj-lt"/>
                <a:ea typeface="Calibri" charset="0"/>
                <a:cs typeface="Calibri" charset="0"/>
              </a:defRPr>
            </a:lvl3pPr>
            <a:lvl4pPr marL="1714500" indent="-342900">
              <a:buFont typeface="Arial" charset="0"/>
              <a:buChar char="•"/>
              <a:defRPr sz="2000">
                <a:latin typeface="+mj-lt"/>
                <a:ea typeface="Calibri" charset="0"/>
                <a:cs typeface="Calibri" charset="0"/>
              </a:defRPr>
            </a:lvl4pPr>
            <a:lvl5pPr marL="2171700" indent="-342900">
              <a:buFont typeface="Arial" charset="0"/>
              <a:buChar char="•"/>
              <a:defRPr>
                <a:latin typeface="+mj-lt"/>
                <a:ea typeface="Calibri" charset="0"/>
                <a:cs typeface="Calibri" charset="0"/>
              </a:defRPr>
            </a:lvl5pPr>
          </a:lstStyle>
          <a:p>
            <a:r>
              <a:rPr lang="en-GB" noProof="0" dirty="0"/>
              <a:t>Add text</a:t>
            </a:r>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Arial" panose="020B0604020202020204" pitchFamily="34" charset="0"/>
                <a:ea typeface="Arial" panose="020B0604020202020204" pitchFamily="34" charset="0"/>
                <a:cs typeface="Arial" panose="020B0604020202020204" pitchFamily="34" charset="0"/>
              </a:defRPr>
            </a:lvl1pPr>
          </a:lstStyle>
          <a:p>
            <a:fld id="{FCE43C0F-8A7B-3A4B-9DB5-B3472E36E833}" type="slidenum">
              <a:rPr lang="en-GB" smtClean="0"/>
              <a:pPr/>
              <a:t>‹#›</a:t>
            </a:fld>
            <a:endParaRPr lang="en-GB" dirty="0"/>
          </a:p>
        </p:txBody>
      </p:sp>
      <p:sp>
        <p:nvSpPr>
          <p:cNvPr id="8" name="Content Placeholder 5">
            <a:extLst>
              <a:ext uri="{FF2B5EF4-FFF2-40B4-BE49-F238E27FC236}">
                <a16:creationId xmlns:a16="http://schemas.microsoft.com/office/drawing/2014/main" id="{4A6F5460-BA6D-C940-BFC5-F19A378019C6}"/>
              </a:ext>
            </a:extLst>
          </p:cNvPr>
          <p:cNvSpPr>
            <a:spLocks noGrp="1"/>
          </p:cNvSpPr>
          <p:nvPr>
            <p:ph sz="quarter" idx="15"/>
          </p:nvPr>
        </p:nvSpPr>
        <p:spPr>
          <a:xfrm>
            <a:off x="620183" y="6356351"/>
            <a:ext cx="10180339" cy="365125"/>
          </a:xfrm>
          <a:prstGeom prst="rect">
            <a:avLst/>
          </a:prstGeom>
        </p:spPr>
        <p:txBody>
          <a:bodyPr anchor="ctr" anchorCtr="0">
            <a:noAutofit/>
          </a:bodyPr>
          <a:lstStyle>
            <a:lvl1pPr marL="0" indent="0">
              <a:spcBef>
                <a:spcPts val="300"/>
              </a:spcBef>
              <a:buNone/>
              <a:defRPr sz="1200" spc="-30" baseline="0">
                <a:solidFill>
                  <a:srgbClr val="5D8298"/>
                </a:solidFill>
                <a:latin typeface="Arial" panose="020B0604020202020204" pitchFamily="34" charset="0"/>
                <a:cs typeface="Arial" panose="020B060402020202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noFill/>
          <a:ln w="127000" cap="flat" cmpd="sng" algn="ctr">
            <a:solidFill>
              <a:srgbClr val="5D829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fr-FR" sz="1800" dirty="0">
              <a:latin typeface="Arial" panose="020B0604020202020204" pitchFamily="34" charset="0"/>
              <a:cs typeface="Arial" panose="020B0604020202020204" pitchFamily="34" charset="0"/>
            </a:endParaRPr>
          </a:p>
        </p:txBody>
      </p:sp>
      <p:sp>
        <p:nvSpPr>
          <p:cNvPr id="2" name="Title Placeholder 1"/>
          <p:cNvSpPr>
            <a:spLocks noGrp="1"/>
          </p:cNvSpPr>
          <p:nvPr>
            <p:ph type="title"/>
          </p:nvPr>
        </p:nvSpPr>
        <p:spPr>
          <a:xfrm>
            <a:off x="619201" y="259200"/>
            <a:ext cx="10963199" cy="86400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6"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1" r:id="rId4"/>
    <p:sldLayoutId id="2147483658" r:id="rId5"/>
    <p:sldLayoutId id="2147483652" r:id="rId6"/>
    <p:sldLayoutId id="2147483657" r:id="rId7"/>
    <p:sldLayoutId id="2147483654" r:id="rId8"/>
    <p:sldLayoutId id="2147483655" r:id="rId9"/>
    <p:sldLayoutId id="2147483675" r:id="rId10"/>
    <p:sldLayoutId id="2147483676" r:id="rId11"/>
    <p:sldLayoutId id="2147483656" r:id="rId12"/>
    <p:sldLayoutId id="2147483678" r:id="rId13"/>
    <p:sldLayoutId id="2147483679" r:id="rId14"/>
  </p:sldLayoutIdLst>
  <p:hf hdr="0" ftr="0" dt="0"/>
  <p:txStyles>
    <p:titleStyle>
      <a:lvl1pPr algn="l" defTabSz="457200" rtl="0" eaLnBrk="1" latinLnBrk="0" hangingPunct="1">
        <a:spcBef>
          <a:spcPct val="0"/>
        </a:spcBef>
        <a:buNone/>
        <a:defRPr sz="2800" b="1" i="0" kern="1200" cap="all" spc="0" baseline="0">
          <a:solidFill>
            <a:srgbClr val="5D8298"/>
          </a:solidFill>
          <a:latin typeface="Arial" panose="020B0604020202020204" pitchFamily="34" charset="0"/>
          <a:ea typeface="Arial" panose="020B0604020202020204" pitchFamily="34" charset="0"/>
          <a:cs typeface="Arial" panose="020B0604020202020204" pitchFamily="34" charset="0"/>
        </a:defRPr>
      </a:lvl1pPr>
    </p:titleStyle>
    <p:bodyStyle>
      <a:lvl1pPr marL="357188" indent="-357188" algn="l" defTabSz="457200" rtl="0" eaLnBrk="1" latinLnBrk="0" hangingPunct="1">
        <a:spcBef>
          <a:spcPts val="1200"/>
        </a:spcBef>
        <a:buClr>
          <a:schemeClr val="accent2"/>
        </a:buClr>
        <a:buFont typeface="Arial"/>
        <a:buChar char="•"/>
        <a:defRPr sz="2000" b="0" i="0" kern="1200">
          <a:solidFill>
            <a:srgbClr val="5D8298"/>
          </a:solidFill>
          <a:latin typeface="Arial" panose="020B0604020202020204" pitchFamily="34" charset="0"/>
          <a:ea typeface="Arial" panose="020B0604020202020204" pitchFamily="34" charset="0"/>
          <a:cs typeface="Arial" panose="020B0604020202020204" pitchFamily="34" charset="0"/>
        </a:defRPr>
      </a:lvl1pPr>
      <a:lvl2pPr marL="714375" indent="-257175" algn="l" defTabSz="457200" rtl="0" eaLnBrk="1" latinLnBrk="0" hangingPunct="1">
        <a:spcBef>
          <a:spcPts val="400"/>
        </a:spcBef>
        <a:buClr>
          <a:schemeClr val="accent2"/>
        </a:buClr>
        <a:buFont typeface="Lucida Grande"/>
        <a:buChar char="–"/>
        <a:defRPr sz="1800" b="0" i="0" kern="1200">
          <a:solidFill>
            <a:srgbClr val="5D8298"/>
          </a:solidFill>
          <a:latin typeface="Arial" panose="020B0604020202020204" pitchFamily="34" charset="0"/>
          <a:ea typeface="Arial" panose="020B0604020202020204" pitchFamily="34" charset="0"/>
          <a:cs typeface="Arial" panose="020B0604020202020204" pitchFamily="34" charset="0"/>
        </a:defRPr>
      </a:lvl2pPr>
      <a:lvl3pPr marL="12573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3pPr>
      <a:lvl4pPr marL="17145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4pPr>
      <a:lvl5pPr marL="2171700" indent="-342900" algn="l" defTabSz="457200" rtl="0" eaLnBrk="1" latinLnBrk="0" hangingPunct="1">
        <a:spcBef>
          <a:spcPts val="400"/>
        </a:spcBef>
        <a:buClr>
          <a:schemeClr val="accent2"/>
        </a:buClr>
        <a:buFont typeface="Arial"/>
        <a:buChar char="•"/>
        <a:defRPr sz="1600" b="0" i="0" kern="1200">
          <a:solidFill>
            <a:srgbClr val="5D8298"/>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pituitaryconnect.cor2ed.com/"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36837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a:xfrm>
            <a:off x="620184" y="1425600"/>
            <a:ext cx="10963200" cy="4525200"/>
          </a:xfrm>
        </p:spPr>
        <p:txBody>
          <a:bodyPr vert="horz" lIns="0" tIns="0" rIns="0" bIns="0" rtlCol="0" anchor="t">
            <a:noAutofit/>
          </a:bodyPr>
          <a:lstStyle/>
          <a:p>
            <a:pPr marL="0" indent="0">
              <a:buNone/>
            </a:pPr>
            <a:r>
              <a:rPr lang="en-GB" b="1" dirty="0">
                <a:solidFill>
                  <a:schemeClr val="accent1"/>
                </a:solidFill>
              </a:rPr>
              <a:t>Background</a:t>
            </a:r>
            <a:r>
              <a:rPr lang="en-GB" dirty="0"/>
              <a:t> </a:t>
            </a:r>
          </a:p>
          <a:p>
            <a:r>
              <a:rPr lang="en-GB" dirty="0"/>
              <a:t>Surgical planning for small functional pituitary adenomas is often complicated due to inconclusive diagnostic MRI in up to 40% of patients, therefore hampering cure rates </a:t>
            </a:r>
          </a:p>
          <a:p>
            <a:pPr marL="356870" indent="-356870"/>
            <a:r>
              <a:rPr lang="en-GB" dirty="0">
                <a:latin typeface="Arial"/>
                <a:cs typeface="Arial"/>
              </a:rPr>
              <a:t>This study investigated [18F]FET-PET MRI as a novel method for the detection of small functional pituitary adenoma </a:t>
            </a:r>
          </a:p>
          <a:p>
            <a:pPr marL="0" indent="0">
              <a:buNone/>
            </a:pPr>
            <a:r>
              <a:rPr lang="en-GB" b="1" dirty="0">
                <a:solidFill>
                  <a:schemeClr val="accent1"/>
                </a:solidFill>
              </a:rPr>
              <a:t>Protocol &amp; Outcomes: </a:t>
            </a:r>
          </a:p>
          <a:p>
            <a:r>
              <a:rPr lang="en-GB" dirty="0"/>
              <a:t>Patients with CD (n=22) or acromegaly (n=6) with a suspected primary or recurrent small functional pituitary adenoma underwent [18F]FET PET-MRI</a:t>
            </a:r>
          </a:p>
          <a:p>
            <a:r>
              <a:rPr lang="en-GB" dirty="0"/>
              <a:t>Focal uptake of [18F]FET was evaluated by a single nuclear radiologist and MRI was separately evaluated by a single neuroradiologist </a:t>
            </a:r>
          </a:p>
          <a:p>
            <a:r>
              <a:rPr lang="en-GB" dirty="0"/>
              <a:t>Outcomes were compared with clinical follow-up and sensitivity and positive predictive values were calculated</a:t>
            </a:r>
          </a:p>
          <a:p>
            <a:endParaRPr lang="en-GB" dirty="0"/>
          </a:p>
          <a:p>
            <a:endParaRPr lang="en-GB" dirty="0"/>
          </a:p>
          <a:p>
            <a:endParaRPr lang="en-GB" dirty="0"/>
          </a:p>
          <a:p>
            <a:endParaRPr lang="en-GB" dirty="0"/>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1165431" cy="577512"/>
          </a:xfrm>
        </p:spPr>
        <p:txBody>
          <a:bodyPr/>
          <a:lstStyle/>
          <a:p>
            <a:r>
              <a:rPr lang="en-GB" dirty="0">
                <a:latin typeface="Arial"/>
                <a:cs typeface="Arial"/>
              </a:rPr>
              <a:t>[18f]FET PET-MRI: background and study design</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10</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a:xfrm>
            <a:off x="620183" y="6356352"/>
            <a:ext cx="10180339" cy="346074"/>
          </a:xfrm>
        </p:spPr>
        <p:txBody>
          <a:bodyPr anchor="b"/>
          <a:lstStyle/>
          <a:p>
            <a:r>
              <a:rPr lang="en-GB" dirty="0">
                <a:latin typeface="Arial"/>
                <a:cs typeface="Arial"/>
              </a:rPr>
              <a:t>[18F]FET PET, 18F-fluoro-ethyl-tyrosine positron emission tomography; CD, Cushing's disease; MRI, magnetic resonance imaging </a:t>
            </a:r>
          </a:p>
          <a:p>
            <a:r>
              <a:rPr lang="en-GB" dirty="0">
                <a:latin typeface="Arial"/>
                <a:cs typeface="Arial"/>
              </a:rPr>
              <a:t>Pruis I, et al. ECE 2023. Abstract OC3.3  </a:t>
            </a:r>
          </a:p>
        </p:txBody>
      </p:sp>
    </p:spTree>
    <p:extLst>
      <p:ext uri="{BB962C8B-B14F-4D97-AF65-F5344CB8AC3E}">
        <p14:creationId xmlns:p14="http://schemas.microsoft.com/office/powerpoint/2010/main" val="416072502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497551" y="1034504"/>
            <a:ext cx="5422867" cy="715202"/>
          </a:xfrm>
        </p:spPr>
        <p:txBody>
          <a:bodyPr/>
          <a:lstStyle/>
          <a:p>
            <a:pPr algn="ctr"/>
            <a:r>
              <a:rPr lang="en-GB" dirty="0">
                <a:latin typeface="Arial"/>
                <a:cs typeface="Arial"/>
              </a:rPr>
              <a:t>Cushing’s disease (N=22)</a:t>
            </a:r>
            <a:endParaRPr lang="en-US" dirty="0"/>
          </a:p>
        </p:txBody>
      </p:sp>
      <p:sp>
        <p:nvSpPr>
          <p:cNvPr id="7" name="Text Placeholder 6">
            <a:extLst>
              <a:ext uri="{FF2B5EF4-FFF2-40B4-BE49-F238E27FC236}">
                <a16:creationId xmlns:a16="http://schemas.microsoft.com/office/drawing/2014/main" id="{5705206F-0BCF-7F20-8217-CD6CD6E8F0D8}"/>
              </a:ext>
            </a:extLst>
          </p:cNvPr>
          <p:cNvSpPr>
            <a:spLocks noGrp="1"/>
          </p:cNvSpPr>
          <p:nvPr>
            <p:ph type="body" sz="quarter" idx="14"/>
          </p:nvPr>
        </p:nvSpPr>
        <p:spPr>
          <a:xfrm>
            <a:off x="6072615" y="1039042"/>
            <a:ext cx="5423985" cy="710664"/>
          </a:xfrm>
        </p:spPr>
        <p:txBody>
          <a:bodyPr vert="horz" lIns="0" tIns="0" rIns="0" bIns="0" rtlCol="0" anchor="t">
            <a:normAutofit/>
          </a:bodyPr>
          <a:lstStyle/>
          <a:p>
            <a:pPr algn="ctr"/>
            <a:r>
              <a:rPr lang="en-GB" dirty="0">
                <a:latin typeface="Arial"/>
                <a:cs typeface="Arial"/>
              </a:rPr>
              <a:t>Acromegaly (N=6)</a:t>
            </a:r>
            <a:endParaRPr lang="en-GB" dirty="0"/>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p:txBody>
          <a:bodyPr/>
          <a:lstStyle/>
          <a:p>
            <a:fld id="{FCE43C0F-8A7B-3A4B-9DB5-B3472E36E833}" type="slidenum">
              <a:rPr lang="en-GB" smtClean="0"/>
              <a:pPr/>
              <a:t>11</a:t>
            </a:fld>
            <a:endParaRPr lang="en-GB" dirty="0"/>
          </a:p>
        </p:txBody>
      </p:sp>
      <p:sp>
        <p:nvSpPr>
          <p:cNvPr id="13" name="Content Placeholder 10">
            <a:extLst>
              <a:ext uri="{FF2B5EF4-FFF2-40B4-BE49-F238E27FC236}">
                <a16:creationId xmlns:a16="http://schemas.microsoft.com/office/drawing/2014/main" id="{E29F8279-DBF8-1B9E-4660-D51160B7E34B}"/>
              </a:ext>
            </a:extLst>
          </p:cNvPr>
          <p:cNvSpPr>
            <a:spLocks noGrp="1"/>
          </p:cNvSpPr>
          <p:nvPr>
            <p:ph sz="quarter" idx="15"/>
          </p:nvPr>
        </p:nvSpPr>
        <p:spPr>
          <a:xfrm>
            <a:off x="620712" y="5991762"/>
            <a:ext cx="10961687" cy="710663"/>
          </a:xfrm>
        </p:spPr>
        <p:txBody>
          <a:bodyPr anchor="b"/>
          <a:lstStyle/>
          <a:p>
            <a:r>
              <a:rPr lang="en-GB" dirty="0">
                <a:solidFill>
                  <a:schemeClr val="tx2"/>
                </a:solidFill>
                <a:latin typeface="Arial"/>
                <a:cs typeface="Arial"/>
              </a:rPr>
              <a:t>[18F] FET PET, 18F-fluoro-ethyl-tyrosine positron emission tomography; CD, Cushing's disease; IPSS, inferior petrosal sinus sampling; MRI, magnetic resonance imaging; PPV, positive predictive values</a:t>
            </a:r>
            <a:endParaRPr lang="en-GB" dirty="0">
              <a:solidFill>
                <a:schemeClr val="tx2"/>
              </a:solidFill>
            </a:endParaRPr>
          </a:p>
          <a:p>
            <a:r>
              <a:rPr lang="en-GB" dirty="0">
                <a:solidFill>
                  <a:schemeClr val="tx2"/>
                </a:solidFill>
                <a:latin typeface="Arial"/>
                <a:cs typeface="Arial"/>
              </a:rPr>
              <a:t>Pruis I, et al. ECE 2023. Abstract OC3.3 </a:t>
            </a:r>
          </a:p>
        </p:txBody>
      </p:sp>
      <p:graphicFrame>
        <p:nvGraphicFramePr>
          <p:cNvPr id="16" name="Diagram 16">
            <a:extLst>
              <a:ext uri="{FF2B5EF4-FFF2-40B4-BE49-F238E27FC236}">
                <a16:creationId xmlns:a16="http://schemas.microsoft.com/office/drawing/2014/main" id="{87566068-8987-7B61-ADE6-673E5AFA3373}"/>
              </a:ext>
            </a:extLst>
          </p:cNvPr>
          <p:cNvGraphicFramePr/>
          <p:nvPr>
            <p:extLst>
              <p:ext uri="{D42A27DB-BD31-4B8C-83A1-F6EECF244321}">
                <p14:modId xmlns:p14="http://schemas.microsoft.com/office/powerpoint/2010/main" val="3571570207"/>
              </p:ext>
            </p:extLst>
          </p:nvPr>
        </p:nvGraphicFramePr>
        <p:xfrm>
          <a:off x="392923" y="1463103"/>
          <a:ext cx="5632121" cy="433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967" name="Diagram 16">
            <a:extLst>
              <a:ext uri="{FF2B5EF4-FFF2-40B4-BE49-F238E27FC236}">
                <a16:creationId xmlns:a16="http://schemas.microsoft.com/office/drawing/2014/main" id="{73DBA4AE-82AD-6AA2-20BF-EEF327D7E645}"/>
              </a:ext>
            </a:extLst>
          </p:cNvPr>
          <p:cNvGraphicFramePr/>
          <p:nvPr>
            <p:extLst>
              <p:ext uri="{D42A27DB-BD31-4B8C-83A1-F6EECF244321}">
                <p14:modId xmlns:p14="http://schemas.microsoft.com/office/powerpoint/2010/main" val="360535483"/>
              </p:ext>
            </p:extLst>
          </p:nvPr>
        </p:nvGraphicFramePr>
        <p:xfrm>
          <a:off x="6638127" y="1463103"/>
          <a:ext cx="4292961" cy="434216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itle 2">
            <a:extLst>
              <a:ext uri="{FF2B5EF4-FFF2-40B4-BE49-F238E27FC236}">
                <a16:creationId xmlns:a16="http://schemas.microsoft.com/office/drawing/2014/main" id="{06A02620-D4F7-48F6-3210-0C77C230AB34}"/>
              </a:ext>
            </a:extLst>
          </p:cNvPr>
          <p:cNvSpPr txBox="1">
            <a:spLocks/>
          </p:cNvSpPr>
          <p:nvPr/>
        </p:nvSpPr>
        <p:spPr>
          <a:xfrm>
            <a:off x="619201" y="259200"/>
            <a:ext cx="11165431" cy="577512"/>
          </a:xfrm>
          <a:prstGeom prst="rect">
            <a:avLst/>
          </a:prstGeom>
        </p:spPr>
        <p:txBody>
          <a:bodyPr vert="horz" wrap="none" lIns="0" tIns="0" rIns="0" bIns="0" rtlCol="0" anchor="t" anchorCtr="0">
            <a:normAutofit/>
          </a:bodyPr>
          <a:lstStyle>
            <a:lvl1pPr algn="l" defTabSz="457200" rtl="0" eaLnBrk="1" latinLnBrk="0" hangingPunct="1">
              <a:spcBef>
                <a:spcPct val="0"/>
              </a:spcBef>
              <a:buNone/>
              <a:defRPr sz="2000" b="1" i="0" kern="1200" cap="all" spc="100" baseline="0">
                <a:solidFill>
                  <a:srgbClr val="C7573C"/>
                </a:solidFill>
                <a:latin typeface="Arial" panose="020B0604020202020204" pitchFamily="34" charset="0"/>
                <a:ea typeface="Arial" panose="020B0604020202020204" pitchFamily="34" charset="0"/>
                <a:cs typeface="Arial" panose="020B0604020202020204" pitchFamily="34" charset="0"/>
              </a:defRPr>
            </a:lvl1pPr>
          </a:lstStyle>
          <a:p>
            <a:r>
              <a:rPr lang="en-GB" sz="2800" dirty="0">
                <a:solidFill>
                  <a:schemeClr val="tx2"/>
                </a:solidFill>
                <a:latin typeface="Arial"/>
                <a:cs typeface="Arial"/>
              </a:rPr>
              <a:t>[18f]FET PET-MRI: RESULTS</a:t>
            </a:r>
          </a:p>
        </p:txBody>
      </p:sp>
    </p:spTree>
    <p:extLst>
      <p:ext uri="{BB962C8B-B14F-4D97-AF65-F5344CB8AC3E}">
        <p14:creationId xmlns:p14="http://schemas.microsoft.com/office/powerpoint/2010/main" val="374873333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a:xfrm>
            <a:off x="620184" y="1425600"/>
            <a:ext cx="10963200" cy="4525200"/>
          </a:xfrm>
        </p:spPr>
        <p:txBody>
          <a:bodyPr vert="horz" lIns="0" tIns="0" rIns="0" bIns="0" rtlCol="0" anchor="t">
            <a:noAutofit/>
          </a:bodyPr>
          <a:lstStyle/>
          <a:p>
            <a:r>
              <a:rPr lang="en-GB" dirty="0"/>
              <a:t>[18F]FET PET-MRI shows high accuracy for localising small functional pituitary adenoma in patients with CD and acromegaly </a:t>
            </a:r>
          </a:p>
          <a:p>
            <a:r>
              <a:rPr lang="en-GB" dirty="0"/>
              <a:t>The diagnostic yield of this hybrid imaging technique exceeds that of MRI alone and IPSS </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963199" cy="864000"/>
          </a:xfrm>
        </p:spPr>
        <p:txBody>
          <a:bodyPr/>
          <a:lstStyle/>
          <a:p>
            <a:r>
              <a:rPr lang="en-GB" dirty="0">
                <a:latin typeface="Arial"/>
                <a:cs typeface="Arial"/>
              </a:rPr>
              <a:t>[18f]FET PET-MRI: summary</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12</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a:xfrm>
            <a:off x="620712" y="6253200"/>
            <a:ext cx="10961687" cy="449225"/>
          </a:xfrm>
        </p:spPr>
        <p:txBody>
          <a:bodyPr anchor="b" anchorCtr="0"/>
          <a:lstStyle/>
          <a:p>
            <a:r>
              <a:rPr lang="en-GB" dirty="0">
                <a:latin typeface="Arial"/>
                <a:cs typeface="Arial"/>
              </a:rPr>
              <a:t>[18F]FET PET, 18F-fluoro-ethyl-tyrosine positron emission tomography; CD, Cushing's disease; IPSS, inferior petrosal sinus sampling; MRI, magnetic resonance imaging </a:t>
            </a:r>
            <a:br>
              <a:rPr lang="en-GB" dirty="0"/>
            </a:br>
            <a:r>
              <a:rPr lang="en-GB" dirty="0">
                <a:latin typeface="Arial"/>
                <a:cs typeface="Arial"/>
              </a:rPr>
              <a:t>Pruis I, et al. ECE 20</a:t>
            </a:r>
            <a:r>
              <a:rPr lang="en-GB" dirty="0">
                <a:solidFill>
                  <a:schemeClr val="tx2"/>
                </a:solidFill>
                <a:latin typeface="Arial"/>
                <a:cs typeface="Arial"/>
              </a:rPr>
              <a:t>23. Abstract OC3.3 </a:t>
            </a:r>
          </a:p>
        </p:txBody>
      </p:sp>
      <p:sp>
        <p:nvSpPr>
          <p:cNvPr id="13" name="TextBox 12">
            <a:extLst>
              <a:ext uri="{FF2B5EF4-FFF2-40B4-BE49-F238E27FC236}">
                <a16:creationId xmlns:a16="http://schemas.microsoft.com/office/drawing/2014/main" id="{49F0844A-C09B-2355-D2C4-C1EE35892B3A}"/>
              </a:ext>
            </a:extLst>
          </p:cNvPr>
          <p:cNvSpPr txBox="1"/>
          <p:nvPr/>
        </p:nvSpPr>
        <p:spPr>
          <a:xfrm>
            <a:off x="619201" y="3356992"/>
            <a:ext cx="10589367" cy="1526160"/>
          </a:xfrm>
          <a:prstGeom prst="rect">
            <a:avLst/>
          </a:prstGeom>
          <a:solidFill>
            <a:schemeClr val="bg1"/>
          </a:solidFill>
          <a:ln w="28575">
            <a:solidFill>
              <a:schemeClr val="accent1"/>
            </a:solidFill>
          </a:ln>
        </p:spPr>
        <p:txBody>
          <a:bodyPr wrap="square" lIns="288000" tIns="108000" rIns="288000" bIns="108000" rtlCol="0" anchor="t">
            <a:spAutoFit/>
          </a:bodyPr>
          <a:lstStyle/>
          <a:p>
            <a:pPr>
              <a:spcBef>
                <a:spcPts val="600"/>
              </a:spcBef>
            </a:pPr>
            <a:r>
              <a:rPr lang="en-GB" sz="2000" b="1" u="sng" dirty="0">
                <a:solidFill>
                  <a:schemeClr val="accent1"/>
                </a:solidFill>
                <a:latin typeface="Arial" panose="020B0604020202020204" pitchFamily="34" charset="0"/>
                <a:ea typeface="Aileron" charset="0"/>
                <a:cs typeface="Arial" panose="020B0604020202020204" pitchFamily="34" charset="0"/>
              </a:rPr>
              <a:t>Clinical Perspective</a:t>
            </a:r>
          </a:p>
          <a:p>
            <a:pPr>
              <a:spcBef>
                <a:spcPts val="600"/>
              </a:spcBef>
              <a:buClr>
                <a:schemeClr val="accent1"/>
              </a:buClr>
            </a:pPr>
            <a:r>
              <a:rPr lang="en-GB" sz="2000" b="1" dirty="0">
                <a:solidFill>
                  <a:schemeClr val="accent1"/>
                </a:solidFill>
                <a:latin typeface="Arial"/>
                <a:cs typeface="Arial"/>
              </a:rPr>
              <a:t>With increased availability, [18F]FET PET-MRI could be used in clinical practice for localisation of small pituitary adenomas and thus increased yield of surgery or repeat surgery </a:t>
            </a:r>
            <a:r>
              <a:rPr lang="en-GB" sz="2000" b="1" dirty="0">
                <a:solidFill>
                  <a:schemeClr val="bg1"/>
                </a:solidFill>
                <a:latin typeface="Arial"/>
                <a:cs typeface="Arial"/>
              </a:rPr>
              <a:t>for IDMC intermediate/poor risk patients</a:t>
            </a:r>
          </a:p>
        </p:txBody>
      </p:sp>
    </p:spTree>
    <p:extLst>
      <p:ext uri="{BB962C8B-B14F-4D97-AF65-F5344CB8AC3E}">
        <p14:creationId xmlns:p14="http://schemas.microsoft.com/office/powerpoint/2010/main" val="275931989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605B60-A277-306B-0538-D09DB5791F12}"/>
              </a:ext>
            </a:extLst>
          </p:cNvPr>
          <p:cNvSpPr>
            <a:spLocks noGrp="1"/>
          </p:cNvSpPr>
          <p:nvPr>
            <p:ph type="sldNum" sz="quarter" idx="4"/>
          </p:nvPr>
        </p:nvSpPr>
        <p:spPr>
          <a:xfrm>
            <a:off x="10512491" y="6356351"/>
            <a:ext cx="1069909" cy="365125"/>
          </a:xfrm>
        </p:spPr>
        <p:txBody>
          <a:bodyPr/>
          <a:lstStyle/>
          <a:p>
            <a:fld id="{FCE43C0F-8A7B-3A4B-9DB5-B3472E36E833}" type="slidenum">
              <a:rPr lang="en-GB" smtClean="0"/>
              <a:pPr/>
              <a:t>13</a:t>
            </a:fld>
            <a:endParaRPr lang="en-GB" dirty="0"/>
          </a:p>
        </p:txBody>
      </p:sp>
      <p:sp>
        <p:nvSpPr>
          <p:cNvPr id="3" name="Title 2">
            <a:extLst>
              <a:ext uri="{FF2B5EF4-FFF2-40B4-BE49-F238E27FC236}">
                <a16:creationId xmlns:a16="http://schemas.microsoft.com/office/drawing/2014/main" id="{1A517CD4-7CF6-C7C9-A9E8-18D733DB0554}"/>
              </a:ext>
            </a:extLst>
          </p:cNvPr>
          <p:cNvSpPr>
            <a:spLocks noGrp="1"/>
          </p:cNvSpPr>
          <p:nvPr>
            <p:ph type="title"/>
          </p:nvPr>
        </p:nvSpPr>
        <p:spPr>
          <a:xfrm>
            <a:off x="609600" y="274638"/>
            <a:ext cx="10972800" cy="4162474"/>
          </a:xfrm>
        </p:spPr>
        <p:txBody>
          <a:bodyPr>
            <a:normAutofit/>
          </a:bodyPr>
          <a:lstStyle/>
          <a:p>
            <a:r>
              <a:rPr lang="en-GB" dirty="0"/>
              <a:t>Treatment Patterns in Acromegaly: Analysis of Real-World US Insurance Claims from the MarketScan</a:t>
            </a:r>
            <a:r>
              <a:rPr lang="en-GB" baseline="30000" dirty="0"/>
              <a:t>®</a:t>
            </a:r>
            <a:r>
              <a:rPr lang="en-GB" dirty="0"/>
              <a:t> Database</a:t>
            </a:r>
          </a:p>
        </p:txBody>
      </p:sp>
      <p:sp>
        <p:nvSpPr>
          <p:cNvPr id="4" name="Subtitle 3">
            <a:extLst>
              <a:ext uri="{FF2B5EF4-FFF2-40B4-BE49-F238E27FC236}">
                <a16:creationId xmlns:a16="http://schemas.microsoft.com/office/drawing/2014/main" id="{BFD41575-3C77-2CA7-5B6C-01C9D3D42EA3}"/>
              </a:ext>
            </a:extLst>
          </p:cNvPr>
          <p:cNvSpPr>
            <a:spLocks noGrp="1"/>
          </p:cNvSpPr>
          <p:nvPr>
            <p:ph type="subTitle" idx="1"/>
          </p:nvPr>
        </p:nvSpPr>
        <p:spPr>
          <a:xfrm>
            <a:off x="609600" y="4653136"/>
            <a:ext cx="10972800" cy="1655762"/>
          </a:xfrm>
        </p:spPr>
        <p:txBody>
          <a:bodyPr vert="horz" lIns="0" tIns="0" rIns="0" bIns="0" rtlCol="0" anchor="t">
            <a:normAutofit/>
          </a:bodyPr>
          <a:lstStyle/>
          <a:p>
            <a:r>
              <a:rPr lang="en-GB" sz="2400" b="1" dirty="0">
                <a:latin typeface="Arial"/>
                <a:ea typeface="Verdana"/>
                <a:cs typeface="Arial"/>
              </a:rPr>
              <a:t>Fleseriu M, et al. ENDO 2023. Abstract THU-061</a:t>
            </a:r>
          </a:p>
          <a:p>
            <a:endParaRPr lang="en-GB" dirty="0"/>
          </a:p>
          <a:p>
            <a:endParaRPr lang="en-GB" dirty="0"/>
          </a:p>
        </p:txBody>
      </p:sp>
    </p:spTree>
    <p:extLst>
      <p:ext uri="{BB962C8B-B14F-4D97-AF65-F5344CB8AC3E}">
        <p14:creationId xmlns:p14="http://schemas.microsoft.com/office/powerpoint/2010/main" val="229070386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a:xfrm>
            <a:off x="621270" y="1335393"/>
            <a:ext cx="10963200" cy="4525200"/>
          </a:xfrm>
        </p:spPr>
        <p:txBody>
          <a:bodyPr vert="horz" lIns="0" tIns="0" rIns="0" bIns="0" rtlCol="0" anchor="t">
            <a:noAutofit/>
          </a:bodyPr>
          <a:lstStyle/>
          <a:p>
            <a:pPr marL="0" indent="0">
              <a:buNone/>
            </a:pPr>
            <a:r>
              <a:rPr lang="en-GB" sz="1800" b="1" dirty="0">
                <a:solidFill>
                  <a:schemeClr val="accent1"/>
                </a:solidFill>
              </a:rPr>
              <a:t>Background</a:t>
            </a:r>
            <a:r>
              <a:rPr lang="en-GB" sz="1800" dirty="0"/>
              <a:t> </a:t>
            </a:r>
          </a:p>
          <a:p>
            <a:pPr marL="356870" indent="-356870">
              <a:spcBef>
                <a:spcPts val="600"/>
              </a:spcBef>
            </a:pPr>
            <a:r>
              <a:rPr lang="en-GB" sz="1800" dirty="0">
                <a:latin typeface="Arial"/>
                <a:cs typeface="Arial"/>
              </a:rPr>
              <a:t>Medical treatments for acromegaly include fgSRLs (LAN, OCT, and oral octreotide) sgmSRLs (p</a:t>
            </a:r>
            <a:r>
              <a:rPr lang="en-GB" sz="1800" dirty="0">
                <a:solidFill>
                  <a:schemeClr val="tx2"/>
                </a:solidFill>
                <a:latin typeface="Arial"/>
                <a:cs typeface="Arial"/>
              </a:rPr>
              <a:t>asireotide), dopamine agonists </a:t>
            </a:r>
            <a:r>
              <a:rPr lang="en-GB" sz="1800" dirty="0">
                <a:latin typeface="Arial"/>
                <a:cs typeface="Arial"/>
              </a:rPr>
              <a:t>(cabergoline), and GHRAs (pegvisomant)</a:t>
            </a:r>
          </a:p>
          <a:p>
            <a:pPr marL="356870" indent="-356870">
              <a:spcBef>
                <a:spcPts val="600"/>
              </a:spcBef>
            </a:pPr>
            <a:r>
              <a:rPr lang="en-GB" sz="1800" dirty="0">
                <a:latin typeface="Arial"/>
                <a:cs typeface="Arial"/>
              </a:rPr>
              <a:t>This study aims to describe real-world treatment patterns of individuals receiving medications for acromegaly in the United States</a:t>
            </a:r>
          </a:p>
          <a:p>
            <a:pPr marL="0" indent="0">
              <a:buNone/>
            </a:pPr>
            <a:r>
              <a:rPr lang="en-GB" sz="1800" b="1" dirty="0">
                <a:solidFill>
                  <a:schemeClr val="accent1"/>
                </a:solidFill>
                <a:latin typeface="Arial"/>
                <a:cs typeface="Arial"/>
              </a:rPr>
              <a:t>Methods </a:t>
            </a:r>
          </a:p>
          <a:p>
            <a:endParaRPr lang="en-GB" sz="1800" dirty="0"/>
          </a:p>
          <a:p>
            <a:endParaRPr lang="en-GB" sz="1800" dirty="0"/>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963199" cy="864000"/>
          </a:xfrm>
        </p:spPr>
        <p:txBody>
          <a:bodyPr>
            <a:normAutofit/>
          </a:bodyPr>
          <a:lstStyle/>
          <a:p>
            <a:r>
              <a:rPr lang="en-GB" dirty="0">
                <a:latin typeface="Arial"/>
                <a:cs typeface="Arial"/>
              </a:rPr>
              <a:t>TREATMENT PATTERNS</a:t>
            </a:r>
            <a:r>
              <a:rPr lang="en-GB" dirty="0">
                <a:solidFill>
                  <a:schemeClr val="tx2"/>
                </a:solidFill>
                <a:latin typeface="Arial"/>
                <a:cs typeface="Arial"/>
              </a:rPr>
              <a:t> IN ACROMEGALY:</a:t>
            </a:r>
            <a:br>
              <a:rPr lang="en-GB" dirty="0"/>
            </a:br>
            <a:r>
              <a:rPr lang="en-GB" dirty="0">
                <a:latin typeface="Arial"/>
                <a:cs typeface="Arial"/>
              </a:rPr>
              <a:t>background and study design</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14</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a:xfrm>
            <a:off x="620712" y="6376244"/>
            <a:ext cx="11091911" cy="326182"/>
          </a:xfrm>
        </p:spPr>
        <p:txBody>
          <a:bodyPr anchor="b"/>
          <a:lstStyle/>
          <a:p>
            <a:endParaRPr lang="en-GB" dirty="0">
              <a:solidFill>
                <a:schemeClr val="tx2"/>
              </a:solidFill>
            </a:endParaRPr>
          </a:p>
          <a:p>
            <a:r>
              <a:rPr lang="en-GB" dirty="0">
                <a:solidFill>
                  <a:schemeClr val="tx2"/>
                </a:solidFill>
                <a:latin typeface="Arial"/>
                <a:cs typeface="Arial"/>
              </a:rPr>
              <a:t>fg/sgmSRLs, first-generation/second-generation multiligand somatostatin receptor ligand; GHRA, growth hormone receptor antagonist; LAN, lanreotide depot; LOT, line of treatment; m, months; OCT, octreotide long-acting release</a:t>
            </a:r>
          </a:p>
          <a:p>
            <a:r>
              <a:rPr lang="en-GB" dirty="0">
                <a:solidFill>
                  <a:schemeClr val="tx2"/>
                </a:solidFill>
                <a:latin typeface="Arial"/>
                <a:cs typeface="Arial"/>
              </a:rPr>
              <a:t>Fleseriu M, et al. ENDO 2023. Abstract THU-061 (poster presentation) </a:t>
            </a:r>
          </a:p>
        </p:txBody>
      </p:sp>
      <p:sp>
        <p:nvSpPr>
          <p:cNvPr id="5" name="Rectangle: Rounded Corners 4">
            <a:extLst>
              <a:ext uri="{FF2B5EF4-FFF2-40B4-BE49-F238E27FC236}">
                <a16:creationId xmlns:a16="http://schemas.microsoft.com/office/drawing/2014/main" id="{0FCBCCE7-FECC-88AE-C3F1-D91644577C96}"/>
              </a:ext>
            </a:extLst>
          </p:cNvPr>
          <p:cNvSpPr/>
          <p:nvPr/>
        </p:nvSpPr>
        <p:spPr>
          <a:xfrm>
            <a:off x="617919" y="3512651"/>
            <a:ext cx="5754889" cy="2137894"/>
          </a:xfrm>
          <a:prstGeom prst="roundRect">
            <a:avLst>
              <a:gd name="adj" fmla="val 7456"/>
            </a:avLst>
          </a:prstGeom>
          <a:solidFill>
            <a:schemeClr val="tx2">
              <a:lumMod val="20000"/>
              <a:lumOff val="8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lIns="180000" tIns="45720" rIns="91440" bIns="45720" rtlCol="0" anchor="ctr"/>
          <a:lstStyle/>
          <a:p>
            <a:r>
              <a:rPr lang="en-GB" sz="1600" b="1" dirty="0">
                <a:solidFill>
                  <a:schemeClr val="tx1"/>
                </a:solidFill>
                <a:latin typeface="Arial" panose="020B0604020202020204" pitchFamily="34" charset="0"/>
                <a:cs typeface="Arial" panose="020B0604020202020204" pitchFamily="34" charset="0"/>
              </a:rPr>
              <a:t>Key eligibility Criteria: </a:t>
            </a:r>
            <a:endParaRPr lang="en-GB" sz="1600" b="1" dirty="0">
              <a:solidFill>
                <a:schemeClr val="tx1"/>
              </a:solidFill>
              <a:latin typeface="Arial" panose="020B0604020202020204" pitchFamily="34" charset="0"/>
              <a:ea typeface="+mn-lt"/>
              <a:cs typeface="Arial" panose="020B0604020202020204" pitchFamily="34" charset="0"/>
            </a:endParaRPr>
          </a:p>
          <a:p>
            <a:pPr marL="285750" indent="-285750">
              <a:buClr>
                <a:schemeClr val="accent1"/>
              </a:buClr>
              <a:buFont typeface="Arial"/>
              <a:buChar char="•"/>
            </a:pPr>
            <a:r>
              <a:rPr lang="en-GB" sz="1600" dirty="0">
                <a:solidFill>
                  <a:schemeClr val="tx1"/>
                </a:solidFill>
                <a:latin typeface="Arial"/>
                <a:ea typeface="+mn-lt"/>
                <a:cs typeface="Arial"/>
              </a:rPr>
              <a:t>Received monotherapy or combination therapy </a:t>
            </a:r>
            <a:br>
              <a:rPr lang="en-GB" sz="1600" dirty="0">
                <a:latin typeface="Arial" panose="020B0604020202020204" pitchFamily="34" charset="0"/>
                <a:ea typeface="+mn-lt"/>
                <a:cs typeface="Arial" panose="020B0604020202020204" pitchFamily="34" charset="0"/>
              </a:rPr>
            </a:br>
            <a:r>
              <a:rPr lang="en-GB" sz="1600" dirty="0">
                <a:solidFill>
                  <a:schemeClr val="tx1"/>
                </a:solidFill>
                <a:latin typeface="Arial"/>
                <a:ea typeface="+mn-lt"/>
                <a:cs typeface="Arial"/>
              </a:rPr>
              <a:t>(≥2 treatments overlapping for &gt;3 m) for ≥90 days without treatment gaps</a:t>
            </a:r>
          </a:p>
          <a:p>
            <a:pPr marL="285750" indent="-285750">
              <a:buClr>
                <a:schemeClr val="accent1"/>
              </a:buClr>
              <a:buFont typeface="Arial"/>
              <a:buChar char="•"/>
            </a:pPr>
            <a:r>
              <a:rPr lang="en-GB" sz="1600" dirty="0">
                <a:solidFill>
                  <a:schemeClr val="tx1"/>
                </a:solidFill>
                <a:latin typeface="Arial"/>
                <a:ea typeface="+mn-lt"/>
                <a:cs typeface="Arial"/>
              </a:rPr>
              <a:t>≥2 condition claims associated w/ acromegaly diagnosis</a:t>
            </a:r>
          </a:p>
          <a:p>
            <a:pPr marL="285750" indent="-285750">
              <a:buClr>
                <a:schemeClr val="accent1"/>
              </a:buClr>
              <a:buFont typeface="Arial"/>
              <a:buChar char="•"/>
            </a:pPr>
            <a:r>
              <a:rPr lang="en-GB" sz="1600" dirty="0">
                <a:solidFill>
                  <a:schemeClr val="tx1"/>
                </a:solidFill>
                <a:latin typeface="Arial"/>
                <a:ea typeface="+mn-lt"/>
                <a:cs typeface="Arial"/>
              </a:rPr>
              <a:t>Had data ≥3 m before and ≥6 m after diagnosis/first treatment claim (whichever earlier)</a:t>
            </a:r>
            <a:endParaRPr lang="en-GB" sz="1600" dirty="0">
              <a:solidFill>
                <a:schemeClr val="tx1"/>
              </a:solidFill>
              <a:latin typeface="Arial" panose="020B0604020202020204" pitchFamily="34" charset="0"/>
              <a:ea typeface="+mn-lt"/>
              <a:cs typeface="Arial" panose="020B0604020202020204" pitchFamily="34" charset="0"/>
            </a:endParaRPr>
          </a:p>
          <a:p>
            <a:pPr marL="285750" indent="-285750">
              <a:buClr>
                <a:schemeClr val="accent1"/>
              </a:buClr>
              <a:buFont typeface="Arial"/>
              <a:buChar char="•"/>
            </a:pPr>
            <a:r>
              <a:rPr lang="en-GB" sz="1600" dirty="0">
                <a:solidFill>
                  <a:schemeClr val="tx1"/>
                </a:solidFill>
                <a:latin typeface="Arial"/>
                <a:ea typeface="+mn-lt"/>
                <a:cs typeface="Arial"/>
              </a:rPr>
              <a:t>≥18 years old at diagnosis</a:t>
            </a:r>
          </a:p>
        </p:txBody>
      </p:sp>
      <p:sp>
        <p:nvSpPr>
          <p:cNvPr id="6" name="Rectangle: Rounded Corners 5">
            <a:extLst>
              <a:ext uri="{FF2B5EF4-FFF2-40B4-BE49-F238E27FC236}">
                <a16:creationId xmlns:a16="http://schemas.microsoft.com/office/drawing/2014/main" id="{461C4171-5DB7-4911-5014-01DFE2CF517B}"/>
              </a:ext>
            </a:extLst>
          </p:cNvPr>
          <p:cNvSpPr/>
          <p:nvPr/>
        </p:nvSpPr>
        <p:spPr>
          <a:xfrm>
            <a:off x="6833674" y="3512650"/>
            <a:ext cx="4204416" cy="2137894"/>
          </a:xfrm>
          <a:prstGeom prst="roundRect">
            <a:avLst>
              <a:gd name="adj" fmla="val 9649"/>
            </a:avLst>
          </a:prstGeom>
          <a:solidFill>
            <a:schemeClr val="accent1">
              <a:lumMod val="20000"/>
              <a:lumOff val="80000"/>
            </a:schemeClr>
          </a:solidFill>
          <a:ln>
            <a:solidFill>
              <a:schemeClr val="accent1">
                <a:lumMod val="20000"/>
                <a:lumOff val="80000"/>
              </a:schemeClr>
            </a:solidFill>
          </a:ln>
        </p:spPr>
        <p:style>
          <a:lnRef idx="1">
            <a:schemeClr val="accent1"/>
          </a:lnRef>
          <a:fillRef idx="3">
            <a:schemeClr val="accent1"/>
          </a:fillRef>
          <a:effectRef idx="2">
            <a:schemeClr val="accent1"/>
          </a:effectRef>
          <a:fontRef idx="minor">
            <a:schemeClr val="lt1"/>
          </a:fontRef>
        </p:style>
        <p:txBody>
          <a:bodyPr lIns="180000" tIns="45720" rIns="91440" bIns="45720" rtlCol="0" anchor="ctr"/>
          <a:lstStyle/>
          <a:p>
            <a:r>
              <a:rPr lang="en-GB" sz="1600" b="1" dirty="0">
                <a:solidFill>
                  <a:schemeClr val="tx1"/>
                </a:solidFill>
                <a:latin typeface="Arial" panose="020B0604020202020204" pitchFamily="34" charset="0"/>
                <a:cs typeface="Arial" panose="020B0604020202020204" pitchFamily="34" charset="0"/>
              </a:rPr>
              <a:t>Outcomes: </a:t>
            </a:r>
            <a:endParaRPr lang="en-GB" sz="1600" b="1" dirty="0">
              <a:solidFill>
                <a:schemeClr val="tx1"/>
              </a:solidFill>
              <a:latin typeface="Arial" panose="020B0604020202020204" pitchFamily="34" charset="0"/>
              <a:ea typeface="+mn-lt"/>
              <a:cs typeface="Arial" panose="020B0604020202020204" pitchFamily="34" charset="0"/>
            </a:endParaRPr>
          </a:p>
          <a:p>
            <a:pPr marL="285750" indent="-285750">
              <a:buClr>
                <a:schemeClr val="accent1"/>
              </a:buClr>
              <a:buFont typeface="Arial"/>
              <a:buChar char="•"/>
            </a:pPr>
            <a:r>
              <a:rPr lang="en-GB" sz="1600" dirty="0">
                <a:solidFill>
                  <a:schemeClr val="tx1"/>
                </a:solidFill>
                <a:latin typeface="Arial" panose="020B0604020202020204" pitchFamily="34" charset="0"/>
                <a:ea typeface="+mn-lt"/>
                <a:cs typeface="Arial" panose="020B0604020202020204" pitchFamily="34" charset="0"/>
              </a:rPr>
              <a:t>Treatment frequency by LOT &amp; changes between LOTs</a:t>
            </a:r>
          </a:p>
          <a:p>
            <a:pPr marL="285750" indent="-285750">
              <a:buClr>
                <a:schemeClr val="accent1"/>
              </a:buClr>
              <a:buFont typeface="Arial"/>
              <a:buChar char="•"/>
            </a:pPr>
            <a:r>
              <a:rPr lang="en-GB" sz="1600" dirty="0">
                <a:solidFill>
                  <a:schemeClr val="tx1"/>
                </a:solidFill>
                <a:latin typeface="Arial" panose="020B0604020202020204" pitchFamily="34" charset="0"/>
                <a:ea typeface="+mn-lt"/>
                <a:cs typeface="Arial" panose="020B0604020202020204" pitchFamily="34" charset="0"/>
              </a:rPr>
              <a:t>Treatment adherence and persistence for LOT 1</a:t>
            </a:r>
            <a:endParaRPr lang="en-GB" sz="1600" dirty="0">
              <a:solidFill>
                <a:schemeClr val="tx1"/>
              </a:solidFill>
              <a:latin typeface="Arial" panose="020B0604020202020204" pitchFamily="34" charset="0"/>
              <a:ea typeface="Calibri"/>
              <a:cs typeface="Arial" panose="020B0604020202020204" pitchFamily="34" charset="0"/>
            </a:endParaRPr>
          </a:p>
          <a:p>
            <a:pPr marL="285750" indent="-285750">
              <a:buClr>
                <a:schemeClr val="accent1"/>
              </a:buClr>
              <a:buFont typeface="Arial"/>
              <a:buChar char="•"/>
            </a:pPr>
            <a:r>
              <a:rPr lang="en-GB" sz="1600" dirty="0">
                <a:solidFill>
                  <a:schemeClr val="tx1"/>
                </a:solidFill>
                <a:latin typeface="Arial"/>
                <a:ea typeface="+mn-lt"/>
                <a:cs typeface="Arial"/>
              </a:rPr>
              <a:t>Treatment up-/down-titration and extended dosing interval use, evaluated for OCT and LAN</a:t>
            </a:r>
          </a:p>
        </p:txBody>
      </p:sp>
    </p:spTree>
    <p:extLst>
      <p:ext uri="{BB962C8B-B14F-4D97-AF65-F5344CB8AC3E}">
        <p14:creationId xmlns:p14="http://schemas.microsoft.com/office/powerpoint/2010/main" val="126482781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963199" cy="864000"/>
          </a:xfrm>
        </p:spPr>
        <p:txBody>
          <a:bodyPr/>
          <a:lstStyle/>
          <a:p>
            <a:r>
              <a:rPr lang="en-GB" dirty="0">
                <a:solidFill>
                  <a:schemeClr val="tx2"/>
                </a:solidFill>
                <a:latin typeface="Arial"/>
                <a:cs typeface="Arial"/>
              </a:rPr>
              <a:t>TREATMENT PATTERNS IN ACROMEGALY: Changes in LOT for monotherapies &amp; combination therapies </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15</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a:xfrm>
            <a:off x="620183" y="6356352"/>
            <a:ext cx="10180339" cy="346074"/>
          </a:xfrm>
        </p:spPr>
        <p:txBody>
          <a:bodyPr anchor="b" anchorCtr="0"/>
          <a:lstStyle/>
          <a:p>
            <a:r>
              <a:rPr lang="en-GB" sz="1200" baseline="30000" dirty="0">
                <a:solidFill>
                  <a:schemeClr val="tx2"/>
                </a:solidFill>
                <a:latin typeface="Arial"/>
                <a:ea typeface="Aileron" charset="0"/>
                <a:cs typeface="Arial"/>
              </a:rPr>
              <a:t>a </a:t>
            </a:r>
            <a:r>
              <a:rPr lang="en-GB" sz="1200" dirty="0">
                <a:solidFill>
                  <a:schemeClr val="tx2"/>
                </a:solidFill>
                <a:latin typeface="Arial"/>
                <a:ea typeface="Aileron" charset="0"/>
                <a:cs typeface="Arial"/>
              </a:rPr>
              <a:t>Includes other monotherapies, such as pasireotide and oral octreotide</a:t>
            </a:r>
          </a:p>
          <a:p>
            <a:r>
              <a:rPr lang="en-GB" sz="1200" baseline="30000" dirty="0">
                <a:solidFill>
                  <a:schemeClr val="tx2"/>
                </a:solidFill>
                <a:latin typeface="Arial"/>
                <a:ea typeface="Aileron" charset="0"/>
                <a:cs typeface="Arial"/>
              </a:rPr>
              <a:t>b </a:t>
            </a:r>
            <a:r>
              <a:rPr lang="en-GB" sz="1200" dirty="0">
                <a:solidFill>
                  <a:schemeClr val="tx2"/>
                </a:solidFill>
                <a:latin typeface="Arial"/>
                <a:ea typeface="Aileron" charset="0"/>
                <a:cs typeface="Arial"/>
              </a:rPr>
              <a:t>Loss to follow-up or data cut-off on July 31, 2022, whichever occurred first</a:t>
            </a:r>
            <a:endParaRPr lang="en-GB" dirty="0">
              <a:solidFill>
                <a:schemeClr val="tx2"/>
              </a:solidFill>
            </a:endParaRPr>
          </a:p>
          <a:p>
            <a:r>
              <a:rPr lang="en-GB" dirty="0">
                <a:solidFill>
                  <a:schemeClr val="tx2"/>
                </a:solidFill>
                <a:latin typeface="Arial"/>
                <a:cs typeface="Arial"/>
              </a:rPr>
              <a:t>LAR, long-acting release; LOT, line of therapy</a:t>
            </a:r>
          </a:p>
          <a:p>
            <a:r>
              <a:rPr lang="en-GB" dirty="0">
                <a:solidFill>
                  <a:schemeClr val="tx2"/>
                </a:solidFill>
                <a:latin typeface="Arial"/>
                <a:cs typeface="Arial"/>
              </a:rPr>
              <a:t>Fleseriu M, et al. ENDO 2023. Abstract THU-061 (poster presentation) </a:t>
            </a:r>
          </a:p>
        </p:txBody>
      </p:sp>
      <p:pic>
        <p:nvPicPr>
          <p:cNvPr id="12" name="Picture 11" descr="A picture containing colorfulness, screenshot, art, graphics&#10;&#10;Description automatically generated">
            <a:extLst>
              <a:ext uri="{FF2B5EF4-FFF2-40B4-BE49-F238E27FC236}">
                <a16:creationId xmlns:a16="http://schemas.microsoft.com/office/drawing/2014/main" id="{8CCF172F-FABE-C710-F612-02E91BD56C8B}"/>
              </a:ext>
            </a:extLst>
          </p:cNvPr>
          <p:cNvPicPr>
            <a:picLocks noChangeAspect="1"/>
          </p:cNvPicPr>
          <p:nvPr/>
        </p:nvPicPr>
        <p:blipFill>
          <a:blip r:embed="rId2"/>
          <a:stretch>
            <a:fillRect/>
          </a:stretch>
        </p:blipFill>
        <p:spPr>
          <a:xfrm>
            <a:off x="2603612" y="1814855"/>
            <a:ext cx="6984776" cy="3599516"/>
          </a:xfrm>
          <a:prstGeom prst="rect">
            <a:avLst/>
          </a:prstGeom>
        </p:spPr>
      </p:pic>
      <p:sp>
        <p:nvSpPr>
          <p:cNvPr id="13" name="TextBox 12">
            <a:extLst>
              <a:ext uri="{FF2B5EF4-FFF2-40B4-BE49-F238E27FC236}">
                <a16:creationId xmlns:a16="http://schemas.microsoft.com/office/drawing/2014/main" id="{67542B01-76C0-9719-B281-AA6E080A7868}"/>
              </a:ext>
            </a:extLst>
          </p:cNvPr>
          <p:cNvSpPr txBox="1"/>
          <p:nvPr/>
        </p:nvSpPr>
        <p:spPr>
          <a:xfrm>
            <a:off x="1937323" y="2477938"/>
            <a:ext cx="537005" cy="313932"/>
          </a:xfrm>
          <a:prstGeom prst="rect">
            <a:avLst/>
          </a:prstGeom>
          <a:noFill/>
        </p:spPr>
        <p:txBody>
          <a:bodyPr wrap="none" lIns="0" tIns="0" rIns="0" bIns="0" rtlCol="0">
            <a:spAutoFit/>
          </a:bodyPr>
          <a:lstStyle/>
          <a:p>
            <a:pPr algn="ctr">
              <a:lnSpc>
                <a:spcPct val="85000"/>
              </a:lnSpc>
            </a:pPr>
            <a:r>
              <a:rPr lang="en-GB" sz="1200" dirty="0">
                <a:latin typeface="Arial" panose="020B0604020202020204" pitchFamily="34" charset="0"/>
                <a:ea typeface="Aileron" charset="0"/>
                <a:cs typeface="Arial" panose="020B0604020202020204" pitchFamily="34" charset="0"/>
              </a:rPr>
              <a:t>304</a:t>
            </a:r>
          </a:p>
          <a:p>
            <a:pPr algn="ctr">
              <a:lnSpc>
                <a:spcPct val="85000"/>
              </a:lnSpc>
            </a:pPr>
            <a:r>
              <a:rPr lang="en-GB" sz="1200" dirty="0">
                <a:latin typeface="Arial" panose="020B0604020202020204" pitchFamily="34" charset="0"/>
                <a:ea typeface="Aileron" charset="0"/>
                <a:cs typeface="Arial" panose="020B0604020202020204" pitchFamily="34" charset="0"/>
              </a:rPr>
              <a:t>(34.5%)</a:t>
            </a:r>
          </a:p>
        </p:txBody>
      </p:sp>
      <p:sp>
        <p:nvSpPr>
          <p:cNvPr id="14" name="TextBox 13">
            <a:extLst>
              <a:ext uri="{FF2B5EF4-FFF2-40B4-BE49-F238E27FC236}">
                <a16:creationId xmlns:a16="http://schemas.microsoft.com/office/drawing/2014/main" id="{E0027598-C0C6-1DF1-BFB7-10D25D5B297F}"/>
              </a:ext>
            </a:extLst>
          </p:cNvPr>
          <p:cNvSpPr txBox="1"/>
          <p:nvPr/>
        </p:nvSpPr>
        <p:spPr>
          <a:xfrm>
            <a:off x="1937323" y="3176028"/>
            <a:ext cx="537005" cy="313932"/>
          </a:xfrm>
          <a:prstGeom prst="rect">
            <a:avLst/>
          </a:prstGeom>
          <a:noFill/>
        </p:spPr>
        <p:txBody>
          <a:bodyPr wrap="none" lIns="0" tIns="0" rIns="0" bIns="0" rtlCol="0">
            <a:spAutoFit/>
          </a:bodyPr>
          <a:lstStyle/>
          <a:p>
            <a:pPr algn="ctr">
              <a:lnSpc>
                <a:spcPct val="85000"/>
              </a:lnSpc>
            </a:pPr>
            <a:r>
              <a:rPr lang="en-GB" sz="1200" dirty="0">
                <a:latin typeface="Arial" panose="020B0604020202020204" pitchFamily="34" charset="0"/>
                <a:ea typeface="Aileron" charset="0"/>
                <a:cs typeface="Arial" panose="020B0604020202020204" pitchFamily="34" charset="0"/>
              </a:rPr>
              <a:t>93</a:t>
            </a:r>
          </a:p>
          <a:p>
            <a:pPr algn="ctr">
              <a:lnSpc>
                <a:spcPct val="85000"/>
              </a:lnSpc>
            </a:pPr>
            <a:r>
              <a:rPr lang="en-GB" sz="1200" dirty="0">
                <a:latin typeface="Arial" panose="020B0604020202020204" pitchFamily="34" charset="0"/>
                <a:ea typeface="Aileron" charset="0"/>
                <a:cs typeface="Arial" panose="020B0604020202020204" pitchFamily="34" charset="0"/>
              </a:rPr>
              <a:t>(10.5%)</a:t>
            </a:r>
          </a:p>
        </p:txBody>
      </p:sp>
      <p:sp>
        <p:nvSpPr>
          <p:cNvPr id="15" name="TextBox 14">
            <a:extLst>
              <a:ext uri="{FF2B5EF4-FFF2-40B4-BE49-F238E27FC236}">
                <a16:creationId xmlns:a16="http://schemas.microsoft.com/office/drawing/2014/main" id="{0CCBF491-15BB-5D99-DB4B-552A6BBC5FE7}"/>
              </a:ext>
            </a:extLst>
          </p:cNvPr>
          <p:cNvSpPr txBox="1"/>
          <p:nvPr/>
        </p:nvSpPr>
        <p:spPr>
          <a:xfrm>
            <a:off x="1937323" y="3812575"/>
            <a:ext cx="537006" cy="313932"/>
          </a:xfrm>
          <a:prstGeom prst="rect">
            <a:avLst/>
          </a:prstGeom>
          <a:noFill/>
        </p:spPr>
        <p:txBody>
          <a:bodyPr wrap="square" lIns="0" tIns="0" rIns="0" bIns="0" rtlCol="0">
            <a:spAutoFit/>
          </a:bodyPr>
          <a:lstStyle/>
          <a:p>
            <a:pPr algn="ctr">
              <a:lnSpc>
                <a:spcPct val="85000"/>
              </a:lnSpc>
            </a:pPr>
            <a:r>
              <a:rPr lang="en-GB" sz="1200" dirty="0">
                <a:latin typeface="Arial" panose="020B0604020202020204" pitchFamily="34" charset="0"/>
                <a:ea typeface="Aileron" charset="0"/>
                <a:cs typeface="Arial" panose="020B0604020202020204" pitchFamily="34" charset="0"/>
              </a:rPr>
              <a:t>244</a:t>
            </a:r>
          </a:p>
          <a:p>
            <a:pPr algn="ctr">
              <a:lnSpc>
                <a:spcPct val="85000"/>
              </a:lnSpc>
            </a:pPr>
            <a:r>
              <a:rPr lang="en-GB" sz="1200" dirty="0">
                <a:latin typeface="Arial" panose="020B0604020202020204" pitchFamily="34" charset="0"/>
                <a:ea typeface="Aileron" charset="0"/>
                <a:cs typeface="Arial" panose="020B0604020202020204" pitchFamily="34" charset="0"/>
              </a:rPr>
              <a:t>(27.7%)</a:t>
            </a:r>
          </a:p>
        </p:txBody>
      </p:sp>
      <p:sp>
        <p:nvSpPr>
          <p:cNvPr id="16" name="TextBox 15">
            <a:extLst>
              <a:ext uri="{FF2B5EF4-FFF2-40B4-BE49-F238E27FC236}">
                <a16:creationId xmlns:a16="http://schemas.microsoft.com/office/drawing/2014/main" id="{ACD6B11E-8791-3235-7539-D8A37AC60B93}"/>
              </a:ext>
            </a:extLst>
          </p:cNvPr>
          <p:cNvSpPr txBox="1"/>
          <p:nvPr/>
        </p:nvSpPr>
        <p:spPr>
          <a:xfrm>
            <a:off x="1937323" y="4503383"/>
            <a:ext cx="537006" cy="313932"/>
          </a:xfrm>
          <a:prstGeom prst="rect">
            <a:avLst/>
          </a:prstGeom>
          <a:noFill/>
        </p:spPr>
        <p:txBody>
          <a:bodyPr wrap="square" lIns="0" tIns="0" rIns="0" bIns="0" rtlCol="0">
            <a:spAutoFit/>
          </a:bodyPr>
          <a:lstStyle/>
          <a:p>
            <a:pPr algn="ctr">
              <a:lnSpc>
                <a:spcPct val="85000"/>
              </a:lnSpc>
            </a:pPr>
            <a:r>
              <a:rPr lang="en-GB" sz="1200" dirty="0">
                <a:latin typeface="Arial" panose="020B0604020202020204" pitchFamily="34" charset="0"/>
                <a:ea typeface="Aileron" charset="0"/>
                <a:cs typeface="Arial" panose="020B0604020202020204" pitchFamily="34" charset="0"/>
              </a:rPr>
              <a:t>186</a:t>
            </a:r>
          </a:p>
          <a:p>
            <a:pPr algn="ctr">
              <a:lnSpc>
                <a:spcPct val="85000"/>
              </a:lnSpc>
            </a:pPr>
            <a:r>
              <a:rPr lang="en-GB" sz="1200" dirty="0">
                <a:latin typeface="Arial" panose="020B0604020202020204" pitchFamily="34" charset="0"/>
                <a:ea typeface="Aileron" charset="0"/>
                <a:cs typeface="Arial" panose="020B0604020202020204" pitchFamily="34" charset="0"/>
              </a:rPr>
              <a:t>(21.1%)</a:t>
            </a:r>
          </a:p>
        </p:txBody>
      </p:sp>
      <p:sp>
        <p:nvSpPr>
          <p:cNvPr id="17" name="TextBox 16">
            <a:extLst>
              <a:ext uri="{FF2B5EF4-FFF2-40B4-BE49-F238E27FC236}">
                <a16:creationId xmlns:a16="http://schemas.microsoft.com/office/drawing/2014/main" id="{0DF3A3EF-622A-A522-D7F4-7DC934140B68}"/>
              </a:ext>
            </a:extLst>
          </p:cNvPr>
          <p:cNvSpPr txBox="1"/>
          <p:nvPr/>
        </p:nvSpPr>
        <p:spPr>
          <a:xfrm>
            <a:off x="1937323" y="4965499"/>
            <a:ext cx="537006" cy="313932"/>
          </a:xfrm>
          <a:prstGeom prst="rect">
            <a:avLst/>
          </a:prstGeom>
          <a:noFill/>
        </p:spPr>
        <p:txBody>
          <a:bodyPr wrap="square" lIns="0" tIns="0" rIns="0" bIns="0" rtlCol="0">
            <a:spAutoFit/>
          </a:bodyPr>
          <a:lstStyle/>
          <a:p>
            <a:pPr algn="ctr">
              <a:lnSpc>
                <a:spcPct val="85000"/>
              </a:lnSpc>
            </a:pPr>
            <a:r>
              <a:rPr lang="en-GB" sz="1200" dirty="0">
                <a:latin typeface="Arial" panose="020B0604020202020204" pitchFamily="34" charset="0"/>
                <a:ea typeface="Aileron" charset="0"/>
                <a:cs typeface="Arial" panose="020B0604020202020204" pitchFamily="34" charset="0"/>
              </a:rPr>
              <a:t>48</a:t>
            </a:r>
          </a:p>
          <a:p>
            <a:pPr algn="ctr">
              <a:lnSpc>
                <a:spcPct val="85000"/>
              </a:lnSpc>
            </a:pPr>
            <a:r>
              <a:rPr lang="en-GB" sz="1200" dirty="0">
                <a:latin typeface="Arial" panose="020B0604020202020204" pitchFamily="34" charset="0"/>
                <a:ea typeface="Aileron" charset="0"/>
                <a:cs typeface="Arial" panose="020B0604020202020204" pitchFamily="34" charset="0"/>
              </a:rPr>
              <a:t>(5.4%)</a:t>
            </a:r>
          </a:p>
        </p:txBody>
      </p:sp>
      <p:sp>
        <p:nvSpPr>
          <p:cNvPr id="18" name="TextBox 17">
            <a:extLst>
              <a:ext uri="{FF2B5EF4-FFF2-40B4-BE49-F238E27FC236}">
                <a16:creationId xmlns:a16="http://schemas.microsoft.com/office/drawing/2014/main" id="{ADA7A4F3-5A65-BAD0-1E6D-2FCC9A0E8E02}"/>
              </a:ext>
            </a:extLst>
          </p:cNvPr>
          <p:cNvSpPr txBox="1"/>
          <p:nvPr/>
        </p:nvSpPr>
        <p:spPr>
          <a:xfrm>
            <a:off x="1937323" y="5371542"/>
            <a:ext cx="537006" cy="313932"/>
          </a:xfrm>
          <a:prstGeom prst="rect">
            <a:avLst/>
          </a:prstGeom>
          <a:noFill/>
        </p:spPr>
        <p:txBody>
          <a:bodyPr wrap="square" lIns="0" tIns="0" rIns="0" bIns="0" rtlCol="0">
            <a:spAutoFit/>
          </a:bodyPr>
          <a:lstStyle/>
          <a:p>
            <a:pPr algn="ctr">
              <a:lnSpc>
                <a:spcPct val="85000"/>
              </a:lnSpc>
            </a:pPr>
            <a:r>
              <a:rPr lang="en-GB" sz="1200" dirty="0">
                <a:latin typeface="Arial" panose="020B0604020202020204" pitchFamily="34" charset="0"/>
                <a:ea typeface="Aileron" charset="0"/>
                <a:cs typeface="Arial" panose="020B0604020202020204" pitchFamily="34" charset="0"/>
              </a:rPr>
              <a:t>7</a:t>
            </a:r>
          </a:p>
          <a:p>
            <a:pPr algn="ctr">
              <a:lnSpc>
                <a:spcPct val="85000"/>
              </a:lnSpc>
            </a:pPr>
            <a:r>
              <a:rPr lang="en-GB" sz="1200" dirty="0">
                <a:latin typeface="Arial" panose="020B0604020202020204" pitchFamily="34" charset="0"/>
                <a:ea typeface="Aileron" charset="0"/>
                <a:cs typeface="Arial" panose="020B0604020202020204" pitchFamily="34" charset="0"/>
              </a:rPr>
              <a:t>(0.8%)</a:t>
            </a:r>
          </a:p>
        </p:txBody>
      </p:sp>
      <p:sp>
        <p:nvSpPr>
          <p:cNvPr id="19" name="TextBox 18">
            <a:extLst>
              <a:ext uri="{FF2B5EF4-FFF2-40B4-BE49-F238E27FC236}">
                <a16:creationId xmlns:a16="http://schemas.microsoft.com/office/drawing/2014/main" id="{95DF4B6E-BC81-9D5A-D086-A0DBFFC0E6CA}"/>
              </a:ext>
            </a:extLst>
          </p:cNvPr>
          <p:cNvSpPr txBox="1"/>
          <p:nvPr/>
        </p:nvSpPr>
        <p:spPr>
          <a:xfrm>
            <a:off x="2828836" y="2599436"/>
            <a:ext cx="823944" cy="156966"/>
          </a:xfrm>
          <a:prstGeom prst="rect">
            <a:avLst/>
          </a:prstGeom>
          <a:noFill/>
        </p:spPr>
        <p:txBody>
          <a:bodyPr wrap="none" lIns="0" tIns="0" rIns="0" bIns="0" rtlCol="0">
            <a:spAutoFit/>
          </a:bodyPr>
          <a:lstStyle/>
          <a:p>
            <a:pPr>
              <a:lnSpc>
                <a:spcPct val="85000"/>
              </a:lnSpc>
            </a:pPr>
            <a:r>
              <a:rPr lang="en-GB" sz="1200" dirty="0">
                <a:latin typeface="Arial" panose="020B0604020202020204" pitchFamily="34" charset="0"/>
                <a:ea typeface="Aileron" charset="0"/>
                <a:cs typeface="Arial" panose="020B0604020202020204" pitchFamily="34" charset="0"/>
              </a:rPr>
              <a:t>Cabergoline</a:t>
            </a:r>
          </a:p>
        </p:txBody>
      </p:sp>
      <p:sp>
        <p:nvSpPr>
          <p:cNvPr id="20" name="TextBox 19">
            <a:extLst>
              <a:ext uri="{FF2B5EF4-FFF2-40B4-BE49-F238E27FC236}">
                <a16:creationId xmlns:a16="http://schemas.microsoft.com/office/drawing/2014/main" id="{ECDFC68C-DCDB-0EED-3F8D-CAC32821C56F}"/>
              </a:ext>
            </a:extLst>
          </p:cNvPr>
          <p:cNvSpPr txBox="1"/>
          <p:nvPr/>
        </p:nvSpPr>
        <p:spPr>
          <a:xfrm>
            <a:off x="2828836" y="3287694"/>
            <a:ext cx="886461" cy="156966"/>
          </a:xfrm>
          <a:prstGeom prst="rect">
            <a:avLst/>
          </a:prstGeom>
          <a:noFill/>
        </p:spPr>
        <p:txBody>
          <a:bodyPr wrap="none" lIns="0" tIns="0" rIns="0" bIns="0" rtlCol="0">
            <a:spAutoFit/>
          </a:bodyPr>
          <a:lstStyle/>
          <a:p>
            <a:pPr>
              <a:lnSpc>
                <a:spcPct val="85000"/>
              </a:lnSpc>
            </a:pPr>
            <a:r>
              <a:rPr lang="en-GB" sz="1200" dirty="0">
                <a:latin typeface="Arial" panose="020B0604020202020204" pitchFamily="34" charset="0"/>
                <a:ea typeface="Aileron" charset="0"/>
                <a:cs typeface="Arial" panose="020B0604020202020204" pitchFamily="34" charset="0"/>
              </a:rPr>
              <a:t>Pegvisomant</a:t>
            </a:r>
          </a:p>
        </p:txBody>
      </p:sp>
      <p:sp>
        <p:nvSpPr>
          <p:cNvPr id="21" name="TextBox 20">
            <a:extLst>
              <a:ext uri="{FF2B5EF4-FFF2-40B4-BE49-F238E27FC236}">
                <a16:creationId xmlns:a16="http://schemas.microsoft.com/office/drawing/2014/main" id="{DB9FE54A-9350-F370-1A0D-C0ED3C19F233}"/>
              </a:ext>
            </a:extLst>
          </p:cNvPr>
          <p:cNvSpPr txBox="1"/>
          <p:nvPr/>
        </p:nvSpPr>
        <p:spPr>
          <a:xfrm>
            <a:off x="2828836" y="3887462"/>
            <a:ext cx="1049967" cy="156966"/>
          </a:xfrm>
          <a:prstGeom prst="rect">
            <a:avLst/>
          </a:prstGeom>
          <a:noFill/>
        </p:spPr>
        <p:txBody>
          <a:bodyPr wrap="none" lIns="0" tIns="0" rIns="0" bIns="0" rtlCol="0">
            <a:spAutoFit/>
          </a:bodyPr>
          <a:lstStyle/>
          <a:p>
            <a:pPr>
              <a:lnSpc>
                <a:spcPct val="85000"/>
              </a:lnSpc>
            </a:pPr>
            <a:r>
              <a:rPr lang="en-GB" sz="1200" dirty="0">
                <a:latin typeface="Arial" panose="020B0604020202020204" pitchFamily="34" charset="0"/>
                <a:ea typeface="Aileron" charset="0"/>
                <a:cs typeface="Arial" panose="020B0604020202020204" pitchFamily="34" charset="0"/>
              </a:rPr>
              <a:t>Octreotide LAR</a:t>
            </a:r>
          </a:p>
        </p:txBody>
      </p:sp>
      <p:sp>
        <p:nvSpPr>
          <p:cNvPr id="22" name="TextBox 21">
            <a:extLst>
              <a:ext uri="{FF2B5EF4-FFF2-40B4-BE49-F238E27FC236}">
                <a16:creationId xmlns:a16="http://schemas.microsoft.com/office/drawing/2014/main" id="{94A34A98-CCE1-B2A0-0ABD-6454CF3115ED}"/>
              </a:ext>
            </a:extLst>
          </p:cNvPr>
          <p:cNvSpPr txBox="1"/>
          <p:nvPr/>
        </p:nvSpPr>
        <p:spPr>
          <a:xfrm>
            <a:off x="2828836" y="4615049"/>
            <a:ext cx="1149354" cy="156966"/>
          </a:xfrm>
          <a:prstGeom prst="rect">
            <a:avLst/>
          </a:prstGeom>
          <a:noFill/>
        </p:spPr>
        <p:txBody>
          <a:bodyPr wrap="none" lIns="0" tIns="0" rIns="0" bIns="0" rtlCol="0">
            <a:spAutoFit/>
          </a:bodyPr>
          <a:lstStyle/>
          <a:p>
            <a:pPr>
              <a:lnSpc>
                <a:spcPct val="85000"/>
              </a:lnSpc>
            </a:pPr>
            <a:r>
              <a:rPr lang="en-GB" sz="1200" dirty="0">
                <a:latin typeface="Arial" panose="020B0604020202020204" pitchFamily="34" charset="0"/>
                <a:ea typeface="Aileron" charset="0"/>
                <a:cs typeface="Arial" panose="020B0604020202020204" pitchFamily="34" charset="0"/>
              </a:rPr>
              <a:t>Lanreotide depot</a:t>
            </a:r>
          </a:p>
        </p:txBody>
      </p:sp>
      <p:sp>
        <p:nvSpPr>
          <p:cNvPr id="23" name="TextBox 22">
            <a:extLst>
              <a:ext uri="{FF2B5EF4-FFF2-40B4-BE49-F238E27FC236}">
                <a16:creationId xmlns:a16="http://schemas.microsoft.com/office/drawing/2014/main" id="{B3079294-67CB-4DB4-B584-63CA96443298}"/>
              </a:ext>
            </a:extLst>
          </p:cNvPr>
          <p:cNvSpPr txBox="1"/>
          <p:nvPr/>
        </p:nvSpPr>
        <p:spPr>
          <a:xfrm>
            <a:off x="2828836" y="5077165"/>
            <a:ext cx="859210" cy="156966"/>
          </a:xfrm>
          <a:prstGeom prst="rect">
            <a:avLst/>
          </a:prstGeom>
          <a:noFill/>
        </p:spPr>
        <p:txBody>
          <a:bodyPr wrap="none" lIns="0" tIns="0" rIns="0" bIns="0" rtlCol="0">
            <a:spAutoFit/>
          </a:bodyPr>
          <a:lstStyle/>
          <a:p>
            <a:pPr>
              <a:lnSpc>
                <a:spcPct val="85000"/>
              </a:lnSpc>
            </a:pPr>
            <a:r>
              <a:rPr lang="en-GB" sz="1200" dirty="0">
                <a:latin typeface="Arial" panose="020B0604020202020204" pitchFamily="34" charset="0"/>
                <a:ea typeface="Aileron" charset="0"/>
                <a:cs typeface="Arial" panose="020B0604020202020204" pitchFamily="34" charset="0"/>
              </a:rPr>
              <a:t>Combination</a:t>
            </a:r>
          </a:p>
        </p:txBody>
      </p:sp>
      <p:sp>
        <p:nvSpPr>
          <p:cNvPr id="24" name="TextBox 23">
            <a:extLst>
              <a:ext uri="{FF2B5EF4-FFF2-40B4-BE49-F238E27FC236}">
                <a16:creationId xmlns:a16="http://schemas.microsoft.com/office/drawing/2014/main" id="{E0C05515-7303-1AD6-97D6-2172480A96B1}"/>
              </a:ext>
            </a:extLst>
          </p:cNvPr>
          <p:cNvSpPr txBox="1"/>
          <p:nvPr/>
        </p:nvSpPr>
        <p:spPr>
          <a:xfrm>
            <a:off x="2828836" y="5332804"/>
            <a:ext cx="1142942" cy="156966"/>
          </a:xfrm>
          <a:prstGeom prst="rect">
            <a:avLst/>
          </a:prstGeom>
          <a:noFill/>
        </p:spPr>
        <p:txBody>
          <a:bodyPr wrap="none" lIns="0" tIns="0" rIns="0" bIns="0" rtlCol="0">
            <a:spAutoFit/>
          </a:bodyPr>
          <a:lstStyle/>
          <a:p>
            <a:pPr>
              <a:lnSpc>
                <a:spcPct val="85000"/>
              </a:lnSpc>
            </a:pPr>
            <a:r>
              <a:rPr lang="en-GB" sz="1200" dirty="0">
                <a:latin typeface="Arial" panose="020B0604020202020204" pitchFamily="34" charset="0"/>
                <a:ea typeface="Aileron" charset="0"/>
                <a:cs typeface="Arial" panose="020B0604020202020204" pitchFamily="34" charset="0"/>
              </a:rPr>
              <a:t>Other therapies</a:t>
            </a:r>
            <a:r>
              <a:rPr lang="en-GB" sz="1200" baseline="30000" dirty="0">
                <a:latin typeface="Arial" panose="020B0604020202020204" pitchFamily="34" charset="0"/>
                <a:ea typeface="Aileron" charset="0"/>
                <a:cs typeface="Arial" panose="020B0604020202020204" pitchFamily="34" charset="0"/>
              </a:rPr>
              <a:t>a</a:t>
            </a:r>
          </a:p>
        </p:txBody>
      </p:sp>
      <p:sp>
        <p:nvSpPr>
          <p:cNvPr id="25" name="TextBox 24">
            <a:extLst>
              <a:ext uri="{FF2B5EF4-FFF2-40B4-BE49-F238E27FC236}">
                <a16:creationId xmlns:a16="http://schemas.microsoft.com/office/drawing/2014/main" id="{37BD3E46-5533-592E-F781-C0953A42C826}"/>
              </a:ext>
            </a:extLst>
          </p:cNvPr>
          <p:cNvSpPr txBox="1"/>
          <p:nvPr/>
        </p:nvSpPr>
        <p:spPr>
          <a:xfrm>
            <a:off x="6260294" y="2088159"/>
            <a:ext cx="1283108" cy="156966"/>
          </a:xfrm>
          <a:prstGeom prst="rect">
            <a:avLst/>
          </a:prstGeom>
          <a:noFill/>
        </p:spPr>
        <p:txBody>
          <a:bodyPr wrap="none" lIns="0" tIns="0" rIns="0" bIns="0" rtlCol="0">
            <a:spAutoFit/>
          </a:bodyPr>
          <a:lstStyle/>
          <a:p>
            <a:pPr>
              <a:lnSpc>
                <a:spcPct val="85000"/>
              </a:lnSpc>
            </a:pPr>
            <a:r>
              <a:rPr lang="en-GB" sz="1200" dirty="0">
                <a:latin typeface="Arial" panose="020B0604020202020204" pitchFamily="34" charset="0"/>
                <a:ea typeface="Aileron" charset="0"/>
                <a:cs typeface="Arial" panose="020B0604020202020204" pitchFamily="34" charset="0"/>
              </a:rPr>
              <a:t>Treatment stopped</a:t>
            </a:r>
          </a:p>
        </p:txBody>
      </p:sp>
      <p:sp>
        <p:nvSpPr>
          <p:cNvPr id="26" name="TextBox 25">
            <a:extLst>
              <a:ext uri="{FF2B5EF4-FFF2-40B4-BE49-F238E27FC236}">
                <a16:creationId xmlns:a16="http://schemas.microsoft.com/office/drawing/2014/main" id="{1F4A03FF-A5F5-21BA-CD7F-C00292E0A7BA}"/>
              </a:ext>
            </a:extLst>
          </p:cNvPr>
          <p:cNvSpPr txBox="1"/>
          <p:nvPr/>
        </p:nvSpPr>
        <p:spPr>
          <a:xfrm>
            <a:off x="6260294" y="2904236"/>
            <a:ext cx="748603" cy="156966"/>
          </a:xfrm>
          <a:prstGeom prst="rect">
            <a:avLst/>
          </a:prstGeom>
          <a:noFill/>
        </p:spPr>
        <p:txBody>
          <a:bodyPr wrap="none" lIns="0" tIns="0" rIns="0" bIns="0" rtlCol="0">
            <a:spAutoFit/>
          </a:bodyPr>
          <a:lstStyle/>
          <a:p>
            <a:pPr>
              <a:lnSpc>
                <a:spcPct val="85000"/>
              </a:lnSpc>
            </a:pPr>
            <a:r>
              <a:rPr lang="en-GB" sz="1200" dirty="0">
                <a:latin typeface="Arial" panose="020B0604020202020204" pitchFamily="34" charset="0"/>
                <a:ea typeface="Aileron" charset="0"/>
                <a:cs typeface="Arial" panose="020B0604020202020204" pitchFamily="34" charset="0"/>
              </a:rPr>
              <a:t>Censored</a:t>
            </a:r>
            <a:r>
              <a:rPr lang="en-GB" sz="1200" baseline="30000" dirty="0">
                <a:latin typeface="Arial" panose="020B0604020202020204" pitchFamily="34" charset="0"/>
                <a:ea typeface="Aileron" charset="0"/>
                <a:cs typeface="Arial" panose="020B0604020202020204" pitchFamily="34" charset="0"/>
              </a:rPr>
              <a:t>b</a:t>
            </a:r>
          </a:p>
        </p:txBody>
      </p:sp>
      <p:sp>
        <p:nvSpPr>
          <p:cNvPr id="27" name="TextBox 26">
            <a:extLst>
              <a:ext uri="{FF2B5EF4-FFF2-40B4-BE49-F238E27FC236}">
                <a16:creationId xmlns:a16="http://schemas.microsoft.com/office/drawing/2014/main" id="{6161A177-FD5E-4ECD-E40B-49EBEFDBFB09}"/>
              </a:ext>
            </a:extLst>
          </p:cNvPr>
          <p:cNvSpPr txBox="1"/>
          <p:nvPr/>
        </p:nvSpPr>
        <p:spPr>
          <a:xfrm>
            <a:off x="6260294" y="3572829"/>
            <a:ext cx="823944" cy="156966"/>
          </a:xfrm>
          <a:prstGeom prst="rect">
            <a:avLst/>
          </a:prstGeom>
          <a:noFill/>
        </p:spPr>
        <p:txBody>
          <a:bodyPr wrap="none" lIns="0" tIns="0" rIns="0" bIns="0" rtlCol="0">
            <a:spAutoFit/>
          </a:bodyPr>
          <a:lstStyle/>
          <a:p>
            <a:pPr>
              <a:lnSpc>
                <a:spcPct val="85000"/>
              </a:lnSpc>
            </a:pPr>
            <a:r>
              <a:rPr lang="en-GB" sz="1200" dirty="0">
                <a:latin typeface="Arial" panose="020B0604020202020204" pitchFamily="34" charset="0"/>
                <a:ea typeface="Aileron" charset="0"/>
                <a:cs typeface="Arial" panose="020B0604020202020204" pitchFamily="34" charset="0"/>
              </a:rPr>
              <a:t>Cabergoline</a:t>
            </a:r>
          </a:p>
        </p:txBody>
      </p:sp>
      <p:sp>
        <p:nvSpPr>
          <p:cNvPr id="28" name="TextBox 27">
            <a:extLst>
              <a:ext uri="{FF2B5EF4-FFF2-40B4-BE49-F238E27FC236}">
                <a16:creationId xmlns:a16="http://schemas.microsoft.com/office/drawing/2014/main" id="{83E7A0EF-7DF1-0E4B-FA58-85111C251126}"/>
              </a:ext>
            </a:extLst>
          </p:cNvPr>
          <p:cNvSpPr txBox="1"/>
          <p:nvPr/>
        </p:nvSpPr>
        <p:spPr>
          <a:xfrm>
            <a:off x="6260294" y="3995616"/>
            <a:ext cx="1049967" cy="156966"/>
          </a:xfrm>
          <a:prstGeom prst="rect">
            <a:avLst/>
          </a:prstGeom>
          <a:noFill/>
        </p:spPr>
        <p:txBody>
          <a:bodyPr wrap="none" lIns="0" tIns="0" rIns="0" bIns="0" rtlCol="0">
            <a:spAutoFit/>
          </a:bodyPr>
          <a:lstStyle/>
          <a:p>
            <a:pPr>
              <a:lnSpc>
                <a:spcPct val="85000"/>
              </a:lnSpc>
            </a:pPr>
            <a:r>
              <a:rPr lang="en-GB" sz="1200" dirty="0">
                <a:latin typeface="Arial" panose="020B0604020202020204" pitchFamily="34" charset="0"/>
                <a:ea typeface="Aileron" charset="0"/>
                <a:cs typeface="Arial" panose="020B0604020202020204" pitchFamily="34" charset="0"/>
              </a:rPr>
              <a:t>Octreotide LAR</a:t>
            </a:r>
          </a:p>
        </p:txBody>
      </p:sp>
      <p:sp>
        <p:nvSpPr>
          <p:cNvPr id="29" name="TextBox 28">
            <a:extLst>
              <a:ext uri="{FF2B5EF4-FFF2-40B4-BE49-F238E27FC236}">
                <a16:creationId xmlns:a16="http://schemas.microsoft.com/office/drawing/2014/main" id="{14778897-D90B-7F7A-C473-625B6FBD1768}"/>
              </a:ext>
            </a:extLst>
          </p:cNvPr>
          <p:cNvSpPr txBox="1"/>
          <p:nvPr/>
        </p:nvSpPr>
        <p:spPr>
          <a:xfrm>
            <a:off x="6260294" y="4290584"/>
            <a:ext cx="859210" cy="156966"/>
          </a:xfrm>
          <a:prstGeom prst="rect">
            <a:avLst/>
          </a:prstGeom>
          <a:noFill/>
        </p:spPr>
        <p:txBody>
          <a:bodyPr wrap="none" lIns="0" tIns="0" rIns="0" bIns="0" rtlCol="0">
            <a:spAutoFit/>
          </a:bodyPr>
          <a:lstStyle/>
          <a:p>
            <a:pPr>
              <a:lnSpc>
                <a:spcPct val="85000"/>
              </a:lnSpc>
            </a:pPr>
            <a:r>
              <a:rPr lang="en-GB" sz="1200" dirty="0">
                <a:latin typeface="Arial" panose="020B0604020202020204" pitchFamily="34" charset="0"/>
                <a:ea typeface="Aileron" charset="0"/>
                <a:cs typeface="Arial" panose="020B0604020202020204" pitchFamily="34" charset="0"/>
              </a:rPr>
              <a:t>Combination</a:t>
            </a:r>
          </a:p>
        </p:txBody>
      </p:sp>
      <p:sp>
        <p:nvSpPr>
          <p:cNvPr id="30" name="TextBox 29">
            <a:extLst>
              <a:ext uri="{FF2B5EF4-FFF2-40B4-BE49-F238E27FC236}">
                <a16:creationId xmlns:a16="http://schemas.microsoft.com/office/drawing/2014/main" id="{E877D9F8-346E-B972-E621-1D809F1E08E3}"/>
              </a:ext>
            </a:extLst>
          </p:cNvPr>
          <p:cNvSpPr txBox="1"/>
          <p:nvPr/>
        </p:nvSpPr>
        <p:spPr>
          <a:xfrm>
            <a:off x="6260294" y="4664210"/>
            <a:ext cx="886461" cy="156966"/>
          </a:xfrm>
          <a:prstGeom prst="rect">
            <a:avLst/>
          </a:prstGeom>
          <a:noFill/>
        </p:spPr>
        <p:txBody>
          <a:bodyPr wrap="none" lIns="0" tIns="0" rIns="0" bIns="0" rtlCol="0">
            <a:spAutoFit/>
          </a:bodyPr>
          <a:lstStyle/>
          <a:p>
            <a:pPr>
              <a:lnSpc>
                <a:spcPct val="85000"/>
              </a:lnSpc>
            </a:pPr>
            <a:r>
              <a:rPr lang="en-GB" sz="1200" dirty="0">
                <a:latin typeface="Arial" panose="020B0604020202020204" pitchFamily="34" charset="0"/>
                <a:ea typeface="Aileron" charset="0"/>
                <a:cs typeface="Arial" panose="020B0604020202020204" pitchFamily="34" charset="0"/>
              </a:rPr>
              <a:t>Pegvisomant</a:t>
            </a:r>
          </a:p>
        </p:txBody>
      </p:sp>
      <p:sp>
        <p:nvSpPr>
          <p:cNvPr id="31" name="TextBox 30">
            <a:extLst>
              <a:ext uri="{FF2B5EF4-FFF2-40B4-BE49-F238E27FC236}">
                <a16:creationId xmlns:a16="http://schemas.microsoft.com/office/drawing/2014/main" id="{535C42D0-763F-5C17-B662-82CD929F019D}"/>
              </a:ext>
            </a:extLst>
          </p:cNvPr>
          <p:cNvSpPr txBox="1"/>
          <p:nvPr/>
        </p:nvSpPr>
        <p:spPr>
          <a:xfrm>
            <a:off x="6260294" y="5018171"/>
            <a:ext cx="1149354" cy="156966"/>
          </a:xfrm>
          <a:prstGeom prst="rect">
            <a:avLst/>
          </a:prstGeom>
          <a:noFill/>
        </p:spPr>
        <p:txBody>
          <a:bodyPr wrap="none" lIns="0" tIns="0" rIns="0" bIns="0" rtlCol="0">
            <a:spAutoFit/>
          </a:bodyPr>
          <a:lstStyle/>
          <a:p>
            <a:pPr>
              <a:lnSpc>
                <a:spcPct val="85000"/>
              </a:lnSpc>
            </a:pPr>
            <a:r>
              <a:rPr lang="en-GB" sz="1200" dirty="0">
                <a:latin typeface="Arial" panose="020B0604020202020204" pitchFamily="34" charset="0"/>
                <a:ea typeface="Aileron" charset="0"/>
                <a:cs typeface="Arial" panose="020B0604020202020204" pitchFamily="34" charset="0"/>
              </a:rPr>
              <a:t>Lanreotide depot</a:t>
            </a:r>
          </a:p>
        </p:txBody>
      </p:sp>
      <p:sp>
        <p:nvSpPr>
          <p:cNvPr id="32" name="TextBox 31">
            <a:extLst>
              <a:ext uri="{FF2B5EF4-FFF2-40B4-BE49-F238E27FC236}">
                <a16:creationId xmlns:a16="http://schemas.microsoft.com/office/drawing/2014/main" id="{6C12746A-9F65-AD35-C221-584183DC8D35}"/>
              </a:ext>
            </a:extLst>
          </p:cNvPr>
          <p:cNvSpPr txBox="1"/>
          <p:nvPr/>
        </p:nvSpPr>
        <p:spPr>
          <a:xfrm>
            <a:off x="6260294" y="5301697"/>
            <a:ext cx="1057982" cy="156966"/>
          </a:xfrm>
          <a:prstGeom prst="rect">
            <a:avLst/>
          </a:prstGeom>
          <a:noFill/>
        </p:spPr>
        <p:txBody>
          <a:bodyPr wrap="none" lIns="0" tIns="0" rIns="0" bIns="0" rtlCol="0">
            <a:spAutoFit/>
          </a:bodyPr>
          <a:lstStyle/>
          <a:p>
            <a:pPr>
              <a:lnSpc>
                <a:spcPct val="85000"/>
              </a:lnSpc>
            </a:pPr>
            <a:r>
              <a:rPr lang="en-GB" sz="1200" dirty="0">
                <a:latin typeface="Arial" panose="020B0604020202020204" pitchFamily="34" charset="0"/>
                <a:ea typeface="Aileron" charset="0"/>
                <a:cs typeface="Arial" panose="020B0604020202020204" pitchFamily="34" charset="0"/>
              </a:rPr>
              <a:t>Other therapies</a:t>
            </a:r>
            <a:endParaRPr lang="en-GB" sz="1200" baseline="30000" dirty="0">
              <a:latin typeface="Arial" panose="020B0604020202020204" pitchFamily="34" charset="0"/>
              <a:ea typeface="Aileron" charset="0"/>
              <a:cs typeface="Arial" panose="020B0604020202020204" pitchFamily="34" charset="0"/>
            </a:endParaRPr>
          </a:p>
        </p:txBody>
      </p:sp>
      <p:sp>
        <p:nvSpPr>
          <p:cNvPr id="33" name="TextBox 32">
            <a:extLst>
              <a:ext uri="{FF2B5EF4-FFF2-40B4-BE49-F238E27FC236}">
                <a16:creationId xmlns:a16="http://schemas.microsoft.com/office/drawing/2014/main" id="{B037C675-CBFA-5902-ED25-1A9CF81C2F8B}"/>
              </a:ext>
            </a:extLst>
          </p:cNvPr>
          <p:cNvSpPr txBox="1"/>
          <p:nvPr/>
        </p:nvSpPr>
        <p:spPr>
          <a:xfrm>
            <a:off x="5663189" y="1615850"/>
            <a:ext cx="865622" cy="156966"/>
          </a:xfrm>
          <a:prstGeom prst="rect">
            <a:avLst/>
          </a:prstGeom>
          <a:noFill/>
        </p:spPr>
        <p:txBody>
          <a:bodyPr wrap="none" lIns="0" tIns="0" rIns="0" bIns="0" rtlCol="0">
            <a:spAutoFit/>
          </a:bodyPr>
          <a:lstStyle/>
          <a:p>
            <a:pPr algn="ctr">
              <a:lnSpc>
                <a:spcPct val="85000"/>
              </a:lnSpc>
            </a:pPr>
            <a:r>
              <a:rPr lang="en-GB" sz="1200" b="1" dirty="0">
                <a:latin typeface="Arial" panose="020B0604020202020204" pitchFamily="34" charset="0"/>
                <a:ea typeface="Aileron" charset="0"/>
                <a:cs typeface="Arial" panose="020B0604020202020204" pitchFamily="34" charset="0"/>
              </a:rPr>
              <a:t>Second line</a:t>
            </a:r>
          </a:p>
        </p:txBody>
      </p:sp>
      <p:sp>
        <p:nvSpPr>
          <p:cNvPr id="34" name="TextBox 33">
            <a:extLst>
              <a:ext uri="{FF2B5EF4-FFF2-40B4-BE49-F238E27FC236}">
                <a16:creationId xmlns:a16="http://schemas.microsoft.com/office/drawing/2014/main" id="{B646FCAC-0C0E-04A5-818B-4C1539700C8B}"/>
              </a:ext>
            </a:extLst>
          </p:cNvPr>
          <p:cNvSpPr txBox="1"/>
          <p:nvPr/>
        </p:nvSpPr>
        <p:spPr>
          <a:xfrm>
            <a:off x="2351584" y="1615850"/>
            <a:ext cx="642805" cy="156966"/>
          </a:xfrm>
          <a:prstGeom prst="rect">
            <a:avLst/>
          </a:prstGeom>
          <a:noFill/>
        </p:spPr>
        <p:txBody>
          <a:bodyPr wrap="none" lIns="0" tIns="0" rIns="0" bIns="0" rtlCol="0">
            <a:spAutoFit/>
          </a:bodyPr>
          <a:lstStyle/>
          <a:p>
            <a:pPr algn="ctr">
              <a:lnSpc>
                <a:spcPct val="85000"/>
              </a:lnSpc>
            </a:pPr>
            <a:r>
              <a:rPr lang="en-GB" sz="1200" b="1" dirty="0">
                <a:latin typeface="Arial" panose="020B0604020202020204" pitchFamily="34" charset="0"/>
                <a:ea typeface="Aileron" charset="0"/>
                <a:cs typeface="Arial" panose="020B0604020202020204" pitchFamily="34" charset="0"/>
              </a:rPr>
              <a:t>First line</a:t>
            </a:r>
          </a:p>
        </p:txBody>
      </p:sp>
      <p:sp>
        <p:nvSpPr>
          <p:cNvPr id="35" name="TextBox 34">
            <a:extLst>
              <a:ext uri="{FF2B5EF4-FFF2-40B4-BE49-F238E27FC236}">
                <a16:creationId xmlns:a16="http://schemas.microsoft.com/office/drawing/2014/main" id="{D79EB584-DDD1-CE64-3811-FC44484E9CCD}"/>
              </a:ext>
            </a:extLst>
          </p:cNvPr>
          <p:cNvSpPr txBox="1"/>
          <p:nvPr/>
        </p:nvSpPr>
        <p:spPr>
          <a:xfrm>
            <a:off x="9140278" y="1615850"/>
            <a:ext cx="695703" cy="156966"/>
          </a:xfrm>
          <a:prstGeom prst="rect">
            <a:avLst/>
          </a:prstGeom>
          <a:noFill/>
        </p:spPr>
        <p:txBody>
          <a:bodyPr wrap="none" lIns="0" tIns="0" rIns="0" bIns="0" rtlCol="0">
            <a:spAutoFit/>
          </a:bodyPr>
          <a:lstStyle/>
          <a:p>
            <a:pPr algn="ctr">
              <a:lnSpc>
                <a:spcPct val="85000"/>
              </a:lnSpc>
            </a:pPr>
            <a:r>
              <a:rPr lang="en-GB" sz="1200" b="1" dirty="0">
                <a:latin typeface="Arial" panose="020B0604020202020204" pitchFamily="34" charset="0"/>
                <a:ea typeface="Aileron" charset="0"/>
                <a:cs typeface="Arial" panose="020B0604020202020204" pitchFamily="34" charset="0"/>
              </a:rPr>
              <a:t>Third line</a:t>
            </a:r>
          </a:p>
        </p:txBody>
      </p:sp>
      <p:sp>
        <p:nvSpPr>
          <p:cNvPr id="36" name="TextBox 35">
            <a:extLst>
              <a:ext uri="{FF2B5EF4-FFF2-40B4-BE49-F238E27FC236}">
                <a16:creationId xmlns:a16="http://schemas.microsoft.com/office/drawing/2014/main" id="{5138644F-8BD6-B85A-615B-9560F2CEB24C}"/>
              </a:ext>
            </a:extLst>
          </p:cNvPr>
          <p:cNvSpPr txBox="1"/>
          <p:nvPr/>
        </p:nvSpPr>
        <p:spPr>
          <a:xfrm>
            <a:off x="1897263" y="1390967"/>
            <a:ext cx="1551450" cy="183127"/>
          </a:xfrm>
          <a:prstGeom prst="rect">
            <a:avLst/>
          </a:prstGeom>
          <a:noFill/>
        </p:spPr>
        <p:txBody>
          <a:bodyPr wrap="none" lIns="0" tIns="0" rIns="0" bIns="0" rtlCol="0">
            <a:spAutoFit/>
          </a:bodyPr>
          <a:lstStyle/>
          <a:p>
            <a:pPr algn="ctr">
              <a:lnSpc>
                <a:spcPct val="85000"/>
              </a:lnSpc>
            </a:pPr>
            <a:r>
              <a:rPr lang="en-GB" sz="1400" b="1" dirty="0">
                <a:latin typeface="Arial" panose="020B0604020202020204" pitchFamily="34" charset="0"/>
                <a:ea typeface="Aileron" charset="0"/>
                <a:cs typeface="Arial" panose="020B0604020202020204" pitchFamily="34" charset="0"/>
              </a:rPr>
              <a:t>Treatment journey</a:t>
            </a:r>
          </a:p>
        </p:txBody>
      </p:sp>
      <p:sp>
        <p:nvSpPr>
          <p:cNvPr id="37" name="TextBox 36">
            <a:extLst>
              <a:ext uri="{FF2B5EF4-FFF2-40B4-BE49-F238E27FC236}">
                <a16:creationId xmlns:a16="http://schemas.microsoft.com/office/drawing/2014/main" id="{2A1A41EE-FC53-813B-716F-2F748C2C1976}"/>
              </a:ext>
            </a:extLst>
          </p:cNvPr>
          <p:cNvSpPr txBox="1"/>
          <p:nvPr/>
        </p:nvSpPr>
        <p:spPr>
          <a:xfrm>
            <a:off x="8571388" y="3218868"/>
            <a:ext cx="823944" cy="156966"/>
          </a:xfrm>
          <a:prstGeom prst="rect">
            <a:avLst/>
          </a:prstGeom>
          <a:noFill/>
        </p:spPr>
        <p:txBody>
          <a:bodyPr wrap="none" lIns="0" tIns="0" rIns="0" bIns="0" rtlCol="0">
            <a:spAutoFit/>
          </a:bodyPr>
          <a:lstStyle/>
          <a:p>
            <a:pPr algn="r">
              <a:lnSpc>
                <a:spcPct val="85000"/>
              </a:lnSpc>
            </a:pPr>
            <a:r>
              <a:rPr lang="en-GB" sz="1200" dirty="0">
                <a:latin typeface="Arial" panose="020B0604020202020204" pitchFamily="34" charset="0"/>
                <a:ea typeface="Aileron" charset="0"/>
                <a:cs typeface="Arial" panose="020B0604020202020204" pitchFamily="34" charset="0"/>
              </a:rPr>
              <a:t>Cabergoline</a:t>
            </a:r>
          </a:p>
        </p:txBody>
      </p:sp>
      <p:sp>
        <p:nvSpPr>
          <p:cNvPr id="38" name="TextBox 37">
            <a:extLst>
              <a:ext uri="{FF2B5EF4-FFF2-40B4-BE49-F238E27FC236}">
                <a16:creationId xmlns:a16="http://schemas.microsoft.com/office/drawing/2014/main" id="{56EC0355-4B48-2DA2-DF19-CC0AECF0AC50}"/>
              </a:ext>
            </a:extLst>
          </p:cNvPr>
          <p:cNvSpPr txBox="1"/>
          <p:nvPr/>
        </p:nvSpPr>
        <p:spPr>
          <a:xfrm>
            <a:off x="8345365" y="3572829"/>
            <a:ext cx="1049967" cy="156966"/>
          </a:xfrm>
          <a:prstGeom prst="rect">
            <a:avLst/>
          </a:prstGeom>
          <a:noFill/>
        </p:spPr>
        <p:txBody>
          <a:bodyPr wrap="none" lIns="0" tIns="0" rIns="0" bIns="0" rtlCol="0">
            <a:spAutoFit/>
          </a:bodyPr>
          <a:lstStyle/>
          <a:p>
            <a:pPr>
              <a:lnSpc>
                <a:spcPct val="85000"/>
              </a:lnSpc>
            </a:pPr>
            <a:r>
              <a:rPr lang="en-GB" sz="1200" dirty="0">
                <a:latin typeface="Arial" panose="020B0604020202020204" pitchFamily="34" charset="0"/>
                <a:ea typeface="Aileron" charset="0"/>
                <a:cs typeface="Arial" panose="020B0604020202020204" pitchFamily="34" charset="0"/>
              </a:rPr>
              <a:t>Octreotide LAR</a:t>
            </a:r>
          </a:p>
        </p:txBody>
      </p:sp>
      <p:sp>
        <p:nvSpPr>
          <p:cNvPr id="39" name="TextBox 38">
            <a:extLst>
              <a:ext uri="{FF2B5EF4-FFF2-40B4-BE49-F238E27FC236}">
                <a16:creationId xmlns:a16="http://schemas.microsoft.com/office/drawing/2014/main" id="{7B68D5DB-47DB-02C5-4FC9-42DA7CA6D62D}"/>
              </a:ext>
            </a:extLst>
          </p:cNvPr>
          <p:cNvSpPr txBox="1"/>
          <p:nvPr/>
        </p:nvSpPr>
        <p:spPr>
          <a:xfrm>
            <a:off x="8731689" y="4015281"/>
            <a:ext cx="663643" cy="156966"/>
          </a:xfrm>
          <a:prstGeom prst="rect">
            <a:avLst/>
          </a:prstGeom>
          <a:noFill/>
        </p:spPr>
        <p:txBody>
          <a:bodyPr wrap="none" lIns="0" tIns="0" rIns="0" bIns="0" rtlCol="0">
            <a:spAutoFit/>
          </a:bodyPr>
          <a:lstStyle/>
          <a:p>
            <a:pPr>
              <a:lnSpc>
                <a:spcPct val="85000"/>
              </a:lnSpc>
            </a:pPr>
            <a:r>
              <a:rPr lang="en-GB" sz="1200" dirty="0">
                <a:latin typeface="Arial" panose="020B0604020202020204" pitchFamily="34" charset="0"/>
                <a:ea typeface="Aileron" charset="0"/>
                <a:cs typeface="Arial" panose="020B0604020202020204" pitchFamily="34" charset="0"/>
              </a:rPr>
              <a:t>Censored</a:t>
            </a:r>
            <a:endParaRPr lang="en-GB" sz="1200" baseline="30000" dirty="0">
              <a:latin typeface="Arial" panose="020B0604020202020204" pitchFamily="34" charset="0"/>
              <a:ea typeface="Aileron" charset="0"/>
              <a:cs typeface="Arial" panose="020B0604020202020204" pitchFamily="34" charset="0"/>
            </a:endParaRPr>
          </a:p>
        </p:txBody>
      </p:sp>
      <p:sp>
        <p:nvSpPr>
          <p:cNvPr id="40" name="TextBox 39">
            <a:extLst>
              <a:ext uri="{FF2B5EF4-FFF2-40B4-BE49-F238E27FC236}">
                <a16:creationId xmlns:a16="http://schemas.microsoft.com/office/drawing/2014/main" id="{690FA47E-7323-B61E-BA2F-1AE7B7242E88}"/>
              </a:ext>
            </a:extLst>
          </p:cNvPr>
          <p:cNvSpPr txBox="1"/>
          <p:nvPr/>
        </p:nvSpPr>
        <p:spPr>
          <a:xfrm>
            <a:off x="8112224" y="4320082"/>
            <a:ext cx="1283108" cy="156966"/>
          </a:xfrm>
          <a:prstGeom prst="rect">
            <a:avLst/>
          </a:prstGeom>
          <a:noFill/>
        </p:spPr>
        <p:txBody>
          <a:bodyPr wrap="none" lIns="0" tIns="0" rIns="0" bIns="0" rtlCol="0">
            <a:spAutoFit/>
          </a:bodyPr>
          <a:lstStyle/>
          <a:p>
            <a:pPr>
              <a:lnSpc>
                <a:spcPct val="85000"/>
              </a:lnSpc>
            </a:pPr>
            <a:r>
              <a:rPr lang="en-GB" sz="1200" dirty="0">
                <a:latin typeface="Arial" panose="020B0604020202020204" pitchFamily="34" charset="0"/>
                <a:ea typeface="Aileron" charset="0"/>
                <a:cs typeface="Arial" panose="020B0604020202020204" pitchFamily="34" charset="0"/>
              </a:rPr>
              <a:t>Treatment stopped</a:t>
            </a:r>
          </a:p>
        </p:txBody>
      </p:sp>
      <p:sp>
        <p:nvSpPr>
          <p:cNvPr id="41" name="TextBox 40">
            <a:extLst>
              <a:ext uri="{FF2B5EF4-FFF2-40B4-BE49-F238E27FC236}">
                <a16:creationId xmlns:a16="http://schemas.microsoft.com/office/drawing/2014/main" id="{34AB23F4-B400-5B18-764E-92B5433193C4}"/>
              </a:ext>
            </a:extLst>
          </p:cNvPr>
          <p:cNvSpPr txBox="1"/>
          <p:nvPr/>
        </p:nvSpPr>
        <p:spPr>
          <a:xfrm>
            <a:off x="8536122" y="4575720"/>
            <a:ext cx="859210" cy="156966"/>
          </a:xfrm>
          <a:prstGeom prst="rect">
            <a:avLst/>
          </a:prstGeom>
          <a:noFill/>
        </p:spPr>
        <p:txBody>
          <a:bodyPr wrap="none" lIns="0" tIns="0" rIns="0" bIns="0" rtlCol="0">
            <a:spAutoFit/>
          </a:bodyPr>
          <a:lstStyle/>
          <a:p>
            <a:pPr>
              <a:lnSpc>
                <a:spcPct val="85000"/>
              </a:lnSpc>
            </a:pPr>
            <a:r>
              <a:rPr lang="en-GB" sz="1200" dirty="0">
                <a:latin typeface="Arial" panose="020B0604020202020204" pitchFamily="34" charset="0"/>
                <a:ea typeface="Aileron" charset="0"/>
                <a:cs typeface="Arial" panose="020B0604020202020204" pitchFamily="34" charset="0"/>
              </a:rPr>
              <a:t>Combination</a:t>
            </a:r>
          </a:p>
        </p:txBody>
      </p:sp>
      <p:sp>
        <p:nvSpPr>
          <p:cNvPr id="42" name="TextBox 41">
            <a:extLst>
              <a:ext uri="{FF2B5EF4-FFF2-40B4-BE49-F238E27FC236}">
                <a16:creationId xmlns:a16="http://schemas.microsoft.com/office/drawing/2014/main" id="{403B6C9C-4DEC-20B3-4894-2383FE741880}"/>
              </a:ext>
            </a:extLst>
          </p:cNvPr>
          <p:cNvSpPr txBox="1"/>
          <p:nvPr/>
        </p:nvSpPr>
        <p:spPr>
          <a:xfrm>
            <a:off x="8245978" y="4792029"/>
            <a:ext cx="1149354" cy="156966"/>
          </a:xfrm>
          <a:prstGeom prst="rect">
            <a:avLst/>
          </a:prstGeom>
          <a:noFill/>
        </p:spPr>
        <p:txBody>
          <a:bodyPr wrap="none" lIns="0" tIns="0" rIns="0" bIns="0" rtlCol="0">
            <a:spAutoFit/>
          </a:bodyPr>
          <a:lstStyle/>
          <a:p>
            <a:pPr>
              <a:lnSpc>
                <a:spcPct val="85000"/>
              </a:lnSpc>
            </a:pPr>
            <a:r>
              <a:rPr lang="en-GB" sz="1200" dirty="0">
                <a:latin typeface="Arial" panose="020B0604020202020204" pitchFamily="34" charset="0"/>
                <a:ea typeface="Aileron" charset="0"/>
                <a:cs typeface="Arial" panose="020B0604020202020204" pitchFamily="34" charset="0"/>
              </a:rPr>
              <a:t>Lanreotide depot</a:t>
            </a:r>
          </a:p>
        </p:txBody>
      </p:sp>
      <p:sp>
        <p:nvSpPr>
          <p:cNvPr id="43" name="TextBox 42">
            <a:extLst>
              <a:ext uri="{FF2B5EF4-FFF2-40B4-BE49-F238E27FC236}">
                <a16:creationId xmlns:a16="http://schemas.microsoft.com/office/drawing/2014/main" id="{A21774CE-B86E-8A59-390D-99F819E67D89}"/>
              </a:ext>
            </a:extLst>
          </p:cNvPr>
          <p:cNvSpPr txBox="1"/>
          <p:nvPr/>
        </p:nvSpPr>
        <p:spPr>
          <a:xfrm>
            <a:off x="8508871" y="5057501"/>
            <a:ext cx="886461" cy="156966"/>
          </a:xfrm>
          <a:prstGeom prst="rect">
            <a:avLst/>
          </a:prstGeom>
          <a:noFill/>
        </p:spPr>
        <p:txBody>
          <a:bodyPr wrap="none" lIns="0" tIns="0" rIns="0" bIns="0" rtlCol="0">
            <a:spAutoFit/>
          </a:bodyPr>
          <a:lstStyle/>
          <a:p>
            <a:pPr>
              <a:lnSpc>
                <a:spcPct val="85000"/>
              </a:lnSpc>
            </a:pPr>
            <a:r>
              <a:rPr lang="en-GB" sz="1200" dirty="0">
                <a:latin typeface="Arial" panose="020B0604020202020204" pitchFamily="34" charset="0"/>
                <a:ea typeface="Aileron" charset="0"/>
                <a:cs typeface="Arial" panose="020B0604020202020204" pitchFamily="34" charset="0"/>
              </a:rPr>
              <a:t>Pegvisomant</a:t>
            </a:r>
          </a:p>
        </p:txBody>
      </p:sp>
      <p:sp>
        <p:nvSpPr>
          <p:cNvPr id="44" name="TextBox 43">
            <a:extLst>
              <a:ext uri="{FF2B5EF4-FFF2-40B4-BE49-F238E27FC236}">
                <a16:creationId xmlns:a16="http://schemas.microsoft.com/office/drawing/2014/main" id="{D91425B7-D009-1D8D-17A6-2620FE83997F}"/>
              </a:ext>
            </a:extLst>
          </p:cNvPr>
          <p:cNvSpPr txBox="1"/>
          <p:nvPr/>
        </p:nvSpPr>
        <p:spPr>
          <a:xfrm>
            <a:off x="8337350" y="5282033"/>
            <a:ext cx="1057982" cy="156966"/>
          </a:xfrm>
          <a:prstGeom prst="rect">
            <a:avLst/>
          </a:prstGeom>
          <a:noFill/>
        </p:spPr>
        <p:txBody>
          <a:bodyPr wrap="none" lIns="0" tIns="0" rIns="0" bIns="0" rtlCol="0">
            <a:spAutoFit/>
          </a:bodyPr>
          <a:lstStyle/>
          <a:p>
            <a:pPr>
              <a:lnSpc>
                <a:spcPct val="85000"/>
              </a:lnSpc>
            </a:pPr>
            <a:r>
              <a:rPr lang="en-GB" sz="1200" dirty="0">
                <a:latin typeface="Arial" panose="020B0604020202020204" pitchFamily="34" charset="0"/>
                <a:ea typeface="Aileron" charset="0"/>
                <a:cs typeface="Arial" panose="020B0604020202020204" pitchFamily="34" charset="0"/>
              </a:rPr>
              <a:t>Other therapies</a:t>
            </a:r>
            <a:endParaRPr lang="en-GB" sz="1200" baseline="30000" dirty="0">
              <a:latin typeface="Arial" panose="020B0604020202020204" pitchFamily="34" charset="0"/>
              <a:ea typeface="Aileron" charset="0"/>
              <a:cs typeface="Arial" panose="020B0604020202020204" pitchFamily="34" charset="0"/>
            </a:endParaRPr>
          </a:p>
        </p:txBody>
      </p:sp>
      <p:sp>
        <p:nvSpPr>
          <p:cNvPr id="5" name="TextBox 4">
            <a:extLst>
              <a:ext uri="{FF2B5EF4-FFF2-40B4-BE49-F238E27FC236}">
                <a16:creationId xmlns:a16="http://schemas.microsoft.com/office/drawing/2014/main" id="{E52E42BA-E5D9-9C4C-215C-BA9F79006720}"/>
              </a:ext>
            </a:extLst>
          </p:cNvPr>
          <p:cNvSpPr txBox="1"/>
          <p:nvPr/>
        </p:nvSpPr>
        <p:spPr>
          <a:xfrm>
            <a:off x="2269845" y="1783849"/>
            <a:ext cx="78187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200" dirty="0">
                <a:latin typeface="Arial" panose="020B0604020202020204" pitchFamily="34" charset="0"/>
                <a:ea typeface="Aileron" charset="0"/>
                <a:cs typeface="Arial" panose="020B0604020202020204" pitchFamily="34" charset="0"/>
              </a:rPr>
              <a:t>n=882</a:t>
            </a:r>
          </a:p>
        </p:txBody>
      </p:sp>
    </p:spTree>
    <p:extLst>
      <p:ext uri="{BB962C8B-B14F-4D97-AF65-F5344CB8AC3E}">
        <p14:creationId xmlns:p14="http://schemas.microsoft.com/office/powerpoint/2010/main" val="409779627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963199" cy="864000"/>
          </a:xfrm>
        </p:spPr>
        <p:txBody>
          <a:bodyPr/>
          <a:lstStyle/>
          <a:p>
            <a:r>
              <a:rPr lang="en-GB" dirty="0">
                <a:solidFill>
                  <a:schemeClr val="tx2"/>
                </a:solidFill>
                <a:latin typeface="Arial"/>
                <a:cs typeface="Arial"/>
              </a:rPr>
              <a:t>TREATMENT PATTERNS IN ACROMEGALY:</a:t>
            </a:r>
            <a:br>
              <a:rPr lang="en-GB" dirty="0">
                <a:solidFill>
                  <a:schemeClr val="tx2"/>
                </a:solidFill>
              </a:rPr>
            </a:br>
            <a:r>
              <a:rPr lang="en-GB" dirty="0">
                <a:solidFill>
                  <a:schemeClr val="tx2"/>
                </a:solidFill>
                <a:latin typeface="Arial"/>
                <a:cs typeface="Arial"/>
              </a:rPr>
              <a:t>treatment persistence for monotherapies in lot 1  </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16</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a:xfrm>
            <a:off x="620183" y="6237312"/>
            <a:ext cx="10180339" cy="465113"/>
          </a:xfrm>
        </p:spPr>
        <p:txBody>
          <a:bodyPr anchor="b" anchorCtr="0"/>
          <a:lstStyle/>
          <a:p>
            <a:r>
              <a:rPr lang="en-GB" sz="1200" baseline="30000" dirty="0">
                <a:latin typeface="Arial"/>
                <a:ea typeface="Aileron" charset="0"/>
                <a:cs typeface="Arial"/>
              </a:rPr>
              <a:t> a </a:t>
            </a:r>
            <a:r>
              <a:rPr lang="en-GB" sz="1200" dirty="0">
                <a:latin typeface="Arial"/>
                <a:ea typeface="Aileron" charset="0"/>
                <a:cs typeface="Arial"/>
              </a:rPr>
              <a:t>Oral octreotide (n=5) and pasireotide (n=18) were not included due to small sample size </a:t>
            </a:r>
            <a:endParaRPr lang="en-GB" dirty="0"/>
          </a:p>
          <a:p>
            <a:r>
              <a:rPr lang="en-GB" dirty="0">
                <a:latin typeface="Arial"/>
                <a:cs typeface="Arial"/>
              </a:rPr>
              <a:t>GHRA, growth hormone receptor antagonist; LOT, line of treatment; SRL, somatostatin receptor ligand</a:t>
            </a:r>
          </a:p>
          <a:p>
            <a:r>
              <a:rPr lang="en-GB" dirty="0">
                <a:solidFill>
                  <a:schemeClr val="tx2"/>
                </a:solidFill>
                <a:latin typeface="Arial"/>
                <a:cs typeface="Arial"/>
              </a:rPr>
              <a:t>Fleseriu M, et al. ENDO 2023. Abstract THU-061 (poster presentation) </a:t>
            </a:r>
          </a:p>
        </p:txBody>
      </p:sp>
      <p:sp>
        <p:nvSpPr>
          <p:cNvPr id="10" name="TextBox 9">
            <a:extLst>
              <a:ext uri="{FF2B5EF4-FFF2-40B4-BE49-F238E27FC236}">
                <a16:creationId xmlns:a16="http://schemas.microsoft.com/office/drawing/2014/main" id="{75FE8011-9B4C-9C53-193D-6D53052F3DAE}"/>
              </a:ext>
            </a:extLst>
          </p:cNvPr>
          <p:cNvSpPr txBox="1"/>
          <p:nvPr/>
        </p:nvSpPr>
        <p:spPr>
          <a:xfrm rot="16200000">
            <a:off x="604024" y="3139424"/>
            <a:ext cx="2153154" cy="307777"/>
          </a:xfrm>
          <a:prstGeom prst="rect">
            <a:avLst/>
          </a:prstGeom>
          <a:noFill/>
        </p:spPr>
        <p:txBody>
          <a:bodyPr wrap="none" rtlCol="0">
            <a:spAutoFit/>
          </a:bodyPr>
          <a:lstStyle/>
          <a:p>
            <a:pPr algn="ctr"/>
            <a:r>
              <a:rPr lang="en-GB" sz="1400" b="1" dirty="0">
                <a:latin typeface="Arial" panose="020B0604020202020204" pitchFamily="34" charset="0"/>
                <a:ea typeface="Aileron" charset="0"/>
                <a:cs typeface="Arial" panose="020B0604020202020204" pitchFamily="34" charset="0"/>
              </a:rPr>
              <a:t>Persistence probability</a:t>
            </a:r>
            <a:endParaRPr lang="en-GB" sz="1400" dirty="0">
              <a:latin typeface="Arial" panose="020B0604020202020204" pitchFamily="34" charset="0"/>
              <a:ea typeface="Aileron" charset="0"/>
              <a:cs typeface="Arial" panose="020B0604020202020204" pitchFamily="34" charset="0"/>
            </a:endParaRPr>
          </a:p>
        </p:txBody>
      </p:sp>
      <p:pic>
        <p:nvPicPr>
          <p:cNvPr id="13" name="Picture 12" descr="A picture containing screenshot, line&#10;&#10;Description automatically generated">
            <a:extLst>
              <a:ext uri="{FF2B5EF4-FFF2-40B4-BE49-F238E27FC236}">
                <a16:creationId xmlns:a16="http://schemas.microsoft.com/office/drawing/2014/main" id="{96EDBB8B-E8A3-3E6A-CD5C-94F6E2A07755}"/>
              </a:ext>
            </a:extLst>
          </p:cNvPr>
          <p:cNvPicPr>
            <a:picLocks noChangeAspect="1"/>
          </p:cNvPicPr>
          <p:nvPr/>
        </p:nvPicPr>
        <p:blipFill>
          <a:blip r:embed="rId2"/>
          <a:stretch>
            <a:fillRect/>
          </a:stretch>
        </p:blipFill>
        <p:spPr>
          <a:xfrm>
            <a:off x="2216106" y="1687082"/>
            <a:ext cx="7554447" cy="3469338"/>
          </a:xfrm>
          <a:prstGeom prst="rect">
            <a:avLst/>
          </a:prstGeom>
        </p:spPr>
      </p:pic>
      <p:sp>
        <p:nvSpPr>
          <p:cNvPr id="14" name="TextBox 13">
            <a:extLst>
              <a:ext uri="{FF2B5EF4-FFF2-40B4-BE49-F238E27FC236}">
                <a16:creationId xmlns:a16="http://schemas.microsoft.com/office/drawing/2014/main" id="{594D8981-B467-DCA3-77D9-93FCCB82EE99}"/>
              </a:ext>
            </a:extLst>
          </p:cNvPr>
          <p:cNvSpPr txBox="1"/>
          <p:nvPr/>
        </p:nvSpPr>
        <p:spPr>
          <a:xfrm>
            <a:off x="5231904" y="5310943"/>
            <a:ext cx="2148280" cy="307777"/>
          </a:xfrm>
          <a:prstGeom prst="rect">
            <a:avLst/>
          </a:prstGeom>
          <a:noFill/>
        </p:spPr>
        <p:txBody>
          <a:bodyPr wrap="none" rtlCol="0">
            <a:spAutoFit/>
          </a:bodyPr>
          <a:lstStyle/>
          <a:p>
            <a:r>
              <a:rPr lang="en-GB" sz="1400" b="1" dirty="0">
                <a:latin typeface="Arial" panose="020B0604020202020204" pitchFamily="34" charset="0"/>
                <a:ea typeface="Aileron" charset="0"/>
                <a:cs typeface="Arial" panose="020B0604020202020204" pitchFamily="34" charset="0"/>
              </a:rPr>
              <a:t>Time to event (months)</a:t>
            </a:r>
            <a:endParaRPr lang="en-GB" sz="1400" dirty="0">
              <a:latin typeface="Arial" panose="020B0604020202020204" pitchFamily="34" charset="0"/>
              <a:ea typeface="Aileron" charset="0"/>
              <a:cs typeface="Arial" panose="020B0604020202020204" pitchFamily="34" charset="0"/>
            </a:endParaRPr>
          </a:p>
        </p:txBody>
      </p:sp>
      <p:sp>
        <p:nvSpPr>
          <p:cNvPr id="15" name="TextBox 14">
            <a:extLst>
              <a:ext uri="{FF2B5EF4-FFF2-40B4-BE49-F238E27FC236}">
                <a16:creationId xmlns:a16="http://schemas.microsoft.com/office/drawing/2014/main" id="{B253AB27-F40E-76F7-D7C6-F86AA48B7032}"/>
              </a:ext>
            </a:extLst>
          </p:cNvPr>
          <p:cNvSpPr txBox="1"/>
          <p:nvPr/>
        </p:nvSpPr>
        <p:spPr>
          <a:xfrm>
            <a:off x="1961215" y="1628800"/>
            <a:ext cx="213199" cy="184666"/>
          </a:xfrm>
          <a:prstGeom prst="rect">
            <a:avLst/>
          </a:prstGeom>
          <a:noFill/>
        </p:spPr>
        <p:txBody>
          <a:bodyPr wrap="none" lIns="0" tIns="0" rIns="0" bIns="0" rtlCol="0" anchor="t">
            <a:spAutoFit/>
          </a:bodyPr>
          <a:lstStyle/>
          <a:p>
            <a:pPr algn="r"/>
            <a:r>
              <a:rPr lang="en-GB" sz="1200" dirty="0">
                <a:latin typeface="Arial"/>
                <a:ea typeface="Aileron" charset="0"/>
                <a:cs typeface="Arial"/>
              </a:rPr>
              <a:t>1.0</a:t>
            </a:r>
            <a:endParaRPr lang="en-GB" sz="1200" dirty="0">
              <a:latin typeface="Arial" panose="020B0604020202020204" pitchFamily="34" charset="0"/>
              <a:ea typeface="Aileron" charset="0"/>
              <a:cs typeface="Arial" panose="020B0604020202020204" pitchFamily="34" charset="0"/>
            </a:endParaRPr>
          </a:p>
        </p:txBody>
      </p:sp>
      <p:sp>
        <p:nvSpPr>
          <p:cNvPr id="16" name="TextBox 15">
            <a:extLst>
              <a:ext uri="{FF2B5EF4-FFF2-40B4-BE49-F238E27FC236}">
                <a16:creationId xmlns:a16="http://schemas.microsoft.com/office/drawing/2014/main" id="{F2E170F3-FFDD-EEFC-9C34-95C7ADAD919D}"/>
              </a:ext>
            </a:extLst>
          </p:cNvPr>
          <p:cNvSpPr txBox="1"/>
          <p:nvPr/>
        </p:nvSpPr>
        <p:spPr>
          <a:xfrm>
            <a:off x="1961214" y="2165375"/>
            <a:ext cx="213200" cy="184666"/>
          </a:xfrm>
          <a:prstGeom prst="rect">
            <a:avLst/>
          </a:prstGeom>
          <a:noFill/>
        </p:spPr>
        <p:txBody>
          <a:bodyPr wrap="none" lIns="0" tIns="0" rIns="0" bIns="0" rtlCol="0" anchor="t">
            <a:spAutoFit/>
          </a:bodyPr>
          <a:lstStyle/>
          <a:p>
            <a:pPr algn="r"/>
            <a:r>
              <a:rPr lang="en-GB" sz="1200" dirty="0">
                <a:latin typeface="Arial"/>
                <a:ea typeface="Aileron" charset="0"/>
                <a:cs typeface="Arial"/>
              </a:rPr>
              <a:t>0.8</a:t>
            </a:r>
            <a:endParaRPr lang="en-GB" sz="1200" dirty="0">
              <a:latin typeface="Arial" panose="020B0604020202020204" pitchFamily="34" charset="0"/>
              <a:ea typeface="Aileron" charset="0"/>
              <a:cs typeface="Arial" panose="020B0604020202020204" pitchFamily="34" charset="0"/>
            </a:endParaRPr>
          </a:p>
        </p:txBody>
      </p:sp>
      <p:sp>
        <p:nvSpPr>
          <p:cNvPr id="17" name="TextBox 16">
            <a:extLst>
              <a:ext uri="{FF2B5EF4-FFF2-40B4-BE49-F238E27FC236}">
                <a16:creationId xmlns:a16="http://schemas.microsoft.com/office/drawing/2014/main" id="{3E5C21D0-CEE6-F4F7-52C6-A2840F48A413}"/>
              </a:ext>
            </a:extLst>
          </p:cNvPr>
          <p:cNvSpPr txBox="1"/>
          <p:nvPr/>
        </p:nvSpPr>
        <p:spPr>
          <a:xfrm>
            <a:off x="1961214" y="2724175"/>
            <a:ext cx="213200" cy="184666"/>
          </a:xfrm>
          <a:prstGeom prst="rect">
            <a:avLst/>
          </a:prstGeom>
          <a:noFill/>
        </p:spPr>
        <p:txBody>
          <a:bodyPr wrap="none" lIns="0" tIns="0" rIns="0" bIns="0" rtlCol="0" anchor="t">
            <a:spAutoFit/>
          </a:bodyPr>
          <a:lstStyle/>
          <a:p>
            <a:pPr algn="r"/>
            <a:r>
              <a:rPr lang="en-GB" sz="1200" dirty="0">
                <a:latin typeface="Arial"/>
                <a:ea typeface="Aileron" charset="0"/>
                <a:cs typeface="Arial"/>
              </a:rPr>
              <a:t>0.6</a:t>
            </a:r>
            <a:endParaRPr lang="en-GB" sz="1200" dirty="0">
              <a:latin typeface="Arial" panose="020B0604020202020204" pitchFamily="34" charset="0"/>
              <a:ea typeface="Aileron" charset="0"/>
              <a:cs typeface="Arial" panose="020B0604020202020204" pitchFamily="34" charset="0"/>
            </a:endParaRPr>
          </a:p>
        </p:txBody>
      </p:sp>
      <p:sp>
        <p:nvSpPr>
          <p:cNvPr id="18" name="TextBox 17">
            <a:extLst>
              <a:ext uri="{FF2B5EF4-FFF2-40B4-BE49-F238E27FC236}">
                <a16:creationId xmlns:a16="http://schemas.microsoft.com/office/drawing/2014/main" id="{BB957053-A461-F21F-252B-9751F6E47FD8}"/>
              </a:ext>
            </a:extLst>
          </p:cNvPr>
          <p:cNvSpPr txBox="1"/>
          <p:nvPr/>
        </p:nvSpPr>
        <p:spPr>
          <a:xfrm>
            <a:off x="1961214" y="3244875"/>
            <a:ext cx="213200" cy="184666"/>
          </a:xfrm>
          <a:prstGeom prst="rect">
            <a:avLst/>
          </a:prstGeom>
          <a:noFill/>
        </p:spPr>
        <p:txBody>
          <a:bodyPr wrap="none" lIns="0" tIns="0" rIns="0" bIns="0" rtlCol="0" anchor="t">
            <a:spAutoFit/>
          </a:bodyPr>
          <a:lstStyle/>
          <a:p>
            <a:pPr algn="r"/>
            <a:r>
              <a:rPr lang="en-GB" sz="1200" dirty="0">
                <a:latin typeface="Arial"/>
                <a:ea typeface="Aileron" charset="0"/>
                <a:cs typeface="Arial"/>
              </a:rPr>
              <a:t>0.4</a:t>
            </a:r>
          </a:p>
        </p:txBody>
      </p:sp>
      <p:sp>
        <p:nvSpPr>
          <p:cNvPr id="19" name="TextBox 18">
            <a:extLst>
              <a:ext uri="{FF2B5EF4-FFF2-40B4-BE49-F238E27FC236}">
                <a16:creationId xmlns:a16="http://schemas.microsoft.com/office/drawing/2014/main" id="{A7B94F62-49BF-8768-FC56-F0A59947CCD0}"/>
              </a:ext>
            </a:extLst>
          </p:cNvPr>
          <p:cNvSpPr txBox="1"/>
          <p:nvPr/>
        </p:nvSpPr>
        <p:spPr>
          <a:xfrm>
            <a:off x="1961214" y="3797325"/>
            <a:ext cx="213200" cy="184666"/>
          </a:xfrm>
          <a:prstGeom prst="rect">
            <a:avLst/>
          </a:prstGeom>
          <a:noFill/>
        </p:spPr>
        <p:txBody>
          <a:bodyPr wrap="none" lIns="0" tIns="0" rIns="0" bIns="0" rtlCol="0" anchor="t">
            <a:spAutoFit/>
          </a:bodyPr>
          <a:lstStyle/>
          <a:p>
            <a:pPr algn="r"/>
            <a:r>
              <a:rPr lang="en-GB" sz="1200" dirty="0">
                <a:latin typeface="Arial"/>
                <a:ea typeface="Aileron" charset="0"/>
                <a:cs typeface="Arial"/>
              </a:rPr>
              <a:t>0.2</a:t>
            </a:r>
            <a:endParaRPr lang="en-GB" sz="1200" dirty="0">
              <a:latin typeface="Arial" panose="020B0604020202020204" pitchFamily="34" charset="0"/>
              <a:ea typeface="Aileron" charset="0"/>
              <a:cs typeface="Arial" panose="020B0604020202020204" pitchFamily="34" charset="0"/>
            </a:endParaRPr>
          </a:p>
        </p:txBody>
      </p:sp>
      <p:sp>
        <p:nvSpPr>
          <p:cNvPr id="20" name="TextBox 19">
            <a:extLst>
              <a:ext uri="{FF2B5EF4-FFF2-40B4-BE49-F238E27FC236}">
                <a16:creationId xmlns:a16="http://schemas.microsoft.com/office/drawing/2014/main" id="{5D102BFA-2A09-1A97-5CF5-1E6C46F1FAC6}"/>
              </a:ext>
            </a:extLst>
          </p:cNvPr>
          <p:cNvSpPr txBox="1"/>
          <p:nvPr/>
        </p:nvSpPr>
        <p:spPr>
          <a:xfrm>
            <a:off x="1961214" y="4333900"/>
            <a:ext cx="213200" cy="184666"/>
          </a:xfrm>
          <a:prstGeom prst="rect">
            <a:avLst/>
          </a:prstGeom>
          <a:noFill/>
        </p:spPr>
        <p:txBody>
          <a:bodyPr wrap="none" lIns="0" tIns="0" rIns="0" bIns="0" rtlCol="0" anchor="t">
            <a:spAutoFit/>
          </a:bodyPr>
          <a:lstStyle/>
          <a:p>
            <a:pPr algn="r"/>
            <a:r>
              <a:rPr lang="en-GB" sz="1200" dirty="0">
                <a:latin typeface="Arial"/>
                <a:ea typeface="Aileron" charset="0"/>
                <a:cs typeface="Arial"/>
              </a:rPr>
              <a:t>0.0</a:t>
            </a:r>
            <a:endParaRPr lang="en-GB" sz="1200" dirty="0">
              <a:latin typeface="Arial" panose="020B0604020202020204" pitchFamily="34" charset="0"/>
              <a:ea typeface="Aileron" charset="0"/>
              <a:cs typeface="Arial" panose="020B0604020202020204" pitchFamily="34" charset="0"/>
            </a:endParaRPr>
          </a:p>
        </p:txBody>
      </p:sp>
      <p:sp>
        <p:nvSpPr>
          <p:cNvPr id="21" name="TextBox 20">
            <a:extLst>
              <a:ext uri="{FF2B5EF4-FFF2-40B4-BE49-F238E27FC236}">
                <a16:creationId xmlns:a16="http://schemas.microsoft.com/office/drawing/2014/main" id="{28AAF742-E069-3041-194B-A845453453CD}"/>
              </a:ext>
            </a:extLst>
          </p:cNvPr>
          <p:cNvSpPr txBox="1"/>
          <p:nvPr/>
        </p:nvSpPr>
        <p:spPr>
          <a:xfrm>
            <a:off x="2827206" y="5187975"/>
            <a:ext cx="8495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0</a:t>
            </a:r>
          </a:p>
        </p:txBody>
      </p:sp>
      <p:sp>
        <p:nvSpPr>
          <p:cNvPr id="22" name="TextBox 21">
            <a:extLst>
              <a:ext uri="{FF2B5EF4-FFF2-40B4-BE49-F238E27FC236}">
                <a16:creationId xmlns:a16="http://schemas.microsoft.com/office/drawing/2014/main" id="{666F9F60-2A7A-8288-0693-E3F7FB1E21C5}"/>
              </a:ext>
            </a:extLst>
          </p:cNvPr>
          <p:cNvSpPr txBox="1"/>
          <p:nvPr/>
        </p:nvSpPr>
        <p:spPr>
          <a:xfrm>
            <a:off x="9631997" y="5187975"/>
            <a:ext cx="254878"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150</a:t>
            </a:r>
          </a:p>
        </p:txBody>
      </p:sp>
      <p:sp>
        <p:nvSpPr>
          <p:cNvPr id="23" name="TextBox 22">
            <a:extLst>
              <a:ext uri="{FF2B5EF4-FFF2-40B4-BE49-F238E27FC236}">
                <a16:creationId xmlns:a16="http://schemas.microsoft.com/office/drawing/2014/main" id="{7E10FD5E-96C2-C69C-005C-0B450F11BBAA}"/>
              </a:ext>
            </a:extLst>
          </p:cNvPr>
          <p:cNvSpPr txBox="1"/>
          <p:nvPr/>
        </p:nvSpPr>
        <p:spPr>
          <a:xfrm>
            <a:off x="9716956" y="4529033"/>
            <a:ext cx="42032" cy="498598"/>
          </a:xfrm>
          <a:prstGeom prst="rect">
            <a:avLst/>
          </a:prstGeom>
          <a:noFill/>
        </p:spPr>
        <p:txBody>
          <a:bodyPr wrap="square" lIns="0" tIns="0" rIns="0" bIns="0" rtlCol="0" anchor="t">
            <a:spAutoFit/>
          </a:bodyPr>
          <a:lstStyle/>
          <a:p>
            <a:pPr algn="ctr">
              <a:lnSpc>
                <a:spcPct val="90000"/>
              </a:lnSpc>
            </a:pPr>
            <a:r>
              <a:rPr lang="en-GB" sz="1200" dirty="0">
                <a:solidFill>
                  <a:schemeClr val="tx2"/>
                </a:solidFill>
                <a:latin typeface="Arial" panose="020B0604020202020204" pitchFamily="34" charset="0"/>
                <a:ea typeface="Aileron" charset="0"/>
                <a:cs typeface="Arial" panose="020B0604020202020204" pitchFamily="34" charset="0"/>
              </a:rPr>
              <a:t>0</a:t>
            </a:r>
          </a:p>
          <a:p>
            <a:pPr algn="ctr">
              <a:lnSpc>
                <a:spcPct val="90000"/>
              </a:lnSpc>
            </a:pPr>
            <a:r>
              <a:rPr lang="en-GB" sz="1200" dirty="0">
                <a:solidFill>
                  <a:schemeClr val="accent1"/>
                </a:solidFill>
                <a:latin typeface="Arial"/>
                <a:ea typeface="Aileron" charset="0"/>
                <a:cs typeface="Arial"/>
              </a:rPr>
              <a:t>0</a:t>
            </a:r>
          </a:p>
          <a:p>
            <a:pPr algn="ctr">
              <a:lnSpc>
                <a:spcPct val="90000"/>
              </a:lnSpc>
            </a:pPr>
            <a:r>
              <a:rPr lang="en-GB" sz="1200" dirty="0">
                <a:solidFill>
                  <a:srgbClr val="7030A0"/>
                </a:solidFill>
                <a:latin typeface="Arial"/>
                <a:ea typeface="Aileron" charset="0"/>
                <a:cs typeface="Arial"/>
              </a:rPr>
              <a:t>2</a:t>
            </a:r>
          </a:p>
        </p:txBody>
      </p:sp>
      <p:sp>
        <p:nvSpPr>
          <p:cNvPr id="24" name="TextBox 23">
            <a:extLst>
              <a:ext uri="{FF2B5EF4-FFF2-40B4-BE49-F238E27FC236}">
                <a16:creationId xmlns:a16="http://schemas.microsoft.com/office/drawing/2014/main" id="{882152CE-2878-FC74-C691-0D8163968CFE}"/>
              </a:ext>
            </a:extLst>
          </p:cNvPr>
          <p:cNvSpPr txBox="1"/>
          <p:nvPr/>
        </p:nvSpPr>
        <p:spPr>
          <a:xfrm>
            <a:off x="8573956" y="4529033"/>
            <a:ext cx="84960" cy="498598"/>
          </a:xfrm>
          <a:prstGeom prst="rect">
            <a:avLst/>
          </a:prstGeom>
          <a:noFill/>
        </p:spPr>
        <p:txBody>
          <a:bodyPr wrap="none" lIns="0" tIns="0" rIns="0" bIns="0" rtlCol="0" anchor="t">
            <a:spAutoFit/>
          </a:bodyPr>
          <a:lstStyle/>
          <a:p>
            <a:pPr algn="ctr">
              <a:lnSpc>
                <a:spcPct val="90000"/>
              </a:lnSpc>
            </a:pPr>
            <a:r>
              <a:rPr lang="en-GB" sz="1200" dirty="0">
                <a:solidFill>
                  <a:schemeClr val="tx2"/>
                </a:solidFill>
                <a:latin typeface="Arial" panose="020B0604020202020204" pitchFamily="34" charset="0"/>
                <a:ea typeface="Aileron" charset="0"/>
                <a:cs typeface="Arial" panose="020B0604020202020204" pitchFamily="34" charset="0"/>
              </a:rPr>
              <a:t>0</a:t>
            </a:r>
          </a:p>
          <a:p>
            <a:pPr algn="ctr">
              <a:lnSpc>
                <a:spcPct val="90000"/>
              </a:lnSpc>
            </a:pPr>
            <a:r>
              <a:rPr lang="en-GB" sz="1200" dirty="0">
                <a:solidFill>
                  <a:schemeClr val="accent1"/>
                </a:solidFill>
                <a:latin typeface="Arial"/>
                <a:ea typeface="Aileron" charset="0"/>
                <a:cs typeface="Arial"/>
              </a:rPr>
              <a:t>1</a:t>
            </a:r>
          </a:p>
          <a:p>
            <a:pPr algn="ctr">
              <a:lnSpc>
                <a:spcPct val="90000"/>
              </a:lnSpc>
            </a:pPr>
            <a:r>
              <a:rPr lang="en-GB" sz="1200" dirty="0">
                <a:solidFill>
                  <a:srgbClr val="7030A0"/>
                </a:solidFill>
                <a:latin typeface="Arial"/>
                <a:ea typeface="Aileron" charset="0"/>
                <a:cs typeface="Arial"/>
              </a:rPr>
              <a:t>2</a:t>
            </a:r>
          </a:p>
        </p:txBody>
      </p:sp>
      <p:sp>
        <p:nvSpPr>
          <p:cNvPr id="25" name="TextBox 24">
            <a:extLst>
              <a:ext uri="{FF2B5EF4-FFF2-40B4-BE49-F238E27FC236}">
                <a16:creationId xmlns:a16="http://schemas.microsoft.com/office/drawing/2014/main" id="{81F53EC3-AE9E-7B76-BCF6-85DF9B04B485}"/>
              </a:ext>
            </a:extLst>
          </p:cNvPr>
          <p:cNvSpPr txBox="1"/>
          <p:nvPr/>
        </p:nvSpPr>
        <p:spPr>
          <a:xfrm>
            <a:off x="7434131" y="4529033"/>
            <a:ext cx="84960" cy="498598"/>
          </a:xfrm>
          <a:prstGeom prst="rect">
            <a:avLst/>
          </a:prstGeom>
          <a:noFill/>
        </p:spPr>
        <p:txBody>
          <a:bodyPr wrap="square" lIns="0" tIns="0" rIns="0" bIns="0" rtlCol="0" anchor="t">
            <a:spAutoFit/>
          </a:bodyPr>
          <a:lstStyle/>
          <a:p>
            <a:pPr algn="ctr">
              <a:lnSpc>
                <a:spcPct val="90000"/>
              </a:lnSpc>
            </a:pPr>
            <a:r>
              <a:rPr lang="en-GB" sz="1200" dirty="0">
                <a:solidFill>
                  <a:schemeClr val="tx2"/>
                </a:solidFill>
                <a:latin typeface="Arial" panose="020B0604020202020204" pitchFamily="34" charset="0"/>
                <a:ea typeface="Aileron" charset="0"/>
                <a:cs typeface="Arial" panose="020B0604020202020204" pitchFamily="34" charset="0"/>
              </a:rPr>
              <a:t>1</a:t>
            </a:r>
          </a:p>
          <a:p>
            <a:pPr algn="ctr">
              <a:lnSpc>
                <a:spcPct val="90000"/>
              </a:lnSpc>
            </a:pPr>
            <a:r>
              <a:rPr lang="en-GB" sz="1200" dirty="0">
                <a:solidFill>
                  <a:schemeClr val="accent1"/>
                </a:solidFill>
                <a:latin typeface="Arial"/>
                <a:ea typeface="Aileron" charset="0"/>
                <a:cs typeface="Arial"/>
              </a:rPr>
              <a:t>3</a:t>
            </a:r>
          </a:p>
          <a:p>
            <a:pPr algn="ctr">
              <a:lnSpc>
                <a:spcPct val="90000"/>
              </a:lnSpc>
            </a:pPr>
            <a:r>
              <a:rPr lang="en-GB" sz="1200" dirty="0">
                <a:solidFill>
                  <a:srgbClr val="7030A0"/>
                </a:solidFill>
                <a:latin typeface="Arial"/>
                <a:ea typeface="Aileron" charset="0"/>
                <a:cs typeface="Arial"/>
              </a:rPr>
              <a:t>8</a:t>
            </a:r>
          </a:p>
        </p:txBody>
      </p:sp>
      <p:sp>
        <p:nvSpPr>
          <p:cNvPr id="26" name="TextBox 25">
            <a:extLst>
              <a:ext uri="{FF2B5EF4-FFF2-40B4-BE49-F238E27FC236}">
                <a16:creationId xmlns:a16="http://schemas.microsoft.com/office/drawing/2014/main" id="{B19FC6F6-6F0E-C2B6-2D3E-A3D9498F114C}"/>
              </a:ext>
            </a:extLst>
          </p:cNvPr>
          <p:cNvSpPr txBox="1"/>
          <p:nvPr/>
        </p:nvSpPr>
        <p:spPr>
          <a:xfrm>
            <a:off x="6235952" y="4529033"/>
            <a:ext cx="169918" cy="498598"/>
          </a:xfrm>
          <a:prstGeom prst="rect">
            <a:avLst/>
          </a:prstGeom>
          <a:noFill/>
        </p:spPr>
        <p:txBody>
          <a:bodyPr wrap="none" lIns="0" tIns="0" rIns="0" bIns="0" rtlCol="0" anchor="t">
            <a:spAutoFit/>
          </a:bodyPr>
          <a:lstStyle/>
          <a:p>
            <a:pPr algn="ctr">
              <a:lnSpc>
                <a:spcPct val="90000"/>
              </a:lnSpc>
            </a:pPr>
            <a:r>
              <a:rPr lang="en-GB" sz="1200" dirty="0">
                <a:solidFill>
                  <a:schemeClr val="tx2"/>
                </a:solidFill>
                <a:latin typeface="Arial" panose="020B0604020202020204" pitchFamily="34" charset="0"/>
                <a:ea typeface="Aileron" charset="0"/>
                <a:cs typeface="Arial" panose="020B0604020202020204" pitchFamily="34" charset="0"/>
              </a:rPr>
              <a:t>8</a:t>
            </a:r>
          </a:p>
          <a:p>
            <a:pPr algn="ctr">
              <a:lnSpc>
                <a:spcPct val="90000"/>
              </a:lnSpc>
            </a:pPr>
            <a:r>
              <a:rPr lang="en-GB" sz="1200" dirty="0">
                <a:solidFill>
                  <a:schemeClr val="accent1"/>
                </a:solidFill>
                <a:latin typeface="Arial"/>
                <a:ea typeface="Aileron" charset="0"/>
                <a:cs typeface="Arial"/>
              </a:rPr>
              <a:t>6</a:t>
            </a:r>
          </a:p>
          <a:p>
            <a:pPr algn="ctr">
              <a:lnSpc>
                <a:spcPct val="90000"/>
              </a:lnSpc>
            </a:pPr>
            <a:r>
              <a:rPr lang="en-GB" sz="1200" dirty="0">
                <a:solidFill>
                  <a:srgbClr val="7030A0"/>
                </a:solidFill>
                <a:latin typeface="Arial"/>
                <a:ea typeface="Aileron" charset="0"/>
                <a:cs typeface="Arial"/>
              </a:rPr>
              <a:t>24</a:t>
            </a:r>
          </a:p>
        </p:txBody>
      </p:sp>
      <p:sp>
        <p:nvSpPr>
          <p:cNvPr id="27" name="TextBox 26">
            <a:extLst>
              <a:ext uri="{FF2B5EF4-FFF2-40B4-BE49-F238E27FC236}">
                <a16:creationId xmlns:a16="http://schemas.microsoft.com/office/drawing/2014/main" id="{8537FF01-06DB-2E83-B8AB-EE213DEE7259}"/>
              </a:ext>
            </a:extLst>
          </p:cNvPr>
          <p:cNvSpPr txBox="1"/>
          <p:nvPr/>
        </p:nvSpPr>
        <p:spPr>
          <a:xfrm>
            <a:off x="5089777" y="4529033"/>
            <a:ext cx="169918" cy="498598"/>
          </a:xfrm>
          <a:prstGeom prst="rect">
            <a:avLst/>
          </a:prstGeom>
          <a:noFill/>
        </p:spPr>
        <p:txBody>
          <a:bodyPr wrap="none" lIns="0" tIns="0" rIns="0" bIns="0" rtlCol="0" anchor="t">
            <a:spAutoFit/>
          </a:bodyPr>
          <a:lstStyle/>
          <a:p>
            <a:pPr algn="ctr">
              <a:lnSpc>
                <a:spcPct val="90000"/>
              </a:lnSpc>
            </a:pPr>
            <a:r>
              <a:rPr lang="en-GB" sz="1200" dirty="0">
                <a:solidFill>
                  <a:schemeClr val="tx2"/>
                </a:solidFill>
                <a:latin typeface="Arial" panose="020B0604020202020204" pitchFamily="34" charset="0"/>
                <a:ea typeface="Aileron" charset="0"/>
                <a:cs typeface="Arial" panose="020B0604020202020204" pitchFamily="34" charset="0"/>
              </a:rPr>
              <a:t>21</a:t>
            </a:r>
          </a:p>
          <a:p>
            <a:pPr algn="ctr">
              <a:lnSpc>
                <a:spcPct val="90000"/>
              </a:lnSpc>
            </a:pPr>
            <a:r>
              <a:rPr lang="en-GB" sz="1200" dirty="0">
                <a:solidFill>
                  <a:schemeClr val="accent1"/>
                </a:solidFill>
                <a:latin typeface="Arial"/>
                <a:ea typeface="Aileron" charset="0"/>
                <a:cs typeface="Arial"/>
              </a:rPr>
              <a:t>12</a:t>
            </a:r>
          </a:p>
          <a:p>
            <a:pPr algn="ctr">
              <a:lnSpc>
                <a:spcPct val="90000"/>
              </a:lnSpc>
            </a:pPr>
            <a:r>
              <a:rPr lang="en-GB" sz="1200" dirty="0">
                <a:solidFill>
                  <a:srgbClr val="7030A0"/>
                </a:solidFill>
                <a:latin typeface="Arial"/>
                <a:ea typeface="Aileron" charset="0"/>
                <a:cs typeface="Arial"/>
              </a:rPr>
              <a:t>57</a:t>
            </a:r>
          </a:p>
        </p:txBody>
      </p:sp>
      <p:sp>
        <p:nvSpPr>
          <p:cNvPr id="28" name="TextBox 27">
            <a:extLst>
              <a:ext uri="{FF2B5EF4-FFF2-40B4-BE49-F238E27FC236}">
                <a16:creationId xmlns:a16="http://schemas.microsoft.com/office/drawing/2014/main" id="{E1CD4238-75AB-BA44-A641-68CC12C41ECD}"/>
              </a:ext>
            </a:extLst>
          </p:cNvPr>
          <p:cNvSpPr txBox="1"/>
          <p:nvPr/>
        </p:nvSpPr>
        <p:spPr>
          <a:xfrm>
            <a:off x="3891597" y="4529033"/>
            <a:ext cx="254878" cy="498598"/>
          </a:xfrm>
          <a:prstGeom prst="rect">
            <a:avLst/>
          </a:prstGeom>
          <a:noFill/>
        </p:spPr>
        <p:txBody>
          <a:bodyPr wrap="none" lIns="0" tIns="0" rIns="0" bIns="0" rtlCol="0" anchor="t">
            <a:spAutoFit/>
          </a:bodyPr>
          <a:lstStyle/>
          <a:p>
            <a:pPr algn="ctr">
              <a:lnSpc>
                <a:spcPct val="90000"/>
              </a:lnSpc>
            </a:pPr>
            <a:r>
              <a:rPr lang="en-GB" sz="1200" dirty="0">
                <a:solidFill>
                  <a:schemeClr val="tx2"/>
                </a:solidFill>
                <a:latin typeface="Arial" panose="020B0604020202020204" pitchFamily="34" charset="0"/>
                <a:ea typeface="Aileron" charset="0"/>
                <a:cs typeface="Arial" panose="020B0604020202020204" pitchFamily="34" charset="0"/>
              </a:rPr>
              <a:t>63</a:t>
            </a:r>
          </a:p>
          <a:p>
            <a:pPr algn="ctr">
              <a:lnSpc>
                <a:spcPct val="90000"/>
              </a:lnSpc>
            </a:pPr>
            <a:r>
              <a:rPr lang="en-GB" sz="1200" dirty="0">
                <a:solidFill>
                  <a:schemeClr val="accent1"/>
                </a:solidFill>
                <a:latin typeface="Arial"/>
                <a:ea typeface="Aileron" charset="0"/>
                <a:cs typeface="Arial"/>
              </a:rPr>
              <a:t>35</a:t>
            </a:r>
          </a:p>
          <a:p>
            <a:pPr algn="ctr">
              <a:lnSpc>
                <a:spcPct val="90000"/>
              </a:lnSpc>
            </a:pPr>
            <a:r>
              <a:rPr lang="en-GB" sz="1200" dirty="0">
                <a:solidFill>
                  <a:srgbClr val="7030A0"/>
                </a:solidFill>
                <a:latin typeface="Arial"/>
                <a:ea typeface="Aileron" charset="0"/>
                <a:cs typeface="Arial"/>
              </a:rPr>
              <a:t>141</a:t>
            </a:r>
          </a:p>
        </p:txBody>
      </p:sp>
      <p:sp>
        <p:nvSpPr>
          <p:cNvPr id="29" name="TextBox 28">
            <a:extLst>
              <a:ext uri="{FF2B5EF4-FFF2-40B4-BE49-F238E27FC236}">
                <a16:creationId xmlns:a16="http://schemas.microsoft.com/office/drawing/2014/main" id="{5A721EE8-AC8D-9DD3-83B1-4242C112DD99}"/>
              </a:ext>
            </a:extLst>
          </p:cNvPr>
          <p:cNvSpPr txBox="1"/>
          <p:nvPr/>
        </p:nvSpPr>
        <p:spPr>
          <a:xfrm>
            <a:off x="2742247" y="4529033"/>
            <a:ext cx="254878" cy="498598"/>
          </a:xfrm>
          <a:prstGeom prst="rect">
            <a:avLst/>
          </a:prstGeom>
          <a:noFill/>
        </p:spPr>
        <p:txBody>
          <a:bodyPr wrap="none" lIns="0" tIns="0" rIns="0" bIns="0" rtlCol="0" anchor="t">
            <a:spAutoFit/>
          </a:bodyPr>
          <a:lstStyle/>
          <a:p>
            <a:pPr algn="ctr">
              <a:lnSpc>
                <a:spcPct val="90000"/>
              </a:lnSpc>
            </a:pPr>
            <a:r>
              <a:rPr lang="en-GB" sz="1200" dirty="0">
                <a:solidFill>
                  <a:schemeClr val="tx2"/>
                </a:solidFill>
                <a:latin typeface="Arial" panose="020B0604020202020204" pitchFamily="34" charset="0"/>
                <a:ea typeface="Aileron" charset="0"/>
                <a:cs typeface="Arial" panose="020B0604020202020204" pitchFamily="34" charset="0"/>
              </a:rPr>
              <a:t>304</a:t>
            </a:r>
          </a:p>
          <a:p>
            <a:pPr algn="ctr">
              <a:lnSpc>
                <a:spcPct val="90000"/>
              </a:lnSpc>
            </a:pPr>
            <a:r>
              <a:rPr lang="en-GB" sz="1200" dirty="0">
                <a:solidFill>
                  <a:schemeClr val="accent1"/>
                </a:solidFill>
                <a:latin typeface="Arial"/>
                <a:ea typeface="Aileron" charset="0"/>
                <a:cs typeface="Arial"/>
              </a:rPr>
              <a:t>93</a:t>
            </a:r>
          </a:p>
          <a:p>
            <a:pPr algn="ctr">
              <a:lnSpc>
                <a:spcPct val="90000"/>
              </a:lnSpc>
            </a:pPr>
            <a:r>
              <a:rPr lang="en-GB" sz="1200" dirty="0">
                <a:solidFill>
                  <a:srgbClr val="7030A0"/>
                </a:solidFill>
                <a:latin typeface="Arial"/>
                <a:ea typeface="Aileron" charset="0"/>
                <a:cs typeface="Arial"/>
              </a:rPr>
              <a:t>430</a:t>
            </a:r>
          </a:p>
        </p:txBody>
      </p:sp>
      <p:sp>
        <p:nvSpPr>
          <p:cNvPr id="30" name="TextBox 29">
            <a:extLst>
              <a:ext uri="{FF2B5EF4-FFF2-40B4-BE49-F238E27FC236}">
                <a16:creationId xmlns:a16="http://schemas.microsoft.com/office/drawing/2014/main" id="{03308E30-8C32-629F-8E91-934F61BC2EAD}"/>
              </a:ext>
            </a:extLst>
          </p:cNvPr>
          <p:cNvSpPr txBox="1"/>
          <p:nvPr/>
        </p:nvSpPr>
        <p:spPr>
          <a:xfrm>
            <a:off x="3941246" y="5187975"/>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25</a:t>
            </a:r>
          </a:p>
        </p:txBody>
      </p:sp>
      <p:sp>
        <p:nvSpPr>
          <p:cNvPr id="31" name="TextBox 30">
            <a:extLst>
              <a:ext uri="{FF2B5EF4-FFF2-40B4-BE49-F238E27FC236}">
                <a16:creationId xmlns:a16="http://schemas.microsoft.com/office/drawing/2014/main" id="{FC0D883C-63F7-3F2E-6EC6-FF8C8D2948CB}"/>
              </a:ext>
            </a:extLst>
          </p:cNvPr>
          <p:cNvSpPr txBox="1"/>
          <p:nvPr/>
        </p:nvSpPr>
        <p:spPr>
          <a:xfrm>
            <a:off x="5084246" y="5187975"/>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50</a:t>
            </a:r>
          </a:p>
        </p:txBody>
      </p:sp>
      <p:sp>
        <p:nvSpPr>
          <p:cNvPr id="32" name="TextBox 31">
            <a:extLst>
              <a:ext uri="{FF2B5EF4-FFF2-40B4-BE49-F238E27FC236}">
                <a16:creationId xmlns:a16="http://schemas.microsoft.com/office/drawing/2014/main" id="{E86A73AA-2D79-E30D-3BB9-B2DCE3F92E5E}"/>
              </a:ext>
            </a:extLst>
          </p:cNvPr>
          <p:cNvSpPr txBox="1"/>
          <p:nvPr/>
        </p:nvSpPr>
        <p:spPr>
          <a:xfrm>
            <a:off x="6239946" y="5187975"/>
            <a:ext cx="169918"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75</a:t>
            </a:r>
          </a:p>
        </p:txBody>
      </p:sp>
      <p:sp>
        <p:nvSpPr>
          <p:cNvPr id="33" name="TextBox 32">
            <a:extLst>
              <a:ext uri="{FF2B5EF4-FFF2-40B4-BE49-F238E27FC236}">
                <a16:creationId xmlns:a16="http://schemas.microsoft.com/office/drawing/2014/main" id="{88CFA644-BEF6-BD4F-BC27-F2B90640E27C}"/>
              </a:ext>
            </a:extLst>
          </p:cNvPr>
          <p:cNvSpPr txBox="1"/>
          <p:nvPr/>
        </p:nvSpPr>
        <p:spPr>
          <a:xfrm>
            <a:off x="7353166" y="5187975"/>
            <a:ext cx="254878"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100</a:t>
            </a:r>
          </a:p>
        </p:txBody>
      </p:sp>
      <p:sp>
        <p:nvSpPr>
          <p:cNvPr id="34" name="TextBox 33">
            <a:extLst>
              <a:ext uri="{FF2B5EF4-FFF2-40B4-BE49-F238E27FC236}">
                <a16:creationId xmlns:a16="http://schemas.microsoft.com/office/drawing/2014/main" id="{C13BC6AC-4F91-63B7-B4F5-2F1DD90AB6B5}"/>
              </a:ext>
            </a:extLst>
          </p:cNvPr>
          <p:cNvSpPr txBox="1"/>
          <p:nvPr/>
        </p:nvSpPr>
        <p:spPr>
          <a:xfrm>
            <a:off x="8486641" y="5187975"/>
            <a:ext cx="254878"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125</a:t>
            </a:r>
          </a:p>
        </p:txBody>
      </p:sp>
      <p:sp>
        <p:nvSpPr>
          <p:cNvPr id="35" name="TextBox 34">
            <a:extLst>
              <a:ext uri="{FF2B5EF4-FFF2-40B4-BE49-F238E27FC236}">
                <a16:creationId xmlns:a16="http://schemas.microsoft.com/office/drawing/2014/main" id="{F1EA9E49-29E2-AD9B-B02D-5B545BD252B6}"/>
              </a:ext>
            </a:extLst>
          </p:cNvPr>
          <p:cNvSpPr txBox="1"/>
          <p:nvPr/>
        </p:nvSpPr>
        <p:spPr>
          <a:xfrm>
            <a:off x="2597179" y="4065658"/>
            <a:ext cx="545021" cy="369332"/>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Number</a:t>
            </a:r>
            <a:br>
              <a:rPr lang="en-GB" sz="1200" dirty="0">
                <a:latin typeface="Arial" panose="020B0604020202020204" pitchFamily="34" charset="0"/>
                <a:ea typeface="Aileron" charset="0"/>
                <a:cs typeface="Arial" panose="020B0604020202020204" pitchFamily="34" charset="0"/>
              </a:rPr>
            </a:br>
            <a:r>
              <a:rPr lang="en-GB" sz="1200" dirty="0">
                <a:latin typeface="Arial" panose="020B0604020202020204" pitchFamily="34" charset="0"/>
                <a:ea typeface="Aileron" charset="0"/>
                <a:cs typeface="Arial" panose="020B0604020202020204" pitchFamily="34" charset="0"/>
              </a:rPr>
              <a:t>at risk</a:t>
            </a:r>
          </a:p>
        </p:txBody>
      </p:sp>
      <p:sp>
        <p:nvSpPr>
          <p:cNvPr id="9" name="TextBox 8">
            <a:extLst>
              <a:ext uri="{FF2B5EF4-FFF2-40B4-BE49-F238E27FC236}">
                <a16:creationId xmlns:a16="http://schemas.microsoft.com/office/drawing/2014/main" id="{EA22053A-B514-936B-8B85-0FBD7EF0426B}"/>
              </a:ext>
            </a:extLst>
          </p:cNvPr>
          <p:cNvSpPr txBox="1"/>
          <p:nvPr/>
        </p:nvSpPr>
        <p:spPr>
          <a:xfrm>
            <a:off x="8838020" y="1772816"/>
            <a:ext cx="2387192" cy="954107"/>
          </a:xfrm>
          <a:prstGeom prst="rect">
            <a:avLst/>
          </a:prstGeom>
          <a:noFill/>
        </p:spPr>
        <p:txBody>
          <a:bodyPr wrap="none" lIns="91440" tIns="45720" rIns="91440" bIns="45720" rtlCol="0" anchor="t">
            <a:spAutoFit/>
          </a:bodyPr>
          <a:lstStyle/>
          <a:p>
            <a:r>
              <a:rPr lang="en-GB" sz="1400" b="1" dirty="0">
                <a:latin typeface="Arial" panose="020B0604020202020204" pitchFamily="34" charset="0"/>
                <a:ea typeface="Aileron" charset="0"/>
                <a:cs typeface="Arial" panose="020B0604020202020204" pitchFamily="34" charset="0"/>
              </a:rPr>
              <a:t>Medication class</a:t>
            </a:r>
            <a:r>
              <a:rPr lang="en-GB" sz="1400" b="1" baseline="30000" dirty="0">
                <a:latin typeface="Arial" panose="020B0604020202020204" pitchFamily="34" charset="0"/>
                <a:ea typeface="Aileron" charset="0"/>
                <a:cs typeface="Arial" panose="020B0604020202020204" pitchFamily="34" charset="0"/>
              </a:rPr>
              <a:t>a</a:t>
            </a:r>
          </a:p>
          <a:p>
            <a:r>
              <a:rPr lang="en-GB" sz="1400" dirty="0">
                <a:latin typeface="Arial"/>
                <a:ea typeface="Aileron" charset="0"/>
                <a:cs typeface="Arial"/>
              </a:rPr>
              <a:t>	Dopamine agonists</a:t>
            </a:r>
          </a:p>
          <a:p>
            <a:r>
              <a:rPr lang="en-GB" sz="1400" dirty="0">
                <a:latin typeface="Arial" panose="020B0604020202020204" pitchFamily="34" charset="0"/>
                <a:ea typeface="Aileron" charset="0"/>
                <a:cs typeface="Arial" panose="020B0604020202020204" pitchFamily="34" charset="0"/>
              </a:rPr>
              <a:t>	GHRAs</a:t>
            </a:r>
          </a:p>
          <a:p>
            <a:r>
              <a:rPr lang="en-GB" sz="1400" dirty="0">
                <a:latin typeface="Arial" panose="020B0604020202020204" pitchFamily="34" charset="0"/>
                <a:ea typeface="Aileron" charset="0"/>
                <a:cs typeface="Arial" panose="020B0604020202020204" pitchFamily="34" charset="0"/>
              </a:rPr>
              <a:t>	First-generation SRLs</a:t>
            </a:r>
          </a:p>
        </p:txBody>
      </p:sp>
      <p:cxnSp>
        <p:nvCxnSpPr>
          <p:cNvPr id="39" name="Straight Connector 38">
            <a:extLst>
              <a:ext uri="{FF2B5EF4-FFF2-40B4-BE49-F238E27FC236}">
                <a16:creationId xmlns:a16="http://schemas.microsoft.com/office/drawing/2014/main" id="{95B6E757-031C-941C-29C6-8CEE0274EFC8}"/>
              </a:ext>
            </a:extLst>
          </p:cNvPr>
          <p:cNvCxnSpPr/>
          <p:nvPr/>
        </p:nvCxnSpPr>
        <p:spPr>
          <a:xfrm>
            <a:off x="8938220" y="2361074"/>
            <a:ext cx="324000"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E7665A7B-AA44-E4DB-BA62-5AC2A3DDD97D}"/>
              </a:ext>
            </a:extLst>
          </p:cNvPr>
          <p:cNvCxnSpPr/>
          <p:nvPr/>
        </p:nvCxnSpPr>
        <p:spPr>
          <a:xfrm>
            <a:off x="8938220" y="2570624"/>
            <a:ext cx="324000" cy="0"/>
          </a:xfrm>
          <a:prstGeom prst="line">
            <a:avLst/>
          </a:prstGeom>
          <a:ln>
            <a:solidFill>
              <a:srgbClr val="7030A0"/>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C01A30B8-D7C4-840D-732C-022374B278A1}"/>
              </a:ext>
            </a:extLst>
          </p:cNvPr>
          <p:cNvCxnSpPr/>
          <p:nvPr/>
        </p:nvCxnSpPr>
        <p:spPr>
          <a:xfrm>
            <a:off x="8938220" y="2145174"/>
            <a:ext cx="324000"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CFDF9B37-F75F-438D-16CB-49C2B04184A7}"/>
              </a:ext>
            </a:extLst>
          </p:cNvPr>
          <p:cNvSpPr txBox="1"/>
          <p:nvPr/>
        </p:nvSpPr>
        <p:spPr>
          <a:xfrm>
            <a:off x="8838020" y="2756042"/>
            <a:ext cx="1625766" cy="307777"/>
          </a:xfrm>
          <a:prstGeom prst="rect">
            <a:avLst/>
          </a:prstGeom>
          <a:noFill/>
        </p:spPr>
        <p:txBody>
          <a:bodyPr wrap="none" rtlCol="0">
            <a:spAutoFit/>
          </a:bodyPr>
          <a:lstStyle/>
          <a:p>
            <a:r>
              <a:rPr lang="en-GB" sz="1400" dirty="0">
                <a:latin typeface="Arial" panose="020B0604020202020204" pitchFamily="34" charset="0"/>
                <a:ea typeface="Aileron" charset="0"/>
                <a:cs typeface="Arial" panose="020B0604020202020204" pitchFamily="34" charset="0"/>
              </a:rPr>
              <a:t>	+ Censored</a:t>
            </a:r>
          </a:p>
        </p:txBody>
      </p:sp>
    </p:spTree>
    <p:extLst>
      <p:ext uri="{BB962C8B-B14F-4D97-AF65-F5344CB8AC3E}">
        <p14:creationId xmlns:p14="http://schemas.microsoft.com/office/powerpoint/2010/main" val="349798951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Table 28">
            <a:extLst>
              <a:ext uri="{FF2B5EF4-FFF2-40B4-BE49-F238E27FC236}">
                <a16:creationId xmlns:a16="http://schemas.microsoft.com/office/drawing/2014/main" id="{0803AEC7-3323-FDB3-B9EA-1D22B37C8750}"/>
              </a:ext>
            </a:extLst>
          </p:cNvPr>
          <p:cNvGraphicFramePr>
            <a:graphicFrameLocks noGrp="1"/>
          </p:cNvGraphicFramePr>
          <p:nvPr>
            <p:ph sz="quarter" idx="12"/>
            <p:extLst>
              <p:ext uri="{D42A27DB-BD31-4B8C-83A1-F6EECF244321}">
                <p14:modId xmlns:p14="http://schemas.microsoft.com/office/powerpoint/2010/main" val="4157498013"/>
              </p:ext>
            </p:extLst>
          </p:nvPr>
        </p:nvGraphicFramePr>
        <p:xfrm>
          <a:off x="620713" y="1800000"/>
          <a:ext cx="10963275" cy="3327400"/>
        </p:xfrm>
        <a:graphic>
          <a:graphicData uri="http://schemas.openxmlformats.org/drawingml/2006/table">
            <a:tbl>
              <a:tblPr firstRow="1" bandRow="1">
                <a:tableStyleId>{5C22544A-7EE6-4342-B048-85BDC9FD1C3A}</a:tableStyleId>
              </a:tblPr>
              <a:tblGrid>
                <a:gridCol w="2192655">
                  <a:extLst>
                    <a:ext uri="{9D8B030D-6E8A-4147-A177-3AD203B41FA5}">
                      <a16:colId xmlns:a16="http://schemas.microsoft.com/office/drawing/2014/main" val="462490348"/>
                    </a:ext>
                  </a:extLst>
                </a:gridCol>
                <a:gridCol w="2192655">
                  <a:extLst>
                    <a:ext uri="{9D8B030D-6E8A-4147-A177-3AD203B41FA5}">
                      <a16:colId xmlns:a16="http://schemas.microsoft.com/office/drawing/2014/main" val="1046716858"/>
                    </a:ext>
                  </a:extLst>
                </a:gridCol>
                <a:gridCol w="2602145">
                  <a:extLst>
                    <a:ext uri="{9D8B030D-6E8A-4147-A177-3AD203B41FA5}">
                      <a16:colId xmlns:a16="http://schemas.microsoft.com/office/drawing/2014/main" val="2443846053"/>
                    </a:ext>
                  </a:extLst>
                </a:gridCol>
                <a:gridCol w="1987910">
                  <a:extLst>
                    <a:ext uri="{9D8B030D-6E8A-4147-A177-3AD203B41FA5}">
                      <a16:colId xmlns:a16="http://schemas.microsoft.com/office/drawing/2014/main" val="555468947"/>
                    </a:ext>
                  </a:extLst>
                </a:gridCol>
                <a:gridCol w="1987910">
                  <a:extLst>
                    <a:ext uri="{9D8B030D-6E8A-4147-A177-3AD203B41FA5}">
                      <a16:colId xmlns:a16="http://schemas.microsoft.com/office/drawing/2014/main" val="820702017"/>
                    </a:ext>
                  </a:extLst>
                </a:gridCol>
              </a:tblGrid>
              <a:tr h="370840">
                <a:tc>
                  <a:txBody>
                    <a:bodyPr/>
                    <a:lstStyle/>
                    <a:p>
                      <a:r>
                        <a:rPr lang="en-GB" dirty="0">
                          <a:latin typeface="Arial"/>
                          <a:cs typeface="Arial"/>
                        </a:rPr>
                        <a:t>Change type</a:t>
                      </a:r>
                    </a:p>
                  </a:txBody>
                  <a:tcPr/>
                </a:tc>
                <a:tc>
                  <a:txBody>
                    <a:bodyPr/>
                    <a:lstStyle/>
                    <a:p>
                      <a:pPr algn="ctr"/>
                      <a:r>
                        <a:rPr lang="en-GB" dirty="0">
                          <a:latin typeface="Arial"/>
                          <a:cs typeface="Arial"/>
                        </a:rPr>
                        <a:t>Treatment line</a:t>
                      </a:r>
                    </a:p>
                  </a:txBody>
                  <a:tcPr/>
                </a:tc>
                <a:tc>
                  <a:txBody>
                    <a:bodyPr/>
                    <a:lstStyle/>
                    <a:p>
                      <a:pPr algn="ctr"/>
                      <a:r>
                        <a:rPr lang="en-GB" dirty="0">
                          <a:latin typeface="Arial"/>
                          <a:cs typeface="Arial"/>
                        </a:rPr>
                        <a:t>Variable</a:t>
                      </a:r>
                    </a:p>
                  </a:txBody>
                  <a:tcPr/>
                </a:tc>
                <a:tc>
                  <a:txBody>
                    <a:bodyPr/>
                    <a:lstStyle/>
                    <a:p>
                      <a:pPr algn="ctr"/>
                      <a:r>
                        <a:rPr lang="en-GB" dirty="0">
                          <a:latin typeface="Arial"/>
                          <a:cs typeface="Arial"/>
                        </a:rPr>
                        <a:t>LAN</a:t>
                      </a:r>
                    </a:p>
                  </a:txBody>
                  <a:tcPr/>
                </a:tc>
                <a:tc>
                  <a:txBody>
                    <a:bodyPr/>
                    <a:lstStyle/>
                    <a:p>
                      <a:pPr algn="ctr"/>
                      <a:r>
                        <a:rPr lang="en-GB" dirty="0">
                          <a:latin typeface="Arial"/>
                          <a:cs typeface="Arial"/>
                        </a:rPr>
                        <a:t>OCT</a:t>
                      </a:r>
                    </a:p>
                  </a:txBody>
                  <a:tcPr/>
                </a:tc>
                <a:extLst>
                  <a:ext uri="{0D108BD9-81ED-4DB2-BD59-A6C34878D82A}">
                    <a16:rowId xmlns:a16="http://schemas.microsoft.com/office/drawing/2014/main" val="232980893"/>
                  </a:ext>
                </a:extLst>
              </a:tr>
              <a:tr h="370840">
                <a:tc rowSpan="3">
                  <a:txBody>
                    <a:bodyPr/>
                    <a:lstStyle/>
                    <a:p>
                      <a:r>
                        <a:rPr lang="en-GB" b="1" dirty="0">
                          <a:latin typeface="Arial"/>
                          <a:cs typeface="Arial"/>
                        </a:rPr>
                        <a:t>Up-titration</a:t>
                      </a:r>
                    </a:p>
                  </a:txBody>
                  <a:tcPr anchor="ctr">
                    <a:solidFill>
                      <a:srgbClr val="EAD1CE"/>
                    </a:solidFill>
                  </a:tcPr>
                </a:tc>
                <a:tc>
                  <a:txBody>
                    <a:bodyPr/>
                    <a:lstStyle/>
                    <a:p>
                      <a:pPr algn="ctr"/>
                      <a:r>
                        <a:rPr lang="en-GB" dirty="0">
                          <a:latin typeface="Arial"/>
                          <a:cs typeface="Arial"/>
                        </a:rPr>
                        <a:t>LOT 1</a:t>
                      </a:r>
                    </a:p>
                  </a:txBody>
                  <a:tcPr>
                    <a:solidFill>
                      <a:srgbClr val="EAD1CE"/>
                    </a:solidFill>
                  </a:tcPr>
                </a:tc>
                <a:tc rowSpan="3">
                  <a:txBody>
                    <a:bodyPr/>
                    <a:lstStyle/>
                    <a:p>
                      <a:pPr algn="ctr"/>
                      <a:r>
                        <a:rPr lang="en-GB" dirty="0">
                          <a:latin typeface="Arial"/>
                          <a:cs typeface="Arial"/>
                        </a:rPr>
                        <a:t>Individuals with </a:t>
                      </a:r>
                      <a:br>
                        <a:rPr lang="en-GB" dirty="0">
                          <a:latin typeface="Arial"/>
                          <a:cs typeface="Arial"/>
                        </a:rPr>
                      </a:br>
                      <a:r>
                        <a:rPr lang="en-GB" dirty="0">
                          <a:latin typeface="Arial"/>
                          <a:cs typeface="Arial"/>
                        </a:rPr>
                        <a:t>≥1 dose up-titration, </a:t>
                      </a:r>
                      <a:endParaRPr lang="en-US">
                        <a:latin typeface="Arial"/>
                        <a:cs typeface="Arial"/>
                      </a:endParaRPr>
                    </a:p>
                    <a:p>
                      <a:pPr lvl="0" algn="ctr">
                        <a:buNone/>
                      </a:pPr>
                      <a:r>
                        <a:rPr lang="en-GB" dirty="0">
                          <a:latin typeface="Arial"/>
                          <a:cs typeface="Arial"/>
                        </a:rPr>
                        <a:t>n (%)</a:t>
                      </a:r>
                    </a:p>
                  </a:txBody>
                  <a:tcPr anchor="ctr">
                    <a:solidFill>
                      <a:srgbClr val="EAD1CE"/>
                    </a:solidFill>
                  </a:tcPr>
                </a:tc>
                <a:tc>
                  <a:txBody>
                    <a:bodyPr/>
                    <a:lstStyle/>
                    <a:p>
                      <a:pPr algn="ctr"/>
                      <a:r>
                        <a:rPr lang="en-GB" dirty="0">
                          <a:latin typeface="Arial"/>
                          <a:cs typeface="Arial"/>
                        </a:rPr>
                        <a:t>107 (57.5)</a:t>
                      </a:r>
                    </a:p>
                  </a:txBody>
                  <a:tcPr>
                    <a:solidFill>
                      <a:srgbClr val="EAD1CE"/>
                    </a:solidFill>
                  </a:tcPr>
                </a:tc>
                <a:tc>
                  <a:txBody>
                    <a:bodyPr/>
                    <a:lstStyle/>
                    <a:p>
                      <a:pPr algn="ctr"/>
                      <a:r>
                        <a:rPr lang="en-GB" dirty="0">
                          <a:latin typeface="Arial"/>
                          <a:cs typeface="Arial"/>
                        </a:rPr>
                        <a:t>105 (43.0)</a:t>
                      </a:r>
                    </a:p>
                  </a:txBody>
                  <a:tcPr>
                    <a:solidFill>
                      <a:srgbClr val="EAD1CE"/>
                    </a:solidFill>
                  </a:tcPr>
                </a:tc>
                <a:extLst>
                  <a:ext uri="{0D108BD9-81ED-4DB2-BD59-A6C34878D82A}">
                    <a16:rowId xmlns:a16="http://schemas.microsoft.com/office/drawing/2014/main" val="1249298738"/>
                  </a:ext>
                </a:extLst>
              </a:tr>
              <a:tr h="370840">
                <a:tc vMerge="1">
                  <a:txBody>
                    <a:bodyPr/>
                    <a:lstStyle/>
                    <a:p>
                      <a:endParaRPr lang="en-GB" dirty="0">
                        <a:latin typeface="Arial" panose="020B0604020202020204" pitchFamily="34" charset="0"/>
                        <a:cs typeface="Arial" panose="020B0604020202020204" pitchFamily="34" charset="0"/>
                      </a:endParaRPr>
                    </a:p>
                  </a:txBody>
                  <a:tcPr/>
                </a:tc>
                <a:tc>
                  <a:txBody>
                    <a:bodyPr/>
                    <a:lstStyle/>
                    <a:p>
                      <a:pPr algn="ctr"/>
                      <a:r>
                        <a:rPr lang="en-GB" dirty="0">
                          <a:latin typeface="Arial"/>
                          <a:cs typeface="Arial"/>
                        </a:rPr>
                        <a:t>LOT 2</a:t>
                      </a:r>
                    </a:p>
                  </a:txBody>
                  <a:tcPr>
                    <a:solidFill>
                      <a:srgbClr val="EAD1CE"/>
                    </a:solidFill>
                  </a:tcPr>
                </a:tc>
                <a:tc vMerge="1">
                  <a:txBody>
                    <a:bodyPr/>
                    <a:lstStyle/>
                    <a:p>
                      <a:endParaRPr lang="en-GB" dirty="0">
                        <a:latin typeface="Arial" panose="020B0604020202020204" pitchFamily="34" charset="0"/>
                        <a:cs typeface="Arial" panose="020B0604020202020204" pitchFamily="34" charset="0"/>
                      </a:endParaRPr>
                    </a:p>
                  </a:txBody>
                  <a:tcPr/>
                </a:tc>
                <a:tc>
                  <a:txBody>
                    <a:bodyPr/>
                    <a:lstStyle/>
                    <a:p>
                      <a:pPr algn="ctr"/>
                      <a:r>
                        <a:rPr lang="en-GB" dirty="0">
                          <a:latin typeface="Arial"/>
                          <a:cs typeface="Arial"/>
                        </a:rPr>
                        <a:t>35 (58.3)</a:t>
                      </a:r>
                    </a:p>
                  </a:txBody>
                  <a:tcPr>
                    <a:solidFill>
                      <a:srgbClr val="EAD1CE"/>
                    </a:solidFill>
                  </a:tcPr>
                </a:tc>
                <a:tc>
                  <a:txBody>
                    <a:bodyPr/>
                    <a:lstStyle/>
                    <a:p>
                      <a:pPr algn="ctr"/>
                      <a:r>
                        <a:rPr lang="en-GB" dirty="0">
                          <a:latin typeface="Arial"/>
                          <a:cs typeface="Arial"/>
                        </a:rPr>
                        <a:t>19 (30.7)</a:t>
                      </a:r>
                    </a:p>
                  </a:txBody>
                  <a:tcPr>
                    <a:solidFill>
                      <a:srgbClr val="EAD1CE"/>
                    </a:solidFill>
                  </a:tcPr>
                </a:tc>
                <a:extLst>
                  <a:ext uri="{0D108BD9-81ED-4DB2-BD59-A6C34878D82A}">
                    <a16:rowId xmlns:a16="http://schemas.microsoft.com/office/drawing/2014/main" val="3014568551"/>
                  </a:ext>
                </a:extLst>
              </a:tr>
              <a:tr h="370840">
                <a:tc vMerge="1">
                  <a:txBody>
                    <a:bodyPr/>
                    <a:lstStyle/>
                    <a:p>
                      <a:endParaRPr lang="en-GB" dirty="0">
                        <a:latin typeface="Arial" panose="020B0604020202020204" pitchFamily="34" charset="0"/>
                        <a:cs typeface="Arial" panose="020B0604020202020204" pitchFamily="34" charset="0"/>
                      </a:endParaRPr>
                    </a:p>
                  </a:txBody>
                  <a:tcPr/>
                </a:tc>
                <a:tc>
                  <a:txBody>
                    <a:bodyPr/>
                    <a:lstStyle/>
                    <a:p>
                      <a:pPr algn="ctr"/>
                      <a:r>
                        <a:rPr lang="en-GB" dirty="0">
                          <a:latin typeface="Arial"/>
                          <a:cs typeface="Arial"/>
                        </a:rPr>
                        <a:t>LOT 3</a:t>
                      </a:r>
                    </a:p>
                  </a:txBody>
                  <a:tcPr>
                    <a:solidFill>
                      <a:srgbClr val="EAD1CE"/>
                    </a:solidFill>
                  </a:tcPr>
                </a:tc>
                <a:tc vMerge="1">
                  <a:txBody>
                    <a:bodyPr/>
                    <a:lstStyle/>
                    <a:p>
                      <a:endParaRPr lang="en-GB" dirty="0">
                        <a:latin typeface="Arial" panose="020B0604020202020204" pitchFamily="34" charset="0"/>
                        <a:cs typeface="Arial" panose="020B0604020202020204" pitchFamily="34" charset="0"/>
                      </a:endParaRPr>
                    </a:p>
                  </a:txBody>
                  <a:tcPr/>
                </a:tc>
                <a:tc>
                  <a:txBody>
                    <a:bodyPr/>
                    <a:lstStyle/>
                    <a:p>
                      <a:pPr algn="ctr"/>
                      <a:r>
                        <a:rPr lang="en-GB" dirty="0">
                          <a:latin typeface="Arial"/>
                          <a:cs typeface="Arial"/>
                        </a:rPr>
                        <a:t>17 (56.7)</a:t>
                      </a:r>
                    </a:p>
                  </a:txBody>
                  <a:tcPr>
                    <a:solidFill>
                      <a:srgbClr val="EAD1CE"/>
                    </a:solidFill>
                  </a:tcPr>
                </a:tc>
                <a:tc>
                  <a:txBody>
                    <a:bodyPr/>
                    <a:lstStyle/>
                    <a:p>
                      <a:pPr algn="ctr"/>
                      <a:r>
                        <a:rPr lang="en-GB" dirty="0">
                          <a:latin typeface="Arial"/>
                          <a:cs typeface="Arial"/>
                        </a:rPr>
                        <a:t>7 (22.6)</a:t>
                      </a:r>
                    </a:p>
                  </a:txBody>
                  <a:tcPr>
                    <a:solidFill>
                      <a:srgbClr val="EAD1CE"/>
                    </a:solidFill>
                  </a:tcPr>
                </a:tc>
                <a:extLst>
                  <a:ext uri="{0D108BD9-81ED-4DB2-BD59-A6C34878D82A}">
                    <a16:rowId xmlns:a16="http://schemas.microsoft.com/office/drawing/2014/main" val="567008436"/>
                  </a:ext>
                </a:extLst>
              </a:tr>
              <a:tr h="370840">
                <a:tc rowSpan="3">
                  <a:txBody>
                    <a:bodyPr/>
                    <a:lstStyle/>
                    <a:p>
                      <a:r>
                        <a:rPr lang="en-GB" b="1" dirty="0">
                          <a:latin typeface="Arial"/>
                          <a:cs typeface="Arial"/>
                        </a:rPr>
                        <a:t>Down-titration</a:t>
                      </a:r>
                    </a:p>
                  </a:txBody>
                  <a:tcPr anchor="ctr">
                    <a:solidFill>
                      <a:srgbClr val="F5EAE8"/>
                    </a:solidFill>
                  </a:tcPr>
                </a:tc>
                <a:tc>
                  <a:txBody>
                    <a:bodyPr/>
                    <a:lstStyle/>
                    <a:p>
                      <a:pPr algn="ctr"/>
                      <a:r>
                        <a:rPr lang="en-GB" dirty="0">
                          <a:latin typeface="Arial"/>
                          <a:cs typeface="Arial"/>
                        </a:rPr>
                        <a:t>LOT 1</a:t>
                      </a:r>
                    </a:p>
                  </a:txBody>
                  <a:tcPr>
                    <a:solidFill>
                      <a:srgbClr val="F5EAE8"/>
                    </a:solidFill>
                  </a:tcPr>
                </a:tc>
                <a:tc row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dirty="0">
                          <a:latin typeface="Arial"/>
                          <a:cs typeface="Arial"/>
                        </a:rPr>
                        <a:t>Individuals with </a:t>
                      </a:r>
                      <a:br>
                        <a:rPr lang="en-GB" dirty="0">
                          <a:latin typeface="Arial"/>
                          <a:cs typeface="Arial"/>
                        </a:rPr>
                      </a:br>
                      <a:r>
                        <a:rPr lang="en-GB" dirty="0">
                          <a:latin typeface="Arial"/>
                          <a:cs typeface="Arial"/>
                        </a:rPr>
                        <a:t>≥1 dose down-titration, n (%)</a:t>
                      </a:r>
                    </a:p>
                  </a:txBody>
                  <a:tcPr anchor="ctr">
                    <a:solidFill>
                      <a:srgbClr val="F5EAE8"/>
                    </a:solidFill>
                  </a:tcPr>
                </a:tc>
                <a:tc>
                  <a:txBody>
                    <a:bodyPr/>
                    <a:lstStyle/>
                    <a:p>
                      <a:pPr algn="ctr"/>
                      <a:r>
                        <a:rPr lang="en-GB" dirty="0">
                          <a:latin typeface="Arial"/>
                          <a:cs typeface="Arial"/>
                        </a:rPr>
                        <a:t>72 (38.7)</a:t>
                      </a:r>
                    </a:p>
                  </a:txBody>
                  <a:tcPr>
                    <a:solidFill>
                      <a:srgbClr val="F5EAE8"/>
                    </a:solidFill>
                  </a:tcPr>
                </a:tc>
                <a:tc>
                  <a:txBody>
                    <a:bodyPr/>
                    <a:lstStyle/>
                    <a:p>
                      <a:pPr algn="ctr"/>
                      <a:r>
                        <a:rPr lang="en-GB" dirty="0">
                          <a:latin typeface="Arial"/>
                          <a:cs typeface="Arial"/>
                        </a:rPr>
                        <a:t>62 (25.4)</a:t>
                      </a:r>
                    </a:p>
                  </a:txBody>
                  <a:tcPr>
                    <a:solidFill>
                      <a:srgbClr val="F5EAE8"/>
                    </a:solidFill>
                  </a:tcPr>
                </a:tc>
                <a:extLst>
                  <a:ext uri="{0D108BD9-81ED-4DB2-BD59-A6C34878D82A}">
                    <a16:rowId xmlns:a16="http://schemas.microsoft.com/office/drawing/2014/main" val="2475805482"/>
                  </a:ext>
                </a:extLst>
              </a:tr>
              <a:tr h="370840">
                <a:tc vMerge="1">
                  <a:txBody>
                    <a:bodyPr/>
                    <a:lstStyle/>
                    <a:p>
                      <a:endParaRPr lang="en-GB" b="1" dirty="0">
                        <a:latin typeface="Arial" panose="020B0604020202020204" pitchFamily="34" charset="0"/>
                        <a:cs typeface="Arial" panose="020B0604020202020204" pitchFamily="34" charset="0"/>
                      </a:endParaRPr>
                    </a:p>
                  </a:txBody>
                  <a:tcPr/>
                </a:tc>
                <a:tc>
                  <a:txBody>
                    <a:bodyPr/>
                    <a:lstStyle/>
                    <a:p>
                      <a:pPr algn="ctr"/>
                      <a:r>
                        <a:rPr lang="en-GB" dirty="0">
                          <a:latin typeface="Arial"/>
                          <a:cs typeface="Arial"/>
                        </a:rPr>
                        <a:t>LOT 2</a:t>
                      </a:r>
                    </a:p>
                  </a:txBody>
                  <a:tcPr>
                    <a:solidFill>
                      <a:srgbClr val="F5EAE8"/>
                    </a:solidFill>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txBody>
                  <a:tcPr/>
                </a:tc>
                <a:tc>
                  <a:txBody>
                    <a:bodyPr/>
                    <a:lstStyle/>
                    <a:p>
                      <a:pPr algn="ctr"/>
                      <a:r>
                        <a:rPr lang="en-GB" dirty="0">
                          <a:latin typeface="Arial"/>
                          <a:cs typeface="Arial"/>
                        </a:rPr>
                        <a:t>26 (43.3)</a:t>
                      </a:r>
                    </a:p>
                  </a:txBody>
                  <a:tcPr>
                    <a:solidFill>
                      <a:srgbClr val="F5EAE8"/>
                    </a:solidFill>
                  </a:tcPr>
                </a:tc>
                <a:tc>
                  <a:txBody>
                    <a:bodyPr/>
                    <a:lstStyle/>
                    <a:p>
                      <a:pPr algn="ctr"/>
                      <a:r>
                        <a:rPr lang="en-GB" dirty="0">
                          <a:latin typeface="Arial"/>
                          <a:cs typeface="Arial"/>
                        </a:rPr>
                        <a:t>15 (24.2)</a:t>
                      </a:r>
                    </a:p>
                  </a:txBody>
                  <a:tcPr>
                    <a:solidFill>
                      <a:srgbClr val="F5EAE8"/>
                    </a:solidFill>
                  </a:tcPr>
                </a:tc>
                <a:extLst>
                  <a:ext uri="{0D108BD9-81ED-4DB2-BD59-A6C34878D82A}">
                    <a16:rowId xmlns:a16="http://schemas.microsoft.com/office/drawing/2014/main" val="1051212138"/>
                  </a:ext>
                </a:extLst>
              </a:tr>
              <a:tr h="370840">
                <a:tc vMerge="1">
                  <a:txBody>
                    <a:bodyPr/>
                    <a:lstStyle/>
                    <a:p>
                      <a:endParaRPr lang="en-GB" b="1" dirty="0">
                        <a:latin typeface="Arial" panose="020B0604020202020204" pitchFamily="34" charset="0"/>
                        <a:cs typeface="Arial" panose="020B0604020202020204" pitchFamily="34" charset="0"/>
                      </a:endParaRPr>
                    </a:p>
                  </a:txBody>
                  <a:tcPr/>
                </a:tc>
                <a:tc>
                  <a:txBody>
                    <a:bodyPr/>
                    <a:lstStyle/>
                    <a:p>
                      <a:pPr algn="ctr"/>
                      <a:r>
                        <a:rPr lang="en-GB" dirty="0">
                          <a:latin typeface="Arial"/>
                          <a:cs typeface="Arial"/>
                        </a:rPr>
                        <a:t>LOT 3</a:t>
                      </a:r>
                    </a:p>
                  </a:txBody>
                  <a:tcPr>
                    <a:solidFill>
                      <a:srgbClr val="F5EAE8"/>
                    </a:solidFill>
                  </a:tcP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txBody>
                  <a:tcPr/>
                </a:tc>
                <a:tc>
                  <a:txBody>
                    <a:bodyPr/>
                    <a:lstStyle/>
                    <a:p>
                      <a:pPr algn="ctr"/>
                      <a:r>
                        <a:rPr lang="en-GB" dirty="0">
                          <a:latin typeface="Arial"/>
                          <a:cs typeface="Arial"/>
                        </a:rPr>
                        <a:t>13 (43.3)</a:t>
                      </a:r>
                    </a:p>
                  </a:txBody>
                  <a:tcPr>
                    <a:solidFill>
                      <a:srgbClr val="F5EAE8"/>
                    </a:solidFill>
                  </a:tcPr>
                </a:tc>
                <a:tc>
                  <a:txBody>
                    <a:bodyPr/>
                    <a:lstStyle/>
                    <a:p>
                      <a:pPr algn="ctr"/>
                      <a:r>
                        <a:rPr lang="en-GB" dirty="0">
                          <a:latin typeface="Arial"/>
                          <a:cs typeface="Arial"/>
                        </a:rPr>
                        <a:t>3 (9.7)</a:t>
                      </a:r>
                    </a:p>
                  </a:txBody>
                  <a:tcPr>
                    <a:solidFill>
                      <a:srgbClr val="F5EAE8"/>
                    </a:solidFill>
                  </a:tcPr>
                </a:tc>
                <a:extLst>
                  <a:ext uri="{0D108BD9-81ED-4DB2-BD59-A6C34878D82A}">
                    <a16:rowId xmlns:a16="http://schemas.microsoft.com/office/drawing/2014/main" val="594593033"/>
                  </a:ext>
                </a:extLst>
              </a:tr>
              <a:tr h="370840">
                <a:tc gridSpan="5">
                  <a:txBody>
                    <a:bodyPr/>
                    <a:lstStyle/>
                    <a:p>
                      <a:r>
                        <a:rPr lang="en-GB" sz="1400" b="0" baseline="30000" dirty="0">
                          <a:latin typeface="Arial"/>
                          <a:cs typeface="Arial"/>
                        </a:rPr>
                        <a:t>a</a:t>
                      </a:r>
                      <a:r>
                        <a:rPr lang="en-GB" sz="1400" b="0" dirty="0">
                          <a:latin typeface="Arial"/>
                          <a:cs typeface="Arial"/>
                        </a:rPr>
                        <a:t> Recommended starting dose for LAN is 90 mg every</a:t>
                      </a:r>
                      <a:r>
                        <a:rPr lang="en-GB" sz="1400" b="0" dirty="0">
                          <a:solidFill>
                            <a:schemeClr val="tx1"/>
                          </a:solidFill>
                          <a:latin typeface="Arial"/>
                          <a:cs typeface="Arial"/>
                        </a:rPr>
                        <a:t> 4 </a:t>
                      </a:r>
                      <a:r>
                        <a:rPr lang="en-GB" sz="1400" b="0" dirty="0">
                          <a:latin typeface="Arial"/>
                          <a:cs typeface="Arial"/>
                        </a:rPr>
                        <a:t>weeks for 3 months; recommended starting dose for OCT is 20 mg every 4 weeks for 3 months</a:t>
                      </a:r>
                    </a:p>
                    <a:p>
                      <a:r>
                        <a:rPr lang="en-GB" sz="1400" b="0" baseline="30000" dirty="0">
                          <a:latin typeface="Arial"/>
                          <a:cs typeface="Arial"/>
                        </a:rPr>
                        <a:t>b</a:t>
                      </a:r>
                      <a:r>
                        <a:rPr lang="en-GB" sz="1400" b="0" dirty="0">
                          <a:latin typeface="Arial"/>
                          <a:cs typeface="Arial"/>
                        </a:rPr>
                        <a:t> Percentages sum to over 100% as individuals may have received more than one dose within the same LOT</a:t>
                      </a:r>
                    </a:p>
                  </a:txBody>
                  <a:tcPr anchor="ctr">
                    <a:noFill/>
                  </a:tcPr>
                </a:tc>
                <a:tc hMerge="1">
                  <a:txBody>
                    <a:bodyPr/>
                    <a:lstStyle/>
                    <a:p>
                      <a:pPr algn="ctr"/>
                      <a:endParaRPr lang="en-GB" dirty="0">
                        <a:latin typeface="Arial" panose="020B0604020202020204" pitchFamily="34" charset="0"/>
                        <a:cs typeface="Arial" panose="020B0604020202020204" pitchFamily="34" charset="0"/>
                      </a:endParaRPr>
                    </a:p>
                  </a:txBody>
                  <a:tcPr>
                    <a:solidFill>
                      <a:srgbClr val="F5EAE8"/>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GB" dirty="0">
                        <a:latin typeface="Arial" panose="020B0604020202020204" pitchFamily="34" charset="0"/>
                        <a:cs typeface="Arial" panose="020B0604020202020204" pitchFamily="34" charset="0"/>
                      </a:endParaRPr>
                    </a:p>
                  </a:txBody>
                  <a:tcPr anchor="ctr">
                    <a:solidFill>
                      <a:srgbClr val="F5EAE8"/>
                    </a:solidFill>
                  </a:tcPr>
                </a:tc>
                <a:tc hMerge="1">
                  <a:txBody>
                    <a:bodyPr/>
                    <a:lstStyle/>
                    <a:p>
                      <a:pPr algn="ctr"/>
                      <a:endParaRPr lang="en-GB" dirty="0">
                        <a:latin typeface="Arial" panose="020B0604020202020204" pitchFamily="34" charset="0"/>
                        <a:cs typeface="Arial" panose="020B0604020202020204" pitchFamily="34" charset="0"/>
                      </a:endParaRPr>
                    </a:p>
                  </a:txBody>
                  <a:tcPr>
                    <a:solidFill>
                      <a:srgbClr val="F5EAE8"/>
                    </a:solidFill>
                  </a:tcPr>
                </a:tc>
                <a:tc hMerge="1">
                  <a:txBody>
                    <a:bodyPr/>
                    <a:lstStyle/>
                    <a:p>
                      <a:pPr algn="ctr"/>
                      <a:endParaRPr lang="en-GB" dirty="0">
                        <a:latin typeface="Arial" panose="020B0604020202020204" pitchFamily="34" charset="0"/>
                        <a:cs typeface="Arial" panose="020B0604020202020204" pitchFamily="34" charset="0"/>
                      </a:endParaRPr>
                    </a:p>
                  </a:txBody>
                  <a:tcPr>
                    <a:solidFill>
                      <a:srgbClr val="F5EAE8"/>
                    </a:solidFill>
                  </a:tcPr>
                </a:tc>
                <a:extLst>
                  <a:ext uri="{0D108BD9-81ED-4DB2-BD59-A6C34878D82A}">
                    <a16:rowId xmlns:a16="http://schemas.microsoft.com/office/drawing/2014/main" val="771877867"/>
                  </a:ext>
                </a:extLst>
              </a:tr>
            </a:tbl>
          </a:graphicData>
        </a:graphic>
      </p:graphicFrame>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963199" cy="864000"/>
          </a:xfrm>
        </p:spPr>
        <p:txBody>
          <a:bodyPr/>
          <a:lstStyle/>
          <a:p>
            <a:r>
              <a:rPr lang="en-GB" dirty="0">
                <a:solidFill>
                  <a:schemeClr val="tx2"/>
                </a:solidFill>
                <a:latin typeface="Arial"/>
                <a:cs typeface="Arial"/>
              </a:rPr>
              <a:t>TREATMENT PATTERNS IN ACROMEGALY: treatment titration for first-generation SRL monotherapies </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17</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a:xfrm>
            <a:off x="620183" y="6356352"/>
            <a:ext cx="10180339" cy="346073"/>
          </a:xfrm>
        </p:spPr>
        <p:txBody>
          <a:bodyPr anchor="b" anchorCtr="0"/>
          <a:lstStyle/>
          <a:p>
            <a:r>
              <a:rPr lang="en-GB" dirty="0">
                <a:latin typeface="Arial"/>
                <a:cs typeface="Arial"/>
              </a:rPr>
              <a:t>LAN, lanreotide depot; LOT, line of treatment; OCT, octreotide long-acting release; SRL, somatostatin receptor ligand</a:t>
            </a:r>
          </a:p>
          <a:p>
            <a:r>
              <a:rPr lang="en-GB" dirty="0">
                <a:solidFill>
                  <a:schemeClr val="tx2"/>
                </a:solidFill>
                <a:latin typeface="Arial"/>
                <a:cs typeface="Arial"/>
              </a:rPr>
              <a:t>Fleseriu M, et al. ENDO 2023. Abstract THU-061 (poster presentation) </a:t>
            </a:r>
          </a:p>
        </p:txBody>
      </p:sp>
    </p:spTree>
    <p:extLst>
      <p:ext uri="{BB962C8B-B14F-4D97-AF65-F5344CB8AC3E}">
        <p14:creationId xmlns:p14="http://schemas.microsoft.com/office/powerpoint/2010/main" val="369527198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a:xfrm>
            <a:off x="620184" y="1425600"/>
            <a:ext cx="10963200" cy="4525200"/>
          </a:xfrm>
        </p:spPr>
        <p:txBody>
          <a:bodyPr vert="horz" lIns="0" tIns="0" rIns="0" bIns="0" rtlCol="0" anchor="t">
            <a:noAutofit/>
          </a:bodyPr>
          <a:lstStyle/>
          <a:p>
            <a:r>
              <a:rPr lang="en-GB" dirty="0"/>
              <a:t>Cabergoline was the most frequent of all LOT 1 medications (34.5%) despite having the shortest adherence and persistence</a:t>
            </a:r>
          </a:p>
          <a:p>
            <a:r>
              <a:rPr lang="en-GB" dirty="0"/>
              <a:t>OCT (27.7%) and LAN (21.1%), which had longer adherence and persistence, were also commonly used in LOT 1</a:t>
            </a:r>
          </a:p>
          <a:p>
            <a:r>
              <a:rPr lang="en-GB" dirty="0"/>
              <a:t>EDIs, which can achieve biochemical control and safety comparable with standard monthly administration while decreasing the clinical and economic burden on individuals were </a:t>
            </a:r>
            <a:br>
              <a:rPr lang="en-GB" dirty="0"/>
            </a:br>
            <a:r>
              <a:rPr lang="en-GB" dirty="0"/>
              <a:t>seldom used</a:t>
            </a:r>
          </a:p>
          <a:p>
            <a:endParaRPr lang="en-GB" dirty="0"/>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963199" cy="864000"/>
          </a:xfrm>
        </p:spPr>
        <p:txBody>
          <a:bodyPr/>
          <a:lstStyle/>
          <a:p>
            <a:r>
              <a:rPr lang="en-GB" dirty="0">
                <a:solidFill>
                  <a:schemeClr val="tx2"/>
                </a:solidFill>
                <a:latin typeface="Arial"/>
                <a:cs typeface="Arial"/>
              </a:rPr>
              <a:t>TREATMENT PATTERNS IN ACROMEGAly: summary</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18</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a:xfrm>
            <a:off x="620712" y="6356350"/>
            <a:ext cx="10804664" cy="346075"/>
          </a:xfrm>
        </p:spPr>
        <p:txBody>
          <a:bodyPr anchor="b"/>
          <a:lstStyle/>
          <a:p>
            <a:r>
              <a:rPr lang="en-GB" dirty="0">
                <a:latin typeface="Arial"/>
                <a:cs typeface="Arial"/>
              </a:rPr>
              <a:t>EDI, extended dosing interval; LAN, lanreotide depot; LOT, line of treatment; OCT, octreotide long-acting release</a:t>
            </a:r>
            <a:endParaRPr lang="en-GB" strike="sngStrike" dirty="0">
              <a:solidFill>
                <a:srgbClr val="FF0000"/>
              </a:solidFill>
              <a:latin typeface="Arial"/>
              <a:cs typeface="Arial"/>
            </a:endParaRPr>
          </a:p>
          <a:p>
            <a:r>
              <a:rPr lang="en-GB">
                <a:solidFill>
                  <a:schemeClr val="tx2"/>
                </a:solidFill>
                <a:latin typeface="Arial"/>
                <a:cs typeface="Arial"/>
              </a:rPr>
              <a:t>Fleseriu M, </a:t>
            </a:r>
            <a:r>
              <a:rPr lang="en-GB" dirty="0">
                <a:solidFill>
                  <a:schemeClr val="tx2"/>
                </a:solidFill>
                <a:latin typeface="Arial"/>
                <a:cs typeface="Arial"/>
              </a:rPr>
              <a:t>et al. ENDO 2023. Abstract THU-061 (poster presentation) </a:t>
            </a:r>
          </a:p>
        </p:txBody>
      </p:sp>
      <p:sp>
        <p:nvSpPr>
          <p:cNvPr id="6" name="TextBox 5">
            <a:extLst>
              <a:ext uri="{FF2B5EF4-FFF2-40B4-BE49-F238E27FC236}">
                <a16:creationId xmlns:a16="http://schemas.microsoft.com/office/drawing/2014/main" id="{45A7D700-505D-2A33-CB7D-FDE8778BFEE7}"/>
              </a:ext>
            </a:extLst>
          </p:cNvPr>
          <p:cNvSpPr txBox="1"/>
          <p:nvPr/>
        </p:nvSpPr>
        <p:spPr>
          <a:xfrm>
            <a:off x="622894" y="4221088"/>
            <a:ext cx="10805391" cy="1526160"/>
          </a:xfrm>
          <a:prstGeom prst="rect">
            <a:avLst/>
          </a:prstGeom>
          <a:solidFill>
            <a:schemeClr val="bg1"/>
          </a:solidFill>
          <a:ln w="28575">
            <a:solidFill>
              <a:schemeClr val="accent1"/>
            </a:solidFill>
          </a:ln>
        </p:spPr>
        <p:txBody>
          <a:bodyPr wrap="square" lIns="288000" tIns="108000" rIns="91440" bIns="108000" rtlCol="0" anchor="t">
            <a:spAutoFit/>
          </a:bodyPr>
          <a:lstStyle/>
          <a:p>
            <a:pPr>
              <a:spcBef>
                <a:spcPts val="600"/>
              </a:spcBef>
            </a:pPr>
            <a:r>
              <a:rPr lang="en-GB" sz="2000" b="1" u="sng" dirty="0">
                <a:solidFill>
                  <a:schemeClr val="accent1"/>
                </a:solidFill>
                <a:latin typeface="Arial" panose="020B0604020202020204" pitchFamily="34" charset="0"/>
                <a:ea typeface="Aileron" charset="0"/>
                <a:cs typeface="Arial" panose="020B0604020202020204" pitchFamily="34" charset="0"/>
              </a:rPr>
              <a:t>Clinical Perspective</a:t>
            </a:r>
          </a:p>
          <a:p>
            <a:pPr>
              <a:spcBef>
                <a:spcPts val="600"/>
              </a:spcBef>
              <a:buClr>
                <a:schemeClr val="accent1"/>
              </a:buClr>
            </a:pPr>
            <a:r>
              <a:rPr lang="en-GB" sz="2000" b="1" dirty="0">
                <a:solidFill>
                  <a:schemeClr val="accent1"/>
                </a:solidFill>
                <a:latin typeface="Arial"/>
                <a:cs typeface="Arial"/>
              </a:rPr>
              <a:t>Real world data from administrative claims highlights that not all patients are treated per guideline recommendations; however, lack of biochemical data could limit some of the conclusions</a:t>
            </a:r>
          </a:p>
        </p:txBody>
      </p:sp>
    </p:spTree>
    <p:extLst>
      <p:ext uri="{BB962C8B-B14F-4D97-AF65-F5344CB8AC3E}">
        <p14:creationId xmlns:p14="http://schemas.microsoft.com/office/powerpoint/2010/main" val="322291945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605B60-A277-306B-0538-D09DB5791F12}"/>
              </a:ext>
            </a:extLst>
          </p:cNvPr>
          <p:cNvSpPr>
            <a:spLocks noGrp="1"/>
          </p:cNvSpPr>
          <p:nvPr>
            <p:ph type="sldNum" sz="quarter" idx="4"/>
          </p:nvPr>
        </p:nvSpPr>
        <p:spPr>
          <a:xfrm>
            <a:off x="10512491" y="6356351"/>
            <a:ext cx="1069909" cy="365125"/>
          </a:xfrm>
        </p:spPr>
        <p:txBody>
          <a:bodyPr/>
          <a:lstStyle/>
          <a:p>
            <a:fld id="{FCE43C0F-8A7B-3A4B-9DB5-B3472E36E833}" type="slidenum">
              <a:rPr lang="en-GB" smtClean="0"/>
              <a:pPr/>
              <a:t>19</a:t>
            </a:fld>
            <a:endParaRPr lang="en-GB" dirty="0"/>
          </a:p>
        </p:txBody>
      </p:sp>
      <p:sp>
        <p:nvSpPr>
          <p:cNvPr id="3" name="Title 2">
            <a:extLst>
              <a:ext uri="{FF2B5EF4-FFF2-40B4-BE49-F238E27FC236}">
                <a16:creationId xmlns:a16="http://schemas.microsoft.com/office/drawing/2014/main" id="{1A517CD4-7CF6-C7C9-A9E8-18D733DB0554}"/>
              </a:ext>
            </a:extLst>
          </p:cNvPr>
          <p:cNvSpPr>
            <a:spLocks noGrp="1"/>
          </p:cNvSpPr>
          <p:nvPr>
            <p:ph type="title"/>
          </p:nvPr>
        </p:nvSpPr>
        <p:spPr>
          <a:xfrm>
            <a:off x="609600" y="274638"/>
            <a:ext cx="10972800" cy="4162474"/>
          </a:xfrm>
        </p:spPr>
        <p:txBody>
          <a:bodyPr>
            <a:normAutofit/>
          </a:bodyPr>
          <a:lstStyle/>
          <a:p>
            <a:r>
              <a:rPr lang="en-GB" dirty="0"/>
              <a:t>Long-term Depot Specific Changes </a:t>
            </a:r>
            <a:br>
              <a:rPr lang="en-GB" dirty="0"/>
            </a:br>
            <a:r>
              <a:rPr lang="en-GB" dirty="0"/>
              <a:t>in Adipose Tissue after Treatment </a:t>
            </a:r>
            <a:br>
              <a:rPr lang="en-GB" dirty="0"/>
            </a:br>
            <a:r>
              <a:rPr lang="en-GB" dirty="0"/>
              <a:t>of Acromegaly</a:t>
            </a:r>
          </a:p>
        </p:txBody>
      </p:sp>
      <p:sp>
        <p:nvSpPr>
          <p:cNvPr id="4" name="Subtitle 3">
            <a:extLst>
              <a:ext uri="{FF2B5EF4-FFF2-40B4-BE49-F238E27FC236}">
                <a16:creationId xmlns:a16="http://schemas.microsoft.com/office/drawing/2014/main" id="{BFD41575-3C77-2CA7-5B6C-01C9D3D42EA3}"/>
              </a:ext>
            </a:extLst>
          </p:cNvPr>
          <p:cNvSpPr>
            <a:spLocks noGrp="1"/>
          </p:cNvSpPr>
          <p:nvPr>
            <p:ph type="subTitle" idx="1"/>
          </p:nvPr>
        </p:nvSpPr>
        <p:spPr>
          <a:xfrm>
            <a:off x="609600" y="4653136"/>
            <a:ext cx="10972800" cy="1655762"/>
          </a:xfrm>
        </p:spPr>
        <p:txBody>
          <a:bodyPr vert="horz" lIns="0" tIns="0" rIns="0" bIns="0" rtlCol="0" anchor="t">
            <a:normAutofit/>
          </a:bodyPr>
          <a:lstStyle/>
          <a:p>
            <a:r>
              <a:rPr lang="en-GB" sz="2400" b="1" dirty="0"/>
              <a:t>Falch CM, et al. ENDO 2023. Abstract THU-067</a:t>
            </a:r>
          </a:p>
          <a:p>
            <a:endParaRPr lang="en-GB" dirty="0"/>
          </a:p>
          <a:p>
            <a:endParaRPr lang="en-GB" dirty="0"/>
          </a:p>
        </p:txBody>
      </p:sp>
    </p:spTree>
    <p:extLst>
      <p:ext uri="{BB962C8B-B14F-4D97-AF65-F5344CB8AC3E}">
        <p14:creationId xmlns:p14="http://schemas.microsoft.com/office/powerpoint/2010/main" val="290784846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665DA5-B6EB-17C2-6273-A7B265DED9BC}"/>
              </a:ext>
            </a:extLst>
          </p:cNvPr>
          <p:cNvSpPr>
            <a:spLocks noGrp="1"/>
          </p:cNvSpPr>
          <p:nvPr>
            <p:ph type="title"/>
          </p:nvPr>
        </p:nvSpPr>
        <p:spPr/>
        <p:txBody>
          <a:bodyPr>
            <a:normAutofit/>
          </a:bodyPr>
          <a:lstStyle/>
          <a:p>
            <a:r>
              <a:rPr lang="en-GB" dirty="0">
                <a:latin typeface="Arial"/>
                <a:ea typeface="Verdana"/>
                <a:cs typeface="Arial"/>
              </a:rPr>
              <a:t>Pituitary highlights: </a:t>
            </a:r>
            <a:br>
              <a:rPr lang="en-GB" dirty="0">
                <a:latin typeface="Arial"/>
                <a:ea typeface="Verdana"/>
                <a:cs typeface="Arial"/>
              </a:rPr>
            </a:br>
            <a:r>
              <a:rPr lang="en-GB" dirty="0">
                <a:latin typeface="Arial"/>
                <a:ea typeface="Verdana"/>
                <a:cs typeface="Arial"/>
              </a:rPr>
              <a:t>Acromegaly &amp; Beyond</a:t>
            </a:r>
            <a:br>
              <a:rPr lang="en-GB" dirty="0">
                <a:latin typeface="Arial"/>
                <a:ea typeface="Verdana"/>
                <a:cs typeface="Arial"/>
              </a:rPr>
            </a:br>
            <a:r>
              <a:rPr lang="en-GB" dirty="0">
                <a:latin typeface="Arial"/>
                <a:ea typeface="Verdana"/>
                <a:cs typeface="Arial"/>
              </a:rPr>
              <a:t> </a:t>
            </a:r>
            <a:br>
              <a:rPr lang="en-GB" dirty="0"/>
            </a:br>
            <a:r>
              <a:rPr lang="en-GB" sz="3600" dirty="0">
                <a:latin typeface="Arial"/>
                <a:ea typeface="Verdana"/>
                <a:cs typeface="Arial"/>
              </a:rPr>
              <a:t>from ece &amp; ENDO 2023</a:t>
            </a:r>
            <a:br>
              <a:rPr lang="en-GB" sz="3200" dirty="0">
                <a:latin typeface="Arial"/>
                <a:ea typeface="Verdana"/>
                <a:cs typeface="Arial"/>
              </a:rPr>
            </a:br>
            <a:br>
              <a:rPr lang="en-GB" sz="3200" dirty="0">
                <a:latin typeface="Arial"/>
                <a:ea typeface="Verdana"/>
                <a:cs typeface="Arial"/>
              </a:rPr>
            </a:br>
            <a:br>
              <a:rPr lang="en-GB" sz="3200" dirty="0">
                <a:latin typeface="Arial"/>
                <a:ea typeface="Verdana"/>
                <a:cs typeface="Arial"/>
              </a:rPr>
            </a:br>
            <a:r>
              <a:rPr lang="en-GB" sz="3200" b="1" cap="none" dirty="0">
                <a:latin typeface="Arial"/>
                <a:ea typeface="Verdana"/>
                <a:cs typeface="Arial"/>
              </a:rPr>
              <a:t>Prof. Maria Fleseriu, MD</a:t>
            </a:r>
            <a:br>
              <a:rPr lang="en-GB" sz="1600" cap="none" dirty="0"/>
            </a:br>
            <a:r>
              <a:rPr lang="en-GB" sz="2200" b="1" cap="none" dirty="0">
                <a:latin typeface="Arial"/>
                <a:ea typeface="Verdana"/>
                <a:cs typeface="Arial"/>
              </a:rPr>
              <a:t>Oregon Health &amp; Science University, USA</a:t>
            </a:r>
            <a:br>
              <a:rPr lang="en-GB" sz="1600" cap="none" dirty="0"/>
            </a:br>
            <a:br>
              <a:rPr lang="en-GB" sz="1600" dirty="0"/>
            </a:br>
            <a:r>
              <a:rPr lang="en-GB" sz="2400" b="1" dirty="0">
                <a:latin typeface="Arial"/>
                <a:ea typeface="Verdana"/>
                <a:cs typeface="Arial"/>
              </a:rPr>
              <a:t>JULY 2023</a:t>
            </a:r>
            <a:endParaRPr lang="en-GB" sz="2400" dirty="0">
              <a:latin typeface="Arial"/>
              <a:ea typeface="Verdana"/>
              <a:cs typeface="Arial"/>
            </a:endParaRPr>
          </a:p>
        </p:txBody>
      </p:sp>
      <p:sp>
        <p:nvSpPr>
          <p:cNvPr id="3" name="Slide Number Placeholder 2">
            <a:extLst>
              <a:ext uri="{FF2B5EF4-FFF2-40B4-BE49-F238E27FC236}">
                <a16:creationId xmlns:a16="http://schemas.microsoft.com/office/drawing/2014/main" id="{489241D3-9B56-1C1E-65E3-0C922BF0F1D3}"/>
              </a:ext>
            </a:extLst>
          </p:cNvPr>
          <p:cNvSpPr>
            <a:spLocks noGrp="1"/>
          </p:cNvSpPr>
          <p:nvPr>
            <p:ph type="sldNum" sz="quarter" idx="4"/>
          </p:nvPr>
        </p:nvSpPr>
        <p:spPr/>
        <p:txBody>
          <a:bodyPr/>
          <a:lstStyle/>
          <a:p>
            <a:fld id="{FCE43C0F-8A7B-3A4B-9DB5-B3472E36E833}" type="slidenum">
              <a:rPr lang="en-GB" smtClean="0"/>
              <a:pPr/>
              <a:t>2</a:t>
            </a:fld>
            <a:endParaRPr lang="en-GB" dirty="0"/>
          </a:p>
        </p:txBody>
      </p:sp>
      <p:sp>
        <p:nvSpPr>
          <p:cNvPr id="7" name="Content Placeholder 1">
            <a:extLst>
              <a:ext uri="{FF2B5EF4-FFF2-40B4-BE49-F238E27FC236}">
                <a16:creationId xmlns:a16="http://schemas.microsoft.com/office/drawing/2014/main" id="{B3CE6FCF-1397-7F04-A27A-8DF8A61F34D2}"/>
              </a:ext>
            </a:extLst>
          </p:cNvPr>
          <p:cNvSpPr>
            <a:spLocks noGrp="1"/>
          </p:cNvSpPr>
          <p:nvPr>
            <p:ph sz="quarter" idx="4294967295"/>
          </p:nvPr>
        </p:nvSpPr>
        <p:spPr>
          <a:xfrm>
            <a:off x="0" y="6373813"/>
            <a:ext cx="10515600" cy="365125"/>
          </a:xfrm>
        </p:spPr>
        <p:txBody>
          <a:bodyPr/>
          <a:lstStyle/>
          <a:p>
            <a:endParaRPr lang="en-GB" dirty="0"/>
          </a:p>
          <a:p>
            <a:endParaRPr lang="en-GB" dirty="0">
              <a:solidFill>
                <a:schemeClr val="tx2"/>
              </a:solidFill>
            </a:endParaRPr>
          </a:p>
        </p:txBody>
      </p:sp>
      <p:sp>
        <p:nvSpPr>
          <p:cNvPr id="9" name="Content Placeholder 1">
            <a:extLst>
              <a:ext uri="{FF2B5EF4-FFF2-40B4-BE49-F238E27FC236}">
                <a16:creationId xmlns:a16="http://schemas.microsoft.com/office/drawing/2014/main" id="{C675DA95-469D-949B-760D-7962989F0205}"/>
              </a:ext>
            </a:extLst>
          </p:cNvPr>
          <p:cNvSpPr txBox="1">
            <a:spLocks/>
          </p:cNvSpPr>
          <p:nvPr/>
        </p:nvSpPr>
        <p:spPr>
          <a:xfrm>
            <a:off x="619200" y="6357600"/>
            <a:ext cx="10515847"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2"/>
              </a:buClr>
              <a:buFont typeface="Arial"/>
              <a:buNone/>
              <a:defRPr sz="1200" b="0" i="0" kern="1200" spc="-3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457200" indent="0" algn="l" defTabSz="457200" rtl="0" eaLnBrk="1" latinLnBrk="0" hangingPunct="1">
              <a:spcBef>
                <a:spcPts val="400"/>
              </a:spcBef>
              <a:buClr>
                <a:schemeClr val="accent2"/>
              </a:buClr>
              <a:buFont typeface="Lucida Grande"/>
              <a:buNone/>
              <a:defRPr sz="1200" b="0" i="0" kern="1200">
                <a:solidFill>
                  <a:srgbClr val="5D8298"/>
                </a:solidFill>
                <a:latin typeface="PT Sans Narrow"/>
                <a:ea typeface="Arial" panose="020B0604020202020204" pitchFamily="34" charset="0"/>
                <a:cs typeface="PT Sans Narrow"/>
              </a:defRPr>
            </a:lvl2pPr>
            <a:lvl3pPr marL="9144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3pPr>
            <a:lvl4pPr marL="13716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4pPr>
            <a:lvl5pPr marL="1828800" indent="0" algn="l" defTabSz="457200" rtl="0" eaLnBrk="1" latinLnBrk="0" hangingPunct="1">
              <a:spcBef>
                <a:spcPts val="400"/>
              </a:spcBef>
              <a:buClr>
                <a:schemeClr val="accent2"/>
              </a:buClr>
              <a:buFont typeface="Arial"/>
              <a:buNone/>
              <a:defRPr sz="1200" b="0" i="0" kern="1200">
                <a:solidFill>
                  <a:srgbClr val="5D8298"/>
                </a:solidFill>
                <a:latin typeface="PT Sans Narrow"/>
                <a:ea typeface="Arial" panose="020B0604020202020204" pitchFamily="34" charset="0"/>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rgbClr val="FFFFFF"/>
                </a:solidFill>
                <a:latin typeface="Arial"/>
                <a:cs typeface="Arial"/>
              </a:rPr>
              <a:t>ECE, European Congress of Endocrinology; ENDO, Endocrine Society meeting </a:t>
            </a:r>
            <a:endParaRPr lang="en-GB" dirty="0">
              <a:solidFill>
                <a:srgbClr val="FFFFFF"/>
              </a:solidFill>
            </a:endParaRPr>
          </a:p>
        </p:txBody>
      </p:sp>
    </p:spTree>
    <p:extLst>
      <p:ext uri="{BB962C8B-B14F-4D97-AF65-F5344CB8AC3E}">
        <p14:creationId xmlns:p14="http://schemas.microsoft.com/office/powerpoint/2010/main" val="2661322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a:xfrm>
            <a:off x="620184" y="1425600"/>
            <a:ext cx="10963200" cy="4525200"/>
          </a:xfrm>
        </p:spPr>
        <p:txBody>
          <a:bodyPr vert="horz" lIns="0" tIns="0" rIns="0" bIns="0" rtlCol="0" anchor="t">
            <a:normAutofit/>
          </a:bodyPr>
          <a:lstStyle/>
          <a:p>
            <a:pPr marL="0" indent="0">
              <a:buNone/>
            </a:pPr>
            <a:r>
              <a:rPr lang="en-GB" b="1" dirty="0">
                <a:solidFill>
                  <a:schemeClr val="accent1"/>
                </a:solidFill>
              </a:rPr>
              <a:t>Background</a:t>
            </a:r>
            <a:r>
              <a:rPr lang="en-GB" dirty="0"/>
              <a:t> </a:t>
            </a:r>
          </a:p>
          <a:p>
            <a:pPr marL="356870" indent="-356870"/>
            <a:r>
              <a:rPr lang="en-GB" dirty="0">
                <a:latin typeface="Arial"/>
                <a:cs typeface="Arial"/>
              </a:rPr>
              <a:t>Patients with active acromegaly present a decreased adipose tissue mass. Short-term studies show that AT increases following treatment; however, long term effects are unclear</a:t>
            </a:r>
          </a:p>
          <a:p>
            <a:pPr marL="356870" indent="-356870"/>
            <a:r>
              <a:rPr lang="en-GB" dirty="0">
                <a:latin typeface="Arial"/>
                <a:cs typeface="Arial"/>
              </a:rPr>
              <a:t>This study aims to characterize the depot specific changes of AT after treatment of acromegaly and identify contributing factors</a:t>
            </a:r>
          </a:p>
          <a:p>
            <a:pPr marL="0" indent="0">
              <a:spcBef>
                <a:spcPts val="2400"/>
              </a:spcBef>
              <a:buNone/>
            </a:pPr>
            <a:r>
              <a:rPr lang="en-GB" b="1" dirty="0">
                <a:solidFill>
                  <a:schemeClr val="accent1"/>
                </a:solidFill>
                <a:latin typeface="Arial"/>
                <a:cs typeface="Arial"/>
              </a:rPr>
              <a:t>Methods </a:t>
            </a:r>
          </a:p>
          <a:p>
            <a:pPr marL="356870" indent="-356870"/>
            <a:r>
              <a:rPr lang="en-GB" dirty="0">
                <a:latin typeface="Arial"/>
                <a:cs typeface="Arial"/>
              </a:rPr>
              <a:t>Patients with acromegaly (n=62), VAT, SAT, TAT and A/G ratio were measured by DXA at diagnosis, and</a:t>
            </a:r>
            <a:r>
              <a:rPr lang="en-GB" dirty="0">
                <a:solidFill>
                  <a:schemeClr val="tx2"/>
                </a:solidFill>
                <a:latin typeface="Arial"/>
                <a:cs typeface="Arial"/>
              </a:rPr>
              <a:t> at a short</a:t>
            </a:r>
            <a:r>
              <a:rPr lang="en-GB" dirty="0">
                <a:latin typeface="Arial"/>
                <a:cs typeface="Arial"/>
              </a:rPr>
              <a:t>- and long-term visit </a:t>
            </a:r>
          </a:p>
          <a:p>
            <a:pPr marL="356870" indent="-356870"/>
            <a:r>
              <a:rPr lang="en-GB" dirty="0">
                <a:solidFill>
                  <a:schemeClr val="tx2"/>
                </a:solidFill>
                <a:latin typeface="Arial"/>
                <a:cs typeface="Arial"/>
              </a:rPr>
              <a:t>GH, IGF-1, glucose and HbA1c levels, gonadal status, and diabetes status were recorded </a:t>
            </a:r>
          </a:p>
          <a:p>
            <a:pPr marL="356870" indent="-356870"/>
            <a:r>
              <a:rPr lang="en-GB" dirty="0">
                <a:solidFill>
                  <a:schemeClr val="tx2"/>
                </a:solidFill>
                <a:latin typeface="Arial"/>
                <a:cs typeface="Arial"/>
              </a:rPr>
              <a:t>Remission status was assessed at the long-term visit (IGF-1 ≤1.3 x ULN)</a:t>
            </a:r>
          </a:p>
          <a:p>
            <a:endParaRPr lang="en-GB" dirty="0"/>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1237439" cy="1009560"/>
          </a:xfrm>
        </p:spPr>
        <p:txBody>
          <a:bodyPr>
            <a:normAutofit fontScale="90000"/>
          </a:bodyPr>
          <a:lstStyle/>
          <a:p>
            <a:r>
              <a:rPr lang="en-GB" dirty="0">
                <a:solidFill>
                  <a:schemeClr val="tx2"/>
                </a:solidFill>
                <a:latin typeface="Arial"/>
                <a:cs typeface="Arial"/>
              </a:rPr>
              <a:t>LONG-TERM Depot-specific Changes in AT after treatment of acroMEGALY: background and study design</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20</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a:xfrm>
            <a:off x="620712" y="6304235"/>
            <a:ext cx="10659863" cy="398190"/>
          </a:xfrm>
        </p:spPr>
        <p:txBody>
          <a:bodyPr anchor="b"/>
          <a:lstStyle/>
          <a:p>
            <a:r>
              <a:rPr lang="en-GB" dirty="0">
                <a:solidFill>
                  <a:schemeClr val="tx2"/>
                </a:solidFill>
                <a:latin typeface="Arial"/>
                <a:cs typeface="Arial"/>
              </a:rPr>
              <a:t>A/G ratio, android gynoid ratio; AT, adipose tissue; DXA, dual energy X-ray absorptiometry; GH, growth hormone; HbA1c, haemoglobin A1c; IGF-1, insulin-like growth factor 1; SAT, subcutaneous adipose tissue; TAT, total adipose tissue; ULN, upper limit of normal; VAT, visceral adipose tissue</a:t>
            </a:r>
          </a:p>
          <a:p>
            <a:r>
              <a:rPr lang="en-GB" dirty="0">
                <a:solidFill>
                  <a:schemeClr val="tx2"/>
                </a:solidFill>
                <a:latin typeface="Arial"/>
                <a:cs typeface="Arial"/>
              </a:rPr>
              <a:t>Falch CM, et al. ENDO 2023. Abstract THU-067 (poster presentation) </a:t>
            </a:r>
          </a:p>
        </p:txBody>
      </p:sp>
    </p:spTree>
    <p:extLst>
      <p:ext uri="{BB962C8B-B14F-4D97-AF65-F5344CB8AC3E}">
        <p14:creationId xmlns:p14="http://schemas.microsoft.com/office/powerpoint/2010/main" val="7408527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
            <a:extLst>
              <a:ext uri="{FF2B5EF4-FFF2-40B4-BE49-F238E27FC236}">
                <a16:creationId xmlns:a16="http://schemas.microsoft.com/office/drawing/2014/main" id="{B2471700-517C-08B0-BF88-C409F7BB6453}"/>
              </a:ext>
            </a:extLst>
          </p:cNvPr>
          <p:cNvSpPr>
            <a:spLocks noGrp="1"/>
          </p:cNvSpPr>
          <p:nvPr>
            <p:ph sz="quarter" idx="12"/>
          </p:nvPr>
        </p:nvSpPr>
        <p:spPr>
          <a:xfrm>
            <a:off x="630949" y="4581783"/>
            <a:ext cx="10367601" cy="1042327"/>
          </a:xfrm>
        </p:spPr>
        <p:txBody>
          <a:bodyPr vert="horz" lIns="0" tIns="0" rIns="0" bIns="0" rtlCol="0" anchor="t">
            <a:noAutofit/>
          </a:bodyPr>
          <a:lstStyle/>
          <a:p>
            <a:r>
              <a:rPr lang="en-GB" sz="1600" dirty="0">
                <a:latin typeface="Arial"/>
                <a:cs typeface="Arial"/>
              </a:rPr>
              <a:t>VAT and A/G ratio increased at both time points, whereas SAT and TAT mainly increased at short-term, plateauing afterwards</a:t>
            </a:r>
          </a:p>
          <a:p>
            <a:r>
              <a:rPr lang="en-GB" sz="1600" dirty="0">
                <a:latin typeface="Arial"/>
                <a:cs typeface="Arial"/>
              </a:rPr>
              <a:t>VAT and A/G ratio were higher in men, and the A/G ratio increased more compared to women</a:t>
            </a:r>
          </a:p>
          <a:p>
            <a:r>
              <a:rPr lang="en-GB" sz="1600" dirty="0">
                <a:latin typeface="Arial"/>
                <a:cs typeface="Arial"/>
              </a:rPr>
              <a:t>The increase in VAT, but not SAT, TAT or A/G ratio, was more pronounced in patients with diabetes mellitus</a:t>
            </a:r>
            <a:br>
              <a:rPr lang="en-GB" sz="1600" dirty="0">
                <a:latin typeface="Arial"/>
                <a:cs typeface="Arial"/>
              </a:rPr>
            </a:br>
            <a:endParaRPr lang="en-GB" sz="1600" dirty="0">
              <a:latin typeface="Arial"/>
              <a:cs typeface="Arial"/>
            </a:endParaRP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963199" cy="864000"/>
          </a:xfrm>
        </p:spPr>
        <p:txBody>
          <a:bodyPr>
            <a:normAutofit fontScale="90000"/>
          </a:bodyPr>
          <a:lstStyle/>
          <a:p>
            <a:r>
              <a:rPr lang="en-GB" dirty="0">
                <a:solidFill>
                  <a:schemeClr val="tx2"/>
                </a:solidFill>
                <a:latin typeface="Arial"/>
                <a:cs typeface="Arial"/>
              </a:rPr>
              <a:t>LONG-TERM DEPOT-SPECIFIC CHANGES IN AT AFTER TREATMENT </a:t>
            </a:r>
            <a:br>
              <a:rPr lang="en-GB" dirty="0">
                <a:solidFill>
                  <a:schemeClr val="tx2"/>
                </a:solidFill>
              </a:rPr>
            </a:br>
            <a:r>
              <a:rPr lang="en-GB" dirty="0">
                <a:solidFill>
                  <a:schemeClr val="tx2"/>
                </a:solidFill>
                <a:latin typeface="Arial"/>
                <a:cs typeface="Arial"/>
              </a:rPr>
              <a:t>OF ACROMEGALY: SEx differences in fat depot changes</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21</a:t>
            </a:fld>
            <a:endParaRPr lang="en-GB" dirty="0"/>
          </a:p>
        </p:txBody>
      </p:sp>
      <p:sp>
        <p:nvSpPr>
          <p:cNvPr id="99" name="Content Placeholder 98">
            <a:extLst>
              <a:ext uri="{FF2B5EF4-FFF2-40B4-BE49-F238E27FC236}">
                <a16:creationId xmlns:a16="http://schemas.microsoft.com/office/drawing/2014/main" id="{0DD921ED-A2E4-672B-3AF5-034BFEE3AFA4}"/>
              </a:ext>
            </a:extLst>
          </p:cNvPr>
          <p:cNvSpPr>
            <a:spLocks noGrp="1"/>
          </p:cNvSpPr>
          <p:nvPr>
            <p:ph sz="quarter" idx="15"/>
          </p:nvPr>
        </p:nvSpPr>
        <p:spPr>
          <a:xfrm>
            <a:off x="620712" y="6375600"/>
            <a:ext cx="10443839" cy="326825"/>
          </a:xfrm>
        </p:spPr>
        <p:txBody>
          <a:bodyPr anchor="b"/>
          <a:lstStyle/>
          <a:p>
            <a:endParaRPr lang="en-GB" dirty="0">
              <a:highlight>
                <a:srgbClr val="FFFF00"/>
              </a:highlight>
            </a:endParaRPr>
          </a:p>
          <a:p>
            <a:r>
              <a:rPr lang="en-GB" dirty="0">
                <a:latin typeface="Arial"/>
                <a:cs typeface="Arial"/>
              </a:rPr>
              <a:t>A/G ratio, android gynoid ratio; AT, adipose tissue; SAT, subcutaneous adipose tissue; TAT, total adipose tissue; VAT, visceral adipose tissue; y, years</a:t>
            </a:r>
          </a:p>
          <a:p>
            <a:r>
              <a:rPr lang="en-GB" sz="1200" dirty="0">
                <a:latin typeface="Arial"/>
                <a:cs typeface="Arial"/>
              </a:rPr>
              <a:t>* p&lt;0.05, ** p&lt;0.02, *** p&lt;0.001</a:t>
            </a:r>
            <a:endParaRPr lang="en-GB" dirty="0">
              <a:latin typeface="Arial"/>
              <a:cs typeface="Arial"/>
            </a:endParaRPr>
          </a:p>
          <a:p>
            <a:r>
              <a:rPr lang="en-GB" dirty="0">
                <a:latin typeface="Arial"/>
                <a:cs typeface="Arial"/>
              </a:rPr>
              <a:t>Falch CM, et al. ENDO 2023. Abstract THU-067 (poster presentation) </a:t>
            </a:r>
          </a:p>
        </p:txBody>
      </p:sp>
      <p:sp>
        <p:nvSpPr>
          <p:cNvPr id="2" name="TextBox 1">
            <a:extLst>
              <a:ext uri="{FF2B5EF4-FFF2-40B4-BE49-F238E27FC236}">
                <a16:creationId xmlns:a16="http://schemas.microsoft.com/office/drawing/2014/main" id="{37A53DED-6062-8310-D061-4ED877F818E8}"/>
              </a:ext>
            </a:extLst>
          </p:cNvPr>
          <p:cNvSpPr txBox="1"/>
          <p:nvPr/>
        </p:nvSpPr>
        <p:spPr>
          <a:xfrm>
            <a:off x="-24680" y="5437779"/>
            <a:ext cx="65" cy="184666"/>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algn="l"/>
            <a:endParaRPr lang="en-GB" sz="1200" dirty="0">
              <a:latin typeface="Arial" panose="020B0604020202020204" pitchFamily="34" charset="0"/>
              <a:ea typeface="Aileron" charset="0"/>
              <a:cs typeface="Arial" panose="020B0604020202020204" pitchFamily="34" charset="0"/>
            </a:endParaRPr>
          </a:p>
        </p:txBody>
      </p:sp>
      <p:sp>
        <p:nvSpPr>
          <p:cNvPr id="168" name="TextBox 167">
            <a:extLst>
              <a:ext uri="{FF2B5EF4-FFF2-40B4-BE49-F238E27FC236}">
                <a16:creationId xmlns:a16="http://schemas.microsoft.com/office/drawing/2014/main" id="{1147A051-5BC8-DA8F-F0F3-B75C6CC4DFC0}"/>
              </a:ext>
            </a:extLst>
          </p:cNvPr>
          <p:cNvSpPr txBox="1"/>
          <p:nvPr/>
        </p:nvSpPr>
        <p:spPr>
          <a:xfrm>
            <a:off x="10500160" y="2362220"/>
            <a:ext cx="798552" cy="523220"/>
          </a:xfrm>
          <a:prstGeom prst="rect">
            <a:avLst/>
          </a:prstGeom>
          <a:noFill/>
        </p:spPr>
        <p:txBody>
          <a:bodyPr wrap="none" rtlCol="0">
            <a:spAutoFit/>
          </a:bodyPr>
          <a:lstStyle/>
          <a:p>
            <a:r>
              <a:rPr lang="en-GB" sz="1400" dirty="0">
                <a:latin typeface="Arial" panose="020B0604020202020204" pitchFamily="34" charset="0"/>
                <a:ea typeface="Aileron" charset="0"/>
                <a:cs typeface="Arial" panose="020B0604020202020204" pitchFamily="34" charset="0"/>
              </a:rPr>
              <a:t>Women</a:t>
            </a:r>
          </a:p>
          <a:p>
            <a:r>
              <a:rPr lang="en-GB" sz="1400" dirty="0">
                <a:latin typeface="Arial" panose="020B0604020202020204" pitchFamily="34" charset="0"/>
                <a:ea typeface="Aileron" charset="0"/>
                <a:cs typeface="Arial" panose="020B0604020202020204" pitchFamily="34" charset="0"/>
              </a:rPr>
              <a:t>Men</a:t>
            </a:r>
          </a:p>
        </p:txBody>
      </p:sp>
      <p:cxnSp>
        <p:nvCxnSpPr>
          <p:cNvPr id="169" name="Straight Connector 168">
            <a:extLst>
              <a:ext uri="{FF2B5EF4-FFF2-40B4-BE49-F238E27FC236}">
                <a16:creationId xmlns:a16="http://schemas.microsoft.com/office/drawing/2014/main" id="{365A9AA9-281E-0C55-F7D4-56595BE36D34}"/>
              </a:ext>
            </a:extLst>
          </p:cNvPr>
          <p:cNvCxnSpPr>
            <a:cxnSpLocks/>
          </p:cNvCxnSpPr>
          <p:nvPr/>
        </p:nvCxnSpPr>
        <p:spPr>
          <a:xfrm>
            <a:off x="10138790" y="2738030"/>
            <a:ext cx="324000"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a:extLst>
              <a:ext uri="{FF2B5EF4-FFF2-40B4-BE49-F238E27FC236}">
                <a16:creationId xmlns:a16="http://schemas.microsoft.com/office/drawing/2014/main" id="{D6113597-D8FA-4372-A7FB-B6117E797C53}"/>
              </a:ext>
            </a:extLst>
          </p:cNvPr>
          <p:cNvCxnSpPr>
            <a:cxnSpLocks/>
          </p:cNvCxnSpPr>
          <p:nvPr/>
        </p:nvCxnSpPr>
        <p:spPr>
          <a:xfrm>
            <a:off x="10138790" y="2522130"/>
            <a:ext cx="3240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71" name="Oval 170">
            <a:extLst>
              <a:ext uri="{FF2B5EF4-FFF2-40B4-BE49-F238E27FC236}">
                <a16:creationId xmlns:a16="http://schemas.microsoft.com/office/drawing/2014/main" id="{C7080B39-D77E-C5A1-D280-35604014FDB3}"/>
              </a:ext>
            </a:extLst>
          </p:cNvPr>
          <p:cNvSpPr/>
          <p:nvPr/>
        </p:nvSpPr>
        <p:spPr>
          <a:xfrm>
            <a:off x="10246790" y="2468130"/>
            <a:ext cx="108000" cy="108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2" name="Oval 171">
            <a:extLst>
              <a:ext uri="{FF2B5EF4-FFF2-40B4-BE49-F238E27FC236}">
                <a16:creationId xmlns:a16="http://schemas.microsoft.com/office/drawing/2014/main" id="{CAB81CFD-D315-1390-714D-513CDBAEDBB7}"/>
              </a:ext>
            </a:extLst>
          </p:cNvPr>
          <p:cNvSpPr/>
          <p:nvPr/>
        </p:nvSpPr>
        <p:spPr>
          <a:xfrm>
            <a:off x="10246790" y="2684030"/>
            <a:ext cx="108000" cy="1080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22" name="Straight Connector 21">
            <a:extLst>
              <a:ext uri="{FF2B5EF4-FFF2-40B4-BE49-F238E27FC236}">
                <a16:creationId xmlns:a16="http://schemas.microsoft.com/office/drawing/2014/main" id="{A3F5CA87-5E47-066C-BD4C-FE45C5506779}"/>
              </a:ext>
            </a:extLst>
          </p:cNvPr>
          <p:cNvCxnSpPr>
            <a:cxnSpLocks/>
          </p:cNvCxnSpPr>
          <p:nvPr/>
        </p:nvCxnSpPr>
        <p:spPr>
          <a:xfrm flipH="1">
            <a:off x="1793956" y="3851597"/>
            <a:ext cx="288889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92682D4B-216F-C092-9DB1-2A62CE1A68B7}"/>
              </a:ext>
            </a:extLst>
          </p:cNvPr>
          <p:cNvCxnSpPr>
            <a:cxnSpLocks/>
          </p:cNvCxnSpPr>
          <p:nvPr/>
        </p:nvCxnSpPr>
        <p:spPr>
          <a:xfrm rot="16200000" flipH="1">
            <a:off x="3192942" y="3897852"/>
            <a:ext cx="9771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AD3D52C4-60D9-215C-3617-BAF3F917A122}"/>
              </a:ext>
            </a:extLst>
          </p:cNvPr>
          <p:cNvCxnSpPr>
            <a:cxnSpLocks/>
          </p:cNvCxnSpPr>
          <p:nvPr/>
        </p:nvCxnSpPr>
        <p:spPr>
          <a:xfrm rot="16200000" flipH="1">
            <a:off x="4158661" y="3897852"/>
            <a:ext cx="9771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9E1EDA21-5E66-E41D-5178-AD0C137911C1}"/>
              </a:ext>
            </a:extLst>
          </p:cNvPr>
          <p:cNvSpPr txBox="1"/>
          <p:nvPr/>
        </p:nvSpPr>
        <p:spPr>
          <a:xfrm>
            <a:off x="3135395" y="3935100"/>
            <a:ext cx="205184"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1 y</a:t>
            </a:r>
          </a:p>
        </p:txBody>
      </p:sp>
      <p:sp>
        <p:nvSpPr>
          <p:cNvPr id="45" name="TextBox 44">
            <a:extLst>
              <a:ext uri="{FF2B5EF4-FFF2-40B4-BE49-F238E27FC236}">
                <a16:creationId xmlns:a16="http://schemas.microsoft.com/office/drawing/2014/main" id="{FE9A0C56-D0C1-75E7-88B4-AD62946C5630}"/>
              </a:ext>
            </a:extLst>
          </p:cNvPr>
          <p:cNvSpPr txBox="1"/>
          <p:nvPr/>
        </p:nvSpPr>
        <p:spPr>
          <a:xfrm>
            <a:off x="4101114" y="3935100"/>
            <a:ext cx="205184"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5 y</a:t>
            </a:r>
          </a:p>
        </p:txBody>
      </p:sp>
      <p:sp>
        <p:nvSpPr>
          <p:cNvPr id="10" name="TextBox 9">
            <a:extLst>
              <a:ext uri="{FF2B5EF4-FFF2-40B4-BE49-F238E27FC236}">
                <a16:creationId xmlns:a16="http://schemas.microsoft.com/office/drawing/2014/main" id="{76D4F49D-14BA-8B65-3FDF-0F0ED08C053E}"/>
              </a:ext>
            </a:extLst>
          </p:cNvPr>
          <p:cNvSpPr txBox="1"/>
          <p:nvPr/>
        </p:nvSpPr>
        <p:spPr>
          <a:xfrm rot="16200000">
            <a:off x="133570" y="2439042"/>
            <a:ext cx="1302536" cy="307777"/>
          </a:xfrm>
          <a:prstGeom prst="rect">
            <a:avLst/>
          </a:prstGeom>
          <a:noFill/>
        </p:spPr>
        <p:txBody>
          <a:bodyPr wrap="none" rtlCol="0">
            <a:spAutoFit/>
          </a:bodyPr>
          <a:lstStyle/>
          <a:p>
            <a:pPr algn="ctr"/>
            <a:r>
              <a:rPr lang="en-GB" sz="1400" b="1" dirty="0">
                <a:latin typeface="Arial" panose="020B0604020202020204" pitchFamily="34" charset="0"/>
                <a:ea typeface="Aileron" charset="0"/>
                <a:cs typeface="Arial" panose="020B0604020202020204" pitchFamily="34" charset="0"/>
              </a:rPr>
              <a:t>VAT mass (g)</a:t>
            </a:r>
            <a:endParaRPr lang="en-GB" sz="1400" dirty="0">
              <a:latin typeface="Arial" panose="020B0604020202020204" pitchFamily="34" charset="0"/>
              <a:ea typeface="Aileron" charset="0"/>
              <a:cs typeface="Arial" panose="020B0604020202020204" pitchFamily="34" charset="0"/>
            </a:endParaRPr>
          </a:p>
        </p:txBody>
      </p:sp>
      <p:cxnSp>
        <p:nvCxnSpPr>
          <p:cNvPr id="19" name="Straight Connector 18">
            <a:extLst>
              <a:ext uri="{FF2B5EF4-FFF2-40B4-BE49-F238E27FC236}">
                <a16:creationId xmlns:a16="http://schemas.microsoft.com/office/drawing/2014/main" id="{4CA8655A-33E4-F0A9-D813-F857D1EC4FBE}"/>
              </a:ext>
            </a:extLst>
          </p:cNvPr>
          <p:cNvCxnSpPr>
            <a:cxnSpLocks/>
          </p:cNvCxnSpPr>
          <p:nvPr/>
        </p:nvCxnSpPr>
        <p:spPr>
          <a:xfrm>
            <a:off x="1806663" y="1530313"/>
            <a:ext cx="0" cy="232128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AEADF89B-00E1-E604-FFB1-4F6890582079}"/>
              </a:ext>
            </a:extLst>
          </p:cNvPr>
          <p:cNvCxnSpPr>
            <a:cxnSpLocks/>
          </p:cNvCxnSpPr>
          <p:nvPr/>
        </p:nvCxnSpPr>
        <p:spPr>
          <a:xfrm flipH="1">
            <a:off x="1686598" y="1692953"/>
            <a:ext cx="12006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514C7C79-A739-C316-AE3D-2013F13BC4C4}"/>
              </a:ext>
            </a:extLst>
          </p:cNvPr>
          <p:cNvGrpSpPr/>
          <p:nvPr/>
        </p:nvGrpSpPr>
        <p:grpSpPr>
          <a:xfrm>
            <a:off x="2270743" y="2886742"/>
            <a:ext cx="120065" cy="555049"/>
            <a:chOff x="503216" y="2708921"/>
            <a:chExt cx="90000" cy="506362"/>
          </a:xfrm>
        </p:grpSpPr>
        <p:cxnSp>
          <p:nvCxnSpPr>
            <p:cNvPr id="18" name="Straight Connector 17">
              <a:extLst>
                <a:ext uri="{FF2B5EF4-FFF2-40B4-BE49-F238E27FC236}">
                  <a16:creationId xmlns:a16="http://schemas.microsoft.com/office/drawing/2014/main" id="{5D3EB955-C783-A84C-F435-0C89AB278181}"/>
                </a:ext>
              </a:extLst>
            </p:cNvPr>
            <p:cNvCxnSpPr>
              <a:cxnSpLocks/>
            </p:cNvCxnSpPr>
            <p:nvPr/>
          </p:nvCxnSpPr>
          <p:spPr>
            <a:xfrm>
              <a:off x="548217" y="2708921"/>
              <a:ext cx="0" cy="504056"/>
            </a:xfrm>
            <a:prstGeom prst="line">
              <a:avLst/>
            </a:prstGeom>
            <a:ln w="19050"/>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36FB8E4-43E5-D5AF-BD8B-6D5354614D5E}"/>
                </a:ext>
              </a:extLst>
            </p:cNvPr>
            <p:cNvCxnSpPr>
              <a:cxnSpLocks/>
            </p:cNvCxnSpPr>
            <p:nvPr/>
          </p:nvCxnSpPr>
          <p:spPr>
            <a:xfrm flipH="1">
              <a:off x="503216" y="2713633"/>
              <a:ext cx="90000" cy="0"/>
            </a:xfrm>
            <a:prstGeom prst="line">
              <a:avLst/>
            </a:prstGeom>
            <a:ln w="19050"/>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84FBA84-BD02-79D1-7085-0E9976FF86FC}"/>
                </a:ext>
              </a:extLst>
            </p:cNvPr>
            <p:cNvCxnSpPr>
              <a:cxnSpLocks/>
            </p:cNvCxnSpPr>
            <p:nvPr/>
          </p:nvCxnSpPr>
          <p:spPr>
            <a:xfrm flipH="1">
              <a:off x="503216" y="3215283"/>
              <a:ext cx="90000" cy="0"/>
            </a:xfrm>
            <a:prstGeom prst="line">
              <a:avLst/>
            </a:prstGeom>
            <a:ln w="19050"/>
            <a:effectLst/>
          </p:spPr>
          <p:style>
            <a:lnRef idx="2">
              <a:schemeClr val="accent1"/>
            </a:lnRef>
            <a:fillRef idx="0">
              <a:schemeClr val="accent1"/>
            </a:fillRef>
            <a:effectRef idx="1">
              <a:schemeClr val="accent1"/>
            </a:effectRef>
            <a:fontRef idx="minor">
              <a:schemeClr val="tx1"/>
            </a:fontRef>
          </p:style>
        </p:cxnSp>
      </p:grpSp>
      <p:sp>
        <p:nvSpPr>
          <p:cNvPr id="29" name="TextBox 28">
            <a:extLst>
              <a:ext uri="{FF2B5EF4-FFF2-40B4-BE49-F238E27FC236}">
                <a16:creationId xmlns:a16="http://schemas.microsoft.com/office/drawing/2014/main" id="{2B908858-6C74-801A-4311-EE7E1EC071AE}"/>
              </a:ext>
            </a:extLst>
          </p:cNvPr>
          <p:cNvSpPr txBox="1"/>
          <p:nvPr/>
        </p:nvSpPr>
        <p:spPr>
          <a:xfrm>
            <a:off x="1290462" y="2684145"/>
            <a:ext cx="339837"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1000</a:t>
            </a:r>
          </a:p>
        </p:txBody>
      </p:sp>
      <p:cxnSp>
        <p:nvCxnSpPr>
          <p:cNvPr id="30" name="Straight Connector 29">
            <a:extLst>
              <a:ext uri="{FF2B5EF4-FFF2-40B4-BE49-F238E27FC236}">
                <a16:creationId xmlns:a16="http://schemas.microsoft.com/office/drawing/2014/main" id="{03BD5DB7-5BC0-E611-94A9-7B1F46233B4C}"/>
              </a:ext>
            </a:extLst>
          </p:cNvPr>
          <p:cNvCxnSpPr>
            <a:cxnSpLocks/>
          </p:cNvCxnSpPr>
          <p:nvPr/>
        </p:nvCxnSpPr>
        <p:spPr>
          <a:xfrm flipH="1">
            <a:off x="1686598" y="2784395"/>
            <a:ext cx="12006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F7EC10FE-0278-3952-33C3-73AA4CA3CAEE}"/>
              </a:ext>
            </a:extLst>
          </p:cNvPr>
          <p:cNvSpPr txBox="1"/>
          <p:nvPr/>
        </p:nvSpPr>
        <p:spPr>
          <a:xfrm>
            <a:off x="1545339" y="3751345"/>
            <a:ext cx="8496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0</a:t>
            </a:r>
          </a:p>
        </p:txBody>
      </p:sp>
      <p:cxnSp>
        <p:nvCxnSpPr>
          <p:cNvPr id="32" name="Straight Connector 31">
            <a:extLst>
              <a:ext uri="{FF2B5EF4-FFF2-40B4-BE49-F238E27FC236}">
                <a16:creationId xmlns:a16="http://schemas.microsoft.com/office/drawing/2014/main" id="{C9DA93D8-0BB2-0FB5-71FE-CDAE77C9237C}"/>
              </a:ext>
            </a:extLst>
          </p:cNvPr>
          <p:cNvCxnSpPr>
            <a:cxnSpLocks/>
          </p:cNvCxnSpPr>
          <p:nvPr/>
        </p:nvCxnSpPr>
        <p:spPr>
          <a:xfrm flipH="1">
            <a:off x="1686598" y="3851597"/>
            <a:ext cx="12006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BD7F6E95-0AF7-74AB-D387-D8D5C1D4946E}"/>
              </a:ext>
            </a:extLst>
          </p:cNvPr>
          <p:cNvSpPr txBox="1"/>
          <p:nvPr/>
        </p:nvSpPr>
        <p:spPr>
          <a:xfrm>
            <a:off x="1375422" y="3208125"/>
            <a:ext cx="254877"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500</a:t>
            </a:r>
          </a:p>
        </p:txBody>
      </p:sp>
      <p:cxnSp>
        <p:nvCxnSpPr>
          <p:cNvPr id="34" name="Straight Connector 33">
            <a:extLst>
              <a:ext uri="{FF2B5EF4-FFF2-40B4-BE49-F238E27FC236}">
                <a16:creationId xmlns:a16="http://schemas.microsoft.com/office/drawing/2014/main" id="{F8FAE044-F378-0E3E-7FB3-8EF67ADE2149}"/>
              </a:ext>
            </a:extLst>
          </p:cNvPr>
          <p:cNvCxnSpPr>
            <a:cxnSpLocks/>
          </p:cNvCxnSpPr>
          <p:nvPr/>
        </p:nvCxnSpPr>
        <p:spPr>
          <a:xfrm flipH="1">
            <a:off x="1686598" y="3308375"/>
            <a:ext cx="12006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694AF020-0247-1CBC-7AD6-A8E7589AC189}"/>
              </a:ext>
            </a:extLst>
          </p:cNvPr>
          <p:cNvSpPr txBox="1"/>
          <p:nvPr/>
        </p:nvSpPr>
        <p:spPr>
          <a:xfrm>
            <a:off x="1290462" y="2160165"/>
            <a:ext cx="339837"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1500</a:t>
            </a:r>
          </a:p>
        </p:txBody>
      </p:sp>
      <p:cxnSp>
        <p:nvCxnSpPr>
          <p:cNvPr id="36" name="Straight Connector 35">
            <a:extLst>
              <a:ext uri="{FF2B5EF4-FFF2-40B4-BE49-F238E27FC236}">
                <a16:creationId xmlns:a16="http://schemas.microsoft.com/office/drawing/2014/main" id="{18A3BE25-547D-59FF-603B-DFB16290A473}"/>
              </a:ext>
            </a:extLst>
          </p:cNvPr>
          <p:cNvCxnSpPr>
            <a:cxnSpLocks/>
          </p:cNvCxnSpPr>
          <p:nvPr/>
        </p:nvCxnSpPr>
        <p:spPr>
          <a:xfrm flipH="1">
            <a:off x="1686598" y="2260415"/>
            <a:ext cx="12006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 name="TextBox 36">
            <a:extLst>
              <a:ext uri="{FF2B5EF4-FFF2-40B4-BE49-F238E27FC236}">
                <a16:creationId xmlns:a16="http://schemas.microsoft.com/office/drawing/2014/main" id="{9525C3C7-8B50-C2E2-9EC7-A15200E44927}"/>
              </a:ext>
            </a:extLst>
          </p:cNvPr>
          <p:cNvSpPr txBox="1"/>
          <p:nvPr/>
        </p:nvSpPr>
        <p:spPr>
          <a:xfrm>
            <a:off x="1290462" y="1587923"/>
            <a:ext cx="339837"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2000</a:t>
            </a:r>
          </a:p>
        </p:txBody>
      </p:sp>
      <p:cxnSp>
        <p:nvCxnSpPr>
          <p:cNvPr id="40" name="Straight Connector 39">
            <a:extLst>
              <a:ext uri="{FF2B5EF4-FFF2-40B4-BE49-F238E27FC236}">
                <a16:creationId xmlns:a16="http://schemas.microsoft.com/office/drawing/2014/main" id="{25CD3633-00A2-5FD0-60D1-1D841089BEF1}"/>
              </a:ext>
            </a:extLst>
          </p:cNvPr>
          <p:cNvCxnSpPr>
            <a:cxnSpLocks/>
          </p:cNvCxnSpPr>
          <p:nvPr/>
        </p:nvCxnSpPr>
        <p:spPr>
          <a:xfrm rot="16200000" flipH="1">
            <a:off x="2269579" y="3897852"/>
            <a:ext cx="9771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EAACFA33-37CA-8E9F-384E-1A769523D6F9}"/>
              </a:ext>
            </a:extLst>
          </p:cNvPr>
          <p:cNvSpPr txBox="1"/>
          <p:nvPr/>
        </p:nvSpPr>
        <p:spPr>
          <a:xfrm>
            <a:off x="2025087" y="3935100"/>
            <a:ext cx="58669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Baseline</a:t>
            </a:r>
          </a:p>
        </p:txBody>
      </p:sp>
      <p:sp>
        <p:nvSpPr>
          <p:cNvPr id="11" name="TextBox 10">
            <a:extLst>
              <a:ext uri="{FF2B5EF4-FFF2-40B4-BE49-F238E27FC236}">
                <a16:creationId xmlns:a16="http://schemas.microsoft.com/office/drawing/2014/main" id="{8C183659-53EF-4566-14E0-2D766E355119}"/>
              </a:ext>
            </a:extLst>
          </p:cNvPr>
          <p:cNvSpPr txBox="1"/>
          <p:nvPr/>
        </p:nvSpPr>
        <p:spPr>
          <a:xfrm>
            <a:off x="2857666" y="4088889"/>
            <a:ext cx="599780" cy="307777"/>
          </a:xfrm>
          <a:prstGeom prst="rect">
            <a:avLst/>
          </a:prstGeom>
          <a:noFill/>
        </p:spPr>
        <p:txBody>
          <a:bodyPr wrap="none" rtlCol="0">
            <a:spAutoFit/>
          </a:bodyPr>
          <a:lstStyle/>
          <a:p>
            <a:r>
              <a:rPr lang="en-GB" sz="1400" b="1" dirty="0">
                <a:latin typeface="Arial" panose="020B0604020202020204" pitchFamily="34" charset="0"/>
                <a:ea typeface="Aileron" charset="0"/>
                <a:cs typeface="Arial" panose="020B0604020202020204" pitchFamily="34" charset="0"/>
              </a:rPr>
              <a:t>Time</a:t>
            </a:r>
            <a:endParaRPr lang="en-GB" sz="1400" dirty="0">
              <a:latin typeface="Arial" panose="020B0604020202020204" pitchFamily="34" charset="0"/>
              <a:ea typeface="Aileron" charset="0"/>
              <a:cs typeface="Arial" panose="020B0604020202020204" pitchFamily="34" charset="0"/>
            </a:endParaRPr>
          </a:p>
        </p:txBody>
      </p:sp>
      <p:sp>
        <p:nvSpPr>
          <p:cNvPr id="46" name="TextBox 45">
            <a:extLst>
              <a:ext uri="{FF2B5EF4-FFF2-40B4-BE49-F238E27FC236}">
                <a16:creationId xmlns:a16="http://schemas.microsoft.com/office/drawing/2014/main" id="{D3F34094-AA29-138F-6C96-82F0DF42ADC7}"/>
              </a:ext>
            </a:extLst>
          </p:cNvPr>
          <p:cNvSpPr txBox="1"/>
          <p:nvPr/>
        </p:nvSpPr>
        <p:spPr>
          <a:xfrm>
            <a:off x="2925014" y="3379508"/>
            <a:ext cx="1317668" cy="369332"/>
          </a:xfrm>
          <a:prstGeom prst="rect">
            <a:avLst/>
          </a:prstGeom>
          <a:noFill/>
        </p:spPr>
        <p:txBody>
          <a:bodyPr wrap="none" lIns="0" tIns="0" rIns="0" bIns="0" rtlCol="0">
            <a:spAutoFit/>
          </a:bodyPr>
          <a:lstStyle/>
          <a:p>
            <a:r>
              <a:rPr lang="en-GB" sz="1200" dirty="0">
                <a:latin typeface="Arial" panose="020B0604020202020204" pitchFamily="34" charset="0"/>
                <a:ea typeface="Aileron" charset="0"/>
                <a:cs typeface="Arial" panose="020B0604020202020204" pitchFamily="34" charset="0"/>
              </a:rPr>
              <a:t>Interaction p=0.567</a:t>
            </a:r>
          </a:p>
          <a:p>
            <a:r>
              <a:rPr lang="en-GB" sz="1200" dirty="0">
                <a:latin typeface="Arial" panose="020B0604020202020204" pitchFamily="34" charset="0"/>
                <a:ea typeface="Aileron" charset="0"/>
                <a:cs typeface="Arial" panose="020B0604020202020204" pitchFamily="34" charset="0"/>
              </a:rPr>
              <a:t>Group p=0.035</a:t>
            </a:r>
          </a:p>
        </p:txBody>
      </p:sp>
      <p:grpSp>
        <p:nvGrpSpPr>
          <p:cNvPr id="50" name="Group 49">
            <a:extLst>
              <a:ext uri="{FF2B5EF4-FFF2-40B4-BE49-F238E27FC236}">
                <a16:creationId xmlns:a16="http://schemas.microsoft.com/office/drawing/2014/main" id="{4EEAD65A-1FF0-30CA-A1B0-3EB03E805E7E}"/>
              </a:ext>
            </a:extLst>
          </p:cNvPr>
          <p:cNvGrpSpPr/>
          <p:nvPr/>
        </p:nvGrpSpPr>
        <p:grpSpPr>
          <a:xfrm>
            <a:off x="3178331" y="2680590"/>
            <a:ext cx="120065" cy="531574"/>
            <a:chOff x="503216" y="2708920"/>
            <a:chExt cx="90000" cy="506363"/>
          </a:xfrm>
        </p:grpSpPr>
        <p:cxnSp>
          <p:nvCxnSpPr>
            <p:cNvPr id="51" name="Straight Connector 50">
              <a:extLst>
                <a:ext uri="{FF2B5EF4-FFF2-40B4-BE49-F238E27FC236}">
                  <a16:creationId xmlns:a16="http://schemas.microsoft.com/office/drawing/2014/main" id="{810BB2D8-4E2E-70E1-D7A8-2B1405CD75A7}"/>
                </a:ext>
              </a:extLst>
            </p:cNvPr>
            <p:cNvCxnSpPr>
              <a:cxnSpLocks/>
            </p:cNvCxnSpPr>
            <p:nvPr/>
          </p:nvCxnSpPr>
          <p:spPr>
            <a:xfrm>
              <a:off x="548216" y="2708920"/>
              <a:ext cx="0" cy="504056"/>
            </a:xfrm>
            <a:prstGeom prst="line">
              <a:avLst/>
            </a:prstGeom>
            <a:ln w="19050"/>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0D5DE8B7-EEE6-A4A4-EAA8-ECF2D9824C61}"/>
                </a:ext>
              </a:extLst>
            </p:cNvPr>
            <p:cNvCxnSpPr>
              <a:cxnSpLocks/>
            </p:cNvCxnSpPr>
            <p:nvPr/>
          </p:nvCxnSpPr>
          <p:spPr>
            <a:xfrm flipH="1">
              <a:off x="503216" y="2713633"/>
              <a:ext cx="90000" cy="0"/>
            </a:xfrm>
            <a:prstGeom prst="line">
              <a:avLst/>
            </a:prstGeom>
            <a:ln w="19050"/>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90810FB0-60A3-7C1F-6049-D419D939C0FB}"/>
                </a:ext>
              </a:extLst>
            </p:cNvPr>
            <p:cNvCxnSpPr>
              <a:cxnSpLocks/>
            </p:cNvCxnSpPr>
            <p:nvPr/>
          </p:nvCxnSpPr>
          <p:spPr>
            <a:xfrm flipH="1">
              <a:off x="503216" y="3215283"/>
              <a:ext cx="90000" cy="0"/>
            </a:xfrm>
            <a:prstGeom prst="line">
              <a:avLst/>
            </a:prstGeom>
            <a:ln w="19050"/>
            <a:effectLst/>
          </p:spPr>
          <p:style>
            <a:lnRef idx="2">
              <a:schemeClr val="accent1"/>
            </a:lnRef>
            <a:fillRef idx="0">
              <a:schemeClr val="accent1"/>
            </a:fillRef>
            <a:effectRef idx="1">
              <a:schemeClr val="accent1"/>
            </a:effectRef>
            <a:fontRef idx="minor">
              <a:schemeClr val="tx1"/>
            </a:fontRef>
          </p:style>
        </p:cxnSp>
      </p:grpSp>
      <p:sp>
        <p:nvSpPr>
          <p:cNvPr id="48" name="Oval 47">
            <a:extLst>
              <a:ext uri="{FF2B5EF4-FFF2-40B4-BE49-F238E27FC236}">
                <a16:creationId xmlns:a16="http://schemas.microsoft.com/office/drawing/2014/main" id="{95218AAA-B548-440D-3117-989CA834019F}"/>
              </a:ext>
            </a:extLst>
          </p:cNvPr>
          <p:cNvSpPr/>
          <p:nvPr/>
        </p:nvSpPr>
        <p:spPr>
          <a:xfrm>
            <a:off x="3178331" y="2897287"/>
            <a:ext cx="120065" cy="9771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9" name="Oval 48">
            <a:extLst>
              <a:ext uri="{FF2B5EF4-FFF2-40B4-BE49-F238E27FC236}">
                <a16:creationId xmlns:a16="http://schemas.microsoft.com/office/drawing/2014/main" id="{472DBD75-4D7C-9311-0AC5-8D9936B083E3}"/>
              </a:ext>
            </a:extLst>
          </p:cNvPr>
          <p:cNvSpPr/>
          <p:nvPr/>
        </p:nvSpPr>
        <p:spPr>
          <a:xfrm>
            <a:off x="2270742" y="3132841"/>
            <a:ext cx="120065" cy="9771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54" name="Group 53">
            <a:extLst>
              <a:ext uri="{FF2B5EF4-FFF2-40B4-BE49-F238E27FC236}">
                <a16:creationId xmlns:a16="http://schemas.microsoft.com/office/drawing/2014/main" id="{0B7E1B63-F396-3FE5-3664-1F78C7B1047B}"/>
              </a:ext>
            </a:extLst>
          </p:cNvPr>
          <p:cNvGrpSpPr/>
          <p:nvPr/>
        </p:nvGrpSpPr>
        <p:grpSpPr>
          <a:xfrm>
            <a:off x="4101694" y="2459968"/>
            <a:ext cx="120065" cy="523763"/>
            <a:chOff x="503216" y="2708920"/>
            <a:chExt cx="90000" cy="506363"/>
          </a:xfrm>
        </p:grpSpPr>
        <p:cxnSp>
          <p:nvCxnSpPr>
            <p:cNvPr id="55" name="Straight Connector 54">
              <a:extLst>
                <a:ext uri="{FF2B5EF4-FFF2-40B4-BE49-F238E27FC236}">
                  <a16:creationId xmlns:a16="http://schemas.microsoft.com/office/drawing/2014/main" id="{F311503F-14EA-7DC4-C31B-E2ACBB40E687}"/>
                </a:ext>
              </a:extLst>
            </p:cNvPr>
            <p:cNvCxnSpPr>
              <a:cxnSpLocks/>
            </p:cNvCxnSpPr>
            <p:nvPr/>
          </p:nvCxnSpPr>
          <p:spPr>
            <a:xfrm>
              <a:off x="548216" y="2708920"/>
              <a:ext cx="0" cy="504056"/>
            </a:xfrm>
            <a:prstGeom prst="line">
              <a:avLst/>
            </a:prstGeom>
            <a:ln w="19050"/>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E6D2EDC1-25D6-7A65-CE72-3FE213458FF1}"/>
                </a:ext>
              </a:extLst>
            </p:cNvPr>
            <p:cNvCxnSpPr>
              <a:cxnSpLocks/>
            </p:cNvCxnSpPr>
            <p:nvPr/>
          </p:nvCxnSpPr>
          <p:spPr>
            <a:xfrm flipH="1">
              <a:off x="503216" y="2713633"/>
              <a:ext cx="90000" cy="0"/>
            </a:xfrm>
            <a:prstGeom prst="line">
              <a:avLst/>
            </a:prstGeom>
            <a:ln w="19050"/>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410E2B47-23C8-2699-853B-ECBE279AFB83}"/>
                </a:ext>
              </a:extLst>
            </p:cNvPr>
            <p:cNvCxnSpPr>
              <a:cxnSpLocks/>
            </p:cNvCxnSpPr>
            <p:nvPr/>
          </p:nvCxnSpPr>
          <p:spPr>
            <a:xfrm flipH="1">
              <a:off x="503216" y="3215283"/>
              <a:ext cx="90000" cy="0"/>
            </a:xfrm>
            <a:prstGeom prst="line">
              <a:avLst/>
            </a:prstGeom>
            <a:ln w="19050"/>
            <a:effectLst/>
          </p:spPr>
          <p:style>
            <a:lnRef idx="2">
              <a:schemeClr val="accent1"/>
            </a:lnRef>
            <a:fillRef idx="0">
              <a:schemeClr val="accent1"/>
            </a:fillRef>
            <a:effectRef idx="1">
              <a:schemeClr val="accent1"/>
            </a:effectRef>
            <a:fontRef idx="minor">
              <a:schemeClr val="tx1"/>
            </a:fontRef>
          </p:style>
        </p:cxnSp>
      </p:grpSp>
      <p:sp>
        <p:nvSpPr>
          <p:cNvPr id="58" name="Oval 57">
            <a:extLst>
              <a:ext uri="{FF2B5EF4-FFF2-40B4-BE49-F238E27FC236}">
                <a16:creationId xmlns:a16="http://schemas.microsoft.com/office/drawing/2014/main" id="{F200005C-BEF7-92A1-E13A-D88C009409FE}"/>
              </a:ext>
            </a:extLst>
          </p:cNvPr>
          <p:cNvSpPr/>
          <p:nvPr/>
        </p:nvSpPr>
        <p:spPr>
          <a:xfrm>
            <a:off x="4101693" y="2694783"/>
            <a:ext cx="120065" cy="9771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9" name="Freeform 58">
            <a:extLst>
              <a:ext uri="{FF2B5EF4-FFF2-40B4-BE49-F238E27FC236}">
                <a16:creationId xmlns:a16="http://schemas.microsoft.com/office/drawing/2014/main" id="{6A1DA0D9-8306-E85E-E427-19D984C3F651}"/>
              </a:ext>
            </a:extLst>
          </p:cNvPr>
          <p:cNvSpPr/>
          <p:nvPr/>
        </p:nvSpPr>
        <p:spPr>
          <a:xfrm>
            <a:off x="2315707" y="2731682"/>
            <a:ext cx="1817077" cy="455035"/>
          </a:xfrm>
          <a:custGeom>
            <a:avLst/>
            <a:gdLst>
              <a:gd name="connsiteX0" fmla="*/ 0 w 1362075"/>
              <a:gd name="connsiteY0" fmla="*/ 419100 h 419100"/>
              <a:gd name="connsiteX1" fmla="*/ 679450 w 1362075"/>
              <a:gd name="connsiteY1" fmla="*/ 196850 h 419100"/>
              <a:gd name="connsiteX2" fmla="*/ 1362075 w 1362075"/>
              <a:gd name="connsiteY2" fmla="*/ 0 h 419100"/>
            </a:gdLst>
            <a:ahLst/>
            <a:cxnLst>
              <a:cxn ang="0">
                <a:pos x="connsiteX0" y="connsiteY0"/>
              </a:cxn>
              <a:cxn ang="0">
                <a:pos x="connsiteX1" y="connsiteY1"/>
              </a:cxn>
              <a:cxn ang="0">
                <a:pos x="connsiteX2" y="connsiteY2"/>
              </a:cxn>
            </a:cxnLst>
            <a:rect l="l" t="t" r="r" b="b"/>
            <a:pathLst>
              <a:path w="1362075" h="419100">
                <a:moveTo>
                  <a:pt x="0" y="419100"/>
                </a:moveTo>
                <a:lnTo>
                  <a:pt x="679450" y="196850"/>
                </a:lnTo>
                <a:lnTo>
                  <a:pt x="1362075" y="0"/>
                </a:lnTo>
              </a:path>
            </a:pathLst>
          </a:cu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7740967C-3A54-6539-29EC-8BDE49E6C56D}"/>
              </a:ext>
            </a:extLst>
          </p:cNvPr>
          <p:cNvGrpSpPr/>
          <p:nvPr/>
        </p:nvGrpSpPr>
        <p:grpSpPr>
          <a:xfrm>
            <a:off x="2347585" y="2495495"/>
            <a:ext cx="96619" cy="625373"/>
            <a:chOff x="503216" y="2708920"/>
            <a:chExt cx="90000" cy="506363"/>
          </a:xfrm>
        </p:grpSpPr>
        <p:cxnSp>
          <p:nvCxnSpPr>
            <p:cNvPr id="61" name="Straight Connector 60">
              <a:extLst>
                <a:ext uri="{FF2B5EF4-FFF2-40B4-BE49-F238E27FC236}">
                  <a16:creationId xmlns:a16="http://schemas.microsoft.com/office/drawing/2014/main" id="{4D90316A-8392-6F9B-8B1F-0848F154B9B8}"/>
                </a:ext>
              </a:extLst>
            </p:cNvPr>
            <p:cNvCxnSpPr>
              <a:cxnSpLocks/>
            </p:cNvCxnSpPr>
            <p:nvPr/>
          </p:nvCxnSpPr>
          <p:spPr>
            <a:xfrm>
              <a:off x="548216" y="2708920"/>
              <a:ext cx="0" cy="504056"/>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252411EF-E6FC-6ECF-A424-F220CC114490}"/>
                </a:ext>
              </a:extLst>
            </p:cNvPr>
            <p:cNvCxnSpPr>
              <a:cxnSpLocks/>
            </p:cNvCxnSpPr>
            <p:nvPr/>
          </p:nvCxnSpPr>
          <p:spPr>
            <a:xfrm flipH="1">
              <a:off x="503216" y="2713633"/>
              <a:ext cx="90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6587E882-3F6D-B26E-50CE-FEEC979CB365}"/>
                </a:ext>
              </a:extLst>
            </p:cNvPr>
            <p:cNvCxnSpPr>
              <a:cxnSpLocks/>
            </p:cNvCxnSpPr>
            <p:nvPr/>
          </p:nvCxnSpPr>
          <p:spPr>
            <a:xfrm flipH="1">
              <a:off x="503216" y="3215283"/>
              <a:ext cx="90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grpSp>
      <p:grpSp>
        <p:nvGrpSpPr>
          <p:cNvPr id="64" name="Group 63">
            <a:extLst>
              <a:ext uri="{FF2B5EF4-FFF2-40B4-BE49-F238E27FC236}">
                <a16:creationId xmlns:a16="http://schemas.microsoft.com/office/drawing/2014/main" id="{0241F91C-A8AA-6806-BA23-27C7DF5F33E1}"/>
              </a:ext>
            </a:extLst>
          </p:cNvPr>
          <p:cNvGrpSpPr/>
          <p:nvPr/>
        </p:nvGrpSpPr>
        <p:grpSpPr>
          <a:xfrm>
            <a:off x="3255173" y="2314721"/>
            <a:ext cx="120065" cy="504210"/>
            <a:chOff x="503216" y="2708920"/>
            <a:chExt cx="90000" cy="506363"/>
          </a:xfrm>
        </p:grpSpPr>
        <p:cxnSp>
          <p:nvCxnSpPr>
            <p:cNvPr id="65" name="Straight Connector 64">
              <a:extLst>
                <a:ext uri="{FF2B5EF4-FFF2-40B4-BE49-F238E27FC236}">
                  <a16:creationId xmlns:a16="http://schemas.microsoft.com/office/drawing/2014/main" id="{E18C28EA-DCDE-250F-87D5-E3E4C739B9A2}"/>
                </a:ext>
              </a:extLst>
            </p:cNvPr>
            <p:cNvCxnSpPr>
              <a:cxnSpLocks/>
            </p:cNvCxnSpPr>
            <p:nvPr/>
          </p:nvCxnSpPr>
          <p:spPr>
            <a:xfrm>
              <a:off x="548216" y="2708920"/>
              <a:ext cx="0" cy="504056"/>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1F02CEB6-9566-CAD1-64B3-184B5CE13240}"/>
                </a:ext>
              </a:extLst>
            </p:cNvPr>
            <p:cNvCxnSpPr>
              <a:cxnSpLocks/>
            </p:cNvCxnSpPr>
            <p:nvPr/>
          </p:nvCxnSpPr>
          <p:spPr>
            <a:xfrm flipH="1">
              <a:off x="503216" y="2713633"/>
              <a:ext cx="90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DCE82CDD-3CB1-2B4B-590A-163F8A58D524}"/>
                </a:ext>
              </a:extLst>
            </p:cNvPr>
            <p:cNvCxnSpPr>
              <a:cxnSpLocks/>
            </p:cNvCxnSpPr>
            <p:nvPr/>
          </p:nvCxnSpPr>
          <p:spPr>
            <a:xfrm flipH="1">
              <a:off x="503216" y="3215283"/>
              <a:ext cx="90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grpSp>
      <p:sp>
        <p:nvSpPr>
          <p:cNvPr id="68" name="Oval 67">
            <a:extLst>
              <a:ext uri="{FF2B5EF4-FFF2-40B4-BE49-F238E27FC236}">
                <a16:creationId xmlns:a16="http://schemas.microsoft.com/office/drawing/2014/main" id="{FBBC7920-BDAA-4FD7-9067-29D9D4CA62CB}"/>
              </a:ext>
            </a:extLst>
          </p:cNvPr>
          <p:cNvSpPr/>
          <p:nvPr/>
        </p:nvSpPr>
        <p:spPr>
          <a:xfrm>
            <a:off x="3255173" y="2509680"/>
            <a:ext cx="120065" cy="97717"/>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9" name="Oval 68">
            <a:extLst>
              <a:ext uri="{FF2B5EF4-FFF2-40B4-BE49-F238E27FC236}">
                <a16:creationId xmlns:a16="http://schemas.microsoft.com/office/drawing/2014/main" id="{0EEB803F-3294-6F65-9613-3DC825186064}"/>
              </a:ext>
            </a:extLst>
          </p:cNvPr>
          <p:cNvSpPr/>
          <p:nvPr/>
        </p:nvSpPr>
        <p:spPr>
          <a:xfrm>
            <a:off x="2335862" y="2773230"/>
            <a:ext cx="120065" cy="97717"/>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70" name="Group 69">
            <a:extLst>
              <a:ext uri="{FF2B5EF4-FFF2-40B4-BE49-F238E27FC236}">
                <a16:creationId xmlns:a16="http://schemas.microsoft.com/office/drawing/2014/main" id="{BBD625D4-BC87-8199-F28C-0F229A6CF96B}"/>
              </a:ext>
            </a:extLst>
          </p:cNvPr>
          <p:cNvGrpSpPr/>
          <p:nvPr/>
        </p:nvGrpSpPr>
        <p:grpSpPr>
          <a:xfrm>
            <a:off x="4168890" y="2052953"/>
            <a:ext cx="131788" cy="519851"/>
            <a:chOff x="503216" y="2708920"/>
            <a:chExt cx="90000" cy="506363"/>
          </a:xfrm>
        </p:grpSpPr>
        <p:cxnSp>
          <p:nvCxnSpPr>
            <p:cNvPr id="71" name="Straight Connector 70">
              <a:extLst>
                <a:ext uri="{FF2B5EF4-FFF2-40B4-BE49-F238E27FC236}">
                  <a16:creationId xmlns:a16="http://schemas.microsoft.com/office/drawing/2014/main" id="{A7D40E12-6A43-23CE-A896-C96244DF69CC}"/>
                </a:ext>
              </a:extLst>
            </p:cNvPr>
            <p:cNvCxnSpPr>
              <a:cxnSpLocks/>
            </p:cNvCxnSpPr>
            <p:nvPr/>
          </p:nvCxnSpPr>
          <p:spPr>
            <a:xfrm>
              <a:off x="548216" y="2708920"/>
              <a:ext cx="0" cy="504056"/>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7D7F3043-833A-112A-01B5-5BBF9AA583E4}"/>
                </a:ext>
              </a:extLst>
            </p:cNvPr>
            <p:cNvCxnSpPr>
              <a:cxnSpLocks/>
            </p:cNvCxnSpPr>
            <p:nvPr/>
          </p:nvCxnSpPr>
          <p:spPr>
            <a:xfrm flipH="1">
              <a:off x="503216" y="2713633"/>
              <a:ext cx="90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00037720-FB96-A396-EB10-2C6EBD2E79A5}"/>
                </a:ext>
              </a:extLst>
            </p:cNvPr>
            <p:cNvCxnSpPr>
              <a:cxnSpLocks/>
            </p:cNvCxnSpPr>
            <p:nvPr/>
          </p:nvCxnSpPr>
          <p:spPr>
            <a:xfrm flipH="1">
              <a:off x="503216" y="3215283"/>
              <a:ext cx="90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grpSp>
      <p:sp>
        <p:nvSpPr>
          <p:cNvPr id="74" name="Oval 73">
            <a:extLst>
              <a:ext uri="{FF2B5EF4-FFF2-40B4-BE49-F238E27FC236}">
                <a16:creationId xmlns:a16="http://schemas.microsoft.com/office/drawing/2014/main" id="{A45E0A8B-EC01-37AA-D359-468F158E45DE}"/>
              </a:ext>
            </a:extLst>
          </p:cNvPr>
          <p:cNvSpPr/>
          <p:nvPr/>
        </p:nvSpPr>
        <p:spPr>
          <a:xfrm>
            <a:off x="4178536" y="2271560"/>
            <a:ext cx="120065" cy="97717"/>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7" name="TextBox 76">
            <a:extLst>
              <a:ext uri="{FF2B5EF4-FFF2-40B4-BE49-F238E27FC236}">
                <a16:creationId xmlns:a16="http://schemas.microsoft.com/office/drawing/2014/main" id="{A0EAE918-AC4A-10B6-E9A3-CA07ADCAF65F}"/>
              </a:ext>
            </a:extLst>
          </p:cNvPr>
          <p:cNvSpPr txBox="1"/>
          <p:nvPr/>
        </p:nvSpPr>
        <p:spPr>
          <a:xfrm>
            <a:off x="3080217" y="1340768"/>
            <a:ext cx="339837" cy="184666"/>
          </a:xfrm>
          <a:prstGeom prst="rect">
            <a:avLst/>
          </a:prstGeom>
          <a:noFill/>
        </p:spPr>
        <p:txBody>
          <a:bodyPr wrap="none" lIns="0" tIns="0" rIns="0" bIns="0" rtlCol="0">
            <a:spAutoFit/>
          </a:bodyPr>
          <a:lstStyle/>
          <a:p>
            <a:r>
              <a:rPr lang="en-GB" sz="1200" dirty="0">
                <a:latin typeface="Arial" panose="020B0604020202020204" pitchFamily="34" charset="0"/>
                <a:ea typeface="Aileron" charset="0"/>
                <a:cs typeface="Arial" panose="020B0604020202020204" pitchFamily="34" charset="0"/>
              </a:rPr>
              <a:t>***/**</a:t>
            </a:r>
          </a:p>
        </p:txBody>
      </p:sp>
      <p:sp>
        <p:nvSpPr>
          <p:cNvPr id="79" name="TextBox 78">
            <a:extLst>
              <a:ext uri="{FF2B5EF4-FFF2-40B4-BE49-F238E27FC236}">
                <a16:creationId xmlns:a16="http://schemas.microsoft.com/office/drawing/2014/main" id="{71C1E587-D305-E35D-88AE-6D67B172379D}"/>
              </a:ext>
            </a:extLst>
          </p:cNvPr>
          <p:cNvSpPr txBox="1"/>
          <p:nvPr/>
        </p:nvSpPr>
        <p:spPr>
          <a:xfrm>
            <a:off x="2719418" y="1935517"/>
            <a:ext cx="161904" cy="184666"/>
          </a:xfrm>
          <a:prstGeom prst="rect">
            <a:avLst/>
          </a:prstGeom>
          <a:noFill/>
        </p:spPr>
        <p:txBody>
          <a:bodyPr wrap="none" lIns="0" tIns="0" rIns="0" bIns="0" rtlCol="0">
            <a:spAutoFit/>
          </a:bodyPr>
          <a:lstStyle/>
          <a:p>
            <a:r>
              <a:rPr lang="en-GB" sz="1200" dirty="0">
                <a:latin typeface="Arial" panose="020B0604020202020204" pitchFamily="34" charset="0"/>
                <a:ea typeface="Aileron" charset="0"/>
                <a:cs typeface="Arial" panose="020B0604020202020204" pitchFamily="34" charset="0"/>
              </a:rPr>
              <a:t>*/*</a:t>
            </a:r>
          </a:p>
        </p:txBody>
      </p:sp>
      <p:grpSp>
        <p:nvGrpSpPr>
          <p:cNvPr id="80" name="Group 79">
            <a:extLst>
              <a:ext uri="{FF2B5EF4-FFF2-40B4-BE49-F238E27FC236}">
                <a16:creationId xmlns:a16="http://schemas.microsoft.com/office/drawing/2014/main" id="{23E5C144-7582-848D-740E-5C2DA2401716}"/>
              </a:ext>
            </a:extLst>
          </p:cNvPr>
          <p:cNvGrpSpPr/>
          <p:nvPr/>
        </p:nvGrpSpPr>
        <p:grpSpPr>
          <a:xfrm rot="5400000">
            <a:off x="2761237" y="1693818"/>
            <a:ext cx="126653" cy="1011490"/>
            <a:chOff x="503216" y="2711227"/>
            <a:chExt cx="90000" cy="504056"/>
          </a:xfrm>
        </p:grpSpPr>
        <p:cxnSp>
          <p:nvCxnSpPr>
            <p:cNvPr id="81" name="Straight Connector 80">
              <a:extLst>
                <a:ext uri="{FF2B5EF4-FFF2-40B4-BE49-F238E27FC236}">
                  <a16:creationId xmlns:a16="http://schemas.microsoft.com/office/drawing/2014/main" id="{4F7E6FCB-8008-A911-91D2-1C74440E3F74}"/>
                </a:ext>
              </a:extLst>
            </p:cNvPr>
            <p:cNvCxnSpPr>
              <a:cxnSpLocks/>
            </p:cNvCxnSpPr>
            <p:nvPr/>
          </p:nvCxnSpPr>
          <p:spPr>
            <a:xfrm>
              <a:off x="512976" y="2711227"/>
              <a:ext cx="0" cy="504056"/>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C9B3C4B0-EB69-A67D-6C61-CFB0EEF62818}"/>
                </a:ext>
              </a:extLst>
            </p:cNvPr>
            <p:cNvCxnSpPr>
              <a:cxnSpLocks/>
            </p:cNvCxnSpPr>
            <p:nvPr/>
          </p:nvCxnSpPr>
          <p:spPr>
            <a:xfrm flipH="1">
              <a:off x="503216" y="2713633"/>
              <a:ext cx="90000"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87A099C5-933E-3F2C-A27C-09A224E4DEC2}"/>
                </a:ext>
              </a:extLst>
            </p:cNvPr>
            <p:cNvCxnSpPr>
              <a:cxnSpLocks/>
            </p:cNvCxnSpPr>
            <p:nvPr/>
          </p:nvCxnSpPr>
          <p:spPr>
            <a:xfrm flipH="1">
              <a:off x="503216" y="3215283"/>
              <a:ext cx="90000"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84" name="TextBox 83">
            <a:extLst>
              <a:ext uri="{FF2B5EF4-FFF2-40B4-BE49-F238E27FC236}">
                <a16:creationId xmlns:a16="http://schemas.microsoft.com/office/drawing/2014/main" id="{B0698C60-0DD7-FC06-69A2-FA3409F7ECB6}"/>
              </a:ext>
            </a:extLst>
          </p:cNvPr>
          <p:cNvSpPr txBox="1"/>
          <p:nvPr/>
        </p:nvSpPr>
        <p:spPr>
          <a:xfrm>
            <a:off x="3566175" y="1646254"/>
            <a:ext cx="280526" cy="184666"/>
          </a:xfrm>
          <a:prstGeom prst="rect">
            <a:avLst/>
          </a:prstGeom>
          <a:noFill/>
        </p:spPr>
        <p:txBody>
          <a:bodyPr wrap="none" lIns="0" tIns="0" rIns="0" bIns="0" rtlCol="0">
            <a:spAutoFit/>
          </a:bodyPr>
          <a:lstStyle/>
          <a:p>
            <a:r>
              <a:rPr lang="en-GB" sz="1200" dirty="0">
                <a:latin typeface="Arial" panose="020B0604020202020204" pitchFamily="34" charset="0"/>
                <a:ea typeface="Aileron" charset="0"/>
                <a:cs typeface="Arial" panose="020B0604020202020204" pitchFamily="34" charset="0"/>
              </a:rPr>
              <a:t>***/*</a:t>
            </a:r>
          </a:p>
        </p:txBody>
      </p:sp>
      <p:grpSp>
        <p:nvGrpSpPr>
          <p:cNvPr id="85" name="Group 84">
            <a:extLst>
              <a:ext uri="{FF2B5EF4-FFF2-40B4-BE49-F238E27FC236}">
                <a16:creationId xmlns:a16="http://schemas.microsoft.com/office/drawing/2014/main" id="{1C3C390E-96E6-0B69-6542-E2DA0AB161A8}"/>
              </a:ext>
            </a:extLst>
          </p:cNvPr>
          <p:cNvGrpSpPr/>
          <p:nvPr/>
        </p:nvGrpSpPr>
        <p:grpSpPr>
          <a:xfrm rot="5400000">
            <a:off x="3673516" y="1433490"/>
            <a:ext cx="107363" cy="934328"/>
            <a:chOff x="503216" y="2708920"/>
            <a:chExt cx="90000" cy="504056"/>
          </a:xfrm>
        </p:grpSpPr>
        <p:cxnSp>
          <p:nvCxnSpPr>
            <p:cNvPr id="86" name="Straight Connector 85">
              <a:extLst>
                <a:ext uri="{FF2B5EF4-FFF2-40B4-BE49-F238E27FC236}">
                  <a16:creationId xmlns:a16="http://schemas.microsoft.com/office/drawing/2014/main" id="{899F32F0-7615-32A4-2DA8-0DC37E540573}"/>
                </a:ext>
              </a:extLst>
            </p:cNvPr>
            <p:cNvCxnSpPr>
              <a:cxnSpLocks/>
            </p:cNvCxnSpPr>
            <p:nvPr/>
          </p:nvCxnSpPr>
          <p:spPr>
            <a:xfrm>
              <a:off x="503216" y="2708920"/>
              <a:ext cx="0" cy="504056"/>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6E51F184-02F5-9379-FBDB-605C1FACB957}"/>
                </a:ext>
              </a:extLst>
            </p:cNvPr>
            <p:cNvCxnSpPr>
              <a:cxnSpLocks/>
            </p:cNvCxnSpPr>
            <p:nvPr/>
          </p:nvCxnSpPr>
          <p:spPr>
            <a:xfrm flipH="1">
              <a:off x="503216" y="2713633"/>
              <a:ext cx="90000"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B7F410A6-F17A-F15C-DE7E-E869E639428E}"/>
                </a:ext>
              </a:extLst>
            </p:cNvPr>
            <p:cNvCxnSpPr>
              <a:cxnSpLocks/>
            </p:cNvCxnSpPr>
            <p:nvPr/>
          </p:nvCxnSpPr>
          <p:spPr>
            <a:xfrm flipH="1">
              <a:off x="503216" y="3208967"/>
              <a:ext cx="90000"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E6B98593-F437-6E7E-1169-5E06CDD21683}"/>
              </a:ext>
            </a:extLst>
          </p:cNvPr>
          <p:cNvGrpSpPr/>
          <p:nvPr/>
        </p:nvGrpSpPr>
        <p:grpSpPr>
          <a:xfrm>
            <a:off x="2351909" y="1568894"/>
            <a:ext cx="1900328" cy="107363"/>
            <a:chOff x="2695271" y="1696684"/>
            <a:chExt cx="2257213" cy="97717"/>
          </a:xfrm>
        </p:grpSpPr>
        <p:cxnSp>
          <p:nvCxnSpPr>
            <p:cNvPr id="90" name="Straight Connector 89">
              <a:extLst>
                <a:ext uri="{FF2B5EF4-FFF2-40B4-BE49-F238E27FC236}">
                  <a16:creationId xmlns:a16="http://schemas.microsoft.com/office/drawing/2014/main" id="{AABD6FDB-3902-97B1-4221-6E9BC4ED7A88}"/>
                </a:ext>
              </a:extLst>
            </p:cNvPr>
            <p:cNvCxnSpPr>
              <a:cxnSpLocks/>
            </p:cNvCxnSpPr>
            <p:nvPr/>
          </p:nvCxnSpPr>
          <p:spPr>
            <a:xfrm rot="5400000">
              <a:off x="3823878" y="568078"/>
              <a:ext cx="0" cy="2257213"/>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a:extLst>
                <a:ext uri="{FF2B5EF4-FFF2-40B4-BE49-F238E27FC236}">
                  <a16:creationId xmlns:a16="http://schemas.microsoft.com/office/drawing/2014/main" id="{C2D4572F-965A-7ADF-03C3-19F655C4C2D6}"/>
                </a:ext>
              </a:extLst>
            </p:cNvPr>
            <p:cNvCxnSpPr>
              <a:cxnSpLocks/>
            </p:cNvCxnSpPr>
            <p:nvPr/>
          </p:nvCxnSpPr>
          <p:spPr>
            <a:xfrm rot="5400000" flipH="1">
              <a:off x="2652595" y="1745543"/>
              <a:ext cx="97717"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a:extLst>
                <a:ext uri="{FF2B5EF4-FFF2-40B4-BE49-F238E27FC236}">
                  <a16:creationId xmlns:a16="http://schemas.microsoft.com/office/drawing/2014/main" id="{777FA01E-B536-CE03-6A55-183098217625}"/>
                </a:ext>
              </a:extLst>
            </p:cNvPr>
            <p:cNvCxnSpPr>
              <a:cxnSpLocks/>
            </p:cNvCxnSpPr>
            <p:nvPr/>
          </p:nvCxnSpPr>
          <p:spPr>
            <a:xfrm rot="5400000" flipH="1">
              <a:off x="4891588" y="1745543"/>
              <a:ext cx="97717"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01" name="Straight Connector 100">
            <a:extLst>
              <a:ext uri="{FF2B5EF4-FFF2-40B4-BE49-F238E27FC236}">
                <a16:creationId xmlns:a16="http://schemas.microsoft.com/office/drawing/2014/main" id="{03766D97-3EF2-DF11-F374-20DD15422CE1}"/>
              </a:ext>
            </a:extLst>
          </p:cNvPr>
          <p:cNvCxnSpPr>
            <a:cxnSpLocks/>
          </p:cNvCxnSpPr>
          <p:nvPr/>
        </p:nvCxnSpPr>
        <p:spPr>
          <a:xfrm flipH="1">
            <a:off x="6693133" y="3851597"/>
            <a:ext cx="288889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0D12684F-675B-E528-03A2-660C8C7D1AFF}"/>
              </a:ext>
            </a:extLst>
          </p:cNvPr>
          <p:cNvCxnSpPr>
            <a:cxnSpLocks/>
          </p:cNvCxnSpPr>
          <p:nvPr/>
        </p:nvCxnSpPr>
        <p:spPr>
          <a:xfrm rot="16200000" flipH="1">
            <a:off x="8092119" y="3897852"/>
            <a:ext cx="9771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022CE9A9-075F-8579-0FC2-13993BA05D76}"/>
              </a:ext>
            </a:extLst>
          </p:cNvPr>
          <p:cNvCxnSpPr>
            <a:cxnSpLocks/>
          </p:cNvCxnSpPr>
          <p:nvPr/>
        </p:nvCxnSpPr>
        <p:spPr>
          <a:xfrm rot="16200000" flipH="1">
            <a:off x="9057838" y="3897852"/>
            <a:ext cx="9771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4" name="TextBox 103">
            <a:extLst>
              <a:ext uri="{FF2B5EF4-FFF2-40B4-BE49-F238E27FC236}">
                <a16:creationId xmlns:a16="http://schemas.microsoft.com/office/drawing/2014/main" id="{C37C8BAC-DECB-C997-0D92-0546CFAA3304}"/>
              </a:ext>
            </a:extLst>
          </p:cNvPr>
          <p:cNvSpPr txBox="1"/>
          <p:nvPr/>
        </p:nvSpPr>
        <p:spPr>
          <a:xfrm>
            <a:off x="8034572" y="3935100"/>
            <a:ext cx="205184"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1 y</a:t>
            </a:r>
          </a:p>
        </p:txBody>
      </p:sp>
      <p:sp>
        <p:nvSpPr>
          <p:cNvPr id="105" name="TextBox 104">
            <a:extLst>
              <a:ext uri="{FF2B5EF4-FFF2-40B4-BE49-F238E27FC236}">
                <a16:creationId xmlns:a16="http://schemas.microsoft.com/office/drawing/2014/main" id="{9B0CD590-5A86-FFBF-1B5C-1B9BAF078F38}"/>
              </a:ext>
            </a:extLst>
          </p:cNvPr>
          <p:cNvSpPr txBox="1"/>
          <p:nvPr/>
        </p:nvSpPr>
        <p:spPr>
          <a:xfrm>
            <a:off x="9000291" y="3935100"/>
            <a:ext cx="205184"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5 y</a:t>
            </a:r>
          </a:p>
        </p:txBody>
      </p:sp>
      <p:sp>
        <p:nvSpPr>
          <p:cNvPr id="106" name="TextBox 105">
            <a:extLst>
              <a:ext uri="{FF2B5EF4-FFF2-40B4-BE49-F238E27FC236}">
                <a16:creationId xmlns:a16="http://schemas.microsoft.com/office/drawing/2014/main" id="{DE82B67A-98C0-5950-491B-CD0B67912E2B}"/>
              </a:ext>
            </a:extLst>
          </p:cNvPr>
          <p:cNvSpPr txBox="1"/>
          <p:nvPr/>
        </p:nvSpPr>
        <p:spPr>
          <a:xfrm rot="16200000">
            <a:off x="5026079" y="2439042"/>
            <a:ext cx="1315873" cy="307777"/>
          </a:xfrm>
          <a:prstGeom prst="rect">
            <a:avLst/>
          </a:prstGeom>
          <a:noFill/>
        </p:spPr>
        <p:txBody>
          <a:bodyPr wrap="none" rtlCol="0">
            <a:spAutoFit/>
          </a:bodyPr>
          <a:lstStyle/>
          <a:p>
            <a:pPr algn="ctr"/>
            <a:r>
              <a:rPr lang="en-GB" sz="1400" b="1" dirty="0">
                <a:latin typeface="Arial" panose="020B0604020202020204" pitchFamily="34" charset="0"/>
                <a:ea typeface="Aileron" charset="0"/>
                <a:cs typeface="Arial" panose="020B0604020202020204" pitchFamily="34" charset="0"/>
              </a:rPr>
              <a:t>SAT mass (g)</a:t>
            </a:r>
            <a:endParaRPr lang="en-GB" sz="1400" dirty="0">
              <a:latin typeface="Arial" panose="020B0604020202020204" pitchFamily="34" charset="0"/>
              <a:ea typeface="Aileron" charset="0"/>
              <a:cs typeface="Arial" panose="020B0604020202020204" pitchFamily="34" charset="0"/>
            </a:endParaRPr>
          </a:p>
        </p:txBody>
      </p:sp>
      <p:cxnSp>
        <p:nvCxnSpPr>
          <p:cNvPr id="107" name="Straight Connector 106">
            <a:extLst>
              <a:ext uri="{FF2B5EF4-FFF2-40B4-BE49-F238E27FC236}">
                <a16:creationId xmlns:a16="http://schemas.microsoft.com/office/drawing/2014/main" id="{00FC8EFA-B1C9-25C6-33D6-05C03918C55A}"/>
              </a:ext>
            </a:extLst>
          </p:cNvPr>
          <p:cNvCxnSpPr>
            <a:cxnSpLocks/>
          </p:cNvCxnSpPr>
          <p:nvPr/>
        </p:nvCxnSpPr>
        <p:spPr>
          <a:xfrm>
            <a:off x="6705840" y="1530313"/>
            <a:ext cx="0" cy="232128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8AF49671-16A1-0480-A221-3D53FC8FD650}"/>
              </a:ext>
            </a:extLst>
          </p:cNvPr>
          <p:cNvCxnSpPr>
            <a:cxnSpLocks/>
          </p:cNvCxnSpPr>
          <p:nvPr/>
        </p:nvCxnSpPr>
        <p:spPr>
          <a:xfrm flipH="1">
            <a:off x="6585775" y="1571226"/>
            <a:ext cx="12006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3" name="TextBox 112">
            <a:extLst>
              <a:ext uri="{FF2B5EF4-FFF2-40B4-BE49-F238E27FC236}">
                <a16:creationId xmlns:a16="http://schemas.microsoft.com/office/drawing/2014/main" id="{ABDB6FAD-7CBA-6367-F116-F63A482D3F53}"/>
              </a:ext>
            </a:extLst>
          </p:cNvPr>
          <p:cNvSpPr txBox="1"/>
          <p:nvPr/>
        </p:nvSpPr>
        <p:spPr>
          <a:xfrm>
            <a:off x="6189639" y="2822350"/>
            <a:ext cx="339837"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1000</a:t>
            </a:r>
          </a:p>
        </p:txBody>
      </p:sp>
      <p:cxnSp>
        <p:nvCxnSpPr>
          <p:cNvPr id="114" name="Straight Connector 113">
            <a:extLst>
              <a:ext uri="{FF2B5EF4-FFF2-40B4-BE49-F238E27FC236}">
                <a16:creationId xmlns:a16="http://schemas.microsoft.com/office/drawing/2014/main" id="{3C5ED937-81B1-C1DD-F497-7FA01E86A77D}"/>
              </a:ext>
            </a:extLst>
          </p:cNvPr>
          <p:cNvCxnSpPr>
            <a:cxnSpLocks/>
          </p:cNvCxnSpPr>
          <p:nvPr/>
        </p:nvCxnSpPr>
        <p:spPr>
          <a:xfrm flipH="1">
            <a:off x="6585775" y="2924513"/>
            <a:ext cx="12006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5" name="TextBox 114">
            <a:extLst>
              <a:ext uri="{FF2B5EF4-FFF2-40B4-BE49-F238E27FC236}">
                <a16:creationId xmlns:a16="http://schemas.microsoft.com/office/drawing/2014/main" id="{EAF1A866-5EFE-C342-269D-53329A89FA81}"/>
              </a:ext>
            </a:extLst>
          </p:cNvPr>
          <p:cNvSpPr txBox="1"/>
          <p:nvPr/>
        </p:nvSpPr>
        <p:spPr>
          <a:xfrm>
            <a:off x="6444516" y="3751345"/>
            <a:ext cx="8496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0</a:t>
            </a:r>
          </a:p>
        </p:txBody>
      </p:sp>
      <p:cxnSp>
        <p:nvCxnSpPr>
          <p:cNvPr id="116" name="Straight Connector 115">
            <a:extLst>
              <a:ext uri="{FF2B5EF4-FFF2-40B4-BE49-F238E27FC236}">
                <a16:creationId xmlns:a16="http://schemas.microsoft.com/office/drawing/2014/main" id="{4CE888AF-B723-127F-A004-ED839A3B2436}"/>
              </a:ext>
            </a:extLst>
          </p:cNvPr>
          <p:cNvCxnSpPr>
            <a:cxnSpLocks/>
          </p:cNvCxnSpPr>
          <p:nvPr/>
        </p:nvCxnSpPr>
        <p:spPr>
          <a:xfrm flipH="1">
            <a:off x="6585775" y="3851597"/>
            <a:ext cx="12006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7" name="TextBox 116">
            <a:extLst>
              <a:ext uri="{FF2B5EF4-FFF2-40B4-BE49-F238E27FC236}">
                <a16:creationId xmlns:a16="http://schemas.microsoft.com/office/drawing/2014/main" id="{40E56023-5FC5-B0DD-9B5B-C0F17FF2185B}"/>
              </a:ext>
            </a:extLst>
          </p:cNvPr>
          <p:cNvSpPr txBox="1"/>
          <p:nvPr/>
        </p:nvSpPr>
        <p:spPr>
          <a:xfrm>
            <a:off x="6274599" y="3270202"/>
            <a:ext cx="254877"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500</a:t>
            </a:r>
          </a:p>
        </p:txBody>
      </p:sp>
      <p:cxnSp>
        <p:nvCxnSpPr>
          <p:cNvPr id="118" name="Straight Connector 117">
            <a:extLst>
              <a:ext uri="{FF2B5EF4-FFF2-40B4-BE49-F238E27FC236}">
                <a16:creationId xmlns:a16="http://schemas.microsoft.com/office/drawing/2014/main" id="{2BD97A48-0AD8-EF38-657F-70FB28592D8D}"/>
              </a:ext>
            </a:extLst>
          </p:cNvPr>
          <p:cNvCxnSpPr>
            <a:cxnSpLocks/>
          </p:cNvCxnSpPr>
          <p:nvPr/>
        </p:nvCxnSpPr>
        <p:spPr>
          <a:xfrm flipH="1">
            <a:off x="6585775" y="3371410"/>
            <a:ext cx="12006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9" name="TextBox 118">
            <a:extLst>
              <a:ext uri="{FF2B5EF4-FFF2-40B4-BE49-F238E27FC236}">
                <a16:creationId xmlns:a16="http://schemas.microsoft.com/office/drawing/2014/main" id="{2810CA8F-86D9-086C-5510-2EE336B9DFEF}"/>
              </a:ext>
            </a:extLst>
          </p:cNvPr>
          <p:cNvSpPr txBox="1"/>
          <p:nvPr/>
        </p:nvSpPr>
        <p:spPr>
          <a:xfrm>
            <a:off x="6189639" y="2368890"/>
            <a:ext cx="339837"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1500</a:t>
            </a:r>
          </a:p>
        </p:txBody>
      </p:sp>
      <p:cxnSp>
        <p:nvCxnSpPr>
          <p:cNvPr id="120" name="Straight Connector 119">
            <a:extLst>
              <a:ext uri="{FF2B5EF4-FFF2-40B4-BE49-F238E27FC236}">
                <a16:creationId xmlns:a16="http://schemas.microsoft.com/office/drawing/2014/main" id="{6FBA276B-4C37-24F6-30BF-11E2546410DF}"/>
              </a:ext>
            </a:extLst>
          </p:cNvPr>
          <p:cNvCxnSpPr>
            <a:cxnSpLocks/>
          </p:cNvCxnSpPr>
          <p:nvPr/>
        </p:nvCxnSpPr>
        <p:spPr>
          <a:xfrm flipH="1">
            <a:off x="6585775" y="2472009"/>
            <a:ext cx="12006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1" name="TextBox 120">
            <a:extLst>
              <a:ext uri="{FF2B5EF4-FFF2-40B4-BE49-F238E27FC236}">
                <a16:creationId xmlns:a16="http://schemas.microsoft.com/office/drawing/2014/main" id="{F91863E6-8574-C615-AC28-0614A10AD1F4}"/>
              </a:ext>
            </a:extLst>
          </p:cNvPr>
          <p:cNvSpPr txBox="1"/>
          <p:nvPr/>
        </p:nvSpPr>
        <p:spPr>
          <a:xfrm>
            <a:off x="6189639" y="1466196"/>
            <a:ext cx="339837"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2500</a:t>
            </a:r>
          </a:p>
        </p:txBody>
      </p:sp>
      <p:cxnSp>
        <p:nvCxnSpPr>
          <p:cNvPr id="122" name="Straight Connector 121">
            <a:extLst>
              <a:ext uri="{FF2B5EF4-FFF2-40B4-BE49-F238E27FC236}">
                <a16:creationId xmlns:a16="http://schemas.microsoft.com/office/drawing/2014/main" id="{962A3823-5F9F-BF43-AB5F-D8401E1B0F2E}"/>
              </a:ext>
            </a:extLst>
          </p:cNvPr>
          <p:cNvCxnSpPr>
            <a:cxnSpLocks/>
          </p:cNvCxnSpPr>
          <p:nvPr/>
        </p:nvCxnSpPr>
        <p:spPr>
          <a:xfrm rot="16200000" flipH="1">
            <a:off x="7168756" y="3897852"/>
            <a:ext cx="97717"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3" name="TextBox 122">
            <a:extLst>
              <a:ext uri="{FF2B5EF4-FFF2-40B4-BE49-F238E27FC236}">
                <a16:creationId xmlns:a16="http://schemas.microsoft.com/office/drawing/2014/main" id="{B67E5453-F4E2-BD47-BBF3-C05C5D700A14}"/>
              </a:ext>
            </a:extLst>
          </p:cNvPr>
          <p:cNvSpPr txBox="1"/>
          <p:nvPr/>
        </p:nvSpPr>
        <p:spPr>
          <a:xfrm>
            <a:off x="6924264" y="3935100"/>
            <a:ext cx="586699"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Baseline</a:t>
            </a:r>
          </a:p>
        </p:txBody>
      </p:sp>
      <p:sp>
        <p:nvSpPr>
          <p:cNvPr id="124" name="TextBox 123">
            <a:extLst>
              <a:ext uri="{FF2B5EF4-FFF2-40B4-BE49-F238E27FC236}">
                <a16:creationId xmlns:a16="http://schemas.microsoft.com/office/drawing/2014/main" id="{920AC5A5-1486-1068-0AD4-E032E2249AEA}"/>
              </a:ext>
            </a:extLst>
          </p:cNvPr>
          <p:cNvSpPr txBox="1"/>
          <p:nvPr/>
        </p:nvSpPr>
        <p:spPr>
          <a:xfrm>
            <a:off x="7756843" y="4088889"/>
            <a:ext cx="599780" cy="307777"/>
          </a:xfrm>
          <a:prstGeom prst="rect">
            <a:avLst/>
          </a:prstGeom>
          <a:noFill/>
        </p:spPr>
        <p:txBody>
          <a:bodyPr wrap="none" rtlCol="0">
            <a:spAutoFit/>
          </a:bodyPr>
          <a:lstStyle/>
          <a:p>
            <a:r>
              <a:rPr lang="en-GB" sz="1400" b="1" dirty="0">
                <a:latin typeface="Arial" panose="020B0604020202020204" pitchFamily="34" charset="0"/>
                <a:ea typeface="Aileron" charset="0"/>
                <a:cs typeface="Arial" panose="020B0604020202020204" pitchFamily="34" charset="0"/>
              </a:rPr>
              <a:t>Time</a:t>
            </a:r>
            <a:endParaRPr lang="en-GB" sz="1400" dirty="0">
              <a:latin typeface="Arial" panose="020B0604020202020204" pitchFamily="34" charset="0"/>
              <a:ea typeface="Aileron" charset="0"/>
              <a:cs typeface="Arial" panose="020B0604020202020204" pitchFamily="34" charset="0"/>
            </a:endParaRPr>
          </a:p>
        </p:txBody>
      </p:sp>
      <p:sp>
        <p:nvSpPr>
          <p:cNvPr id="125" name="TextBox 124">
            <a:extLst>
              <a:ext uri="{FF2B5EF4-FFF2-40B4-BE49-F238E27FC236}">
                <a16:creationId xmlns:a16="http://schemas.microsoft.com/office/drawing/2014/main" id="{96FEF499-024C-69D2-A0AA-8DD1D57E5F00}"/>
              </a:ext>
            </a:extLst>
          </p:cNvPr>
          <p:cNvSpPr txBox="1"/>
          <p:nvPr/>
        </p:nvSpPr>
        <p:spPr>
          <a:xfrm>
            <a:off x="7824192" y="3379508"/>
            <a:ext cx="1317668" cy="369332"/>
          </a:xfrm>
          <a:prstGeom prst="rect">
            <a:avLst/>
          </a:prstGeom>
          <a:noFill/>
        </p:spPr>
        <p:txBody>
          <a:bodyPr wrap="none" lIns="0" tIns="0" rIns="0" bIns="0" rtlCol="0">
            <a:spAutoFit/>
          </a:bodyPr>
          <a:lstStyle/>
          <a:p>
            <a:r>
              <a:rPr lang="en-GB" sz="1200" dirty="0">
                <a:latin typeface="Arial" panose="020B0604020202020204" pitchFamily="34" charset="0"/>
                <a:ea typeface="Aileron" charset="0"/>
                <a:cs typeface="Arial" panose="020B0604020202020204" pitchFamily="34" charset="0"/>
              </a:rPr>
              <a:t>Interaction p=0.581</a:t>
            </a:r>
          </a:p>
          <a:p>
            <a:r>
              <a:rPr lang="en-GB" sz="1200" dirty="0">
                <a:latin typeface="Arial" panose="020B0604020202020204" pitchFamily="34" charset="0"/>
                <a:ea typeface="Aileron" charset="0"/>
                <a:cs typeface="Arial" panose="020B0604020202020204" pitchFamily="34" charset="0"/>
              </a:rPr>
              <a:t>Group p=0.009</a:t>
            </a:r>
          </a:p>
        </p:txBody>
      </p:sp>
      <p:sp>
        <p:nvSpPr>
          <p:cNvPr id="154" name="TextBox 153">
            <a:extLst>
              <a:ext uri="{FF2B5EF4-FFF2-40B4-BE49-F238E27FC236}">
                <a16:creationId xmlns:a16="http://schemas.microsoft.com/office/drawing/2014/main" id="{D7B01161-F6B1-0285-0CB4-BA8A8907724B}"/>
              </a:ext>
            </a:extLst>
          </p:cNvPr>
          <p:cNvSpPr txBox="1"/>
          <p:nvPr/>
        </p:nvSpPr>
        <p:spPr>
          <a:xfrm>
            <a:off x="7881959" y="1340768"/>
            <a:ext cx="399148" cy="184666"/>
          </a:xfrm>
          <a:prstGeom prst="rect">
            <a:avLst/>
          </a:prstGeom>
          <a:noFill/>
        </p:spPr>
        <p:txBody>
          <a:bodyPr wrap="none" lIns="0" tIns="0" rIns="0" bIns="0" rtlCol="0">
            <a:spAutoFit/>
          </a:bodyPr>
          <a:lstStyle/>
          <a:p>
            <a:r>
              <a:rPr lang="en-GB" sz="1200" dirty="0">
                <a:latin typeface="Arial" panose="020B0604020202020204" pitchFamily="34" charset="0"/>
                <a:ea typeface="Aileron" charset="0"/>
                <a:cs typeface="Arial" panose="020B0604020202020204" pitchFamily="34" charset="0"/>
              </a:rPr>
              <a:t>***/***</a:t>
            </a:r>
          </a:p>
        </p:txBody>
      </p:sp>
      <p:sp>
        <p:nvSpPr>
          <p:cNvPr id="155" name="TextBox 154">
            <a:extLst>
              <a:ext uri="{FF2B5EF4-FFF2-40B4-BE49-F238E27FC236}">
                <a16:creationId xmlns:a16="http://schemas.microsoft.com/office/drawing/2014/main" id="{71510E03-98E0-134A-3435-28739E0484D5}"/>
              </a:ext>
            </a:extLst>
          </p:cNvPr>
          <p:cNvSpPr txBox="1"/>
          <p:nvPr/>
        </p:nvSpPr>
        <p:spPr>
          <a:xfrm>
            <a:off x="7478750" y="1568654"/>
            <a:ext cx="280526" cy="184666"/>
          </a:xfrm>
          <a:prstGeom prst="rect">
            <a:avLst/>
          </a:prstGeom>
          <a:noFill/>
        </p:spPr>
        <p:txBody>
          <a:bodyPr wrap="none" lIns="0" tIns="0" rIns="0" bIns="0" rtlCol="0">
            <a:spAutoFit/>
          </a:bodyPr>
          <a:lstStyle/>
          <a:p>
            <a:r>
              <a:rPr lang="en-GB" sz="1200" dirty="0">
                <a:latin typeface="Arial" panose="020B0604020202020204" pitchFamily="34" charset="0"/>
                <a:ea typeface="Aileron" charset="0"/>
                <a:cs typeface="Arial" panose="020B0604020202020204" pitchFamily="34" charset="0"/>
              </a:rPr>
              <a:t>*/***</a:t>
            </a:r>
          </a:p>
        </p:txBody>
      </p:sp>
      <p:grpSp>
        <p:nvGrpSpPr>
          <p:cNvPr id="156" name="Group 155">
            <a:extLst>
              <a:ext uri="{FF2B5EF4-FFF2-40B4-BE49-F238E27FC236}">
                <a16:creationId xmlns:a16="http://schemas.microsoft.com/office/drawing/2014/main" id="{886B084D-3AA8-1FE5-C935-A71092286E0E}"/>
              </a:ext>
            </a:extLst>
          </p:cNvPr>
          <p:cNvGrpSpPr/>
          <p:nvPr/>
        </p:nvGrpSpPr>
        <p:grpSpPr>
          <a:xfrm rot="5400000">
            <a:off x="7544668" y="1346245"/>
            <a:ext cx="97717" cy="943971"/>
            <a:chOff x="503216" y="2711227"/>
            <a:chExt cx="90000" cy="504056"/>
          </a:xfrm>
        </p:grpSpPr>
        <p:cxnSp>
          <p:nvCxnSpPr>
            <p:cNvPr id="157" name="Straight Connector 156">
              <a:extLst>
                <a:ext uri="{FF2B5EF4-FFF2-40B4-BE49-F238E27FC236}">
                  <a16:creationId xmlns:a16="http://schemas.microsoft.com/office/drawing/2014/main" id="{234F2AAC-758D-C625-DBD3-6692C4844C45}"/>
                </a:ext>
              </a:extLst>
            </p:cNvPr>
            <p:cNvCxnSpPr>
              <a:cxnSpLocks/>
            </p:cNvCxnSpPr>
            <p:nvPr/>
          </p:nvCxnSpPr>
          <p:spPr>
            <a:xfrm>
              <a:off x="512976" y="2711227"/>
              <a:ext cx="0" cy="504056"/>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id="{693B7FFD-5B43-59FA-1547-06161E41D28B}"/>
                </a:ext>
              </a:extLst>
            </p:cNvPr>
            <p:cNvCxnSpPr>
              <a:cxnSpLocks/>
            </p:cNvCxnSpPr>
            <p:nvPr/>
          </p:nvCxnSpPr>
          <p:spPr>
            <a:xfrm flipH="1">
              <a:off x="503216" y="2713633"/>
              <a:ext cx="90000"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a:extLst>
                <a:ext uri="{FF2B5EF4-FFF2-40B4-BE49-F238E27FC236}">
                  <a16:creationId xmlns:a16="http://schemas.microsoft.com/office/drawing/2014/main" id="{67265FEA-3BE3-28C4-915B-7F0FA8CF9107}"/>
                </a:ext>
              </a:extLst>
            </p:cNvPr>
            <p:cNvCxnSpPr>
              <a:cxnSpLocks/>
            </p:cNvCxnSpPr>
            <p:nvPr/>
          </p:nvCxnSpPr>
          <p:spPr>
            <a:xfrm flipH="1">
              <a:off x="503216" y="3215283"/>
              <a:ext cx="90000"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65" name="Straight Connector 164">
            <a:extLst>
              <a:ext uri="{FF2B5EF4-FFF2-40B4-BE49-F238E27FC236}">
                <a16:creationId xmlns:a16="http://schemas.microsoft.com/office/drawing/2014/main" id="{1681648E-6B2D-CE2B-27CE-99781F8B8E7D}"/>
              </a:ext>
            </a:extLst>
          </p:cNvPr>
          <p:cNvCxnSpPr>
            <a:cxnSpLocks/>
          </p:cNvCxnSpPr>
          <p:nvPr/>
        </p:nvCxnSpPr>
        <p:spPr>
          <a:xfrm flipH="1">
            <a:off x="7125695" y="1511034"/>
            <a:ext cx="1890682" cy="9645"/>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a:extLst>
              <a:ext uri="{FF2B5EF4-FFF2-40B4-BE49-F238E27FC236}">
                <a16:creationId xmlns:a16="http://schemas.microsoft.com/office/drawing/2014/main" id="{C24E68FE-DE26-5D21-32BC-C3883FEAAA3F}"/>
              </a:ext>
            </a:extLst>
          </p:cNvPr>
          <p:cNvCxnSpPr>
            <a:cxnSpLocks/>
          </p:cNvCxnSpPr>
          <p:nvPr/>
        </p:nvCxnSpPr>
        <p:spPr>
          <a:xfrm rot="5400000" flipH="1">
            <a:off x="7082014" y="1569538"/>
            <a:ext cx="97718"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655FBD03-0CC0-E0E8-0641-02530C890A5F}"/>
              </a:ext>
            </a:extLst>
          </p:cNvPr>
          <p:cNvCxnSpPr>
            <a:cxnSpLocks/>
          </p:cNvCxnSpPr>
          <p:nvPr/>
        </p:nvCxnSpPr>
        <p:spPr>
          <a:xfrm rot="5400000" flipH="1">
            <a:off x="8967081" y="1550243"/>
            <a:ext cx="97718" cy="0"/>
          </a:xfrm>
          <a:prstGeom prst="line">
            <a:avLst/>
          </a:prstGeom>
          <a:ln w="158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a:extLst>
              <a:ext uri="{FF2B5EF4-FFF2-40B4-BE49-F238E27FC236}">
                <a16:creationId xmlns:a16="http://schemas.microsoft.com/office/drawing/2014/main" id="{3B53DDD6-ADEF-DFC0-C708-C3F6C1DB1395}"/>
              </a:ext>
            </a:extLst>
          </p:cNvPr>
          <p:cNvCxnSpPr>
            <a:cxnSpLocks/>
          </p:cNvCxnSpPr>
          <p:nvPr/>
        </p:nvCxnSpPr>
        <p:spPr>
          <a:xfrm flipH="1">
            <a:off x="6585775" y="2015023"/>
            <a:ext cx="120065"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6" name="TextBox 175">
            <a:extLst>
              <a:ext uri="{FF2B5EF4-FFF2-40B4-BE49-F238E27FC236}">
                <a16:creationId xmlns:a16="http://schemas.microsoft.com/office/drawing/2014/main" id="{759314B9-DD2F-97EA-26F9-33D5BBCBE3E9}"/>
              </a:ext>
            </a:extLst>
          </p:cNvPr>
          <p:cNvSpPr txBox="1"/>
          <p:nvPr/>
        </p:nvSpPr>
        <p:spPr>
          <a:xfrm>
            <a:off x="6189639" y="1910949"/>
            <a:ext cx="339837"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2000</a:t>
            </a:r>
          </a:p>
        </p:txBody>
      </p:sp>
      <p:grpSp>
        <p:nvGrpSpPr>
          <p:cNvPr id="7" name="Group 6">
            <a:extLst>
              <a:ext uri="{FF2B5EF4-FFF2-40B4-BE49-F238E27FC236}">
                <a16:creationId xmlns:a16="http://schemas.microsoft.com/office/drawing/2014/main" id="{453594CA-A93D-C37E-8855-151C6F18B784}"/>
              </a:ext>
            </a:extLst>
          </p:cNvPr>
          <p:cNvGrpSpPr/>
          <p:nvPr/>
        </p:nvGrpSpPr>
        <p:grpSpPr>
          <a:xfrm>
            <a:off x="7076135" y="1736623"/>
            <a:ext cx="1939293" cy="1295821"/>
            <a:chOff x="7650990" y="1845122"/>
            <a:chExt cx="1939293" cy="1295821"/>
          </a:xfrm>
        </p:grpSpPr>
        <p:grpSp>
          <p:nvGrpSpPr>
            <p:cNvPr id="109" name="Group 108">
              <a:extLst>
                <a:ext uri="{FF2B5EF4-FFF2-40B4-BE49-F238E27FC236}">
                  <a16:creationId xmlns:a16="http://schemas.microsoft.com/office/drawing/2014/main" id="{025DD764-49D7-4183-4EE5-54ED68515BA2}"/>
                </a:ext>
              </a:extLst>
            </p:cNvPr>
            <p:cNvGrpSpPr/>
            <p:nvPr/>
          </p:nvGrpSpPr>
          <p:grpSpPr>
            <a:xfrm>
              <a:off x="7650990" y="2503828"/>
              <a:ext cx="120065" cy="637115"/>
              <a:chOff x="503216" y="2708920"/>
              <a:chExt cx="90000" cy="506363"/>
            </a:xfrm>
          </p:grpSpPr>
          <p:cxnSp>
            <p:nvCxnSpPr>
              <p:cNvPr id="110" name="Straight Connector 109">
                <a:extLst>
                  <a:ext uri="{FF2B5EF4-FFF2-40B4-BE49-F238E27FC236}">
                    <a16:creationId xmlns:a16="http://schemas.microsoft.com/office/drawing/2014/main" id="{FD251C85-BD4A-4355-3727-21C7F0F7281C}"/>
                  </a:ext>
                </a:extLst>
              </p:cNvPr>
              <p:cNvCxnSpPr>
                <a:cxnSpLocks/>
              </p:cNvCxnSpPr>
              <p:nvPr/>
            </p:nvCxnSpPr>
            <p:spPr>
              <a:xfrm>
                <a:off x="548216" y="2708920"/>
                <a:ext cx="0" cy="504056"/>
              </a:xfrm>
              <a:prstGeom prst="line">
                <a:avLst/>
              </a:prstGeom>
              <a:ln w="19050"/>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826FE2FE-6C35-BC3A-A5EC-3C9695C8A5AF}"/>
                  </a:ext>
                </a:extLst>
              </p:cNvPr>
              <p:cNvCxnSpPr>
                <a:cxnSpLocks/>
              </p:cNvCxnSpPr>
              <p:nvPr/>
            </p:nvCxnSpPr>
            <p:spPr>
              <a:xfrm flipH="1">
                <a:off x="503216" y="2713633"/>
                <a:ext cx="90000" cy="0"/>
              </a:xfrm>
              <a:prstGeom prst="line">
                <a:avLst/>
              </a:prstGeom>
              <a:ln w="19050"/>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4B314F97-31D3-8D2C-2460-9A9BFCBFC5B1}"/>
                  </a:ext>
                </a:extLst>
              </p:cNvPr>
              <p:cNvCxnSpPr>
                <a:cxnSpLocks/>
              </p:cNvCxnSpPr>
              <p:nvPr/>
            </p:nvCxnSpPr>
            <p:spPr>
              <a:xfrm flipH="1">
                <a:off x="503216" y="3215283"/>
                <a:ext cx="90000" cy="0"/>
              </a:xfrm>
              <a:prstGeom prst="line">
                <a:avLst/>
              </a:prstGeom>
              <a:ln w="19050"/>
              <a:effectLst/>
            </p:spPr>
            <p:style>
              <a:lnRef idx="2">
                <a:schemeClr val="accent1"/>
              </a:lnRef>
              <a:fillRef idx="0">
                <a:schemeClr val="accent1"/>
              </a:fillRef>
              <a:effectRef idx="1">
                <a:schemeClr val="accent1"/>
              </a:effectRef>
              <a:fontRef idx="minor">
                <a:schemeClr val="tx1"/>
              </a:fontRef>
            </p:style>
          </p:cxnSp>
        </p:grpSp>
        <p:grpSp>
          <p:nvGrpSpPr>
            <p:cNvPr id="126" name="Group 125">
              <a:extLst>
                <a:ext uri="{FF2B5EF4-FFF2-40B4-BE49-F238E27FC236}">
                  <a16:creationId xmlns:a16="http://schemas.microsoft.com/office/drawing/2014/main" id="{F465041D-ADB2-23F8-AADE-835CE7210EE3}"/>
                </a:ext>
              </a:extLst>
            </p:cNvPr>
            <p:cNvGrpSpPr/>
            <p:nvPr/>
          </p:nvGrpSpPr>
          <p:grpSpPr>
            <a:xfrm>
              <a:off x="8546855" y="2008223"/>
              <a:ext cx="120065" cy="594119"/>
              <a:chOff x="503216" y="2708920"/>
              <a:chExt cx="90000" cy="506363"/>
            </a:xfrm>
          </p:grpSpPr>
          <p:cxnSp>
            <p:nvCxnSpPr>
              <p:cNvPr id="127" name="Straight Connector 126">
                <a:extLst>
                  <a:ext uri="{FF2B5EF4-FFF2-40B4-BE49-F238E27FC236}">
                    <a16:creationId xmlns:a16="http://schemas.microsoft.com/office/drawing/2014/main" id="{9ABF9532-7A47-F249-6F6B-5FB6F0F76299}"/>
                  </a:ext>
                </a:extLst>
              </p:cNvPr>
              <p:cNvCxnSpPr>
                <a:cxnSpLocks/>
              </p:cNvCxnSpPr>
              <p:nvPr/>
            </p:nvCxnSpPr>
            <p:spPr>
              <a:xfrm>
                <a:off x="548216" y="2708920"/>
                <a:ext cx="0" cy="504056"/>
              </a:xfrm>
              <a:prstGeom prst="line">
                <a:avLst/>
              </a:prstGeom>
              <a:ln w="19050"/>
              <a:effectLst/>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3F2ADF06-B044-9909-134A-C0CBB40A8C3A}"/>
                  </a:ext>
                </a:extLst>
              </p:cNvPr>
              <p:cNvCxnSpPr>
                <a:cxnSpLocks/>
              </p:cNvCxnSpPr>
              <p:nvPr/>
            </p:nvCxnSpPr>
            <p:spPr>
              <a:xfrm flipH="1">
                <a:off x="503216" y="2713633"/>
                <a:ext cx="90000" cy="0"/>
              </a:xfrm>
              <a:prstGeom prst="line">
                <a:avLst/>
              </a:prstGeom>
              <a:ln w="19050"/>
              <a:effectLst/>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8BC59AC6-5D4E-FC04-38E8-C7C3F57BDDDB}"/>
                  </a:ext>
                </a:extLst>
              </p:cNvPr>
              <p:cNvCxnSpPr>
                <a:cxnSpLocks/>
              </p:cNvCxnSpPr>
              <p:nvPr/>
            </p:nvCxnSpPr>
            <p:spPr>
              <a:xfrm flipH="1">
                <a:off x="503216" y="3215283"/>
                <a:ext cx="90000" cy="0"/>
              </a:xfrm>
              <a:prstGeom prst="line">
                <a:avLst/>
              </a:prstGeom>
              <a:ln w="19050"/>
              <a:effectLst/>
            </p:spPr>
            <p:style>
              <a:lnRef idx="2">
                <a:schemeClr val="accent1"/>
              </a:lnRef>
              <a:fillRef idx="0">
                <a:schemeClr val="accent1"/>
              </a:fillRef>
              <a:effectRef idx="1">
                <a:schemeClr val="accent1"/>
              </a:effectRef>
              <a:fontRef idx="minor">
                <a:schemeClr val="tx1"/>
              </a:fontRef>
            </p:style>
          </p:cxnSp>
        </p:grpSp>
        <p:sp>
          <p:nvSpPr>
            <p:cNvPr id="130" name="Oval 129">
              <a:extLst>
                <a:ext uri="{FF2B5EF4-FFF2-40B4-BE49-F238E27FC236}">
                  <a16:creationId xmlns:a16="http://schemas.microsoft.com/office/drawing/2014/main" id="{57FFBCEF-A92D-A9F2-3D82-B1D36AEA8784}"/>
                </a:ext>
              </a:extLst>
            </p:cNvPr>
            <p:cNvSpPr/>
            <p:nvPr/>
          </p:nvSpPr>
          <p:spPr>
            <a:xfrm>
              <a:off x="8546855" y="2255545"/>
              <a:ext cx="120065" cy="9771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1" name="Oval 130">
              <a:extLst>
                <a:ext uri="{FF2B5EF4-FFF2-40B4-BE49-F238E27FC236}">
                  <a16:creationId xmlns:a16="http://schemas.microsoft.com/office/drawing/2014/main" id="{BFB53DD5-2C71-0B20-52E5-77369EAA8FDE}"/>
                </a:ext>
              </a:extLst>
            </p:cNvPr>
            <p:cNvSpPr/>
            <p:nvPr/>
          </p:nvSpPr>
          <p:spPr>
            <a:xfrm>
              <a:off x="7650990" y="2772995"/>
              <a:ext cx="120065" cy="9771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132" name="Group 131">
              <a:extLst>
                <a:ext uri="{FF2B5EF4-FFF2-40B4-BE49-F238E27FC236}">
                  <a16:creationId xmlns:a16="http://schemas.microsoft.com/office/drawing/2014/main" id="{CEE3C2DA-7E68-7E14-893A-70B44474A887}"/>
                </a:ext>
              </a:extLst>
            </p:cNvPr>
            <p:cNvGrpSpPr/>
            <p:nvPr/>
          </p:nvGrpSpPr>
          <p:grpSpPr>
            <a:xfrm>
              <a:off x="9470218" y="1845122"/>
              <a:ext cx="120065" cy="605845"/>
              <a:chOff x="503216" y="2708920"/>
              <a:chExt cx="90000" cy="506363"/>
            </a:xfrm>
          </p:grpSpPr>
          <p:cxnSp>
            <p:nvCxnSpPr>
              <p:cNvPr id="133" name="Straight Connector 132">
                <a:extLst>
                  <a:ext uri="{FF2B5EF4-FFF2-40B4-BE49-F238E27FC236}">
                    <a16:creationId xmlns:a16="http://schemas.microsoft.com/office/drawing/2014/main" id="{806B8310-8C50-193D-7B4E-4A7E4234FAFE}"/>
                  </a:ext>
                </a:extLst>
              </p:cNvPr>
              <p:cNvCxnSpPr>
                <a:cxnSpLocks/>
              </p:cNvCxnSpPr>
              <p:nvPr/>
            </p:nvCxnSpPr>
            <p:spPr>
              <a:xfrm>
                <a:off x="548216" y="2708920"/>
                <a:ext cx="0" cy="504056"/>
              </a:xfrm>
              <a:prstGeom prst="line">
                <a:avLst/>
              </a:prstGeom>
              <a:ln w="19050"/>
              <a:effectLst/>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4F909438-D0C2-1C83-E325-C3F7F17B19B5}"/>
                  </a:ext>
                </a:extLst>
              </p:cNvPr>
              <p:cNvCxnSpPr>
                <a:cxnSpLocks/>
              </p:cNvCxnSpPr>
              <p:nvPr/>
            </p:nvCxnSpPr>
            <p:spPr>
              <a:xfrm flipH="1">
                <a:off x="503216" y="2713633"/>
                <a:ext cx="90000" cy="0"/>
              </a:xfrm>
              <a:prstGeom prst="line">
                <a:avLst/>
              </a:prstGeom>
              <a:ln w="19050"/>
              <a:effectLst/>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F2AE66DA-7CA6-B535-752E-214E5B0EEC3A}"/>
                  </a:ext>
                </a:extLst>
              </p:cNvPr>
              <p:cNvCxnSpPr>
                <a:cxnSpLocks/>
              </p:cNvCxnSpPr>
              <p:nvPr/>
            </p:nvCxnSpPr>
            <p:spPr>
              <a:xfrm flipH="1">
                <a:off x="503216" y="3215283"/>
                <a:ext cx="90000" cy="0"/>
              </a:xfrm>
              <a:prstGeom prst="line">
                <a:avLst/>
              </a:prstGeom>
              <a:ln w="19050"/>
              <a:effectLst/>
            </p:spPr>
            <p:style>
              <a:lnRef idx="2">
                <a:schemeClr val="accent1"/>
              </a:lnRef>
              <a:fillRef idx="0">
                <a:schemeClr val="accent1"/>
              </a:fillRef>
              <a:effectRef idx="1">
                <a:schemeClr val="accent1"/>
              </a:effectRef>
              <a:fontRef idx="minor">
                <a:schemeClr val="tx1"/>
              </a:fontRef>
            </p:style>
          </p:cxnSp>
        </p:grpSp>
        <p:sp>
          <p:nvSpPr>
            <p:cNvPr id="136" name="Oval 135">
              <a:extLst>
                <a:ext uri="{FF2B5EF4-FFF2-40B4-BE49-F238E27FC236}">
                  <a16:creationId xmlns:a16="http://schemas.microsoft.com/office/drawing/2014/main" id="{E87EFD48-8FAD-F08C-333F-72A06CA0ABAF}"/>
                </a:ext>
              </a:extLst>
            </p:cNvPr>
            <p:cNvSpPr/>
            <p:nvPr/>
          </p:nvSpPr>
          <p:spPr>
            <a:xfrm>
              <a:off x="9470218" y="2099737"/>
              <a:ext cx="120065" cy="9771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8" name="Freeform 177">
              <a:extLst>
                <a:ext uri="{FF2B5EF4-FFF2-40B4-BE49-F238E27FC236}">
                  <a16:creationId xmlns:a16="http://schemas.microsoft.com/office/drawing/2014/main" id="{17337B4D-7D60-6C98-3D6F-496405F1065B}"/>
                </a:ext>
              </a:extLst>
            </p:cNvPr>
            <p:cNvSpPr/>
            <p:nvPr/>
          </p:nvSpPr>
          <p:spPr>
            <a:xfrm>
              <a:off x="7713570" y="2151693"/>
              <a:ext cx="1821312" cy="665317"/>
            </a:xfrm>
            <a:custGeom>
              <a:avLst/>
              <a:gdLst>
                <a:gd name="connsiteX0" fmla="*/ 0 w 1365250"/>
                <a:gd name="connsiteY0" fmla="*/ 612775 h 612775"/>
                <a:gd name="connsiteX1" fmla="*/ 673100 w 1365250"/>
                <a:gd name="connsiteY1" fmla="*/ 133350 h 612775"/>
                <a:gd name="connsiteX2" fmla="*/ 1365250 w 1365250"/>
                <a:gd name="connsiteY2" fmla="*/ 0 h 612775"/>
              </a:gdLst>
              <a:ahLst/>
              <a:cxnLst>
                <a:cxn ang="0">
                  <a:pos x="connsiteX0" y="connsiteY0"/>
                </a:cxn>
                <a:cxn ang="0">
                  <a:pos x="connsiteX1" y="connsiteY1"/>
                </a:cxn>
                <a:cxn ang="0">
                  <a:pos x="connsiteX2" y="connsiteY2"/>
                </a:cxn>
              </a:cxnLst>
              <a:rect l="l" t="t" r="r" b="b"/>
              <a:pathLst>
                <a:path w="1365250" h="612775">
                  <a:moveTo>
                    <a:pt x="0" y="612775"/>
                  </a:moveTo>
                  <a:lnTo>
                    <a:pt x="673100" y="133350"/>
                  </a:lnTo>
                  <a:lnTo>
                    <a:pt x="1365250" y="0"/>
                  </a:lnTo>
                </a:path>
              </a:pathLst>
            </a:cu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6" name="Group 5">
            <a:extLst>
              <a:ext uri="{FF2B5EF4-FFF2-40B4-BE49-F238E27FC236}">
                <a16:creationId xmlns:a16="http://schemas.microsoft.com/office/drawing/2014/main" id="{55400208-F1F2-7D7B-1904-51CFF30E6634}"/>
              </a:ext>
            </a:extLst>
          </p:cNvPr>
          <p:cNvGrpSpPr/>
          <p:nvPr/>
        </p:nvGrpSpPr>
        <p:grpSpPr>
          <a:xfrm>
            <a:off x="7123447" y="2121121"/>
            <a:ext cx="1939293" cy="1088883"/>
            <a:chOff x="7862277" y="2654025"/>
            <a:chExt cx="1939293" cy="1088883"/>
          </a:xfrm>
        </p:grpSpPr>
        <p:grpSp>
          <p:nvGrpSpPr>
            <p:cNvPr id="138" name="Group 137">
              <a:extLst>
                <a:ext uri="{FF2B5EF4-FFF2-40B4-BE49-F238E27FC236}">
                  <a16:creationId xmlns:a16="http://schemas.microsoft.com/office/drawing/2014/main" id="{7F66BCBD-19ED-1FD2-2201-B496DC83B502}"/>
                </a:ext>
              </a:extLst>
            </p:cNvPr>
            <p:cNvGrpSpPr/>
            <p:nvPr/>
          </p:nvGrpSpPr>
          <p:grpSpPr>
            <a:xfrm>
              <a:off x="7862277" y="3156606"/>
              <a:ext cx="120065" cy="586302"/>
              <a:chOff x="503216" y="2708920"/>
              <a:chExt cx="90000" cy="506363"/>
            </a:xfrm>
          </p:grpSpPr>
          <p:cxnSp>
            <p:nvCxnSpPr>
              <p:cNvPr id="139" name="Straight Connector 138">
                <a:extLst>
                  <a:ext uri="{FF2B5EF4-FFF2-40B4-BE49-F238E27FC236}">
                    <a16:creationId xmlns:a16="http://schemas.microsoft.com/office/drawing/2014/main" id="{BE0487B3-0F3F-59A0-1132-6D66CF85306E}"/>
                  </a:ext>
                </a:extLst>
              </p:cNvPr>
              <p:cNvCxnSpPr>
                <a:cxnSpLocks/>
              </p:cNvCxnSpPr>
              <p:nvPr/>
            </p:nvCxnSpPr>
            <p:spPr>
              <a:xfrm>
                <a:off x="548216" y="2708920"/>
                <a:ext cx="0" cy="504056"/>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3F494818-1342-E3C6-C64A-7F3772E859B6}"/>
                  </a:ext>
                </a:extLst>
              </p:cNvPr>
              <p:cNvCxnSpPr>
                <a:cxnSpLocks/>
              </p:cNvCxnSpPr>
              <p:nvPr/>
            </p:nvCxnSpPr>
            <p:spPr>
              <a:xfrm flipH="1">
                <a:off x="503216" y="2713633"/>
                <a:ext cx="90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801ACCD4-7BA6-9691-210D-FD2D6174E9A1}"/>
                  </a:ext>
                </a:extLst>
              </p:cNvPr>
              <p:cNvCxnSpPr>
                <a:cxnSpLocks/>
              </p:cNvCxnSpPr>
              <p:nvPr/>
            </p:nvCxnSpPr>
            <p:spPr>
              <a:xfrm flipH="1">
                <a:off x="503216" y="3215283"/>
                <a:ext cx="90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grpSp>
        <p:grpSp>
          <p:nvGrpSpPr>
            <p:cNvPr id="142" name="Group 141">
              <a:extLst>
                <a:ext uri="{FF2B5EF4-FFF2-40B4-BE49-F238E27FC236}">
                  <a16:creationId xmlns:a16="http://schemas.microsoft.com/office/drawing/2014/main" id="{C9DA8D20-3859-63D9-52F2-94389796DE40}"/>
                </a:ext>
              </a:extLst>
            </p:cNvPr>
            <p:cNvGrpSpPr/>
            <p:nvPr/>
          </p:nvGrpSpPr>
          <p:grpSpPr>
            <a:xfrm>
              <a:off x="8758142" y="2852126"/>
              <a:ext cx="120065" cy="527672"/>
              <a:chOff x="503216" y="2708920"/>
              <a:chExt cx="90000" cy="506363"/>
            </a:xfrm>
          </p:grpSpPr>
          <p:cxnSp>
            <p:nvCxnSpPr>
              <p:cNvPr id="143" name="Straight Connector 142">
                <a:extLst>
                  <a:ext uri="{FF2B5EF4-FFF2-40B4-BE49-F238E27FC236}">
                    <a16:creationId xmlns:a16="http://schemas.microsoft.com/office/drawing/2014/main" id="{FD7FE5B1-EE2E-F3F0-8AEC-1B3FB4CE0822}"/>
                  </a:ext>
                </a:extLst>
              </p:cNvPr>
              <p:cNvCxnSpPr>
                <a:cxnSpLocks/>
              </p:cNvCxnSpPr>
              <p:nvPr/>
            </p:nvCxnSpPr>
            <p:spPr>
              <a:xfrm>
                <a:off x="548216" y="2708920"/>
                <a:ext cx="0" cy="504056"/>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8266FC60-B60F-F2D1-E1C0-1D48EFC54C96}"/>
                  </a:ext>
                </a:extLst>
              </p:cNvPr>
              <p:cNvCxnSpPr>
                <a:cxnSpLocks/>
              </p:cNvCxnSpPr>
              <p:nvPr/>
            </p:nvCxnSpPr>
            <p:spPr>
              <a:xfrm flipH="1">
                <a:off x="503216" y="2713633"/>
                <a:ext cx="90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3D9EE2FA-AB6C-9DB9-CFC5-48AFEBBF5726}"/>
                  </a:ext>
                </a:extLst>
              </p:cNvPr>
              <p:cNvCxnSpPr>
                <a:cxnSpLocks/>
              </p:cNvCxnSpPr>
              <p:nvPr/>
            </p:nvCxnSpPr>
            <p:spPr>
              <a:xfrm flipH="1">
                <a:off x="503216" y="3215283"/>
                <a:ext cx="90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grpSp>
        <p:sp>
          <p:nvSpPr>
            <p:cNvPr id="146" name="Oval 145">
              <a:extLst>
                <a:ext uri="{FF2B5EF4-FFF2-40B4-BE49-F238E27FC236}">
                  <a16:creationId xmlns:a16="http://schemas.microsoft.com/office/drawing/2014/main" id="{9BBE66B8-6B6C-C23F-9767-65003DA24B85}"/>
                </a:ext>
              </a:extLst>
            </p:cNvPr>
            <p:cNvSpPr/>
            <p:nvPr/>
          </p:nvSpPr>
          <p:spPr>
            <a:xfrm>
              <a:off x="8758142" y="3069544"/>
              <a:ext cx="120065" cy="97717"/>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7" name="Oval 146">
              <a:extLst>
                <a:ext uri="{FF2B5EF4-FFF2-40B4-BE49-F238E27FC236}">
                  <a16:creationId xmlns:a16="http://schemas.microsoft.com/office/drawing/2014/main" id="{10B6B63E-9807-63A3-F4A5-CC40D8C4296E}"/>
                </a:ext>
              </a:extLst>
            </p:cNvPr>
            <p:cNvSpPr/>
            <p:nvPr/>
          </p:nvSpPr>
          <p:spPr>
            <a:xfrm>
              <a:off x="7862277" y="3399171"/>
              <a:ext cx="120065" cy="97717"/>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148" name="Group 147">
              <a:extLst>
                <a:ext uri="{FF2B5EF4-FFF2-40B4-BE49-F238E27FC236}">
                  <a16:creationId xmlns:a16="http://schemas.microsoft.com/office/drawing/2014/main" id="{C72073A0-9960-2C7C-5A21-E9256862F534}"/>
                </a:ext>
              </a:extLst>
            </p:cNvPr>
            <p:cNvGrpSpPr/>
            <p:nvPr/>
          </p:nvGrpSpPr>
          <p:grpSpPr>
            <a:xfrm>
              <a:off x="9681505" y="2654025"/>
              <a:ext cx="120065" cy="547215"/>
              <a:chOff x="503216" y="2708920"/>
              <a:chExt cx="90000" cy="506363"/>
            </a:xfrm>
          </p:grpSpPr>
          <p:cxnSp>
            <p:nvCxnSpPr>
              <p:cNvPr id="149" name="Straight Connector 148">
                <a:extLst>
                  <a:ext uri="{FF2B5EF4-FFF2-40B4-BE49-F238E27FC236}">
                    <a16:creationId xmlns:a16="http://schemas.microsoft.com/office/drawing/2014/main" id="{767B806D-E9E5-368F-01B7-EF1B3D82B28C}"/>
                  </a:ext>
                </a:extLst>
              </p:cNvPr>
              <p:cNvCxnSpPr>
                <a:cxnSpLocks/>
              </p:cNvCxnSpPr>
              <p:nvPr/>
            </p:nvCxnSpPr>
            <p:spPr>
              <a:xfrm>
                <a:off x="548216" y="2708920"/>
                <a:ext cx="0" cy="504056"/>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a:extLst>
                  <a:ext uri="{FF2B5EF4-FFF2-40B4-BE49-F238E27FC236}">
                    <a16:creationId xmlns:a16="http://schemas.microsoft.com/office/drawing/2014/main" id="{54B72892-7451-926B-68E7-D8798868F530}"/>
                  </a:ext>
                </a:extLst>
              </p:cNvPr>
              <p:cNvCxnSpPr>
                <a:cxnSpLocks/>
              </p:cNvCxnSpPr>
              <p:nvPr/>
            </p:nvCxnSpPr>
            <p:spPr>
              <a:xfrm flipH="1">
                <a:off x="503216" y="2713633"/>
                <a:ext cx="90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a:extLst>
                  <a:ext uri="{FF2B5EF4-FFF2-40B4-BE49-F238E27FC236}">
                    <a16:creationId xmlns:a16="http://schemas.microsoft.com/office/drawing/2014/main" id="{D1DAF2CC-36A8-73CB-255D-880A484199DA}"/>
                  </a:ext>
                </a:extLst>
              </p:cNvPr>
              <p:cNvCxnSpPr>
                <a:cxnSpLocks/>
              </p:cNvCxnSpPr>
              <p:nvPr/>
            </p:nvCxnSpPr>
            <p:spPr>
              <a:xfrm flipH="1">
                <a:off x="503216" y="3215283"/>
                <a:ext cx="90000" cy="0"/>
              </a:xfrm>
              <a:prstGeom prst="line">
                <a:avLst/>
              </a:prstGeom>
              <a:ln w="19050">
                <a:solidFill>
                  <a:schemeClr val="tx2"/>
                </a:solidFill>
              </a:ln>
              <a:effectLst/>
            </p:spPr>
            <p:style>
              <a:lnRef idx="2">
                <a:schemeClr val="accent1"/>
              </a:lnRef>
              <a:fillRef idx="0">
                <a:schemeClr val="accent1"/>
              </a:fillRef>
              <a:effectRef idx="1">
                <a:schemeClr val="accent1"/>
              </a:effectRef>
              <a:fontRef idx="minor">
                <a:schemeClr val="tx1"/>
              </a:fontRef>
            </p:style>
          </p:cxnSp>
        </p:grpSp>
        <p:sp>
          <p:nvSpPr>
            <p:cNvPr id="152" name="Oval 151">
              <a:extLst>
                <a:ext uri="{FF2B5EF4-FFF2-40B4-BE49-F238E27FC236}">
                  <a16:creationId xmlns:a16="http://schemas.microsoft.com/office/drawing/2014/main" id="{2162E645-F7EC-5336-0EC7-F33CEE265D5D}"/>
                </a:ext>
              </a:extLst>
            </p:cNvPr>
            <p:cNvSpPr/>
            <p:nvPr/>
          </p:nvSpPr>
          <p:spPr>
            <a:xfrm>
              <a:off x="9681505" y="2880364"/>
              <a:ext cx="120065" cy="97717"/>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9" name="Freeform 178">
              <a:extLst>
                <a:ext uri="{FF2B5EF4-FFF2-40B4-BE49-F238E27FC236}">
                  <a16:creationId xmlns:a16="http://schemas.microsoft.com/office/drawing/2014/main" id="{95635565-ABEB-CD82-E24E-796790884C70}"/>
                </a:ext>
              </a:extLst>
            </p:cNvPr>
            <p:cNvSpPr/>
            <p:nvPr/>
          </p:nvSpPr>
          <p:spPr>
            <a:xfrm>
              <a:off x="7928874" y="2931163"/>
              <a:ext cx="1842490" cy="513638"/>
            </a:xfrm>
            <a:custGeom>
              <a:avLst/>
              <a:gdLst>
                <a:gd name="connsiteX0" fmla="*/ 0 w 1381125"/>
                <a:gd name="connsiteY0" fmla="*/ 473075 h 473075"/>
                <a:gd name="connsiteX1" fmla="*/ 663575 w 1381125"/>
                <a:gd name="connsiteY1" fmla="*/ 168275 h 473075"/>
                <a:gd name="connsiteX2" fmla="*/ 1381125 w 1381125"/>
                <a:gd name="connsiteY2" fmla="*/ 0 h 473075"/>
              </a:gdLst>
              <a:ahLst/>
              <a:cxnLst>
                <a:cxn ang="0">
                  <a:pos x="connsiteX0" y="connsiteY0"/>
                </a:cxn>
                <a:cxn ang="0">
                  <a:pos x="connsiteX1" y="connsiteY1"/>
                </a:cxn>
                <a:cxn ang="0">
                  <a:pos x="connsiteX2" y="connsiteY2"/>
                </a:cxn>
              </a:cxnLst>
              <a:rect l="l" t="t" r="r" b="b"/>
              <a:pathLst>
                <a:path w="1381125" h="473075">
                  <a:moveTo>
                    <a:pt x="0" y="473075"/>
                  </a:moveTo>
                  <a:lnTo>
                    <a:pt x="663575" y="168275"/>
                  </a:lnTo>
                  <a:lnTo>
                    <a:pt x="1381125" y="0"/>
                  </a:lnTo>
                </a:path>
              </a:pathLst>
            </a:custGeom>
            <a:no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13" name="Group 12">
            <a:extLst>
              <a:ext uri="{FF2B5EF4-FFF2-40B4-BE49-F238E27FC236}">
                <a16:creationId xmlns:a16="http://schemas.microsoft.com/office/drawing/2014/main" id="{85AB7DC4-CB45-619F-1394-59FE4F970020}"/>
              </a:ext>
            </a:extLst>
          </p:cNvPr>
          <p:cNvGrpSpPr/>
          <p:nvPr/>
        </p:nvGrpSpPr>
        <p:grpSpPr>
          <a:xfrm>
            <a:off x="2401768" y="2311574"/>
            <a:ext cx="1830728" cy="493853"/>
            <a:chOff x="2976623" y="2477946"/>
            <a:chExt cx="1830728" cy="493853"/>
          </a:xfrm>
        </p:grpSpPr>
        <p:cxnSp>
          <p:nvCxnSpPr>
            <p:cNvPr id="8" name="Straight Arrow Connector 7">
              <a:extLst>
                <a:ext uri="{FF2B5EF4-FFF2-40B4-BE49-F238E27FC236}">
                  <a16:creationId xmlns:a16="http://schemas.microsoft.com/office/drawing/2014/main" id="{A873B241-77E6-5F2A-B364-5CC82639AE4F}"/>
                </a:ext>
              </a:extLst>
            </p:cNvPr>
            <p:cNvCxnSpPr/>
            <p:nvPr/>
          </p:nvCxnSpPr>
          <p:spPr>
            <a:xfrm flipV="1">
              <a:off x="2976623" y="2738376"/>
              <a:ext cx="914399" cy="233423"/>
            </a:xfrm>
            <a:prstGeom prst="straightConnector1">
              <a:avLst/>
            </a:prstGeom>
            <a:ln w="28575">
              <a:solidFill>
                <a:schemeClr val="tx2"/>
              </a:solidFill>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891242DD-5E4F-13AC-6F00-6CAE8BA798E2}"/>
                </a:ext>
              </a:extLst>
            </p:cNvPr>
            <p:cNvCxnSpPr>
              <a:cxnSpLocks/>
            </p:cNvCxnSpPr>
            <p:nvPr/>
          </p:nvCxnSpPr>
          <p:spPr>
            <a:xfrm flipV="1">
              <a:off x="3873661" y="2477946"/>
              <a:ext cx="933690" cy="262359"/>
            </a:xfrm>
            <a:prstGeom prst="straightConnector1">
              <a:avLst/>
            </a:prstGeom>
            <a:ln w="28575">
              <a:solidFill>
                <a:schemeClr val="tx2"/>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84885737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CEB2C58-2005-8BC2-CC5F-D81F2BDC1C91}"/>
              </a:ext>
            </a:extLst>
          </p:cNvPr>
          <p:cNvSpPr>
            <a:spLocks noGrp="1"/>
          </p:cNvSpPr>
          <p:nvPr>
            <p:ph sz="quarter" idx="12"/>
          </p:nvPr>
        </p:nvSpPr>
        <p:spPr>
          <a:xfrm>
            <a:off x="620184" y="1425600"/>
            <a:ext cx="10963200" cy="4525200"/>
          </a:xfrm>
        </p:spPr>
        <p:txBody>
          <a:bodyPr vert="horz" lIns="0" tIns="0" rIns="0" bIns="0" rtlCol="0" anchor="t">
            <a:noAutofit/>
          </a:bodyPr>
          <a:lstStyle/>
          <a:p>
            <a:pPr marL="356870" indent="-356870"/>
            <a:r>
              <a:rPr lang="en-GB" dirty="0">
                <a:solidFill>
                  <a:schemeClr val="tx2"/>
                </a:solidFill>
                <a:latin typeface="Arial"/>
                <a:cs typeface="Arial"/>
              </a:rPr>
              <a:t>Glucose and HbA1c decreased at short-term and remained stable at long-term, with no obvious sex differences </a:t>
            </a:r>
          </a:p>
          <a:p>
            <a:pPr marL="356870" indent="-356870"/>
            <a:r>
              <a:rPr lang="en-GB" dirty="0">
                <a:solidFill>
                  <a:schemeClr val="tx2"/>
                </a:solidFill>
                <a:latin typeface="Arial"/>
                <a:cs typeface="Arial"/>
              </a:rPr>
              <a:t>BMI remained stable </a:t>
            </a:r>
          </a:p>
          <a:p>
            <a:pPr marL="356870" indent="-356870"/>
            <a:r>
              <a:rPr lang="en-GB" dirty="0">
                <a:solidFill>
                  <a:schemeClr val="tx2"/>
                </a:solidFill>
                <a:latin typeface="Arial"/>
                <a:cs typeface="Arial"/>
              </a:rPr>
              <a:t>The gonadal status had no effect on the increase in AT in women </a:t>
            </a:r>
            <a:endParaRPr lang="en-GB">
              <a:solidFill>
                <a:schemeClr val="tx2"/>
              </a:solidFill>
            </a:endParaRPr>
          </a:p>
          <a:p>
            <a:pPr marL="356870" indent="-356870"/>
            <a:r>
              <a:rPr lang="en-GB" dirty="0">
                <a:solidFill>
                  <a:schemeClr val="tx2"/>
                </a:solidFill>
                <a:latin typeface="Arial"/>
                <a:cs typeface="Arial"/>
              </a:rPr>
              <a:t>The increase in AT strongly correlated with the decrease in GH at long-term </a:t>
            </a:r>
          </a:p>
          <a:p>
            <a:pPr marL="356870" indent="-356870"/>
            <a:r>
              <a:rPr lang="en-GB" dirty="0">
                <a:solidFill>
                  <a:schemeClr val="tx2"/>
                </a:solidFill>
                <a:latin typeface="Arial"/>
                <a:cs typeface="Arial"/>
              </a:rPr>
              <a:t>The decrease in glucose correlated with the decrease in HbA1c and IGF-1 at long-term </a:t>
            </a:r>
          </a:p>
          <a:p>
            <a:pPr marL="356870" indent="-356870"/>
            <a:r>
              <a:rPr lang="en-GB" dirty="0">
                <a:solidFill>
                  <a:schemeClr val="tx2"/>
                </a:solidFill>
                <a:latin typeface="Arial"/>
                <a:cs typeface="Arial"/>
              </a:rPr>
              <a:t>Long-term remission had no effect on changes in AT mass during follow-up</a:t>
            </a:r>
          </a:p>
        </p:txBody>
      </p:sp>
      <p:sp>
        <p:nvSpPr>
          <p:cNvPr id="3" name="Title 2">
            <a:extLst>
              <a:ext uri="{FF2B5EF4-FFF2-40B4-BE49-F238E27FC236}">
                <a16:creationId xmlns:a16="http://schemas.microsoft.com/office/drawing/2014/main" id="{29666800-3DE7-F97D-E62C-0F1DE0B8F80A}"/>
              </a:ext>
            </a:extLst>
          </p:cNvPr>
          <p:cNvSpPr>
            <a:spLocks noGrp="1"/>
          </p:cNvSpPr>
          <p:nvPr>
            <p:ph type="title"/>
          </p:nvPr>
        </p:nvSpPr>
        <p:spPr>
          <a:xfrm>
            <a:off x="619201" y="259200"/>
            <a:ext cx="10963199" cy="864000"/>
          </a:xfrm>
        </p:spPr>
        <p:txBody>
          <a:bodyPr>
            <a:normAutofit fontScale="90000"/>
          </a:bodyPr>
          <a:lstStyle/>
          <a:p>
            <a:r>
              <a:rPr lang="en-GB" dirty="0">
                <a:solidFill>
                  <a:schemeClr val="tx2"/>
                </a:solidFill>
                <a:latin typeface="Arial"/>
                <a:cs typeface="Arial"/>
              </a:rPr>
              <a:t>LONG-TERM DEPOT-SPECIFIC CHANGES IN AT AFTER TREATMENT </a:t>
            </a:r>
            <a:br>
              <a:rPr lang="en-GB" dirty="0">
                <a:solidFill>
                  <a:schemeClr val="tx2"/>
                </a:solidFill>
              </a:rPr>
            </a:br>
            <a:r>
              <a:rPr lang="en-GB" dirty="0">
                <a:solidFill>
                  <a:schemeClr val="tx2"/>
                </a:solidFill>
                <a:latin typeface="Arial"/>
                <a:cs typeface="Arial"/>
              </a:rPr>
              <a:t>OF ACROMEGALY: Key findings </a:t>
            </a:r>
          </a:p>
        </p:txBody>
      </p:sp>
      <p:sp>
        <p:nvSpPr>
          <p:cNvPr id="5" name="Slide Number Placeholder 4">
            <a:extLst>
              <a:ext uri="{FF2B5EF4-FFF2-40B4-BE49-F238E27FC236}">
                <a16:creationId xmlns:a16="http://schemas.microsoft.com/office/drawing/2014/main" id="{9B78BF54-873A-35BF-1E7A-514FB422AF0C}"/>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22</a:t>
            </a:fld>
            <a:endParaRPr lang="en-GB" dirty="0"/>
          </a:p>
        </p:txBody>
      </p:sp>
      <p:sp>
        <p:nvSpPr>
          <p:cNvPr id="4" name="Content Placeholder 3">
            <a:extLst>
              <a:ext uri="{FF2B5EF4-FFF2-40B4-BE49-F238E27FC236}">
                <a16:creationId xmlns:a16="http://schemas.microsoft.com/office/drawing/2014/main" id="{A6AB7A02-EBD1-7B2F-0BB9-149C0B78B8C4}"/>
              </a:ext>
            </a:extLst>
          </p:cNvPr>
          <p:cNvSpPr>
            <a:spLocks noGrp="1"/>
          </p:cNvSpPr>
          <p:nvPr>
            <p:ph sz="quarter" idx="15"/>
          </p:nvPr>
        </p:nvSpPr>
        <p:spPr>
          <a:xfrm>
            <a:off x="620713" y="6376244"/>
            <a:ext cx="10875887" cy="326182"/>
          </a:xfrm>
        </p:spPr>
        <p:txBody>
          <a:bodyPr anchor="b"/>
          <a:lstStyle/>
          <a:p>
            <a:r>
              <a:rPr lang="en-GB" dirty="0">
                <a:solidFill>
                  <a:schemeClr val="tx2"/>
                </a:solidFill>
                <a:latin typeface="Arial"/>
                <a:cs typeface="Arial"/>
              </a:rPr>
              <a:t>AT, adipose tissue; BMI, body mass index; GH, growth hormone; HbA1c, haemoglobin A1c; IGF-1, insulin-like growth factor 1</a:t>
            </a:r>
            <a:endParaRPr lang="en-GB">
              <a:solidFill>
                <a:schemeClr val="tx2"/>
              </a:solidFill>
              <a:highlight>
                <a:srgbClr val="FFFF00"/>
              </a:highlight>
            </a:endParaRPr>
          </a:p>
          <a:p>
            <a:r>
              <a:rPr lang="en-GB" dirty="0">
                <a:solidFill>
                  <a:schemeClr val="tx2"/>
                </a:solidFill>
                <a:latin typeface="Arial"/>
                <a:cs typeface="Arial"/>
              </a:rPr>
              <a:t>Falch CM, et al. ENDO 2023. Abstract THU-067 (poster presentation) </a:t>
            </a:r>
          </a:p>
        </p:txBody>
      </p:sp>
    </p:spTree>
    <p:extLst>
      <p:ext uri="{BB962C8B-B14F-4D97-AF65-F5344CB8AC3E}">
        <p14:creationId xmlns:p14="http://schemas.microsoft.com/office/powerpoint/2010/main" val="128754200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a:xfrm>
            <a:off x="620184" y="1425600"/>
            <a:ext cx="10963200" cy="4525200"/>
          </a:xfrm>
        </p:spPr>
        <p:txBody>
          <a:bodyPr vert="horz" lIns="0" tIns="0" rIns="0" bIns="0" rtlCol="0" anchor="t">
            <a:noAutofit/>
          </a:bodyPr>
          <a:lstStyle/>
          <a:p>
            <a:r>
              <a:rPr lang="en-GB" dirty="0"/>
              <a:t>Treatment of acromegaly leads to an increase in AT mass in a depot- and sex-specific manner both at short- and long-term follow-up </a:t>
            </a:r>
          </a:p>
          <a:p>
            <a:r>
              <a:rPr lang="en-GB" dirty="0"/>
              <a:t>Glucose metabolism improves rapidly after disease control and persists, whereas patients with diabetes mellitus have a higher VAT increase that may worsen their long-term metabolic outcome</a:t>
            </a:r>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963199" cy="864000"/>
          </a:xfrm>
        </p:spPr>
        <p:txBody>
          <a:bodyPr>
            <a:normAutofit fontScale="90000"/>
          </a:bodyPr>
          <a:lstStyle/>
          <a:p>
            <a:r>
              <a:rPr lang="en-GB" dirty="0">
                <a:solidFill>
                  <a:schemeClr val="tx2"/>
                </a:solidFill>
                <a:latin typeface="Arial"/>
                <a:cs typeface="Arial"/>
              </a:rPr>
              <a:t>LONG-TERM DEPOT-SPECIFIC CHANGES IN AT AFTER TREATMENT </a:t>
            </a:r>
            <a:br>
              <a:rPr lang="en-GB" dirty="0">
                <a:solidFill>
                  <a:schemeClr val="tx2"/>
                </a:solidFill>
              </a:rPr>
            </a:br>
            <a:r>
              <a:rPr lang="en-GB" dirty="0">
                <a:solidFill>
                  <a:schemeClr val="tx2"/>
                </a:solidFill>
                <a:latin typeface="Arial"/>
                <a:cs typeface="Arial"/>
              </a:rPr>
              <a:t>OF ACROMEGALY: summary</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23</a:t>
            </a:fld>
            <a:endParaRPr lang="en-GB" dirty="0"/>
          </a:p>
        </p:txBody>
      </p:sp>
      <p:sp>
        <p:nvSpPr>
          <p:cNvPr id="7" name="Content Placeholder 6">
            <a:extLst>
              <a:ext uri="{FF2B5EF4-FFF2-40B4-BE49-F238E27FC236}">
                <a16:creationId xmlns:a16="http://schemas.microsoft.com/office/drawing/2014/main" id="{E4E70F1B-EC20-1A86-8379-EFD9B7FBA998}"/>
              </a:ext>
            </a:extLst>
          </p:cNvPr>
          <p:cNvSpPr>
            <a:spLocks noGrp="1"/>
          </p:cNvSpPr>
          <p:nvPr>
            <p:ph sz="quarter" idx="15"/>
          </p:nvPr>
        </p:nvSpPr>
        <p:spPr>
          <a:xfrm>
            <a:off x="620183" y="6356352"/>
            <a:ext cx="10180339" cy="346074"/>
          </a:xfrm>
        </p:spPr>
        <p:txBody>
          <a:bodyPr anchor="b"/>
          <a:lstStyle/>
          <a:p>
            <a:r>
              <a:rPr lang="en-GB" dirty="0"/>
              <a:t>AT, adipose tissue; VAT, visceral adipose tissue</a:t>
            </a:r>
          </a:p>
          <a:p>
            <a:r>
              <a:rPr lang="en-GB" dirty="0">
                <a:latin typeface="Arial"/>
                <a:cs typeface="Arial"/>
              </a:rPr>
              <a:t>Falch CM, et al. ENDO 2023. Abstract THU-067 (poster presentation) </a:t>
            </a:r>
          </a:p>
        </p:txBody>
      </p:sp>
      <p:sp>
        <p:nvSpPr>
          <p:cNvPr id="5" name="TextBox 4">
            <a:extLst>
              <a:ext uri="{FF2B5EF4-FFF2-40B4-BE49-F238E27FC236}">
                <a16:creationId xmlns:a16="http://schemas.microsoft.com/office/drawing/2014/main" id="{E3A362E2-FED2-BB4C-EE5A-7F00B05160DA}"/>
              </a:ext>
            </a:extLst>
          </p:cNvPr>
          <p:cNvSpPr txBox="1"/>
          <p:nvPr/>
        </p:nvSpPr>
        <p:spPr>
          <a:xfrm>
            <a:off x="619200" y="3791278"/>
            <a:ext cx="10805391" cy="1526160"/>
          </a:xfrm>
          <a:prstGeom prst="rect">
            <a:avLst/>
          </a:prstGeom>
          <a:solidFill>
            <a:schemeClr val="bg1"/>
          </a:solidFill>
          <a:ln w="28575">
            <a:solidFill>
              <a:schemeClr val="accent1"/>
            </a:solidFill>
          </a:ln>
        </p:spPr>
        <p:txBody>
          <a:bodyPr wrap="square" lIns="288000" tIns="108000" rIns="288000" bIns="108000" rtlCol="0" anchor="t">
            <a:spAutoFit/>
          </a:bodyPr>
          <a:lstStyle/>
          <a:p>
            <a:pPr>
              <a:spcBef>
                <a:spcPts val="600"/>
              </a:spcBef>
            </a:pPr>
            <a:r>
              <a:rPr lang="en-GB" sz="2000" b="1" u="sng" dirty="0">
                <a:solidFill>
                  <a:schemeClr val="accent1"/>
                </a:solidFill>
                <a:latin typeface="Arial" panose="020B0604020202020204" pitchFamily="34" charset="0"/>
                <a:ea typeface="Aileron" charset="0"/>
                <a:cs typeface="Arial" panose="020B0604020202020204" pitchFamily="34" charset="0"/>
              </a:rPr>
              <a:t>Clinical Perspective</a:t>
            </a:r>
          </a:p>
          <a:p>
            <a:pPr>
              <a:spcBef>
                <a:spcPts val="600"/>
              </a:spcBef>
              <a:buClr>
                <a:schemeClr val="accent1"/>
              </a:buClr>
            </a:pPr>
            <a:r>
              <a:rPr lang="en-GB" sz="2000" b="1" dirty="0">
                <a:solidFill>
                  <a:schemeClr val="accent1"/>
                </a:solidFill>
                <a:latin typeface="Arial"/>
                <a:cs typeface="Arial"/>
              </a:rPr>
              <a:t>Increased awareness of long-term changes in adipose tissues following treatment of acromegaly is needed; increased adiposity, especially in patients with diabetes mellitus, needs to be recognized</a:t>
            </a:r>
          </a:p>
        </p:txBody>
      </p:sp>
      <p:sp>
        <p:nvSpPr>
          <p:cNvPr id="8" name="TextBox 7">
            <a:extLst>
              <a:ext uri="{FF2B5EF4-FFF2-40B4-BE49-F238E27FC236}">
                <a16:creationId xmlns:a16="http://schemas.microsoft.com/office/drawing/2014/main" id="{60D58B61-72EE-1ED3-1B9D-6883CEFEE391}"/>
              </a:ext>
            </a:extLst>
          </p:cNvPr>
          <p:cNvSpPr txBox="1"/>
          <p:nvPr/>
        </p:nvSpPr>
        <p:spPr>
          <a:xfrm>
            <a:off x="4724400" y="3200400"/>
            <a:ext cx="65" cy="276999"/>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endParaRPr lang="en-GB" dirty="0"/>
          </a:p>
        </p:txBody>
      </p:sp>
    </p:spTree>
    <p:extLst>
      <p:ext uri="{BB962C8B-B14F-4D97-AF65-F5344CB8AC3E}">
        <p14:creationId xmlns:p14="http://schemas.microsoft.com/office/powerpoint/2010/main" val="85436955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0509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inhoud 10">
            <a:extLst>
              <a:ext uri="{FF2B5EF4-FFF2-40B4-BE49-F238E27FC236}">
                <a16:creationId xmlns:a16="http://schemas.microsoft.com/office/drawing/2014/main" id="{50A8DF8F-A965-254A-A13D-3C88670E2FBF}"/>
              </a:ext>
            </a:extLst>
          </p:cNvPr>
          <p:cNvSpPr>
            <a:spLocks noGrp="1"/>
          </p:cNvSpPr>
          <p:nvPr>
            <p:ph sz="quarter" idx="12"/>
          </p:nvPr>
        </p:nvSpPr>
        <p:spPr>
          <a:xfrm>
            <a:off x="620184" y="1196752"/>
            <a:ext cx="10963200" cy="4707919"/>
          </a:xfrm>
        </p:spPr>
        <p:txBody>
          <a:bodyPr vert="horz" lIns="0" tIns="0" rIns="0" bIns="0" rtlCol="0" anchor="t">
            <a:normAutofit fontScale="85000" lnSpcReduction="10000"/>
          </a:bodyPr>
          <a:lstStyle/>
          <a:p>
            <a:pPr marL="0" indent="0">
              <a:lnSpc>
                <a:spcPct val="120000"/>
              </a:lnSpc>
              <a:spcBef>
                <a:spcPts val="600"/>
              </a:spcBef>
              <a:buNone/>
            </a:pPr>
            <a:r>
              <a:rPr lang="en-GB" altLang="en-US" b="1" dirty="0">
                <a:latin typeface="Arial"/>
                <a:cs typeface="Arial"/>
              </a:rPr>
              <a:t>This programme is developed by PITUITARY CONNECT, </a:t>
            </a:r>
            <a:br>
              <a:rPr lang="en-GB" altLang="en-US" b="1" dirty="0">
                <a:latin typeface="Arial" panose="020B0604020202020204" pitchFamily="34" charset="0"/>
              </a:rPr>
            </a:br>
            <a:r>
              <a:rPr lang="en-GB" altLang="en-US" b="1" dirty="0">
                <a:latin typeface="Arial"/>
                <a:cs typeface="Arial"/>
              </a:rPr>
              <a:t>an international group of experts in the field of </a:t>
            </a:r>
            <a:br>
              <a:rPr lang="en-GB" altLang="en-US" b="1" dirty="0">
                <a:latin typeface="Arial" panose="020B0604020202020204" pitchFamily="34" charset="0"/>
              </a:rPr>
            </a:br>
            <a:r>
              <a:rPr lang="en-GB" b="1" dirty="0">
                <a:latin typeface="Arial"/>
                <a:cs typeface="Arial"/>
              </a:rPr>
              <a:t>pituitary diseases.</a:t>
            </a:r>
            <a:endParaRPr lang="en-GB" altLang="en-US" b="1" dirty="0">
              <a:latin typeface="Arial"/>
              <a:cs typeface="Arial"/>
            </a:endParaRPr>
          </a:p>
          <a:p>
            <a:pPr marL="0" indent="0">
              <a:lnSpc>
                <a:spcPct val="120000"/>
              </a:lnSpc>
              <a:spcBef>
                <a:spcPts val="600"/>
              </a:spcBef>
              <a:buNone/>
            </a:pPr>
            <a:endParaRPr lang="en-GB" altLang="en-US" dirty="0">
              <a:latin typeface="Arial" panose="020B0604020202020204" pitchFamily="34" charset="0"/>
            </a:endParaRPr>
          </a:p>
          <a:p>
            <a:pPr marL="0" indent="0">
              <a:spcBef>
                <a:spcPts val="600"/>
              </a:spcBef>
              <a:buNone/>
            </a:pPr>
            <a:r>
              <a:rPr lang="en-GB" b="1" dirty="0">
                <a:solidFill>
                  <a:schemeClr val="accent1"/>
                </a:solidFill>
                <a:latin typeface="Arial" panose="020B0604020202020204" pitchFamily="34" charset="0"/>
              </a:rPr>
              <a:t>Acknowledgement and disclosures</a:t>
            </a:r>
            <a:endParaRPr lang="en-GB" altLang="en-US" b="1" dirty="0">
              <a:solidFill>
                <a:schemeClr val="accent1"/>
              </a:solidFill>
              <a:latin typeface="Arial" panose="020B0604020202020204" pitchFamily="34" charset="0"/>
            </a:endParaRPr>
          </a:p>
          <a:p>
            <a:pPr marL="0" indent="0">
              <a:buNone/>
            </a:pPr>
            <a:r>
              <a:rPr lang="en-GB" altLang="en-US" dirty="0">
                <a:latin typeface="Arial"/>
                <a:cs typeface="Arial"/>
              </a:rPr>
              <a:t>This PITUITARY CONNECT programme is supported through an independent educational grant from Ipsen. </a:t>
            </a:r>
            <a:br>
              <a:rPr lang="en-GB" altLang="en-US" dirty="0">
                <a:latin typeface="Arial"/>
                <a:cs typeface="Arial"/>
              </a:rPr>
            </a:br>
            <a:r>
              <a:rPr lang="en-GB" altLang="en-US" dirty="0">
                <a:latin typeface="Arial"/>
                <a:cs typeface="Arial"/>
              </a:rPr>
              <a:t>The programme is therefore independent, the content is not influenced by the supporter and is under the sole responsibility of the experts.</a:t>
            </a:r>
            <a:endParaRPr lang="en-GB" dirty="0"/>
          </a:p>
          <a:p>
            <a:pPr marL="0" indent="0">
              <a:buNone/>
            </a:pPr>
            <a:r>
              <a:rPr lang="en-GB" b="1" dirty="0">
                <a:latin typeface="Arial"/>
                <a:cs typeface="Arial"/>
              </a:rPr>
              <a:t>Please note:</a:t>
            </a:r>
            <a:r>
              <a:rPr lang="en-GB" dirty="0">
                <a:latin typeface="Arial"/>
                <a:cs typeface="Arial"/>
              </a:rPr>
              <a:t> The views expressed within this programme are the personal opinions of the experts. They do not necessarily represent the views of the experts’ institutions, or the rest of the PITUITARY CONNECT group.</a:t>
            </a:r>
          </a:p>
          <a:p>
            <a:pPr marL="0" indent="0">
              <a:buNone/>
            </a:pPr>
            <a:endParaRPr lang="en-GB" dirty="0">
              <a:latin typeface="Arial"/>
              <a:cs typeface="Arial"/>
            </a:endParaRPr>
          </a:p>
          <a:p>
            <a:pPr marL="0" indent="0">
              <a:buNone/>
            </a:pPr>
            <a:r>
              <a:rPr lang="en-GB" dirty="0">
                <a:latin typeface="Arial" panose="020B0604020202020204" pitchFamily="34" charset="0"/>
              </a:rPr>
              <a:t>Expert Disclaimers:</a:t>
            </a:r>
          </a:p>
          <a:p>
            <a:pPr marL="0" indent="0">
              <a:buNone/>
            </a:pPr>
            <a:r>
              <a:rPr lang="en-GB" b="1" dirty="0">
                <a:solidFill>
                  <a:srgbClr val="C6573B"/>
                </a:solidFill>
                <a:latin typeface="Arial"/>
                <a:cs typeface="Arial"/>
              </a:rPr>
              <a:t>Prof. Maria Fleseriu </a:t>
            </a:r>
            <a:r>
              <a:rPr lang="en-GB" dirty="0">
                <a:latin typeface="Arial"/>
                <a:cs typeface="Arial"/>
              </a:rPr>
              <a:t>has received financial research support to Oregon Health &amp; Science University from Amryt, Crinetics, Ionis, and Recordati and scientific consulting fees from Amryt, Camurus, Debiopharm, Ipsen, and Recordati.</a:t>
            </a:r>
            <a:endParaRPr lang="en-GB" dirty="0"/>
          </a:p>
        </p:txBody>
      </p:sp>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p:txBody>
          <a:bodyPr/>
          <a:lstStyle/>
          <a:p>
            <a:r>
              <a:rPr lang="en-GB" dirty="0">
                <a:latin typeface="Arial"/>
                <a:cs typeface="Arial"/>
              </a:rPr>
              <a:t>Developed by PITUITARY Connect</a:t>
            </a:r>
          </a:p>
        </p:txBody>
      </p:sp>
      <p:sp>
        <p:nvSpPr>
          <p:cNvPr id="2" name="Slide Number Placeholder 1">
            <a:extLst>
              <a:ext uri="{FF2B5EF4-FFF2-40B4-BE49-F238E27FC236}">
                <a16:creationId xmlns:a16="http://schemas.microsoft.com/office/drawing/2014/main" id="{540EA3DA-3AD6-D5BC-D62A-2B30B5D20C25}"/>
              </a:ext>
            </a:extLst>
          </p:cNvPr>
          <p:cNvSpPr>
            <a:spLocks noGrp="1"/>
          </p:cNvSpPr>
          <p:nvPr>
            <p:ph type="sldNum" sz="quarter" idx="4"/>
          </p:nvPr>
        </p:nvSpPr>
        <p:spPr/>
        <p:txBody>
          <a:bodyPr/>
          <a:lstStyle/>
          <a:p>
            <a:fld id="{FCE43C0F-8A7B-3A4B-9DB5-B3472E36E833}" type="slidenum">
              <a:rPr lang="en-GB" smtClean="0"/>
              <a:pPr/>
              <a:t>3</a:t>
            </a:fld>
            <a:endParaRPr lang="en-GB" dirty="0"/>
          </a:p>
        </p:txBody>
      </p:sp>
      <p:pic>
        <p:nvPicPr>
          <p:cNvPr id="5" name="Picture 4">
            <a:hlinkClick r:id="rId3"/>
            <a:extLst>
              <a:ext uri="{FF2B5EF4-FFF2-40B4-BE49-F238E27FC236}">
                <a16:creationId xmlns:a16="http://schemas.microsoft.com/office/drawing/2014/main" id="{E5A3C757-D3C3-AB38-8270-12A9C8DB1DF1}"/>
              </a:ext>
            </a:extLst>
          </p:cNvPr>
          <p:cNvPicPr>
            <a:picLocks noChangeAspect="1"/>
          </p:cNvPicPr>
          <p:nvPr/>
        </p:nvPicPr>
        <p:blipFill rotWithShape="1">
          <a:blip r:embed="rId4"/>
          <a:srcRect r="1656"/>
          <a:stretch/>
        </p:blipFill>
        <p:spPr>
          <a:xfrm>
            <a:off x="7380000" y="1213200"/>
            <a:ext cx="2549116" cy="1004416"/>
          </a:xfrm>
          <a:prstGeom prst="rect">
            <a:avLst/>
          </a:prstGeom>
        </p:spPr>
      </p:pic>
    </p:spTree>
    <p:extLst>
      <p:ext uri="{BB962C8B-B14F-4D97-AF65-F5344CB8AC3E}">
        <p14:creationId xmlns:p14="http://schemas.microsoft.com/office/powerpoint/2010/main" val="148058413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EB5E76-AF9F-22DF-BED9-F513443ACB22}"/>
              </a:ext>
            </a:extLst>
          </p:cNvPr>
          <p:cNvSpPr>
            <a:spLocks noGrp="1"/>
          </p:cNvSpPr>
          <p:nvPr>
            <p:ph sz="quarter" idx="12"/>
          </p:nvPr>
        </p:nvSpPr>
        <p:spPr/>
        <p:txBody>
          <a:bodyPr vert="horz" lIns="0" tIns="0" rIns="0" bIns="0" rtlCol="0" anchor="t">
            <a:noAutofit/>
          </a:bodyPr>
          <a:lstStyle/>
          <a:p>
            <a:pPr marL="0" indent="0">
              <a:buNone/>
            </a:pPr>
            <a:r>
              <a:rPr lang="en-GB" dirty="0">
                <a:latin typeface="Arial"/>
                <a:cs typeface="Arial"/>
              </a:rPr>
              <a:t>To educate learners on the</a:t>
            </a:r>
            <a:r>
              <a:rPr lang="en-GB" b="1" dirty="0">
                <a:latin typeface="Arial"/>
                <a:cs typeface="Arial"/>
              </a:rPr>
              <a:t> </a:t>
            </a:r>
            <a:r>
              <a:rPr lang="en-GB" b="1" dirty="0">
                <a:solidFill>
                  <a:schemeClr val="accent1"/>
                </a:solidFill>
                <a:latin typeface="Arial"/>
                <a:cs typeface="Arial"/>
              </a:rPr>
              <a:t>key clinical data in functioning pituitary adenomas, including acromegaly, from endocrinology congresses in the first half of 2023:</a:t>
            </a:r>
          </a:p>
          <a:p>
            <a:r>
              <a:rPr lang="en-GB" dirty="0">
                <a:latin typeface="Arial"/>
                <a:cs typeface="Arial"/>
              </a:rPr>
              <a:t>Improve </a:t>
            </a:r>
            <a:r>
              <a:rPr lang="en-GB" b="1" dirty="0">
                <a:solidFill>
                  <a:schemeClr val="accent1"/>
                </a:solidFill>
                <a:latin typeface="Arial"/>
                <a:cs typeface="Arial"/>
              </a:rPr>
              <a:t>overall awareness and understanding </a:t>
            </a:r>
            <a:r>
              <a:rPr lang="en-GB" dirty="0">
                <a:latin typeface="Arial"/>
                <a:cs typeface="Arial"/>
              </a:rPr>
              <a:t>of the latest acromegaly data</a:t>
            </a:r>
          </a:p>
          <a:p>
            <a:r>
              <a:rPr lang="en-GB" dirty="0">
                <a:latin typeface="Arial"/>
                <a:cs typeface="Arial"/>
              </a:rPr>
              <a:t>Recognise key data for </a:t>
            </a:r>
            <a:r>
              <a:rPr lang="en-GB" b="1" dirty="0">
                <a:solidFill>
                  <a:schemeClr val="accent1"/>
                </a:solidFill>
                <a:latin typeface="Arial"/>
                <a:cs typeface="Arial"/>
              </a:rPr>
              <a:t>current</a:t>
            </a:r>
            <a:r>
              <a:rPr lang="en-GB" dirty="0">
                <a:latin typeface="Arial"/>
                <a:cs typeface="Arial"/>
              </a:rPr>
              <a:t> and </a:t>
            </a:r>
            <a:r>
              <a:rPr lang="en-GB" b="1" dirty="0">
                <a:solidFill>
                  <a:schemeClr val="accent1"/>
                </a:solidFill>
                <a:latin typeface="Arial"/>
                <a:cs typeface="Arial"/>
              </a:rPr>
              <a:t>potential future treatment options and strategies for acromegaly care</a:t>
            </a:r>
          </a:p>
          <a:p>
            <a:pPr marL="356870" indent="-356870"/>
            <a:endParaRPr lang="en-GB" dirty="0"/>
          </a:p>
        </p:txBody>
      </p:sp>
      <p:sp>
        <p:nvSpPr>
          <p:cNvPr id="3" name="Title 2">
            <a:extLst>
              <a:ext uri="{FF2B5EF4-FFF2-40B4-BE49-F238E27FC236}">
                <a16:creationId xmlns:a16="http://schemas.microsoft.com/office/drawing/2014/main" id="{132D1A28-0112-BA38-D8B2-34CBB6A9CB8A}"/>
              </a:ext>
            </a:extLst>
          </p:cNvPr>
          <p:cNvSpPr>
            <a:spLocks noGrp="1"/>
          </p:cNvSpPr>
          <p:nvPr>
            <p:ph type="title"/>
          </p:nvPr>
        </p:nvSpPr>
        <p:spPr/>
        <p:txBody>
          <a:bodyPr/>
          <a:lstStyle/>
          <a:p>
            <a:r>
              <a:rPr lang="en-GB" dirty="0"/>
              <a:t>Educational objectives</a:t>
            </a:r>
          </a:p>
        </p:txBody>
      </p:sp>
      <p:sp>
        <p:nvSpPr>
          <p:cNvPr id="5" name="Slide Number Placeholder 4">
            <a:extLst>
              <a:ext uri="{FF2B5EF4-FFF2-40B4-BE49-F238E27FC236}">
                <a16:creationId xmlns:a16="http://schemas.microsoft.com/office/drawing/2014/main" id="{DD3ADE44-4EAA-06CE-A4B2-477BCFDE396F}"/>
              </a:ext>
            </a:extLst>
          </p:cNvPr>
          <p:cNvSpPr>
            <a:spLocks noGrp="1"/>
          </p:cNvSpPr>
          <p:nvPr>
            <p:ph type="sldNum" sz="quarter" idx="4"/>
          </p:nvPr>
        </p:nvSpPr>
        <p:spPr/>
        <p:txBody>
          <a:bodyPr/>
          <a:lstStyle/>
          <a:p>
            <a:fld id="{FCE43C0F-8A7B-3A4B-9DB5-B3472E36E833}" type="slidenum">
              <a:rPr lang="en-GB" smtClean="0"/>
              <a:pPr/>
              <a:t>4</a:t>
            </a:fld>
            <a:endParaRPr lang="en-GB" dirty="0"/>
          </a:p>
        </p:txBody>
      </p:sp>
    </p:spTree>
    <p:extLst>
      <p:ext uri="{BB962C8B-B14F-4D97-AF65-F5344CB8AC3E}">
        <p14:creationId xmlns:p14="http://schemas.microsoft.com/office/powerpoint/2010/main" val="9947333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BDE853-5D10-FB8B-2E11-FA86B35AD6C0}"/>
              </a:ext>
            </a:extLst>
          </p:cNvPr>
          <p:cNvSpPr>
            <a:spLocks noGrp="1"/>
          </p:cNvSpPr>
          <p:nvPr>
            <p:ph type="sldNum" sz="quarter" idx="4"/>
          </p:nvPr>
        </p:nvSpPr>
        <p:spPr>
          <a:xfrm>
            <a:off x="10512491" y="6356351"/>
            <a:ext cx="1069909" cy="365125"/>
          </a:xfrm>
        </p:spPr>
        <p:txBody>
          <a:bodyPr/>
          <a:lstStyle/>
          <a:p>
            <a:fld id="{FCE43C0F-8A7B-3A4B-9DB5-B3472E36E833}" type="slidenum">
              <a:rPr lang="en-GB" smtClean="0"/>
              <a:pPr/>
              <a:t>5</a:t>
            </a:fld>
            <a:endParaRPr lang="en-GB" dirty="0"/>
          </a:p>
        </p:txBody>
      </p:sp>
      <p:sp>
        <p:nvSpPr>
          <p:cNvPr id="6" name="Title 5">
            <a:extLst>
              <a:ext uri="{FF2B5EF4-FFF2-40B4-BE49-F238E27FC236}">
                <a16:creationId xmlns:a16="http://schemas.microsoft.com/office/drawing/2014/main" id="{35C9C9C5-D7D1-5FB5-D477-860D13823851}"/>
              </a:ext>
            </a:extLst>
          </p:cNvPr>
          <p:cNvSpPr>
            <a:spLocks noGrp="1"/>
          </p:cNvSpPr>
          <p:nvPr>
            <p:ph type="title"/>
          </p:nvPr>
        </p:nvSpPr>
        <p:spPr>
          <a:xfrm>
            <a:off x="609600" y="274638"/>
            <a:ext cx="10972800" cy="4162474"/>
          </a:xfrm>
        </p:spPr>
        <p:txBody>
          <a:bodyPr>
            <a:normAutofit/>
          </a:bodyPr>
          <a:lstStyle/>
          <a:p>
            <a:br>
              <a:rPr lang="en-GB" dirty="0"/>
            </a:br>
            <a:r>
              <a:rPr lang="en-GB" dirty="0"/>
              <a:t>Precision medicine in acromegaly: results of the ACROFAST study</a:t>
            </a:r>
          </a:p>
        </p:txBody>
      </p:sp>
      <p:sp>
        <p:nvSpPr>
          <p:cNvPr id="7" name="Subtitle 6">
            <a:extLst>
              <a:ext uri="{FF2B5EF4-FFF2-40B4-BE49-F238E27FC236}">
                <a16:creationId xmlns:a16="http://schemas.microsoft.com/office/drawing/2014/main" id="{8E430D2C-AD48-6F06-C10F-6B77654C6113}"/>
              </a:ext>
            </a:extLst>
          </p:cNvPr>
          <p:cNvSpPr>
            <a:spLocks noGrp="1"/>
          </p:cNvSpPr>
          <p:nvPr>
            <p:ph type="subTitle" idx="1"/>
          </p:nvPr>
        </p:nvSpPr>
        <p:spPr>
          <a:xfrm>
            <a:off x="609600" y="4653136"/>
            <a:ext cx="10972800" cy="1655762"/>
          </a:xfrm>
        </p:spPr>
        <p:txBody>
          <a:bodyPr vert="horz" lIns="0" tIns="0" rIns="0" bIns="0" rtlCol="0" anchor="t">
            <a:normAutofit/>
          </a:bodyPr>
          <a:lstStyle/>
          <a:p>
            <a:r>
              <a:rPr lang="en-GB" sz="2400" b="1" dirty="0">
                <a:latin typeface="Arial"/>
                <a:ea typeface="Verdana"/>
                <a:cs typeface="Arial"/>
              </a:rPr>
              <a:t>Puig-Domingo M, et al. ECE 2023. Abstract EP730</a:t>
            </a:r>
            <a:endParaRPr lang="en-GB" sz="2400" b="1" dirty="0"/>
          </a:p>
          <a:p>
            <a:endParaRPr lang="en-GB" dirty="0"/>
          </a:p>
        </p:txBody>
      </p:sp>
    </p:spTree>
    <p:extLst>
      <p:ext uri="{BB962C8B-B14F-4D97-AF65-F5344CB8AC3E}">
        <p14:creationId xmlns:p14="http://schemas.microsoft.com/office/powerpoint/2010/main" val="425752990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a:xfrm>
            <a:off x="620713" y="908720"/>
            <a:ext cx="10963275" cy="4525963"/>
          </a:xfrm>
        </p:spPr>
        <p:txBody>
          <a:bodyPr vert="horz" lIns="0" tIns="0" rIns="0" bIns="0" rtlCol="0" anchor="t">
            <a:noAutofit/>
          </a:bodyPr>
          <a:lstStyle/>
          <a:p>
            <a:pPr marL="356870" indent="-356870"/>
            <a:r>
              <a:rPr lang="en-GB" sz="1800" dirty="0">
                <a:latin typeface="Arial"/>
                <a:cs typeface="Arial"/>
              </a:rPr>
              <a:t>Some biomarkers have been reported to predict first generation somatostatin receptor ligand (fgSRL) response including T2 MRI intensity, GH at 2 </a:t>
            </a:r>
            <a:r>
              <a:rPr lang="en-GB" sz="1800" dirty="0">
                <a:solidFill>
                  <a:schemeClr val="tx2"/>
                </a:solidFill>
                <a:latin typeface="Arial"/>
                <a:cs typeface="Arial"/>
              </a:rPr>
              <a:t>hours (GH</a:t>
            </a:r>
            <a:r>
              <a:rPr lang="en-GB" sz="1800" baseline="-25000" dirty="0">
                <a:solidFill>
                  <a:schemeClr val="tx2"/>
                </a:solidFill>
                <a:latin typeface="Arial"/>
                <a:cs typeface="Arial"/>
              </a:rPr>
              <a:t>2h </a:t>
            </a:r>
            <a:r>
              <a:rPr lang="en-GB" sz="1800" dirty="0">
                <a:solidFill>
                  <a:schemeClr val="tx2"/>
                </a:solidFill>
                <a:latin typeface="Arial"/>
                <a:cs typeface="Arial"/>
              </a:rPr>
              <a:t>) and </a:t>
            </a:r>
            <a:r>
              <a:rPr lang="en-GB" sz="1800" dirty="0">
                <a:latin typeface="Arial"/>
                <a:cs typeface="Arial"/>
              </a:rPr>
              <a:t>GH acute decrease</a:t>
            </a:r>
            <a:r>
              <a:rPr lang="en-GB" sz="1800" dirty="0">
                <a:solidFill>
                  <a:schemeClr val="tx2"/>
                </a:solidFill>
                <a:latin typeface="Arial"/>
                <a:cs typeface="Arial"/>
              </a:rPr>
              <a:t> (ΔGH</a:t>
            </a:r>
            <a:r>
              <a:rPr lang="en-GB" sz="1800" baseline="-25000" dirty="0">
                <a:solidFill>
                  <a:schemeClr val="tx2"/>
                </a:solidFill>
                <a:latin typeface="Arial"/>
                <a:cs typeface="Arial"/>
              </a:rPr>
              <a:t>2h </a:t>
            </a:r>
            <a:r>
              <a:rPr lang="en-GB" sz="1800" dirty="0">
                <a:solidFill>
                  <a:schemeClr val="tx2"/>
                </a:solidFill>
                <a:latin typeface="Arial"/>
                <a:cs typeface="Arial"/>
              </a:rPr>
              <a:t>% ) </a:t>
            </a:r>
            <a:r>
              <a:rPr lang="en-GB" sz="1800" dirty="0">
                <a:latin typeface="Arial"/>
                <a:cs typeface="Arial"/>
              </a:rPr>
              <a:t>after short acute octreotide test (sAOT) and molecules such as SST2 and E-cadherin)</a:t>
            </a:r>
            <a:endParaRPr lang="en-US" dirty="0">
              <a:latin typeface="Arial"/>
              <a:cs typeface="Arial"/>
            </a:endParaRPr>
          </a:p>
          <a:p>
            <a:pPr marL="356870" indent="-356870"/>
            <a:r>
              <a:rPr lang="en-GB" sz="1800" dirty="0">
                <a:solidFill>
                  <a:schemeClr val="tx2"/>
                </a:solidFill>
                <a:latin typeface="Arial"/>
                <a:cs typeface="Arial"/>
              </a:rPr>
              <a:t>The prospective ACROFAST trial evaluated the assignation of treatment according to fgSRLs response biomarkers compared to a control group in which fgSRLs or PEGV, or their combination were considered</a:t>
            </a:r>
          </a:p>
          <a:p>
            <a:endParaRPr lang="en-GB" sz="1800" dirty="0"/>
          </a:p>
        </p:txBody>
      </p:sp>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963199" cy="505504"/>
          </a:xfrm>
        </p:spPr>
        <p:txBody>
          <a:bodyPr/>
          <a:lstStyle/>
          <a:p>
            <a:r>
              <a:rPr lang="en-GB" dirty="0"/>
              <a:t>ACROFAST: background and study design</a:t>
            </a:r>
          </a:p>
        </p:txBody>
      </p:sp>
      <p:sp>
        <p:nvSpPr>
          <p:cNvPr id="22" name="Slide Number Placeholder 21">
            <a:extLst>
              <a:ext uri="{FF2B5EF4-FFF2-40B4-BE49-F238E27FC236}">
                <a16:creationId xmlns:a16="http://schemas.microsoft.com/office/drawing/2014/main" id="{B807C265-B349-000E-5BB9-EAB03C0AAA4E}"/>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6</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a:xfrm>
            <a:off x="620183" y="6356352"/>
            <a:ext cx="10893800" cy="346074"/>
          </a:xfrm>
        </p:spPr>
        <p:txBody>
          <a:bodyPr/>
          <a:lstStyle/>
          <a:p>
            <a:r>
              <a:rPr lang="en-GB" dirty="0">
                <a:solidFill>
                  <a:schemeClr val="tx2"/>
                </a:solidFill>
                <a:latin typeface="Arial"/>
                <a:cs typeface="Arial"/>
              </a:rPr>
              <a:t>GH, growth hormone; LAR, long-acting release; MRI, magnetic resonance imaging; PEGV, pegvisomant; SR, sustained release; </a:t>
            </a:r>
            <a:r>
              <a:rPr lang="en-GB" dirty="0">
                <a:latin typeface="Arial"/>
                <a:cs typeface="Arial"/>
              </a:rPr>
              <a:t>SRLs, somatostatin receptor ligands; </a:t>
            </a:r>
            <a:r>
              <a:rPr lang="en-GB" dirty="0">
                <a:solidFill>
                  <a:schemeClr val="tx2"/>
                </a:solidFill>
                <a:latin typeface="Arial"/>
                <a:cs typeface="Arial"/>
              </a:rPr>
              <a:t>SST2, somatostatin receptor type</a:t>
            </a:r>
            <a:endParaRPr lang="en-GB" dirty="0">
              <a:solidFill>
                <a:schemeClr val="tx2"/>
              </a:solidFill>
              <a:cs typeface="Arial"/>
            </a:endParaRPr>
          </a:p>
          <a:p>
            <a:r>
              <a:rPr lang="en-GB" dirty="0">
                <a:latin typeface="Arial"/>
                <a:cs typeface="Arial"/>
              </a:rPr>
              <a:t>Puig-Domingo M, et al. ECE 2023. Abstract EP730 (poster presentation) </a:t>
            </a:r>
            <a:endParaRPr lang="en-GB" dirty="0"/>
          </a:p>
          <a:p>
            <a:endParaRPr lang="en-GB" dirty="0"/>
          </a:p>
        </p:txBody>
      </p:sp>
      <p:grpSp>
        <p:nvGrpSpPr>
          <p:cNvPr id="4" name="Group 3">
            <a:extLst>
              <a:ext uri="{FF2B5EF4-FFF2-40B4-BE49-F238E27FC236}">
                <a16:creationId xmlns:a16="http://schemas.microsoft.com/office/drawing/2014/main" id="{B76AD28B-FA33-B5BC-7E45-FB83F8C86320}"/>
              </a:ext>
            </a:extLst>
          </p:cNvPr>
          <p:cNvGrpSpPr/>
          <p:nvPr/>
        </p:nvGrpSpPr>
        <p:grpSpPr>
          <a:xfrm>
            <a:off x="628319" y="2733757"/>
            <a:ext cx="10959908" cy="3151073"/>
            <a:chOff x="434624" y="2361383"/>
            <a:chExt cx="11807193" cy="3224110"/>
          </a:xfrm>
        </p:grpSpPr>
        <p:sp>
          <p:nvSpPr>
            <p:cNvPr id="18" name="Rectangle: Rounded Corners 17">
              <a:extLst>
                <a:ext uri="{FF2B5EF4-FFF2-40B4-BE49-F238E27FC236}">
                  <a16:creationId xmlns:a16="http://schemas.microsoft.com/office/drawing/2014/main" id="{6D12DD0A-536A-F50B-D588-5781B2A863CF}"/>
                </a:ext>
              </a:extLst>
            </p:cNvPr>
            <p:cNvSpPr/>
            <p:nvPr/>
          </p:nvSpPr>
          <p:spPr>
            <a:xfrm>
              <a:off x="434624" y="3474711"/>
              <a:ext cx="2979065" cy="931165"/>
            </a:xfrm>
            <a:prstGeom prst="roundRect">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GB" sz="1300" b="1" dirty="0">
                  <a:solidFill>
                    <a:schemeClr val="tx1"/>
                  </a:solidFill>
                  <a:latin typeface="Arial"/>
                  <a:cs typeface="Arial"/>
                </a:rPr>
                <a:t>Protocol:</a:t>
              </a:r>
              <a:r>
                <a:rPr lang="en-GB" sz="1300" dirty="0">
                  <a:solidFill>
                    <a:schemeClr val="tx1"/>
                  </a:solidFill>
                  <a:latin typeface="Arial"/>
                  <a:cs typeface="Arial"/>
                </a:rPr>
                <a:t> fgSRLs were initiated at medium dose (octreotide LAR 20 mg or lanreotide SR 90mg) and up-titrated if required</a:t>
              </a:r>
            </a:p>
          </p:txBody>
        </p:sp>
        <p:sp>
          <p:nvSpPr>
            <p:cNvPr id="19" name="Rectangle: Rounded Corners 18">
              <a:extLst>
                <a:ext uri="{FF2B5EF4-FFF2-40B4-BE49-F238E27FC236}">
                  <a16:creationId xmlns:a16="http://schemas.microsoft.com/office/drawing/2014/main" id="{80527CA4-9200-7A7B-E454-6B5E22784C91}"/>
                </a:ext>
              </a:extLst>
            </p:cNvPr>
            <p:cNvSpPr/>
            <p:nvPr/>
          </p:nvSpPr>
          <p:spPr>
            <a:xfrm>
              <a:off x="444725" y="4584289"/>
              <a:ext cx="2983106" cy="1001204"/>
            </a:xfrm>
            <a:prstGeom prst="roundRect">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GB" sz="1300" b="1" dirty="0">
                  <a:solidFill>
                    <a:schemeClr val="tx1"/>
                  </a:solidFill>
                  <a:latin typeface="Arial" panose="020B0604020202020204" pitchFamily="34" charset="0"/>
                  <a:cs typeface="Arial" panose="020B0604020202020204" pitchFamily="34" charset="0"/>
                </a:rPr>
                <a:t>Outcome:</a:t>
              </a:r>
              <a:r>
                <a:rPr lang="en-GB" sz="1300" dirty="0">
                  <a:solidFill>
                    <a:schemeClr val="tx1"/>
                  </a:solidFill>
                  <a:latin typeface="Arial" panose="020B0604020202020204" pitchFamily="34" charset="0"/>
                  <a:cs typeface="Arial" panose="020B0604020202020204" pitchFamily="34" charset="0"/>
                </a:rPr>
                <a:t> Differences in time to control &amp; in the percentage of subjects controlled with medical treatment at 6 months in each group</a:t>
              </a:r>
            </a:p>
          </p:txBody>
        </p:sp>
        <p:sp>
          <p:nvSpPr>
            <p:cNvPr id="24" name="Rectangle: Rounded Corners 23">
              <a:extLst>
                <a:ext uri="{FF2B5EF4-FFF2-40B4-BE49-F238E27FC236}">
                  <a16:creationId xmlns:a16="http://schemas.microsoft.com/office/drawing/2014/main" id="{1789EFF4-70A6-E28F-F18B-59AC2F03978A}"/>
                </a:ext>
              </a:extLst>
            </p:cNvPr>
            <p:cNvSpPr/>
            <p:nvPr/>
          </p:nvSpPr>
          <p:spPr>
            <a:xfrm>
              <a:off x="4086063" y="2363524"/>
              <a:ext cx="2104689" cy="554432"/>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0" tIns="45720" rIns="0" bIns="45720" rtlCol="0" anchor="ctr"/>
            <a:lstStyle/>
            <a:p>
              <a:pPr algn="ctr"/>
              <a:r>
                <a:rPr lang="en-GB" sz="1400" dirty="0">
                  <a:latin typeface="Arial" panose="020B0604020202020204" pitchFamily="34" charset="0"/>
                  <a:cs typeface="Arial" panose="020B0604020202020204" pitchFamily="34" charset="0"/>
                </a:rPr>
                <a:t>Sequential treatment (A) (n=30)</a:t>
              </a:r>
            </a:p>
          </p:txBody>
        </p:sp>
        <p:cxnSp>
          <p:nvCxnSpPr>
            <p:cNvPr id="25" name="Straight Arrow Connector 24">
              <a:extLst>
                <a:ext uri="{FF2B5EF4-FFF2-40B4-BE49-F238E27FC236}">
                  <a16:creationId xmlns:a16="http://schemas.microsoft.com/office/drawing/2014/main" id="{42BE69DD-711A-EFAB-16FE-C895DB6FCB01}"/>
                </a:ext>
              </a:extLst>
            </p:cNvPr>
            <p:cNvCxnSpPr/>
            <p:nvPr/>
          </p:nvCxnSpPr>
          <p:spPr>
            <a:xfrm>
              <a:off x="5099051" y="3088217"/>
              <a:ext cx="14817" cy="1888067"/>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6" name="Rectangle: Rounded Corners 25">
              <a:extLst>
                <a:ext uri="{FF2B5EF4-FFF2-40B4-BE49-F238E27FC236}">
                  <a16:creationId xmlns:a16="http://schemas.microsoft.com/office/drawing/2014/main" id="{6A11922E-A59D-0903-F780-71DB0A1841DA}"/>
                </a:ext>
              </a:extLst>
            </p:cNvPr>
            <p:cNvSpPr/>
            <p:nvPr/>
          </p:nvSpPr>
          <p:spPr>
            <a:xfrm>
              <a:off x="4477645" y="5009357"/>
              <a:ext cx="1236856" cy="427433"/>
            </a:xfrm>
            <a:prstGeom prst="roundRect">
              <a:avLst/>
            </a:prstGeom>
            <a:solidFill>
              <a:schemeClr val="accent6">
                <a:lumMod val="40000"/>
                <a:lumOff val="6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GB" sz="1400" dirty="0">
                  <a:solidFill>
                    <a:schemeClr val="tx1"/>
                  </a:solidFill>
                  <a:latin typeface="Arial" panose="020B0604020202020204" pitchFamily="34" charset="0"/>
                  <a:cs typeface="Arial" panose="020B0604020202020204" pitchFamily="34" charset="0"/>
                </a:rPr>
                <a:t>fgSRLs</a:t>
              </a:r>
            </a:p>
          </p:txBody>
        </p:sp>
        <p:sp>
          <p:nvSpPr>
            <p:cNvPr id="27" name="Rectangle: Rounded Corners 26">
              <a:extLst>
                <a:ext uri="{FF2B5EF4-FFF2-40B4-BE49-F238E27FC236}">
                  <a16:creationId xmlns:a16="http://schemas.microsoft.com/office/drawing/2014/main" id="{776DCFA0-6C7C-2041-ED66-3CC7A5588C8D}"/>
                </a:ext>
              </a:extLst>
            </p:cNvPr>
            <p:cNvSpPr/>
            <p:nvPr/>
          </p:nvSpPr>
          <p:spPr>
            <a:xfrm>
              <a:off x="6477896" y="2363524"/>
              <a:ext cx="5396104" cy="554432"/>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GB" sz="1400" dirty="0">
                  <a:latin typeface="Arial" panose="020B0604020202020204" pitchFamily="34" charset="0"/>
                  <a:cs typeface="Arial" panose="020B0604020202020204" pitchFamily="34" charset="0"/>
                </a:rPr>
                <a:t>Personalized treatment (B) </a:t>
              </a:r>
            </a:p>
            <a:p>
              <a:pPr algn="ctr"/>
              <a:r>
                <a:rPr lang="en-GB" sz="1400" dirty="0">
                  <a:latin typeface="Arial" panose="020B0604020202020204" pitchFamily="34" charset="0"/>
                  <a:cs typeface="Arial" panose="020B0604020202020204" pitchFamily="34" charset="0"/>
                </a:rPr>
                <a:t>(n=27)</a:t>
              </a:r>
            </a:p>
          </p:txBody>
        </p:sp>
        <p:sp>
          <p:nvSpPr>
            <p:cNvPr id="29" name="Rectangle: Rounded Corners 28">
              <a:extLst>
                <a:ext uri="{FF2B5EF4-FFF2-40B4-BE49-F238E27FC236}">
                  <a16:creationId xmlns:a16="http://schemas.microsoft.com/office/drawing/2014/main" id="{8444A14A-F904-8784-176B-22A609D5F16C}"/>
                </a:ext>
              </a:extLst>
            </p:cNvPr>
            <p:cNvSpPr/>
            <p:nvPr/>
          </p:nvSpPr>
          <p:spPr>
            <a:xfrm>
              <a:off x="6477895" y="3062023"/>
              <a:ext cx="1575523" cy="363933"/>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GB" sz="1300" dirty="0">
                  <a:latin typeface="Arial" panose="020B0604020202020204" pitchFamily="34" charset="0"/>
                  <a:cs typeface="Arial" panose="020B0604020202020204" pitchFamily="34" charset="0"/>
                </a:rPr>
                <a:t>Full response </a:t>
              </a:r>
            </a:p>
          </p:txBody>
        </p:sp>
        <p:sp>
          <p:nvSpPr>
            <p:cNvPr id="30" name="Rectangle: Rounded Corners 29">
              <a:extLst>
                <a:ext uri="{FF2B5EF4-FFF2-40B4-BE49-F238E27FC236}">
                  <a16:creationId xmlns:a16="http://schemas.microsoft.com/office/drawing/2014/main" id="{669D5AD1-6411-B908-116B-4B210A706A5D}"/>
                </a:ext>
              </a:extLst>
            </p:cNvPr>
            <p:cNvSpPr/>
            <p:nvPr/>
          </p:nvSpPr>
          <p:spPr>
            <a:xfrm>
              <a:off x="8224144" y="3083189"/>
              <a:ext cx="1903606" cy="353349"/>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0" tIns="45720" rIns="0" bIns="45720" rtlCol="0" anchor="ctr"/>
            <a:lstStyle/>
            <a:p>
              <a:pPr algn="ctr"/>
              <a:r>
                <a:rPr lang="en-GB" sz="1300" dirty="0">
                  <a:latin typeface="Arial" panose="020B0604020202020204" pitchFamily="34" charset="0"/>
                  <a:cs typeface="Arial" panose="020B0604020202020204" pitchFamily="34" charset="0"/>
                </a:rPr>
                <a:t>Intermediate response</a:t>
              </a:r>
            </a:p>
          </p:txBody>
        </p:sp>
        <p:sp>
          <p:nvSpPr>
            <p:cNvPr id="31" name="Rectangle: Rounded Corners 30">
              <a:extLst>
                <a:ext uri="{FF2B5EF4-FFF2-40B4-BE49-F238E27FC236}">
                  <a16:creationId xmlns:a16="http://schemas.microsoft.com/office/drawing/2014/main" id="{5BEA08CC-18B9-90E7-EB31-F17C43F13C4B}"/>
                </a:ext>
              </a:extLst>
            </p:cNvPr>
            <p:cNvSpPr/>
            <p:nvPr/>
          </p:nvSpPr>
          <p:spPr>
            <a:xfrm>
              <a:off x="10330226" y="3083189"/>
              <a:ext cx="1533189" cy="363932"/>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GB" sz="1300" dirty="0">
                  <a:latin typeface="Arial" panose="020B0604020202020204" pitchFamily="34" charset="0"/>
                  <a:cs typeface="Arial" panose="020B0604020202020204" pitchFamily="34" charset="0"/>
                </a:rPr>
                <a:t>Non-response </a:t>
              </a:r>
            </a:p>
          </p:txBody>
        </p:sp>
        <p:sp>
          <p:nvSpPr>
            <p:cNvPr id="32" name="Rectangle: Rounded Corners 31">
              <a:extLst>
                <a:ext uri="{FF2B5EF4-FFF2-40B4-BE49-F238E27FC236}">
                  <a16:creationId xmlns:a16="http://schemas.microsoft.com/office/drawing/2014/main" id="{A7F55EF0-8CB0-53CE-9F37-1161D4B4EEA4}"/>
                </a:ext>
              </a:extLst>
            </p:cNvPr>
            <p:cNvSpPr/>
            <p:nvPr/>
          </p:nvSpPr>
          <p:spPr>
            <a:xfrm>
              <a:off x="444727" y="2361383"/>
              <a:ext cx="2979064" cy="920581"/>
            </a:xfrm>
            <a:prstGeom prst="roundRect">
              <a:avLst/>
            </a:prstGeom>
            <a:solidFill>
              <a:schemeClr val="bg2"/>
            </a:solidFill>
            <a:ln>
              <a:solidFill>
                <a:schemeClr val="bg2"/>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GB" sz="1300" b="1" dirty="0">
                  <a:solidFill>
                    <a:schemeClr val="tx1"/>
                  </a:solidFill>
                  <a:latin typeface="Arial"/>
                  <a:cs typeface="Arial"/>
                </a:rPr>
                <a:t>Participants: </a:t>
              </a:r>
              <a:r>
                <a:rPr lang="en-GB" sz="1300" dirty="0">
                  <a:solidFill>
                    <a:schemeClr val="tx1"/>
                  </a:solidFill>
                  <a:latin typeface="Arial"/>
                  <a:cs typeface="Arial"/>
                </a:rPr>
                <a:t>Newly diagnosed &amp; non cured after surgery with acromegaly from 21 university hospitals in Spain</a:t>
              </a:r>
            </a:p>
          </p:txBody>
        </p:sp>
        <p:sp>
          <p:nvSpPr>
            <p:cNvPr id="36" name="TextBox 35">
              <a:extLst>
                <a:ext uri="{FF2B5EF4-FFF2-40B4-BE49-F238E27FC236}">
                  <a16:creationId xmlns:a16="http://schemas.microsoft.com/office/drawing/2014/main" id="{7838EA21-44C0-B041-1D0B-2CE5B5BB0DC6}"/>
                </a:ext>
              </a:extLst>
            </p:cNvPr>
            <p:cNvSpPr txBox="1"/>
            <p:nvPr/>
          </p:nvSpPr>
          <p:spPr>
            <a:xfrm>
              <a:off x="6423146" y="3583780"/>
              <a:ext cx="1649864" cy="182732"/>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r>
                <a:rPr lang="en-GB" sz="1200" dirty="0">
                  <a:latin typeface="Arial"/>
                  <a:ea typeface="Aileron" charset="0"/>
                  <a:cs typeface="Arial"/>
                </a:rPr>
                <a:t>sAOT: GH</a:t>
              </a:r>
              <a:r>
                <a:rPr lang="en-GB" sz="1200" baseline="-25000" dirty="0">
                  <a:latin typeface="Arial"/>
                  <a:ea typeface="Aileron" charset="0"/>
                  <a:cs typeface="Arial"/>
                </a:rPr>
                <a:t>2h</a:t>
              </a:r>
              <a:r>
                <a:rPr lang="en-GB" sz="1200" dirty="0">
                  <a:latin typeface="Arial"/>
                  <a:ea typeface="Aileron" charset="0"/>
                  <a:cs typeface="Arial"/>
                </a:rPr>
                <a:t> &lt;2.7 ng/ml</a:t>
              </a:r>
            </a:p>
          </p:txBody>
        </p:sp>
        <p:sp>
          <p:nvSpPr>
            <p:cNvPr id="39" name="TextBox 38">
              <a:extLst>
                <a:ext uri="{FF2B5EF4-FFF2-40B4-BE49-F238E27FC236}">
                  <a16:creationId xmlns:a16="http://schemas.microsoft.com/office/drawing/2014/main" id="{AF36CA8A-D580-C078-F4E0-39C52B955BC8}"/>
                </a:ext>
              </a:extLst>
            </p:cNvPr>
            <p:cNvSpPr txBox="1"/>
            <p:nvPr/>
          </p:nvSpPr>
          <p:spPr>
            <a:xfrm>
              <a:off x="6008292" y="3954196"/>
              <a:ext cx="997617" cy="335009"/>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algn="ctr"/>
              <a:r>
                <a:rPr lang="en-GB" sz="1100" dirty="0">
                  <a:latin typeface="Arial"/>
                  <a:ea typeface="Aileron" charset="0"/>
                  <a:cs typeface="Arial"/>
                </a:rPr>
                <a:t>Or </a:t>
              </a:r>
              <a:endParaRPr lang="en-GB" sz="1100">
                <a:latin typeface="Arial" panose="020B0604020202020204" pitchFamily="34" charset="0"/>
                <a:cs typeface="Arial" panose="020B0604020202020204" pitchFamily="34" charset="0"/>
              </a:endParaRPr>
            </a:p>
            <a:p>
              <a:pPr algn="ctr"/>
              <a:r>
                <a:rPr lang="en-GB" sz="1100" dirty="0">
                  <a:latin typeface="Arial"/>
                  <a:ea typeface="Aileron" charset="0"/>
                  <a:cs typeface="Arial"/>
                </a:rPr>
                <a:t>E-cadherin +ve</a:t>
              </a:r>
            </a:p>
          </p:txBody>
        </p:sp>
        <p:sp>
          <p:nvSpPr>
            <p:cNvPr id="40" name="TextBox 39">
              <a:extLst>
                <a:ext uri="{FF2B5EF4-FFF2-40B4-BE49-F238E27FC236}">
                  <a16:creationId xmlns:a16="http://schemas.microsoft.com/office/drawing/2014/main" id="{08CC9484-3666-319E-A62C-DFC1813EE853}"/>
                </a:ext>
              </a:extLst>
            </p:cNvPr>
            <p:cNvSpPr txBox="1"/>
            <p:nvPr/>
          </p:nvSpPr>
          <p:spPr>
            <a:xfrm>
              <a:off x="7482040" y="3954195"/>
              <a:ext cx="822951" cy="335009"/>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algn="ctr"/>
              <a:r>
                <a:rPr lang="en-GB" sz="1100" dirty="0">
                  <a:latin typeface="Arial"/>
                  <a:cs typeface="Arial"/>
                </a:rPr>
                <a:t>&amp; T2 MRI </a:t>
              </a:r>
            </a:p>
            <a:p>
              <a:pPr algn="ctr"/>
              <a:r>
                <a:rPr lang="en-GB" sz="1100" dirty="0">
                  <a:latin typeface="Arial" panose="020B0604020202020204" pitchFamily="34" charset="0"/>
                  <a:ea typeface="Aileron" charset="0"/>
                  <a:cs typeface="Arial" panose="020B0604020202020204" pitchFamily="34" charset="0"/>
                </a:rPr>
                <a:t>Hypointense</a:t>
              </a:r>
            </a:p>
          </p:txBody>
        </p:sp>
        <p:cxnSp>
          <p:nvCxnSpPr>
            <p:cNvPr id="41" name="Straight Arrow Connector 40">
              <a:extLst>
                <a:ext uri="{FF2B5EF4-FFF2-40B4-BE49-F238E27FC236}">
                  <a16:creationId xmlns:a16="http://schemas.microsoft.com/office/drawing/2014/main" id="{C9140076-05ED-650B-DC30-377CFDDA66A4}"/>
                </a:ext>
              </a:extLst>
            </p:cNvPr>
            <p:cNvCxnSpPr>
              <a:cxnSpLocks/>
            </p:cNvCxnSpPr>
            <p:nvPr/>
          </p:nvCxnSpPr>
          <p:spPr>
            <a:xfrm>
              <a:off x="7215716" y="3945467"/>
              <a:ext cx="4234" cy="1020233"/>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235BFA40-ABC5-BEEA-E094-479814236A47}"/>
                </a:ext>
              </a:extLst>
            </p:cNvPr>
            <p:cNvCxnSpPr/>
            <p:nvPr/>
          </p:nvCxnSpPr>
          <p:spPr>
            <a:xfrm>
              <a:off x="6511926" y="4331758"/>
              <a:ext cx="723900" cy="300567"/>
            </a:xfrm>
            <a:prstGeom prst="straightConnector1">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19F5E78C-9D79-2F84-1061-80EC1DE2AEE2}"/>
                </a:ext>
              </a:extLst>
            </p:cNvPr>
            <p:cNvCxnSpPr>
              <a:cxnSpLocks/>
            </p:cNvCxnSpPr>
            <p:nvPr/>
          </p:nvCxnSpPr>
          <p:spPr>
            <a:xfrm flipV="1">
              <a:off x="7231592" y="4357158"/>
              <a:ext cx="639234" cy="260350"/>
            </a:xfrm>
            <a:prstGeom prst="straightConnector1">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7" name="Rectangle: Rounded Corners 46">
              <a:extLst>
                <a:ext uri="{FF2B5EF4-FFF2-40B4-BE49-F238E27FC236}">
                  <a16:creationId xmlns:a16="http://schemas.microsoft.com/office/drawing/2014/main" id="{7543D36E-EDFF-151B-D899-6DE728A6207D}"/>
                </a:ext>
              </a:extLst>
            </p:cNvPr>
            <p:cNvSpPr/>
            <p:nvPr/>
          </p:nvSpPr>
          <p:spPr>
            <a:xfrm>
              <a:off x="6594312" y="5009357"/>
              <a:ext cx="1215690" cy="427433"/>
            </a:xfrm>
            <a:prstGeom prst="roundRect">
              <a:avLst/>
            </a:prstGeom>
            <a:solidFill>
              <a:schemeClr val="accent6">
                <a:lumMod val="40000"/>
                <a:lumOff val="6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GB" sz="1400" dirty="0">
                  <a:solidFill>
                    <a:schemeClr val="tx1"/>
                  </a:solidFill>
                  <a:latin typeface="Arial" panose="020B0604020202020204" pitchFamily="34" charset="0"/>
                  <a:cs typeface="Arial" panose="020B0604020202020204" pitchFamily="34" charset="0"/>
                </a:rPr>
                <a:t>fgSRLs</a:t>
              </a:r>
            </a:p>
          </p:txBody>
        </p:sp>
        <p:sp>
          <p:nvSpPr>
            <p:cNvPr id="48" name="TextBox 47">
              <a:extLst>
                <a:ext uri="{FF2B5EF4-FFF2-40B4-BE49-F238E27FC236}">
                  <a16:creationId xmlns:a16="http://schemas.microsoft.com/office/drawing/2014/main" id="{909E619C-5A66-95FA-F2A1-3C5BBCDC114B}"/>
                </a:ext>
              </a:extLst>
            </p:cNvPr>
            <p:cNvSpPr txBox="1"/>
            <p:nvPr/>
          </p:nvSpPr>
          <p:spPr>
            <a:xfrm>
              <a:off x="8299342" y="3583779"/>
              <a:ext cx="1802697" cy="365465"/>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r>
                <a:rPr lang="en-GB" sz="1200" dirty="0">
                  <a:latin typeface="Arial"/>
                  <a:ea typeface="Aileron" charset="0"/>
                  <a:cs typeface="Arial"/>
                </a:rPr>
                <a:t>sAOT: GH</a:t>
              </a:r>
              <a:r>
                <a:rPr lang="en-GB" sz="1200" baseline="-25000" dirty="0">
                  <a:latin typeface="Arial"/>
                  <a:ea typeface="Aileron" charset="0"/>
                  <a:cs typeface="Arial"/>
                </a:rPr>
                <a:t>2h</a:t>
              </a:r>
              <a:r>
                <a:rPr lang="en-GB" sz="1200" dirty="0">
                  <a:latin typeface="Arial"/>
                  <a:ea typeface="Aileron" charset="0"/>
                  <a:cs typeface="Arial"/>
                </a:rPr>
                <a:t> &gt;2.7 ng/ml &amp;</a:t>
              </a:r>
            </a:p>
            <a:p>
              <a:r>
                <a:rPr lang="en-GB" sz="1200" dirty="0">
                  <a:latin typeface="Arial"/>
                  <a:ea typeface="Aileron" charset="0"/>
                  <a:cs typeface="Arial"/>
                </a:rPr>
                <a:t>   Δ</a:t>
              </a:r>
              <a:r>
                <a:rPr lang="en-GB" sz="1200" dirty="0">
                  <a:latin typeface="Arial"/>
                  <a:ea typeface="+mn-lt"/>
                  <a:cs typeface="Arial"/>
                </a:rPr>
                <a:t>GH</a:t>
              </a:r>
              <a:r>
                <a:rPr lang="en-GB" sz="1200" baseline="-25000" dirty="0">
                  <a:latin typeface="Arial"/>
                  <a:ea typeface="+mn-lt"/>
                  <a:cs typeface="Arial"/>
                </a:rPr>
                <a:t>2h </a:t>
              </a:r>
              <a:r>
                <a:rPr lang="en-GB" sz="1200" dirty="0">
                  <a:latin typeface="Arial"/>
                  <a:ea typeface="Aileron" charset="0"/>
                  <a:cs typeface="Arial"/>
                </a:rPr>
                <a:t>% &gt;50%  </a:t>
              </a:r>
            </a:p>
          </p:txBody>
        </p:sp>
        <p:cxnSp>
          <p:nvCxnSpPr>
            <p:cNvPr id="51" name="Straight Arrow Connector 50">
              <a:extLst>
                <a:ext uri="{FF2B5EF4-FFF2-40B4-BE49-F238E27FC236}">
                  <a16:creationId xmlns:a16="http://schemas.microsoft.com/office/drawing/2014/main" id="{36F5B598-742C-AA47-36EB-2C908D9D8B8E}"/>
                </a:ext>
              </a:extLst>
            </p:cNvPr>
            <p:cNvCxnSpPr>
              <a:cxnSpLocks/>
            </p:cNvCxnSpPr>
            <p:nvPr/>
          </p:nvCxnSpPr>
          <p:spPr>
            <a:xfrm>
              <a:off x="8845550" y="4040717"/>
              <a:ext cx="0" cy="268816"/>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3D8C5E07-D32B-B706-A413-4740F44E4191}"/>
                </a:ext>
              </a:extLst>
            </p:cNvPr>
            <p:cNvSpPr txBox="1"/>
            <p:nvPr/>
          </p:nvSpPr>
          <p:spPr>
            <a:xfrm>
              <a:off x="8374786" y="4303446"/>
              <a:ext cx="990900" cy="365464"/>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r>
                <a:rPr lang="en-GB" sz="1200" dirty="0">
                  <a:latin typeface="Arial"/>
                  <a:ea typeface="Aileron" charset="0"/>
                  <a:cs typeface="Arial"/>
                </a:rPr>
                <a:t>&amp; T2 MRI </a:t>
              </a:r>
            </a:p>
            <a:p>
              <a:r>
                <a:rPr lang="en-GB" sz="1200" dirty="0">
                  <a:latin typeface="Arial"/>
                  <a:ea typeface="Aileron" charset="0"/>
                  <a:cs typeface="Arial"/>
                </a:rPr>
                <a:t>Hyperintense </a:t>
              </a:r>
            </a:p>
          </p:txBody>
        </p:sp>
        <p:cxnSp>
          <p:nvCxnSpPr>
            <p:cNvPr id="54" name="Straight Arrow Connector 53">
              <a:extLst>
                <a:ext uri="{FF2B5EF4-FFF2-40B4-BE49-F238E27FC236}">
                  <a16:creationId xmlns:a16="http://schemas.microsoft.com/office/drawing/2014/main" id="{30F608B3-F034-B6F6-15FC-CEAB96784B7D}"/>
                </a:ext>
              </a:extLst>
            </p:cNvPr>
            <p:cNvCxnSpPr>
              <a:cxnSpLocks/>
            </p:cNvCxnSpPr>
            <p:nvPr/>
          </p:nvCxnSpPr>
          <p:spPr>
            <a:xfrm>
              <a:off x="8845550" y="4696883"/>
              <a:ext cx="0" cy="268816"/>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5" name="Rectangle: Rounded Corners 54">
              <a:extLst>
                <a:ext uri="{FF2B5EF4-FFF2-40B4-BE49-F238E27FC236}">
                  <a16:creationId xmlns:a16="http://schemas.microsoft.com/office/drawing/2014/main" id="{D4B94481-F818-0162-5D21-E5FD1CC6A2E5}"/>
                </a:ext>
              </a:extLst>
            </p:cNvPr>
            <p:cNvSpPr/>
            <p:nvPr/>
          </p:nvSpPr>
          <p:spPr>
            <a:xfrm>
              <a:off x="8425229" y="5009357"/>
              <a:ext cx="1734272" cy="427433"/>
            </a:xfrm>
            <a:prstGeom prst="roundRect">
              <a:avLst/>
            </a:prstGeom>
            <a:solidFill>
              <a:schemeClr val="accent6">
                <a:lumMod val="40000"/>
                <a:lumOff val="6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GB" sz="1400" dirty="0">
                  <a:solidFill>
                    <a:schemeClr val="tx1"/>
                  </a:solidFill>
                  <a:latin typeface="Arial"/>
                  <a:cs typeface="Arial"/>
                </a:rPr>
                <a:t>fgSRLs + PEGV 1.0 mg/Kg/w</a:t>
              </a:r>
            </a:p>
          </p:txBody>
        </p:sp>
        <p:sp>
          <p:nvSpPr>
            <p:cNvPr id="58" name="TextBox 57">
              <a:extLst>
                <a:ext uri="{FF2B5EF4-FFF2-40B4-BE49-F238E27FC236}">
                  <a16:creationId xmlns:a16="http://schemas.microsoft.com/office/drawing/2014/main" id="{2BC49ED5-AB18-0E99-B8E6-7D76296AD2EF}"/>
                </a:ext>
              </a:extLst>
            </p:cNvPr>
            <p:cNvSpPr txBox="1"/>
            <p:nvPr/>
          </p:nvSpPr>
          <p:spPr>
            <a:xfrm>
              <a:off x="10193393" y="3573195"/>
              <a:ext cx="1802697" cy="365464"/>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r>
                <a:rPr lang="en-GB" sz="1200" dirty="0">
                  <a:latin typeface="Arial"/>
                  <a:ea typeface="Aileron" charset="0"/>
                  <a:cs typeface="Arial"/>
                </a:rPr>
                <a:t>sAOT: GH</a:t>
              </a:r>
              <a:r>
                <a:rPr lang="en-GB" sz="1200" baseline="-25000" dirty="0">
                  <a:latin typeface="Arial"/>
                  <a:ea typeface="Aileron" charset="0"/>
                  <a:cs typeface="Arial"/>
                </a:rPr>
                <a:t>2h</a:t>
              </a:r>
              <a:r>
                <a:rPr lang="en-GB" sz="1200" dirty="0">
                  <a:latin typeface="Arial"/>
                  <a:ea typeface="Aileron" charset="0"/>
                  <a:cs typeface="Arial"/>
                </a:rPr>
                <a:t> &gt;2.7 ng/ml &amp;</a:t>
              </a:r>
            </a:p>
            <a:p>
              <a:r>
                <a:rPr lang="en-GB" sz="1200" dirty="0">
                  <a:latin typeface="Arial"/>
                  <a:ea typeface="Aileron" charset="0"/>
                  <a:cs typeface="Arial"/>
                </a:rPr>
                <a:t>    Δ</a:t>
              </a:r>
              <a:r>
                <a:rPr lang="en-GB" sz="1200" dirty="0">
                  <a:latin typeface="Arial"/>
                  <a:ea typeface="+mn-lt"/>
                  <a:cs typeface="Arial"/>
                </a:rPr>
                <a:t>GH</a:t>
              </a:r>
              <a:r>
                <a:rPr lang="en-GB" sz="1200" baseline="-25000" dirty="0">
                  <a:latin typeface="Arial"/>
                  <a:ea typeface="+mn-lt"/>
                  <a:cs typeface="Arial"/>
                </a:rPr>
                <a:t>2h </a:t>
              </a:r>
              <a:r>
                <a:rPr lang="en-GB" sz="1200" dirty="0">
                  <a:latin typeface="Arial"/>
                  <a:ea typeface="Aileron" charset="0"/>
                  <a:cs typeface="Arial"/>
                </a:rPr>
                <a:t>% &lt;50%  </a:t>
              </a:r>
            </a:p>
          </p:txBody>
        </p:sp>
        <p:cxnSp>
          <p:nvCxnSpPr>
            <p:cNvPr id="60" name="Straight Arrow Connector 59">
              <a:extLst>
                <a:ext uri="{FF2B5EF4-FFF2-40B4-BE49-F238E27FC236}">
                  <a16:creationId xmlns:a16="http://schemas.microsoft.com/office/drawing/2014/main" id="{90546311-2678-406B-EBB7-C4880311C4D6}"/>
                </a:ext>
              </a:extLst>
            </p:cNvPr>
            <p:cNvCxnSpPr>
              <a:cxnSpLocks/>
            </p:cNvCxnSpPr>
            <p:nvPr/>
          </p:nvCxnSpPr>
          <p:spPr>
            <a:xfrm>
              <a:off x="10718799" y="4051299"/>
              <a:ext cx="0" cy="268816"/>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6F76D44E-EA67-592C-D5FD-C2943E5073D9}"/>
                </a:ext>
              </a:extLst>
            </p:cNvPr>
            <p:cNvCxnSpPr>
              <a:cxnSpLocks/>
            </p:cNvCxnSpPr>
            <p:nvPr/>
          </p:nvCxnSpPr>
          <p:spPr>
            <a:xfrm>
              <a:off x="11586631" y="4707465"/>
              <a:ext cx="0" cy="268816"/>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2" name="TextBox 61">
              <a:extLst>
                <a:ext uri="{FF2B5EF4-FFF2-40B4-BE49-F238E27FC236}">
                  <a16:creationId xmlns:a16="http://schemas.microsoft.com/office/drawing/2014/main" id="{47DE440D-4902-18E1-5E82-B9582A9709C0}"/>
                </a:ext>
              </a:extLst>
            </p:cNvPr>
            <p:cNvSpPr txBox="1"/>
            <p:nvPr/>
          </p:nvSpPr>
          <p:spPr>
            <a:xfrm>
              <a:off x="10301683" y="4345779"/>
              <a:ext cx="964028" cy="365464"/>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algn="ctr"/>
              <a:r>
                <a:rPr lang="en-GB" sz="1200" dirty="0">
                  <a:latin typeface="Arial" panose="020B0604020202020204" pitchFamily="34" charset="0"/>
                  <a:ea typeface="Aileron" charset="0"/>
                  <a:cs typeface="Arial" panose="020B0604020202020204" pitchFamily="34" charset="0"/>
                </a:rPr>
                <a:t>&amp; T2 MRI </a:t>
              </a:r>
            </a:p>
            <a:p>
              <a:pPr algn="ctr"/>
              <a:r>
                <a:rPr lang="en-GB" sz="1200" dirty="0">
                  <a:latin typeface="Arial"/>
                  <a:ea typeface="Aileron" charset="0"/>
                  <a:cs typeface="Arial"/>
                </a:rPr>
                <a:t>non-Invasion </a:t>
              </a:r>
            </a:p>
          </p:txBody>
        </p:sp>
        <p:sp>
          <p:nvSpPr>
            <p:cNvPr id="63" name="TextBox 62">
              <a:extLst>
                <a:ext uri="{FF2B5EF4-FFF2-40B4-BE49-F238E27FC236}">
                  <a16:creationId xmlns:a16="http://schemas.microsoft.com/office/drawing/2014/main" id="{9EC72557-A367-D372-94B0-A069AE1867A5}"/>
                </a:ext>
              </a:extLst>
            </p:cNvPr>
            <p:cNvSpPr txBox="1"/>
            <p:nvPr/>
          </p:nvSpPr>
          <p:spPr>
            <a:xfrm>
              <a:off x="11281148" y="4366022"/>
              <a:ext cx="960669" cy="335009"/>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algn="ctr"/>
              <a:r>
                <a:rPr lang="en-GB" sz="1100" dirty="0">
                  <a:latin typeface="Arial"/>
                  <a:ea typeface="Aileron" charset="0"/>
                  <a:cs typeface="Arial"/>
                </a:rPr>
                <a:t>Or</a:t>
              </a:r>
              <a:br>
                <a:rPr lang="en-GB" sz="1100" dirty="0">
                  <a:latin typeface="Arial" panose="020B0604020202020204" pitchFamily="34" charset="0"/>
                  <a:ea typeface="Aileron" charset="0"/>
                  <a:cs typeface="Arial" panose="020B0604020202020204" pitchFamily="34" charset="0"/>
                </a:rPr>
              </a:br>
              <a:r>
                <a:rPr lang="en-GB" sz="1100" dirty="0">
                  <a:latin typeface="Arial"/>
                  <a:ea typeface="Aileron" charset="0"/>
                  <a:cs typeface="Arial"/>
                </a:rPr>
                <a:t>E‑cadherin -ve</a:t>
              </a:r>
            </a:p>
          </p:txBody>
        </p:sp>
        <p:cxnSp>
          <p:nvCxnSpPr>
            <p:cNvPr id="64" name="Straight Arrow Connector 63">
              <a:extLst>
                <a:ext uri="{FF2B5EF4-FFF2-40B4-BE49-F238E27FC236}">
                  <a16:creationId xmlns:a16="http://schemas.microsoft.com/office/drawing/2014/main" id="{2601F963-FAC7-A264-859A-F06860122698}"/>
                </a:ext>
              </a:extLst>
            </p:cNvPr>
            <p:cNvCxnSpPr>
              <a:cxnSpLocks/>
            </p:cNvCxnSpPr>
            <p:nvPr/>
          </p:nvCxnSpPr>
          <p:spPr>
            <a:xfrm>
              <a:off x="10729381" y="4749798"/>
              <a:ext cx="0" cy="268816"/>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5" name="Rectangle: Rounded Corners 64">
              <a:extLst>
                <a:ext uri="{FF2B5EF4-FFF2-40B4-BE49-F238E27FC236}">
                  <a16:creationId xmlns:a16="http://schemas.microsoft.com/office/drawing/2014/main" id="{6829E188-A7F3-9EA8-B3C3-F5E29CFC175E}"/>
                </a:ext>
              </a:extLst>
            </p:cNvPr>
            <p:cNvSpPr/>
            <p:nvPr/>
          </p:nvSpPr>
          <p:spPr>
            <a:xfrm>
              <a:off x="10478395" y="5009357"/>
              <a:ext cx="1395606" cy="427433"/>
            </a:xfrm>
            <a:prstGeom prst="roundRect">
              <a:avLst/>
            </a:prstGeom>
            <a:solidFill>
              <a:schemeClr val="accent6">
                <a:lumMod val="40000"/>
                <a:lumOff val="60000"/>
              </a:schemeClr>
            </a:solidFill>
            <a:ln>
              <a:solidFill>
                <a:schemeClr val="accent6">
                  <a:lumMod val="40000"/>
                  <a:lumOff val="60000"/>
                </a:schemeClr>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r>
                <a:rPr lang="en-GB" sz="1400" dirty="0">
                  <a:solidFill>
                    <a:schemeClr val="tx1"/>
                  </a:solidFill>
                  <a:latin typeface="Arial"/>
                  <a:cs typeface="Arial"/>
                </a:rPr>
                <a:t>PEGV 1.0 mg/Kg/w</a:t>
              </a:r>
            </a:p>
          </p:txBody>
        </p:sp>
        <p:cxnSp>
          <p:nvCxnSpPr>
            <p:cNvPr id="66" name="Straight Arrow Connector 65">
              <a:extLst>
                <a:ext uri="{FF2B5EF4-FFF2-40B4-BE49-F238E27FC236}">
                  <a16:creationId xmlns:a16="http://schemas.microsoft.com/office/drawing/2014/main" id="{BD14EF0E-DF58-623C-BB0C-58552282381D}"/>
                </a:ext>
              </a:extLst>
            </p:cNvPr>
            <p:cNvCxnSpPr>
              <a:cxnSpLocks/>
            </p:cNvCxnSpPr>
            <p:nvPr/>
          </p:nvCxnSpPr>
          <p:spPr>
            <a:xfrm flipH="1">
              <a:off x="10119781" y="3998382"/>
              <a:ext cx="450850" cy="385232"/>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2C5B115C-0FD6-3B73-7B4F-BE2ECB8B9CCC}"/>
                </a:ext>
              </a:extLst>
            </p:cNvPr>
            <p:cNvSpPr txBox="1"/>
            <p:nvPr/>
          </p:nvSpPr>
          <p:spPr>
            <a:xfrm>
              <a:off x="9432801" y="4299802"/>
              <a:ext cx="724331" cy="365464"/>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algn="ctr"/>
              <a:r>
                <a:rPr lang="en-GB" sz="1200" dirty="0">
                  <a:latin typeface="Arial" panose="020B0604020202020204" pitchFamily="34" charset="0"/>
                  <a:ea typeface="Aileron" charset="0"/>
                  <a:cs typeface="Arial" panose="020B0604020202020204" pitchFamily="34" charset="0"/>
                </a:rPr>
                <a:t>&amp; T2 MRI </a:t>
              </a:r>
            </a:p>
            <a:p>
              <a:pPr algn="ctr"/>
              <a:r>
                <a:rPr lang="en-GB" sz="1200" dirty="0">
                  <a:latin typeface="Arial" panose="020B0604020202020204" pitchFamily="34" charset="0"/>
                  <a:ea typeface="Aileron" charset="0"/>
                  <a:cs typeface="Arial" panose="020B0604020202020204" pitchFamily="34" charset="0"/>
                </a:rPr>
                <a:t>Invasion </a:t>
              </a:r>
            </a:p>
          </p:txBody>
        </p:sp>
        <p:cxnSp>
          <p:nvCxnSpPr>
            <p:cNvPr id="68" name="Straight Arrow Connector 67">
              <a:extLst>
                <a:ext uri="{FF2B5EF4-FFF2-40B4-BE49-F238E27FC236}">
                  <a16:creationId xmlns:a16="http://schemas.microsoft.com/office/drawing/2014/main" id="{537D7490-6071-89DD-75F7-4F3310ABCB61}"/>
                </a:ext>
              </a:extLst>
            </p:cNvPr>
            <p:cNvCxnSpPr>
              <a:cxnSpLocks/>
            </p:cNvCxnSpPr>
            <p:nvPr/>
          </p:nvCxnSpPr>
          <p:spPr>
            <a:xfrm>
              <a:off x="9808633" y="4707466"/>
              <a:ext cx="0" cy="268816"/>
            </a:xfrm>
            <a:prstGeom prst="straightConnector1">
              <a:avLst/>
            </a:prstGeom>
            <a:ln w="12700">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4570330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a:extLst>
              <a:ext uri="{FF2B5EF4-FFF2-40B4-BE49-F238E27FC236}">
                <a16:creationId xmlns:a16="http://schemas.microsoft.com/office/drawing/2014/main" id="{27E65EE5-29FC-CE8F-13B0-E2B21FB8FA81}"/>
              </a:ext>
            </a:extLst>
          </p:cNvPr>
          <p:cNvGraphicFramePr>
            <a:graphicFrameLocks noGrp="1"/>
          </p:cNvGraphicFramePr>
          <p:nvPr>
            <p:ph sz="quarter" idx="12"/>
            <p:extLst>
              <p:ext uri="{D42A27DB-BD31-4B8C-83A1-F6EECF244321}">
                <p14:modId xmlns:p14="http://schemas.microsoft.com/office/powerpoint/2010/main" val="4242200585"/>
              </p:ext>
            </p:extLst>
          </p:nvPr>
        </p:nvGraphicFramePr>
        <p:xfrm>
          <a:off x="204641" y="2708920"/>
          <a:ext cx="3119613" cy="2494733"/>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a:extLst>
              <a:ext uri="{FF2B5EF4-FFF2-40B4-BE49-F238E27FC236}">
                <a16:creationId xmlns:a16="http://schemas.microsoft.com/office/drawing/2014/main" id="{D67421AA-1CCF-8C6A-002E-7F52DD2F084A}"/>
              </a:ext>
            </a:extLst>
          </p:cNvPr>
          <p:cNvSpPr>
            <a:spLocks noGrp="1"/>
          </p:cNvSpPr>
          <p:nvPr>
            <p:ph type="title"/>
          </p:nvPr>
        </p:nvSpPr>
        <p:spPr>
          <a:xfrm>
            <a:off x="619201" y="259200"/>
            <a:ext cx="10963199" cy="864000"/>
          </a:xfrm>
        </p:spPr>
        <p:txBody>
          <a:bodyPr/>
          <a:lstStyle/>
          <a:p>
            <a:r>
              <a:rPr lang="en-GB" dirty="0"/>
              <a:t>ACROFAST: results  </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7</a:t>
            </a:fld>
            <a:endParaRPr lang="en-GB" dirty="0"/>
          </a:p>
        </p:txBody>
      </p:sp>
      <p:sp>
        <p:nvSpPr>
          <p:cNvPr id="2" name="Content Placeholder 1">
            <a:extLst>
              <a:ext uri="{FF2B5EF4-FFF2-40B4-BE49-F238E27FC236}">
                <a16:creationId xmlns:a16="http://schemas.microsoft.com/office/drawing/2014/main" id="{D9E61676-0307-DAD1-CC78-351B3B9FFCA4}"/>
              </a:ext>
            </a:extLst>
          </p:cNvPr>
          <p:cNvSpPr>
            <a:spLocks noGrp="1"/>
          </p:cNvSpPr>
          <p:nvPr>
            <p:ph sz="quarter" idx="15"/>
          </p:nvPr>
        </p:nvSpPr>
        <p:spPr>
          <a:xfrm>
            <a:off x="620183" y="6356351"/>
            <a:ext cx="10180339" cy="365125"/>
          </a:xfrm>
        </p:spPr>
        <p:txBody>
          <a:bodyPr/>
          <a:lstStyle/>
          <a:p>
            <a:r>
              <a:rPr lang="en-GB" dirty="0">
                <a:solidFill>
                  <a:schemeClr val="tx2"/>
                </a:solidFill>
                <a:latin typeface="Arial"/>
                <a:cs typeface="Arial"/>
              </a:rPr>
              <a:t>SD, standard deviation</a:t>
            </a:r>
            <a:br>
              <a:rPr lang="en-GB" dirty="0"/>
            </a:br>
            <a:r>
              <a:rPr lang="en-GB" dirty="0">
                <a:solidFill>
                  <a:schemeClr val="tx2"/>
                </a:solidFill>
                <a:latin typeface="Arial"/>
                <a:cs typeface="Arial"/>
              </a:rPr>
              <a:t>Puig-Domingo M, et al. ECE 2023. Abstract EP730 (poster presentation) </a:t>
            </a:r>
          </a:p>
          <a:p>
            <a:endParaRPr lang="en-GB" dirty="0">
              <a:solidFill>
                <a:schemeClr val="tx2"/>
              </a:solidFill>
            </a:endParaRPr>
          </a:p>
        </p:txBody>
      </p:sp>
      <p:sp>
        <p:nvSpPr>
          <p:cNvPr id="8" name="TextBox 7">
            <a:extLst>
              <a:ext uri="{FF2B5EF4-FFF2-40B4-BE49-F238E27FC236}">
                <a16:creationId xmlns:a16="http://schemas.microsoft.com/office/drawing/2014/main" id="{132BC405-0AAB-9F06-7317-84271D3C486B}"/>
              </a:ext>
            </a:extLst>
          </p:cNvPr>
          <p:cNvSpPr txBox="1"/>
          <p:nvPr/>
        </p:nvSpPr>
        <p:spPr>
          <a:xfrm>
            <a:off x="772402" y="1266030"/>
            <a:ext cx="4779129" cy="738664"/>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algn="ctr"/>
            <a:r>
              <a:rPr lang="en-GB" sz="1600" b="1" spc="100" dirty="0">
                <a:solidFill>
                  <a:schemeClr val="accent1"/>
                </a:solidFill>
                <a:latin typeface="Arial" panose="020B0604020202020204" pitchFamily="34" charset="0"/>
                <a:ea typeface="+mn-lt"/>
                <a:cs typeface="Arial" panose="020B0604020202020204" pitchFamily="34" charset="0"/>
              </a:rPr>
              <a:t>DIFFERENCES IN BIOCHEMICAL CONTROL </a:t>
            </a:r>
          </a:p>
          <a:p>
            <a:pPr algn="ctr"/>
            <a:r>
              <a:rPr lang="en-GB" sz="1600" b="1" spc="100" dirty="0">
                <a:solidFill>
                  <a:schemeClr val="accent1"/>
                </a:solidFill>
                <a:latin typeface="Arial" panose="020B0604020202020204" pitchFamily="34" charset="0"/>
                <a:ea typeface="+mn-lt"/>
                <a:cs typeface="Arial" panose="020B0604020202020204" pitchFamily="34" charset="0"/>
              </a:rPr>
              <a:t>AT 6 MONTHS OF MEDICAL TREATMENT </a:t>
            </a:r>
          </a:p>
          <a:p>
            <a:pPr algn="ctr"/>
            <a:r>
              <a:rPr lang="en-GB" sz="1600" b="1" spc="100" dirty="0">
                <a:solidFill>
                  <a:schemeClr val="accent1"/>
                </a:solidFill>
                <a:latin typeface="Arial"/>
                <a:ea typeface="Calibri"/>
                <a:cs typeface="Arial"/>
              </a:rPr>
              <a:t>(p=0.03; FISHER'S EXACT TEST) </a:t>
            </a:r>
            <a:endParaRPr lang="en-GB" sz="1600" b="1" spc="100" dirty="0">
              <a:solidFill>
                <a:schemeClr val="accent1"/>
              </a:solidFill>
              <a:latin typeface="Arial" panose="020B0604020202020204" pitchFamily="34" charset="0"/>
              <a:ea typeface="Calibri"/>
              <a:cs typeface="Arial" panose="020B0604020202020204" pitchFamily="34" charset="0"/>
            </a:endParaRPr>
          </a:p>
        </p:txBody>
      </p:sp>
      <p:sp>
        <p:nvSpPr>
          <p:cNvPr id="9" name="TextBox 8">
            <a:extLst>
              <a:ext uri="{FF2B5EF4-FFF2-40B4-BE49-F238E27FC236}">
                <a16:creationId xmlns:a16="http://schemas.microsoft.com/office/drawing/2014/main" id="{46CDAF8A-025A-9D24-C540-BE85CAA4EBFF}"/>
              </a:ext>
            </a:extLst>
          </p:cNvPr>
          <p:cNvSpPr txBox="1"/>
          <p:nvPr/>
        </p:nvSpPr>
        <p:spPr>
          <a:xfrm>
            <a:off x="6887809" y="1269216"/>
            <a:ext cx="4644265" cy="73866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GB" sz="1600" b="1" spc="100" dirty="0">
                <a:solidFill>
                  <a:schemeClr val="accent1"/>
                </a:solidFill>
                <a:latin typeface="Arial" panose="020B0604020202020204" pitchFamily="34" charset="0"/>
                <a:ea typeface="Calibri"/>
                <a:cs typeface="Arial" panose="020B0604020202020204" pitchFamily="34" charset="0"/>
              </a:rPr>
              <a:t>DIFFERENCES IN TIME TO CONTROL </a:t>
            </a:r>
            <a:endParaRPr lang="en-GB" spc="100" dirty="0">
              <a:solidFill>
                <a:schemeClr val="accent1"/>
              </a:solidFill>
              <a:latin typeface="Arial" panose="020B0604020202020204" pitchFamily="34" charset="0"/>
              <a:ea typeface="Calibri"/>
              <a:cs typeface="Arial" panose="020B0604020202020204" pitchFamily="34" charset="0"/>
            </a:endParaRPr>
          </a:p>
          <a:p>
            <a:pPr algn="ctr"/>
            <a:r>
              <a:rPr lang="en-GB" sz="1600" b="1" spc="100" dirty="0">
                <a:solidFill>
                  <a:schemeClr val="accent1"/>
                </a:solidFill>
                <a:latin typeface="Arial"/>
                <a:ea typeface="Calibri"/>
                <a:cs typeface="Arial"/>
              </a:rPr>
              <a:t>AMONG NON-RESPONDERS</a:t>
            </a:r>
            <a:endParaRPr lang="en-GB" spc="100" dirty="0">
              <a:solidFill>
                <a:schemeClr val="accent1"/>
              </a:solidFill>
              <a:latin typeface="Arial" panose="020B0604020202020204" pitchFamily="34" charset="0"/>
              <a:ea typeface="Calibri"/>
              <a:cs typeface="Arial" panose="020B0604020202020204" pitchFamily="34" charset="0"/>
            </a:endParaRPr>
          </a:p>
          <a:p>
            <a:pPr algn="ctr"/>
            <a:r>
              <a:rPr lang="en-GB" sz="1600" b="1" spc="100" dirty="0">
                <a:solidFill>
                  <a:schemeClr val="accent1"/>
                </a:solidFill>
                <a:latin typeface="Arial"/>
                <a:ea typeface="Calibri"/>
                <a:cs typeface="Arial"/>
              </a:rPr>
              <a:t> (p=0.04; MANN-WHITNEY U TEST)</a:t>
            </a:r>
            <a:endParaRPr lang="en-GB" spc="100" dirty="0">
              <a:solidFill>
                <a:schemeClr val="accent1"/>
              </a:solidFill>
              <a:latin typeface="Arial" panose="020B0604020202020204" pitchFamily="34" charset="0"/>
              <a:ea typeface="Calibri"/>
              <a:cs typeface="Arial" panose="020B0604020202020204" pitchFamily="34" charset="0"/>
            </a:endParaRPr>
          </a:p>
        </p:txBody>
      </p:sp>
      <p:sp>
        <p:nvSpPr>
          <p:cNvPr id="14" name="TextBox 13">
            <a:extLst>
              <a:ext uri="{FF2B5EF4-FFF2-40B4-BE49-F238E27FC236}">
                <a16:creationId xmlns:a16="http://schemas.microsoft.com/office/drawing/2014/main" id="{2F3D8D70-DC99-33CA-036A-E75FFE5B87E1}"/>
              </a:ext>
            </a:extLst>
          </p:cNvPr>
          <p:cNvSpPr txBox="1"/>
          <p:nvPr/>
        </p:nvSpPr>
        <p:spPr>
          <a:xfrm>
            <a:off x="695400" y="3488405"/>
            <a:ext cx="771045" cy="369332"/>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Controlled</a:t>
            </a:r>
            <a:br>
              <a:rPr lang="en-GB" sz="1200" b="1" dirty="0">
                <a:solidFill>
                  <a:schemeClr val="bg1"/>
                </a:solidFill>
                <a:latin typeface="Arial" panose="020B0604020202020204" pitchFamily="34" charset="0"/>
                <a:ea typeface="Aileron" charset="0"/>
                <a:cs typeface="Arial" panose="020B0604020202020204" pitchFamily="34" charset="0"/>
              </a:rPr>
            </a:br>
            <a:r>
              <a:rPr lang="en-GB" sz="1200" b="1" dirty="0">
                <a:solidFill>
                  <a:schemeClr val="bg1"/>
                </a:solidFill>
                <a:latin typeface="Arial" panose="020B0604020202020204" pitchFamily="34" charset="0"/>
                <a:ea typeface="Aileron" charset="0"/>
                <a:cs typeface="Arial" panose="020B0604020202020204" pitchFamily="34" charset="0"/>
              </a:rPr>
              <a:t>13 (43%)</a:t>
            </a:r>
          </a:p>
        </p:txBody>
      </p:sp>
      <p:sp>
        <p:nvSpPr>
          <p:cNvPr id="15" name="TextBox 14">
            <a:extLst>
              <a:ext uri="{FF2B5EF4-FFF2-40B4-BE49-F238E27FC236}">
                <a16:creationId xmlns:a16="http://schemas.microsoft.com/office/drawing/2014/main" id="{EB4E55FB-9B41-2D4B-BB55-94AA28AB4EB9}"/>
              </a:ext>
            </a:extLst>
          </p:cNvPr>
          <p:cNvSpPr txBox="1"/>
          <p:nvPr/>
        </p:nvSpPr>
        <p:spPr>
          <a:xfrm>
            <a:off x="1875328" y="3745218"/>
            <a:ext cx="1096455" cy="369332"/>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Non-controlled</a:t>
            </a:r>
            <a:br>
              <a:rPr lang="en-GB" sz="1200" b="1" dirty="0">
                <a:solidFill>
                  <a:schemeClr val="bg1"/>
                </a:solidFill>
                <a:latin typeface="Arial" panose="020B0604020202020204" pitchFamily="34" charset="0"/>
                <a:ea typeface="Aileron" charset="0"/>
                <a:cs typeface="Arial" panose="020B0604020202020204" pitchFamily="34" charset="0"/>
              </a:rPr>
            </a:br>
            <a:r>
              <a:rPr lang="en-GB" sz="1200" b="1" dirty="0">
                <a:solidFill>
                  <a:schemeClr val="bg1"/>
                </a:solidFill>
                <a:latin typeface="Arial" panose="020B0604020202020204" pitchFamily="34" charset="0"/>
                <a:ea typeface="Aileron" charset="0"/>
                <a:cs typeface="Arial" panose="020B0604020202020204" pitchFamily="34" charset="0"/>
              </a:rPr>
              <a:t>17 (57%)</a:t>
            </a:r>
          </a:p>
        </p:txBody>
      </p:sp>
      <p:graphicFrame>
        <p:nvGraphicFramePr>
          <p:cNvPr id="16" name="Content Placeholder 12">
            <a:extLst>
              <a:ext uri="{FF2B5EF4-FFF2-40B4-BE49-F238E27FC236}">
                <a16:creationId xmlns:a16="http://schemas.microsoft.com/office/drawing/2014/main" id="{6478632C-7125-000E-01B7-1E8CDB51E161}"/>
              </a:ext>
            </a:extLst>
          </p:cNvPr>
          <p:cNvGraphicFramePr>
            <a:graphicFrameLocks/>
          </p:cNvGraphicFramePr>
          <p:nvPr>
            <p:extLst>
              <p:ext uri="{D42A27DB-BD31-4B8C-83A1-F6EECF244321}">
                <p14:modId xmlns:p14="http://schemas.microsoft.com/office/powerpoint/2010/main" val="3332773196"/>
              </p:ext>
            </p:extLst>
          </p:nvPr>
        </p:nvGraphicFramePr>
        <p:xfrm>
          <a:off x="3156968" y="2708920"/>
          <a:ext cx="3119613" cy="2494733"/>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BF021C05-9933-DBC0-3A9E-9496BC5FF4A8}"/>
              </a:ext>
            </a:extLst>
          </p:cNvPr>
          <p:cNvSpPr txBox="1"/>
          <p:nvPr/>
        </p:nvSpPr>
        <p:spPr>
          <a:xfrm>
            <a:off x="3733568" y="3783373"/>
            <a:ext cx="771045" cy="369332"/>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Controlled</a:t>
            </a:r>
            <a:br>
              <a:rPr lang="en-GB" sz="1200" b="1" dirty="0">
                <a:solidFill>
                  <a:schemeClr val="bg1"/>
                </a:solidFill>
                <a:latin typeface="Arial" panose="020B0604020202020204" pitchFamily="34" charset="0"/>
                <a:ea typeface="Aileron" charset="0"/>
                <a:cs typeface="Arial" panose="020B0604020202020204" pitchFamily="34" charset="0"/>
              </a:rPr>
            </a:br>
            <a:r>
              <a:rPr lang="en-GB" sz="1200" b="1" dirty="0">
                <a:solidFill>
                  <a:schemeClr val="bg1"/>
                </a:solidFill>
                <a:latin typeface="Arial" panose="020B0604020202020204" pitchFamily="34" charset="0"/>
                <a:ea typeface="Aileron" charset="0"/>
                <a:cs typeface="Arial" panose="020B0604020202020204" pitchFamily="34" charset="0"/>
              </a:rPr>
              <a:t>19 (70%)</a:t>
            </a:r>
          </a:p>
        </p:txBody>
      </p:sp>
      <p:sp>
        <p:nvSpPr>
          <p:cNvPr id="18" name="TextBox 17">
            <a:extLst>
              <a:ext uri="{FF2B5EF4-FFF2-40B4-BE49-F238E27FC236}">
                <a16:creationId xmlns:a16="http://schemas.microsoft.com/office/drawing/2014/main" id="{F0592F26-1469-AE35-3D16-E268C465CA9F}"/>
              </a:ext>
            </a:extLst>
          </p:cNvPr>
          <p:cNvSpPr txBox="1"/>
          <p:nvPr/>
        </p:nvSpPr>
        <p:spPr>
          <a:xfrm>
            <a:off x="4941541" y="3152001"/>
            <a:ext cx="745397" cy="553998"/>
          </a:xfrm>
          <a:prstGeom prst="rect">
            <a:avLst/>
          </a:prstGeom>
          <a:noFill/>
        </p:spPr>
        <p:txBody>
          <a:bodyPr wrap="none" lIns="0" tIns="0" rIns="0" bIns="0" rtlCol="0">
            <a:spAutoFit/>
          </a:bodyPr>
          <a:lstStyle/>
          <a:p>
            <a:pPr algn="ctr"/>
            <a:r>
              <a:rPr lang="en-GB" sz="1200" b="1" dirty="0">
                <a:solidFill>
                  <a:schemeClr val="bg1"/>
                </a:solidFill>
                <a:latin typeface="Arial" panose="020B0604020202020204" pitchFamily="34" charset="0"/>
                <a:ea typeface="Aileron" charset="0"/>
                <a:cs typeface="Arial" panose="020B0604020202020204" pitchFamily="34" charset="0"/>
              </a:rPr>
              <a:t>Non-</a:t>
            </a:r>
            <a:br>
              <a:rPr lang="en-GB" sz="1200" b="1" dirty="0">
                <a:solidFill>
                  <a:schemeClr val="bg1"/>
                </a:solidFill>
                <a:latin typeface="Arial" panose="020B0604020202020204" pitchFamily="34" charset="0"/>
                <a:ea typeface="Aileron" charset="0"/>
                <a:cs typeface="Arial" panose="020B0604020202020204" pitchFamily="34" charset="0"/>
              </a:rPr>
            </a:br>
            <a:r>
              <a:rPr lang="en-GB" sz="1200" b="1" dirty="0">
                <a:solidFill>
                  <a:schemeClr val="bg1"/>
                </a:solidFill>
                <a:latin typeface="Arial" panose="020B0604020202020204" pitchFamily="34" charset="0"/>
                <a:ea typeface="Aileron" charset="0"/>
                <a:cs typeface="Arial" panose="020B0604020202020204" pitchFamily="34" charset="0"/>
              </a:rPr>
              <a:t>controlled</a:t>
            </a:r>
            <a:br>
              <a:rPr lang="en-GB" sz="1200" b="1" dirty="0">
                <a:solidFill>
                  <a:schemeClr val="bg1"/>
                </a:solidFill>
                <a:latin typeface="Arial" panose="020B0604020202020204" pitchFamily="34" charset="0"/>
                <a:ea typeface="Aileron" charset="0"/>
                <a:cs typeface="Arial" panose="020B0604020202020204" pitchFamily="34" charset="0"/>
              </a:rPr>
            </a:br>
            <a:r>
              <a:rPr lang="en-GB" sz="1200" b="1" dirty="0">
                <a:solidFill>
                  <a:schemeClr val="bg1"/>
                </a:solidFill>
                <a:latin typeface="Arial" panose="020B0604020202020204" pitchFamily="34" charset="0"/>
                <a:ea typeface="Aileron" charset="0"/>
                <a:cs typeface="Arial" panose="020B0604020202020204" pitchFamily="34" charset="0"/>
              </a:rPr>
              <a:t>8 (30%)</a:t>
            </a:r>
          </a:p>
        </p:txBody>
      </p:sp>
      <p:sp>
        <p:nvSpPr>
          <p:cNvPr id="19" name="TextBox 18">
            <a:extLst>
              <a:ext uri="{FF2B5EF4-FFF2-40B4-BE49-F238E27FC236}">
                <a16:creationId xmlns:a16="http://schemas.microsoft.com/office/drawing/2014/main" id="{6B2AF4FF-BEAC-7C7A-11A8-23C54C274C1A}"/>
              </a:ext>
            </a:extLst>
          </p:cNvPr>
          <p:cNvSpPr txBox="1"/>
          <p:nvPr/>
        </p:nvSpPr>
        <p:spPr>
          <a:xfrm>
            <a:off x="888081" y="2420888"/>
            <a:ext cx="1769715" cy="430887"/>
          </a:xfrm>
          <a:prstGeom prst="rect">
            <a:avLst/>
          </a:prstGeom>
          <a:noFill/>
        </p:spPr>
        <p:txBody>
          <a:bodyPr wrap="none" lIns="0" tIns="0" rIns="0" bIns="0" rtlCol="0">
            <a:spAutoFit/>
          </a:bodyPr>
          <a:lstStyle/>
          <a:p>
            <a:pPr algn="ctr"/>
            <a:r>
              <a:rPr lang="en-GB" sz="1400" b="1" dirty="0">
                <a:latin typeface="Arial" panose="020B0604020202020204" pitchFamily="34" charset="0"/>
                <a:ea typeface="Aileron" charset="0"/>
                <a:cs typeface="Arial" panose="020B0604020202020204" pitchFamily="34" charset="0"/>
              </a:rPr>
              <a:t>Sequential treatment</a:t>
            </a:r>
            <a:br>
              <a:rPr lang="en-GB" sz="1400" b="1" dirty="0">
                <a:latin typeface="Arial" panose="020B0604020202020204" pitchFamily="34" charset="0"/>
                <a:ea typeface="Aileron" charset="0"/>
                <a:cs typeface="Arial" panose="020B0604020202020204" pitchFamily="34" charset="0"/>
              </a:rPr>
            </a:br>
            <a:r>
              <a:rPr lang="en-GB" sz="1400" b="1" dirty="0">
                <a:latin typeface="Arial" panose="020B0604020202020204" pitchFamily="34" charset="0"/>
                <a:ea typeface="Aileron" charset="0"/>
                <a:cs typeface="Arial" panose="020B0604020202020204" pitchFamily="34" charset="0"/>
              </a:rPr>
              <a:t>(n=30)</a:t>
            </a:r>
          </a:p>
        </p:txBody>
      </p:sp>
      <p:sp>
        <p:nvSpPr>
          <p:cNvPr id="20" name="TextBox 19">
            <a:extLst>
              <a:ext uri="{FF2B5EF4-FFF2-40B4-BE49-F238E27FC236}">
                <a16:creationId xmlns:a16="http://schemas.microsoft.com/office/drawing/2014/main" id="{D12AE87C-6ABA-A96F-BAA4-D5144DFAB8EE}"/>
              </a:ext>
            </a:extLst>
          </p:cNvPr>
          <p:cNvSpPr txBox="1"/>
          <p:nvPr/>
        </p:nvSpPr>
        <p:spPr>
          <a:xfrm>
            <a:off x="3740574" y="2420888"/>
            <a:ext cx="1979709" cy="430887"/>
          </a:xfrm>
          <a:prstGeom prst="rect">
            <a:avLst/>
          </a:prstGeom>
          <a:noFill/>
        </p:spPr>
        <p:txBody>
          <a:bodyPr wrap="none" lIns="0" tIns="0" rIns="0" bIns="0" rtlCol="0">
            <a:spAutoFit/>
          </a:bodyPr>
          <a:lstStyle/>
          <a:p>
            <a:pPr algn="ctr"/>
            <a:r>
              <a:rPr lang="en-GB" sz="1400" b="1" dirty="0">
                <a:latin typeface="Arial" panose="020B0604020202020204" pitchFamily="34" charset="0"/>
                <a:ea typeface="Aileron" charset="0"/>
                <a:cs typeface="Arial" panose="020B0604020202020204" pitchFamily="34" charset="0"/>
              </a:rPr>
              <a:t>Personalised treatment</a:t>
            </a:r>
            <a:br>
              <a:rPr lang="en-GB" sz="1400" b="1" dirty="0">
                <a:latin typeface="Arial" panose="020B0604020202020204" pitchFamily="34" charset="0"/>
                <a:ea typeface="Aileron" charset="0"/>
                <a:cs typeface="Arial" panose="020B0604020202020204" pitchFamily="34" charset="0"/>
              </a:rPr>
            </a:br>
            <a:r>
              <a:rPr lang="en-GB" sz="1400" b="1" dirty="0">
                <a:latin typeface="Arial" panose="020B0604020202020204" pitchFamily="34" charset="0"/>
                <a:ea typeface="Aileron" charset="0"/>
                <a:cs typeface="Arial" panose="020B0604020202020204" pitchFamily="34" charset="0"/>
              </a:rPr>
              <a:t>(n=27)</a:t>
            </a:r>
          </a:p>
        </p:txBody>
      </p:sp>
      <p:sp>
        <p:nvSpPr>
          <p:cNvPr id="21" name="TextBox 20">
            <a:extLst>
              <a:ext uri="{FF2B5EF4-FFF2-40B4-BE49-F238E27FC236}">
                <a16:creationId xmlns:a16="http://schemas.microsoft.com/office/drawing/2014/main" id="{181519B1-1719-8594-C97F-53C90D39ACBB}"/>
              </a:ext>
            </a:extLst>
          </p:cNvPr>
          <p:cNvSpPr txBox="1"/>
          <p:nvPr/>
        </p:nvSpPr>
        <p:spPr>
          <a:xfrm rot="16200000">
            <a:off x="6234632" y="3728725"/>
            <a:ext cx="1726756" cy="523220"/>
          </a:xfrm>
          <a:prstGeom prst="rect">
            <a:avLst/>
          </a:prstGeom>
          <a:noFill/>
        </p:spPr>
        <p:txBody>
          <a:bodyPr wrap="none" lIns="91440" tIns="45720" rIns="91440" bIns="45720" rtlCol="0" anchor="t">
            <a:spAutoFit/>
          </a:bodyPr>
          <a:lstStyle/>
          <a:p>
            <a:pPr algn="ctr"/>
            <a:r>
              <a:rPr lang="en-GB" sz="1400" b="1" dirty="0">
                <a:latin typeface="Arial"/>
                <a:ea typeface="Aileron" charset="0"/>
                <a:cs typeface="Arial"/>
              </a:rPr>
              <a:t>Time to control</a:t>
            </a:r>
            <a:br>
              <a:rPr lang="en-GB" sz="1400" b="1" dirty="0">
                <a:latin typeface="Arial" panose="020B0604020202020204" pitchFamily="34" charset="0"/>
                <a:ea typeface="Aileron" charset="0"/>
                <a:cs typeface="Arial" panose="020B0604020202020204" pitchFamily="34" charset="0"/>
              </a:rPr>
            </a:br>
            <a:r>
              <a:rPr lang="en-GB" sz="1400" b="1" dirty="0">
                <a:latin typeface="Arial"/>
                <a:ea typeface="Aileron" charset="0"/>
                <a:cs typeface="Arial"/>
              </a:rPr>
              <a:t>(mean ± SD; days)</a:t>
            </a:r>
            <a:endParaRPr lang="en-GB" sz="1400" dirty="0">
              <a:latin typeface="Arial"/>
              <a:ea typeface="Aileron" charset="0"/>
              <a:cs typeface="Arial"/>
            </a:endParaRPr>
          </a:p>
        </p:txBody>
      </p:sp>
      <p:sp>
        <p:nvSpPr>
          <p:cNvPr id="22" name="TextBox 21">
            <a:extLst>
              <a:ext uri="{FF2B5EF4-FFF2-40B4-BE49-F238E27FC236}">
                <a16:creationId xmlns:a16="http://schemas.microsoft.com/office/drawing/2014/main" id="{A0EFAFF2-4517-536C-7432-E901111D9E57}"/>
              </a:ext>
            </a:extLst>
          </p:cNvPr>
          <p:cNvSpPr txBox="1"/>
          <p:nvPr/>
        </p:nvSpPr>
        <p:spPr>
          <a:xfrm>
            <a:off x="8223086" y="2420888"/>
            <a:ext cx="1088760" cy="477054"/>
          </a:xfrm>
          <a:prstGeom prst="rect">
            <a:avLst/>
          </a:prstGeom>
          <a:noFill/>
        </p:spPr>
        <p:txBody>
          <a:bodyPr wrap="none" tIns="0" rtlCol="0">
            <a:spAutoFit/>
          </a:bodyPr>
          <a:lstStyle/>
          <a:p>
            <a:pPr algn="ctr"/>
            <a:r>
              <a:rPr lang="en-GB" sz="1400" b="1" dirty="0">
                <a:solidFill>
                  <a:schemeClr val="accent1"/>
                </a:solidFill>
                <a:latin typeface="Arial" panose="020B0604020202020204" pitchFamily="34" charset="0"/>
                <a:ea typeface="Aileron" charset="0"/>
                <a:cs typeface="Arial" panose="020B0604020202020204" pitchFamily="34" charset="0"/>
              </a:rPr>
              <a:t>Sequential</a:t>
            </a:r>
            <a:br>
              <a:rPr lang="en-GB" sz="1400" b="1" dirty="0">
                <a:solidFill>
                  <a:schemeClr val="accent1"/>
                </a:solidFill>
                <a:latin typeface="Arial" panose="020B0604020202020204" pitchFamily="34" charset="0"/>
                <a:ea typeface="Aileron" charset="0"/>
                <a:cs typeface="Arial" panose="020B0604020202020204" pitchFamily="34" charset="0"/>
              </a:rPr>
            </a:br>
            <a:r>
              <a:rPr lang="en-GB" sz="1400" b="1" dirty="0">
                <a:solidFill>
                  <a:schemeClr val="accent1"/>
                </a:solidFill>
                <a:latin typeface="Arial" panose="020B0604020202020204" pitchFamily="34" charset="0"/>
                <a:ea typeface="Aileron" charset="0"/>
                <a:cs typeface="Arial" panose="020B0604020202020204" pitchFamily="34" charset="0"/>
              </a:rPr>
              <a:t>treatment</a:t>
            </a:r>
            <a:endParaRPr lang="en-GB" sz="1400" dirty="0">
              <a:solidFill>
                <a:schemeClr val="accent1"/>
              </a:solidFill>
              <a:latin typeface="Arial" panose="020B0604020202020204" pitchFamily="34" charset="0"/>
              <a:ea typeface="Aileron" charset="0"/>
              <a:cs typeface="Arial" panose="020B0604020202020204" pitchFamily="34" charset="0"/>
            </a:endParaRPr>
          </a:p>
        </p:txBody>
      </p:sp>
      <p:sp>
        <p:nvSpPr>
          <p:cNvPr id="23" name="TextBox 22">
            <a:extLst>
              <a:ext uri="{FF2B5EF4-FFF2-40B4-BE49-F238E27FC236}">
                <a16:creationId xmlns:a16="http://schemas.microsoft.com/office/drawing/2014/main" id="{FEEC60D3-BA60-59E3-DCDD-2020FFFAA5A3}"/>
              </a:ext>
            </a:extLst>
          </p:cNvPr>
          <p:cNvSpPr txBox="1"/>
          <p:nvPr/>
        </p:nvSpPr>
        <p:spPr>
          <a:xfrm>
            <a:off x="7484471" y="3068960"/>
            <a:ext cx="254878"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400</a:t>
            </a:r>
          </a:p>
        </p:txBody>
      </p:sp>
      <p:sp>
        <p:nvSpPr>
          <p:cNvPr id="25" name="TextBox 24">
            <a:extLst>
              <a:ext uri="{FF2B5EF4-FFF2-40B4-BE49-F238E27FC236}">
                <a16:creationId xmlns:a16="http://schemas.microsoft.com/office/drawing/2014/main" id="{07E3CFD4-970D-628B-71A0-0EC59A4F30FC}"/>
              </a:ext>
            </a:extLst>
          </p:cNvPr>
          <p:cNvSpPr txBox="1"/>
          <p:nvPr/>
        </p:nvSpPr>
        <p:spPr>
          <a:xfrm>
            <a:off x="7484471" y="4345310"/>
            <a:ext cx="254878"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100</a:t>
            </a:r>
          </a:p>
        </p:txBody>
      </p:sp>
      <p:sp>
        <p:nvSpPr>
          <p:cNvPr id="26" name="TextBox 25">
            <a:extLst>
              <a:ext uri="{FF2B5EF4-FFF2-40B4-BE49-F238E27FC236}">
                <a16:creationId xmlns:a16="http://schemas.microsoft.com/office/drawing/2014/main" id="{E0AD4563-00FA-B184-30F1-F72C9637887E}"/>
              </a:ext>
            </a:extLst>
          </p:cNvPr>
          <p:cNvSpPr txBox="1"/>
          <p:nvPr/>
        </p:nvSpPr>
        <p:spPr>
          <a:xfrm>
            <a:off x="7484471" y="4132585"/>
            <a:ext cx="254878"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150</a:t>
            </a:r>
          </a:p>
        </p:txBody>
      </p:sp>
      <p:sp>
        <p:nvSpPr>
          <p:cNvPr id="27" name="TextBox 26">
            <a:extLst>
              <a:ext uri="{FF2B5EF4-FFF2-40B4-BE49-F238E27FC236}">
                <a16:creationId xmlns:a16="http://schemas.microsoft.com/office/drawing/2014/main" id="{582477C4-6E86-6B53-6120-41747EB65D3C}"/>
              </a:ext>
            </a:extLst>
          </p:cNvPr>
          <p:cNvSpPr txBox="1"/>
          <p:nvPr/>
        </p:nvSpPr>
        <p:spPr>
          <a:xfrm>
            <a:off x="7484471" y="3926210"/>
            <a:ext cx="254878"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200</a:t>
            </a:r>
          </a:p>
        </p:txBody>
      </p:sp>
      <p:sp>
        <p:nvSpPr>
          <p:cNvPr id="28" name="TextBox 27">
            <a:extLst>
              <a:ext uri="{FF2B5EF4-FFF2-40B4-BE49-F238E27FC236}">
                <a16:creationId xmlns:a16="http://schemas.microsoft.com/office/drawing/2014/main" id="{AF6E414F-80B2-7213-9471-1C401E65239F}"/>
              </a:ext>
            </a:extLst>
          </p:cNvPr>
          <p:cNvSpPr txBox="1"/>
          <p:nvPr/>
        </p:nvSpPr>
        <p:spPr>
          <a:xfrm>
            <a:off x="7484471" y="3707135"/>
            <a:ext cx="254878"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250</a:t>
            </a:r>
          </a:p>
        </p:txBody>
      </p:sp>
      <p:sp>
        <p:nvSpPr>
          <p:cNvPr id="29" name="TextBox 28">
            <a:extLst>
              <a:ext uri="{FF2B5EF4-FFF2-40B4-BE49-F238E27FC236}">
                <a16:creationId xmlns:a16="http://schemas.microsoft.com/office/drawing/2014/main" id="{3321C2E6-B673-0C15-CFC2-747BA795ABEB}"/>
              </a:ext>
            </a:extLst>
          </p:cNvPr>
          <p:cNvSpPr txBox="1"/>
          <p:nvPr/>
        </p:nvSpPr>
        <p:spPr>
          <a:xfrm>
            <a:off x="7484471" y="3491235"/>
            <a:ext cx="254878"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300</a:t>
            </a:r>
          </a:p>
        </p:txBody>
      </p:sp>
      <p:sp>
        <p:nvSpPr>
          <p:cNvPr id="30" name="TextBox 29">
            <a:extLst>
              <a:ext uri="{FF2B5EF4-FFF2-40B4-BE49-F238E27FC236}">
                <a16:creationId xmlns:a16="http://schemas.microsoft.com/office/drawing/2014/main" id="{B8786E93-6F57-65C8-7F53-1D9B95FBE91A}"/>
              </a:ext>
            </a:extLst>
          </p:cNvPr>
          <p:cNvSpPr txBox="1"/>
          <p:nvPr/>
        </p:nvSpPr>
        <p:spPr>
          <a:xfrm>
            <a:off x="7484471" y="3268985"/>
            <a:ext cx="254878"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350</a:t>
            </a:r>
          </a:p>
        </p:txBody>
      </p:sp>
      <p:sp>
        <p:nvSpPr>
          <p:cNvPr id="31" name="TextBox 30">
            <a:extLst>
              <a:ext uri="{FF2B5EF4-FFF2-40B4-BE49-F238E27FC236}">
                <a16:creationId xmlns:a16="http://schemas.microsoft.com/office/drawing/2014/main" id="{DB62E9B0-8AC2-FFDE-D382-E6D608455C70}"/>
              </a:ext>
            </a:extLst>
          </p:cNvPr>
          <p:cNvSpPr txBox="1"/>
          <p:nvPr/>
        </p:nvSpPr>
        <p:spPr>
          <a:xfrm>
            <a:off x="7569431" y="4545335"/>
            <a:ext cx="169918"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50</a:t>
            </a:r>
          </a:p>
        </p:txBody>
      </p:sp>
      <p:sp>
        <p:nvSpPr>
          <p:cNvPr id="32" name="TextBox 31">
            <a:extLst>
              <a:ext uri="{FF2B5EF4-FFF2-40B4-BE49-F238E27FC236}">
                <a16:creationId xmlns:a16="http://schemas.microsoft.com/office/drawing/2014/main" id="{3ED3EC6B-3135-5D71-70BB-AF1E574587C3}"/>
              </a:ext>
            </a:extLst>
          </p:cNvPr>
          <p:cNvSpPr txBox="1"/>
          <p:nvPr/>
        </p:nvSpPr>
        <p:spPr>
          <a:xfrm>
            <a:off x="7654389" y="4773935"/>
            <a:ext cx="84960" cy="184666"/>
          </a:xfrm>
          <a:prstGeom prst="rect">
            <a:avLst/>
          </a:prstGeom>
          <a:noFill/>
        </p:spPr>
        <p:txBody>
          <a:bodyPr wrap="none" lIns="0" tIns="0" rIns="0" bIns="0" rtlCol="0">
            <a:spAutoFit/>
          </a:bodyPr>
          <a:lstStyle/>
          <a:p>
            <a:pPr algn="r"/>
            <a:r>
              <a:rPr lang="en-GB" sz="1200" dirty="0">
                <a:latin typeface="Arial" panose="020B0604020202020204" pitchFamily="34" charset="0"/>
                <a:ea typeface="Aileron" charset="0"/>
                <a:cs typeface="Arial" panose="020B0604020202020204" pitchFamily="34" charset="0"/>
              </a:rPr>
              <a:t>0</a:t>
            </a:r>
          </a:p>
        </p:txBody>
      </p:sp>
      <p:cxnSp>
        <p:nvCxnSpPr>
          <p:cNvPr id="34" name="Straight Connector 33">
            <a:extLst>
              <a:ext uri="{FF2B5EF4-FFF2-40B4-BE49-F238E27FC236}">
                <a16:creationId xmlns:a16="http://schemas.microsoft.com/office/drawing/2014/main" id="{C48D9D9D-5AFA-38C5-3D11-7B729162D2E4}"/>
              </a:ext>
            </a:extLst>
          </p:cNvPr>
          <p:cNvCxnSpPr>
            <a:cxnSpLocks/>
          </p:cNvCxnSpPr>
          <p:nvPr/>
        </p:nvCxnSpPr>
        <p:spPr>
          <a:xfrm>
            <a:off x="7824192" y="3154215"/>
            <a:ext cx="0" cy="1707667"/>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8D29FBB6-D2FF-9447-CA7D-ACD9710B8234}"/>
              </a:ext>
            </a:extLst>
          </p:cNvPr>
          <p:cNvSpPr txBox="1"/>
          <p:nvPr/>
        </p:nvSpPr>
        <p:spPr>
          <a:xfrm>
            <a:off x="8575907" y="3121727"/>
            <a:ext cx="383118"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360.0</a:t>
            </a:r>
          </a:p>
        </p:txBody>
      </p:sp>
      <p:sp>
        <p:nvSpPr>
          <p:cNvPr id="36" name="Rectangle 35">
            <a:extLst>
              <a:ext uri="{FF2B5EF4-FFF2-40B4-BE49-F238E27FC236}">
                <a16:creationId xmlns:a16="http://schemas.microsoft.com/office/drawing/2014/main" id="{726A1917-9BC2-D3D6-272B-426E133D69E7}"/>
              </a:ext>
            </a:extLst>
          </p:cNvPr>
          <p:cNvSpPr/>
          <p:nvPr/>
        </p:nvSpPr>
        <p:spPr>
          <a:xfrm>
            <a:off x="9840417" y="3321930"/>
            <a:ext cx="864097" cy="765357"/>
          </a:xfrm>
          <a:prstGeom prst="rect">
            <a:avLst/>
          </a:prstGeom>
          <a:noFill/>
          <a:ln w="28575">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38" name="Straight Connector 37">
            <a:extLst>
              <a:ext uri="{FF2B5EF4-FFF2-40B4-BE49-F238E27FC236}">
                <a16:creationId xmlns:a16="http://schemas.microsoft.com/office/drawing/2014/main" id="{903BAB96-FC28-7052-1487-671FA8E0AF80}"/>
              </a:ext>
            </a:extLst>
          </p:cNvPr>
          <p:cNvCxnSpPr>
            <a:cxnSpLocks/>
          </p:cNvCxnSpPr>
          <p:nvPr/>
        </p:nvCxnSpPr>
        <p:spPr>
          <a:xfrm rot="16200000">
            <a:off x="10272465" y="4382264"/>
            <a:ext cx="0" cy="188174"/>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FA29103C-4DD2-1109-C38F-70DD214E2CD5}"/>
              </a:ext>
            </a:extLst>
          </p:cNvPr>
          <p:cNvCxnSpPr>
            <a:cxnSpLocks/>
          </p:cNvCxnSpPr>
          <p:nvPr/>
        </p:nvCxnSpPr>
        <p:spPr>
          <a:xfrm>
            <a:off x="10272465" y="4082301"/>
            <a:ext cx="0" cy="39454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0B43B246-20F8-D3F0-FCCE-24C3CB985966}"/>
              </a:ext>
            </a:extLst>
          </p:cNvPr>
          <p:cNvSpPr txBox="1"/>
          <p:nvPr/>
        </p:nvSpPr>
        <p:spPr>
          <a:xfrm>
            <a:off x="10080906" y="3508011"/>
            <a:ext cx="383118" cy="184666"/>
          </a:xfrm>
          <a:prstGeom prst="rect">
            <a:avLst/>
          </a:prstGeom>
          <a:noFill/>
        </p:spPr>
        <p:txBody>
          <a:bodyPr wrap="none" lIns="0" tIns="0" rIns="0" bIns="0" rtlCol="0">
            <a:spAutoFit/>
          </a:bodyPr>
          <a:lstStyle/>
          <a:p>
            <a:pPr algn="ctr"/>
            <a:r>
              <a:rPr lang="en-GB" sz="1200" dirty="0">
                <a:latin typeface="Arial" panose="020B0604020202020204" pitchFamily="34" charset="0"/>
                <a:ea typeface="Aileron" charset="0"/>
                <a:cs typeface="Arial" panose="020B0604020202020204" pitchFamily="34" charset="0"/>
              </a:rPr>
              <a:t>263.1</a:t>
            </a:r>
          </a:p>
        </p:txBody>
      </p:sp>
      <p:sp>
        <p:nvSpPr>
          <p:cNvPr id="44" name="Oval 43">
            <a:extLst>
              <a:ext uri="{FF2B5EF4-FFF2-40B4-BE49-F238E27FC236}">
                <a16:creationId xmlns:a16="http://schemas.microsoft.com/office/drawing/2014/main" id="{F0F41A1A-B74B-A7FB-8FF1-780423D61597}"/>
              </a:ext>
            </a:extLst>
          </p:cNvPr>
          <p:cNvSpPr/>
          <p:nvPr/>
        </p:nvSpPr>
        <p:spPr>
          <a:xfrm>
            <a:off x="10241273" y="3713446"/>
            <a:ext cx="62385" cy="62385"/>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5" name="Rectangle 44">
            <a:extLst>
              <a:ext uri="{FF2B5EF4-FFF2-40B4-BE49-F238E27FC236}">
                <a16:creationId xmlns:a16="http://schemas.microsoft.com/office/drawing/2014/main" id="{EE82DB31-85FA-2FCB-8767-32AF6DD91070}"/>
              </a:ext>
            </a:extLst>
          </p:cNvPr>
          <p:cNvSpPr/>
          <p:nvPr/>
        </p:nvSpPr>
        <p:spPr>
          <a:xfrm>
            <a:off x="8317466" y="3303930"/>
            <a:ext cx="900000" cy="43200"/>
          </a:xfrm>
          <a:prstGeom prst="rect">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7" name="TextBox 46">
            <a:extLst>
              <a:ext uri="{FF2B5EF4-FFF2-40B4-BE49-F238E27FC236}">
                <a16:creationId xmlns:a16="http://schemas.microsoft.com/office/drawing/2014/main" id="{C0C5748E-D3FF-1DAE-30C9-E69916FFD866}"/>
              </a:ext>
            </a:extLst>
          </p:cNvPr>
          <p:cNvSpPr txBox="1"/>
          <p:nvPr/>
        </p:nvSpPr>
        <p:spPr>
          <a:xfrm>
            <a:off x="9623089" y="2420888"/>
            <a:ext cx="1298752" cy="477054"/>
          </a:xfrm>
          <a:prstGeom prst="rect">
            <a:avLst/>
          </a:prstGeom>
          <a:noFill/>
        </p:spPr>
        <p:txBody>
          <a:bodyPr wrap="none" tIns="0" rtlCol="0">
            <a:spAutoFit/>
          </a:bodyPr>
          <a:lstStyle/>
          <a:p>
            <a:pPr algn="ctr"/>
            <a:r>
              <a:rPr lang="en-GB" sz="1400" b="1" dirty="0">
                <a:solidFill>
                  <a:schemeClr val="tx2"/>
                </a:solidFill>
                <a:latin typeface="Arial" panose="020B0604020202020204" pitchFamily="34" charset="0"/>
                <a:ea typeface="Aileron" charset="0"/>
                <a:cs typeface="Arial" panose="020B0604020202020204" pitchFamily="34" charset="0"/>
              </a:rPr>
              <a:t>Personalised</a:t>
            </a:r>
            <a:br>
              <a:rPr lang="en-GB" sz="1400" b="1" dirty="0">
                <a:solidFill>
                  <a:schemeClr val="tx2"/>
                </a:solidFill>
                <a:latin typeface="Arial" panose="020B0604020202020204" pitchFamily="34" charset="0"/>
                <a:ea typeface="Aileron" charset="0"/>
                <a:cs typeface="Arial" panose="020B0604020202020204" pitchFamily="34" charset="0"/>
              </a:rPr>
            </a:br>
            <a:r>
              <a:rPr lang="en-GB" sz="1400" b="1" dirty="0">
                <a:solidFill>
                  <a:schemeClr val="tx2"/>
                </a:solidFill>
                <a:latin typeface="Arial" panose="020B0604020202020204" pitchFamily="34" charset="0"/>
                <a:ea typeface="Aileron" charset="0"/>
                <a:cs typeface="Arial" panose="020B0604020202020204" pitchFamily="34" charset="0"/>
              </a:rPr>
              <a:t>treatment</a:t>
            </a:r>
            <a:endParaRPr lang="en-GB" sz="1400" dirty="0">
              <a:solidFill>
                <a:schemeClr val="tx2"/>
              </a:solidFill>
              <a:latin typeface="Arial" panose="020B0604020202020204" pitchFamily="34" charset="0"/>
              <a:ea typeface="Aileron" charset="0"/>
              <a:cs typeface="Arial" panose="020B0604020202020204" pitchFamily="34" charset="0"/>
            </a:endParaRPr>
          </a:p>
        </p:txBody>
      </p:sp>
      <p:cxnSp>
        <p:nvCxnSpPr>
          <p:cNvPr id="48" name="Straight Connector 47">
            <a:extLst>
              <a:ext uri="{FF2B5EF4-FFF2-40B4-BE49-F238E27FC236}">
                <a16:creationId xmlns:a16="http://schemas.microsoft.com/office/drawing/2014/main" id="{249A3694-63A9-A5A7-2386-6EA7F7E343A0}"/>
              </a:ext>
            </a:extLst>
          </p:cNvPr>
          <p:cNvCxnSpPr>
            <a:cxnSpLocks/>
          </p:cNvCxnSpPr>
          <p:nvPr/>
        </p:nvCxnSpPr>
        <p:spPr>
          <a:xfrm flipH="1">
            <a:off x="7824192" y="4857857"/>
            <a:ext cx="3335784"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24486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5C3EEC-7BE9-CEF0-E86B-2726096E624D}"/>
              </a:ext>
            </a:extLst>
          </p:cNvPr>
          <p:cNvSpPr>
            <a:spLocks noGrp="1"/>
          </p:cNvSpPr>
          <p:nvPr>
            <p:ph sz="quarter" idx="12"/>
          </p:nvPr>
        </p:nvSpPr>
        <p:spPr>
          <a:xfrm>
            <a:off x="620184" y="1425600"/>
            <a:ext cx="10963200" cy="4525200"/>
          </a:xfrm>
        </p:spPr>
        <p:txBody>
          <a:bodyPr vert="horz" lIns="0" tIns="0" rIns="0" bIns="0" rtlCol="0" anchor="t">
            <a:noAutofit/>
          </a:bodyPr>
          <a:lstStyle/>
          <a:p>
            <a:pPr marL="356870" indent="-356870"/>
            <a:r>
              <a:rPr lang="en-GB" dirty="0">
                <a:latin typeface="Arial"/>
                <a:cs typeface="Arial"/>
              </a:rPr>
              <a:t>Significantly higher proportion of patients in the personalized treatment group not only achieved hormonal control, but also achieved it in a significantly shorter period of time compared to the sequential group</a:t>
            </a:r>
            <a:endParaRPr lang="en-US" dirty="0">
              <a:latin typeface="Arial"/>
              <a:cs typeface="Arial"/>
            </a:endParaRPr>
          </a:p>
        </p:txBody>
      </p:sp>
      <p:sp>
        <p:nvSpPr>
          <p:cNvPr id="7" name="Title 6">
            <a:extLst>
              <a:ext uri="{FF2B5EF4-FFF2-40B4-BE49-F238E27FC236}">
                <a16:creationId xmlns:a16="http://schemas.microsoft.com/office/drawing/2014/main" id="{08B2F548-4446-0675-27A8-4B517A3603F5}"/>
              </a:ext>
            </a:extLst>
          </p:cNvPr>
          <p:cNvSpPr>
            <a:spLocks noGrp="1"/>
          </p:cNvSpPr>
          <p:nvPr>
            <p:ph type="title"/>
          </p:nvPr>
        </p:nvSpPr>
        <p:spPr>
          <a:xfrm>
            <a:off x="619201" y="259200"/>
            <a:ext cx="10963199" cy="864000"/>
          </a:xfrm>
        </p:spPr>
        <p:txBody>
          <a:bodyPr/>
          <a:lstStyle/>
          <a:p>
            <a:r>
              <a:rPr lang="en-GB" dirty="0"/>
              <a:t>ACROFAST: Summary</a:t>
            </a:r>
          </a:p>
        </p:txBody>
      </p:sp>
      <p:sp>
        <p:nvSpPr>
          <p:cNvPr id="4" name="Slide Number Placeholder 3">
            <a:extLst>
              <a:ext uri="{FF2B5EF4-FFF2-40B4-BE49-F238E27FC236}">
                <a16:creationId xmlns:a16="http://schemas.microsoft.com/office/drawing/2014/main" id="{038B771B-2CDB-C166-AE80-B1FCA47F2CF5}"/>
              </a:ext>
            </a:extLst>
          </p:cNvPr>
          <p:cNvSpPr>
            <a:spLocks noGrp="1"/>
          </p:cNvSpPr>
          <p:nvPr>
            <p:ph type="sldNum" sz="quarter" idx="4"/>
          </p:nvPr>
        </p:nvSpPr>
        <p:spPr>
          <a:xfrm>
            <a:off x="10800523" y="6428359"/>
            <a:ext cx="781877" cy="365125"/>
          </a:xfrm>
        </p:spPr>
        <p:txBody>
          <a:bodyPr/>
          <a:lstStyle/>
          <a:p>
            <a:fld id="{FCE43C0F-8A7B-3A4B-9DB5-B3472E36E833}" type="slidenum">
              <a:rPr lang="en-GB" smtClean="0"/>
              <a:pPr/>
              <a:t>8</a:t>
            </a:fld>
            <a:endParaRPr lang="en-GB" dirty="0"/>
          </a:p>
        </p:txBody>
      </p:sp>
      <p:sp>
        <p:nvSpPr>
          <p:cNvPr id="11" name="Content Placeholder 10">
            <a:extLst>
              <a:ext uri="{FF2B5EF4-FFF2-40B4-BE49-F238E27FC236}">
                <a16:creationId xmlns:a16="http://schemas.microsoft.com/office/drawing/2014/main" id="{6D7D00CC-1C5A-A54A-8B45-503BA3A787D3}"/>
              </a:ext>
            </a:extLst>
          </p:cNvPr>
          <p:cNvSpPr>
            <a:spLocks noGrp="1"/>
          </p:cNvSpPr>
          <p:nvPr>
            <p:ph sz="quarter" idx="15"/>
          </p:nvPr>
        </p:nvSpPr>
        <p:spPr>
          <a:xfrm>
            <a:off x="620183" y="6356352"/>
            <a:ext cx="10180339" cy="346074"/>
          </a:xfrm>
        </p:spPr>
        <p:txBody>
          <a:bodyPr anchor="b"/>
          <a:lstStyle/>
          <a:p>
            <a:r>
              <a:rPr lang="en-GB" dirty="0">
                <a:latin typeface="Arial"/>
                <a:cs typeface="Arial"/>
              </a:rPr>
              <a:t>Puig-Domingo M, et al. ECE 2023. Abstract EP730 (poster presentation) </a:t>
            </a:r>
          </a:p>
        </p:txBody>
      </p:sp>
      <p:sp>
        <p:nvSpPr>
          <p:cNvPr id="10" name="TextBox 9">
            <a:extLst>
              <a:ext uri="{FF2B5EF4-FFF2-40B4-BE49-F238E27FC236}">
                <a16:creationId xmlns:a16="http://schemas.microsoft.com/office/drawing/2014/main" id="{6ED79967-7ECA-75F9-9A7C-E268FEEFE771}"/>
              </a:ext>
            </a:extLst>
          </p:cNvPr>
          <p:cNvSpPr txBox="1"/>
          <p:nvPr/>
        </p:nvSpPr>
        <p:spPr>
          <a:xfrm>
            <a:off x="619201" y="3584833"/>
            <a:ext cx="10445351" cy="1526160"/>
          </a:xfrm>
          <a:prstGeom prst="rect">
            <a:avLst/>
          </a:prstGeom>
          <a:solidFill>
            <a:schemeClr val="bg1"/>
          </a:solidFill>
          <a:ln w="28575">
            <a:solidFill>
              <a:schemeClr val="accent1"/>
            </a:solidFill>
          </a:ln>
        </p:spPr>
        <p:txBody>
          <a:bodyPr wrap="square" lIns="288000" tIns="108000" rIns="91440" bIns="108000" rtlCol="0" anchor="t">
            <a:spAutoFit/>
          </a:bodyPr>
          <a:lstStyle/>
          <a:p>
            <a:pPr>
              <a:spcBef>
                <a:spcPts val="600"/>
              </a:spcBef>
            </a:pPr>
            <a:r>
              <a:rPr lang="en-GB" sz="2000" b="1" u="sng" dirty="0">
                <a:solidFill>
                  <a:schemeClr val="accent1"/>
                </a:solidFill>
                <a:latin typeface="Arial" panose="020B0604020202020204" pitchFamily="34" charset="0"/>
                <a:ea typeface="Aileron" charset="0"/>
                <a:cs typeface="Arial" panose="020B0604020202020204" pitchFamily="34" charset="0"/>
              </a:rPr>
              <a:t>Clinical Perspective</a:t>
            </a:r>
          </a:p>
          <a:p>
            <a:pPr>
              <a:spcBef>
                <a:spcPts val="600"/>
              </a:spcBef>
            </a:pPr>
            <a:r>
              <a:rPr lang="en-GB" sz="2000" b="1" dirty="0">
                <a:solidFill>
                  <a:schemeClr val="accent1"/>
                </a:solidFill>
                <a:latin typeface="Arial"/>
                <a:cs typeface="Arial"/>
              </a:rPr>
              <a:t>Personalised treatment guided by biomarkers, imaging and patient characteristics, should be the "standard of practice" and used in all patients with acromegaly to improve outcomes </a:t>
            </a:r>
            <a:endParaRPr lang="en-GB" sz="2000" dirty="0">
              <a:solidFill>
                <a:schemeClr val="accent1"/>
              </a:solidFill>
              <a:cs typeface="Calibri"/>
            </a:endParaRPr>
          </a:p>
        </p:txBody>
      </p:sp>
    </p:spTree>
    <p:extLst>
      <p:ext uri="{BB962C8B-B14F-4D97-AF65-F5344CB8AC3E}">
        <p14:creationId xmlns:p14="http://schemas.microsoft.com/office/powerpoint/2010/main" val="291602815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16F2C6-2685-A8F4-AF6C-F8C2F503EBE0}"/>
              </a:ext>
            </a:extLst>
          </p:cNvPr>
          <p:cNvSpPr>
            <a:spLocks noGrp="1"/>
          </p:cNvSpPr>
          <p:nvPr>
            <p:ph type="sldNum" sz="quarter" idx="4"/>
          </p:nvPr>
        </p:nvSpPr>
        <p:spPr/>
        <p:txBody>
          <a:bodyPr/>
          <a:lstStyle/>
          <a:p>
            <a:fld id="{FCE43C0F-8A7B-3A4B-9DB5-B3472E36E833}" type="slidenum">
              <a:rPr lang="en-GB" smtClean="0"/>
              <a:pPr/>
              <a:t>9</a:t>
            </a:fld>
            <a:endParaRPr lang="en-GB" dirty="0"/>
          </a:p>
        </p:txBody>
      </p:sp>
      <p:sp>
        <p:nvSpPr>
          <p:cNvPr id="3" name="Title 2">
            <a:extLst>
              <a:ext uri="{FF2B5EF4-FFF2-40B4-BE49-F238E27FC236}">
                <a16:creationId xmlns:a16="http://schemas.microsoft.com/office/drawing/2014/main" id="{4A3091E8-B7D0-3CF1-32BE-2084535C7A33}"/>
              </a:ext>
            </a:extLst>
          </p:cNvPr>
          <p:cNvSpPr>
            <a:spLocks noGrp="1"/>
          </p:cNvSpPr>
          <p:nvPr>
            <p:ph type="title"/>
          </p:nvPr>
        </p:nvSpPr>
        <p:spPr/>
        <p:txBody>
          <a:bodyPr/>
          <a:lstStyle/>
          <a:p>
            <a:r>
              <a:rPr lang="en-GB" sz="3600" kern="100" dirty="0">
                <a:latin typeface="Arial"/>
                <a:ea typeface="Verdana"/>
                <a:cs typeface="Arial"/>
              </a:rPr>
              <a:t>[18f]FET PET-MRI: a novel and improved technique for detection of small functional pituitary adenomas </a:t>
            </a:r>
            <a:endParaRPr lang="en-GB" sz="3600" dirty="0">
              <a:latin typeface="Arial"/>
              <a:ea typeface="Verdana"/>
              <a:cs typeface="Arial"/>
            </a:endParaRPr>
          </a:p>
        </p:txBody>
      </p:sp>
      <p:sp>
        <p:nvSpPr>
          <p:cNvPr id="4" name="Subtitle 3">
            <a:extLst>
              <a:ext uri="{FF2B5EF4-FFF2-40B4-BE49-F238E27FC236}">
                <a16:creationId xmlns:a16="http://schemas.microsoft.com/office/drawing/2014/main" id="{A2CC7996-2A15-BA31-2F02-2328A523A5AE}"/>
              </a:ext>
            </a:extLst>
          </p:cNvPr>
          <p:cNvSpPr>
            <a:spLocks noGrp="1"/>
          </p:cNvSpPr>
          <p:nvPr>
            <p:ph type="subTitle" idx="1"/>
          </p:nvPr>
        </p:nvSpPr>
        <p:spPr/>
        <p:txBody>
          <a:bodyPr vert="horz" lIns="0" tIns="0" rIns="0" bIns="0" rtlCol="0" anchor="t">
            <a:normAutofit/>
          </a:bodyPr>
          <a:lstStyle/>
          <a:p>
            <a:r>
              <a:rPr lang="en-GB" sz="2400" b="1" kern="100" dirty="0">
                <a:latin typeface="Arial"/>
                <a:ea typeface="Calibri"/>
                <a:cs typeface="Arial"/>
              </a:rPr>
              <a:t>Pruis I,</a:t>
            </a:r>
            <a:r>
              <a:rPr lang="en-GB" sz="2400" b="1" kern="100" dirty="0">
                <a:effectLst/>
                <a:latin typeface="Arial"/>
                <a:ea typeface="Calibri"/>
                <a:cs typeface="Arial"/>
              </a:rPr>
              <a:t> et al</a:t>
            </a:r>
            <a:r>
              <a:rPr lang="en-GB" sz="2400" b="1" kern="100" dirty="0">
                <a:latin typeface="Arial"/>
                <a:ea typeface="Calibri"/>
                <a:cs typeface="Arial"/>
              </a:rPr>
              <a:t>. ECE 2023. </a:t>
            </a:r>
            <a:r>
              <a:rPr lang="en-GB" sz="2400" b="1" kern="100" dirty="0">
                <a:effectLst/>
                <a:latin typeface="Arial"/>
                <a:ea typeface="Calibri"/>
                <a:cs typeface="Arial"/>
              </a:rPr>
              <a:t>Abstract </a:t>
            </a:r>
            <a:r>
              <a:rPr lang="en-GB" sz="2400" b="1" kern="100" dirty="0">
                <a:latin typeface="Arial"/>
                <a:ea typeface="Calibri"/>
                <a:cs typeface="Arial"/>
              </a:rPr>
              <a:t>OC3.3</a:t>
            </a:r>
            <a:endParaRPr lang="en-GB" sz="2400" b="1" kern="100" dirty="0">
              <a:effectLst/>
              <a:ea typeface="Calibri" panose="020F0502020204030204" pitchFamily="34" charset="0"/>
            </a:endParaRPr>
          </a:p>
          <a:p>
            <a:endParaRPr lang="en-GB" dirty="0"/>
          </a:p>
        </p:txBody>
      </p:sp>
      <p:sp>
        <p:nvSpPr>
          <p:cNvPr id="5" name="Content Placeholder 4">
            <a:extLst>
              <a:ext uri="{FF2B5EF4-FFF2-40B4-BE49-F238E27FC236}">
                <a16:creationId xmlns:a16="http://schemas.microsoft.com/office/drawing/2014/main" id="{4979E494-6ABD-A7E3-8151-59EDCCF93306}"/>
              </a:ext>
            </a:extLst>
          </p:cNvPr>
          <p:cNvSpPr>
            <a:spLocks noGrp="1"/>
          </p:cNvSpPr>
          <p:nvPr>
            <p:ph sz="quarter" idx="15"/>
          </p:nvPr>
        </p:nvSpPr>
        <p:spPr/>
        <p:txBody>
          <a:bodyPr/>
          <a:lstStyle/>
          <a:p>
            <a:r>
              <a:rPr lang="en-GB" dirty="0">
                <a:latin typeface="Arial"/>
                <a:cs typeface="Arial"/>
              </a:rPr>
              <a:t>[18F] FET PET, 18F-fluoro-ethyl-tyrosine positron emission tomography; MRI, magnetic resonance imaging </a:t>
            </a:r>
            <a:endParaRPr lang="en-GB"/>
          </a:p>
        </p:txBody>
      </p:sp>
    </p:spTree>
    <p:extLst>
      <p:ext uri="{BB962C8B-B14F-4D97-AF65-F5344CB8AC3E}">
        <p14:creationId xmlns:p14="http://schemas.microsoft.com/office/powerpoint/2010/main" val="3065411382"/>
      </p:ext>
    </p:extLst>
  </p:cSld>
  <p:clrMapOvr>
    <a:masterClrMapping/>
  </p:clrMapOvr>
  <p:transition>
    <p:fade/>
  </p:transition>
</p:sld>
</file>

<file path=ppt/theme/theme1.xml><?xml version="1.0" encoding="utf-8"?>
<a:theme xmlns:a="http://schemas.openxmlformats.org/drawingml/2006/main" name="Thème Office">
  <a:themeElements>
    <a:clrScheme name="Custom 4">
      <a:dk1>
        <a:srgbClr val="000000"/>
      </a:dk1>
      <a:lt1>
        <a:srgbClr val="FFFFFF"/>
      </a:lt1>
      <a:dk2>
        <a:srgbClr val="5D8298"/>
      </a:dk2>
      <a:lt2>
        <a:srgbClr val="EEECE1"/>
      </a:lt2>
      <a:accent1>
        <a:srgbClr val="C6573B"/>
      </a:accent1>
      <a:accent2>
        <a:srgbClr val="C0504D"/>
      </a:accent2>
      <a:accent3>
        <a:srgbClr val="E9D0CD"/>
      </a:accent3>
      <a:accent4>
        <a:srgbClr val="F4EAE7"/>
      </a:accent4>
      <a:accent5>
        <a:srgbClr val="ECE6ED"/>
      </a:accent5>
      <a:accent6>
        <a:srgbClr val="8B878B"/>
      </a:accent6>
      <a:hlink>
        <a:srgbClr val="C6573B"/>
      </a:hlink>
      <a:folHlink>
        <a:srgbClr val="C6573B"/>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9408</TotalTime>
  <Words>2825</Words>
  <Application>Microsoft Macintosh PowerPoint</Application>
  <PresentationFormat>Widescreen</PresentationFormat>
  <Paragraphs>361</Paragraphs>
  <Slides>24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Lucida Grande</vt:lpstr>
      <vt:lpstr>PT Sans Narrow</vt:lpstr>
      <vt:lpstr>Thème Office</vt:lpstr>
      <vt:lpstr>PowerPoint Presentation</vt:lpstr>
      <vt:lpstr>Pituitary highlights:  Acromegaly &amp; Beyond   from ece &amp; ENDO 2023   Prof. Maria Fleseriu, MD Oregon Health &amp; Science University, USA  JULY 2023</vt:lpstr>
      <vt:lpstr>Developed by PITUITARY Connect</vt:lpstr>
      <vt:lpstr>Educational objectives</vt:lpstr>
      <vt:lpstr> Precision medicine in acromegaly: results of the ACROFAST study</vt:lpstr>
      <vt:lpstr>ACROFAST: background and study design</vt:lpstr>
      <vt:lpstr>ACROFAST: results  </vt:lpstr>
      <vt:lpstr>ACROFAST: Summary</vt:lpstr>
      <vt:lpstr>[18f]FET PET-MRI: a novel and improved technique for detection of small functional pituitary adenomas </vt:lpstr>
      <vt:lpstr>[18f]FET PET-MRI: background and study design</vt:lpstr>
      <vt:lpstr>Cushing’s disease (N=22)</vt:lpstr>
      <vt:lpstr>[18f]FET PET-MRI: summary</vt:lpstr>
      <vt:lpstr>Treatment Patterns in Acromegaly: Analysis of Real-World US Insurance Claims from the MarketScan® Database</vt:lpstr>
      <vt:lpstr>TREATMENT PATTERNS IN ACROMEGALY: background and study design</vt:lpstr>
      <vt:lpstr>TREATMENT PATTERNS IN ACROMEGALY: Changes in LOT for monotherapies &amp; combination therapies </vt:lpstr>
      <vt:lpstr>TREATMENT PATTERNS IN ACROMEGALY: treatment persistence for monotherapies in lot 1  </vt:lpstr>
      <vt:lpstr>TREATMENT PATTERNS IN ACROMEGALY: treatment titration for first-generation SRL monotherapies </vt:lpstr>
      <vt:lpstr>TREATMENT PATTERNS IN ACROMEGAly: summary</vt:lpstr>
      <vt:lpstr>Long-term Depot Specific Changes  in Adipose Tissue after Treatment  of Acromegaly</vt:lpstr>
      <vt:lpstr>LONG-TERM Depot-specific Changes in AT after treatment of acroMEGALY: background and study design</vt:lpstr>
      <vt:lpstr>LONG-TERM DEPOT-SPECIFIC CHANGES IN AT AFTER TREATMENT  OF ACROMEGALY: SEx differences in fat depot changes</vt:lpstr>
      <vt:lpstr>LONG-TERM DEPOT-SPECIFIC CHANGES IN AT AFTER TREATMENT  OF ACROMEGALY: Key findings </vt:lpstr>
      <vt:lpstr>LONG-TERM DEPOT-SPECIFIC CHANGES IN AT AFTER TREATMENT  OF ACROMEGALY: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Carrie Brubaker</cp:lastModifiedBy>
  <cp:revision>1229</cp:revision>
  <cp:lastPrinted>2017-02-15T09:54:46Z</cp:lastPrinted>
  <dcterms:created xsi:type="dcterms:W3CDTF">2016-10-14T09:38:18Z</dcterms:created>
  <dcterms:modified xsi:type="dcterms:W3CDTF">2023-07-17T17:13:20Z</dcterms:modified>
</cp:coreProperties>
</file>