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12537" r:id="rId2"/>
    <p:sldId id="12539" r:id="rId3"/>
    <p:sldId id="1229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33" r:id="rId2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181" userDrawn="1">
          <p15:clr>
            <a:srgbClr val="A4A3A4"/>
          </p15:clr>
        </p15:guide>
        <p15:guide id="4" orient="horz" pos="25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Guns" initials="DG" lastIdx="6" clrIdx="0">
    <p:extLst>
      <p:ext uri="{19B8F6BF-5375-455C-9EA6-DF929625EA0E}">
        <p15:presenceInfo xmlns:p15="http://schemas.microsoft.com/office/powerpoint/2012/main" userId="3f98c98a79fdfd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73B"/>
    <a:srgbClr val="5D8298"/>
    <a:srgbClr val="C7573C"/>
    <a:srgbClr val="03C750"/>
    <a:srgbClr val="FFA402"/>
    <a:srgbClr val="505050"/>
    <a:srgbClr val="FF3F0D"/>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9"/>
    <p:restoredTop sz="95196" autoAdjust="0"/>
  </p:normalViewPr>
  <p:slideViewPr>
    <p:cSldViewPr snapToObjects="1">
      <p:cViewPr varScale="1">
        <p:scale>
          <a:sx n="105" d="100"/>
          <a:sy n="105" d="100"/>
        </p:scale>
        <p:origin x="630" y="108"/>
      </p:cViewPr>
      <p:guideLst>
        <p:guide orient="horz" pos="2160"/>
        <p:guide pos="3840"/>
        <p:guide orient="horz" pos="1181"/>
        <p:guide orient="horz" pos="2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NET (n=157)</c:v>
                </c:pt>
              </c:strCache>
            </c:strRef>
          </c:tx>
          <c:spPr>
            <a:solidFill>
              <a:schemeClr val="accent1"/>
            </a:solidFill>
            <a:ln>
              <a:noFill/>
            </a:ln>
            <a:effectLst/>
          </c:spPr>
          <c:invertIfNegative val="0"/>
          <c:dLbls>
            <c:dLbl>
              <c:idx val="1"/>
              <c:tx>
                <c:rich>
                  <a:bodyPr/>
                  <a:lstStyle/>
                  <a:p>
                    <a:fld id="{19984286-4CC8-A24D-9DFE-85C0148611A9}"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012-2D4A-A14E-C3F230A0D50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General</c:formatCode>
                <c:ptCount val="5"/>
                <c:pt idx="0">
                  <c:v>3.8</c:v>
                </c:pt>
                <c:pt idx="1">
                  <c:v>4</c:v>
                </c:pt>
                <c:pt idx="2">
                  <c:v>4.3</c:v>
                </c:pt>
                <c:pt idx="3">
                  <c:v>4.2</c:v>
                </c:pt>
                <c:pt idx="4">
                  <c:v>4.2</c:v>
                </c:pt>
              </c:numCache>
            </c:numRef>
          </c:val>
          <c:extLst>
            <c:ext xmlns:c16="http://schemas.microsoft.com/office/drawing/2014/chart" uri="{C3380CC4-5D6E-409C-BE32-E72D297353CC}">
              <c16:uniqueId val="{00000000-C012-2D4A-A14E-C3F230A0D50E}"/>
            </c:ext>
          </c:extLst>
        </c:ser>
        <c:ser>
          <c:idx val="1"/>
          <c:order val="1"/>
          <c:tx>
            <c:strRef>
              <c:f>Sheet1!$C$1</c:f>
              <c:strCache>
                <c:ptCount val="1"/>
                <c:pt idx="0">
                  <c:v>Acromegaly (n=54)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General</c:formatCode>
                <c:ptCount val="5"/>
                <c:pt idx="0">
                  <c:v>4.2</c:v>
                </c:pt>
                <c:pt idx="1">
                  <c:v>4.0999999999999996</c:v>
                </c:pt>
                <c:pt idx="2">
                  <c:v>4.5</c:v>
                </c:pt>
                <c:pt idx="3">
                  <c:v>4.8</c:v>
                </c:pt>
                <c:pt idx="4">
                  <c:v>4.5999999999999996</c:v>
                </c:pt>
              </c:numCache>
            </c:numRef>
          </c:val>
          <c:extLst>
            <c:ext xmlns:c16="http://schemas.microsoft.com/office/drawing/2014/chart" uri="{C3380CC4-5D6E-409C-BE32-E72D297353CC}">
              <c16:uniqueId val="{00000001-C012-2D4A-A14E-C3F230A0D50E}"/>
            </c:ext>
          </c:extLst>
        </c:ser>
        <c:ser>
          <c:idx val="2"/>
          <c:order val="2"/>
          <c:tx>
            <c:strRef>
              <c:f>Sheet1!$D$1</c:f>
              <c:strCache>
                <c:ptCount val="1"/>
                <c:pt idx="0">
                  <c:v>Total (N=211)</c:v>
                </c:pt>
              </c:strCache>
            </c:strRef>
          </c:tx>
          <c:spPr>
            <a:solidFill>
              <a:schemeClr val="tx2"/>
            </a:solidFill>
            <a:ln>
              <a:noFill/>
            </a:ln>
            <a:effectLst/>
          </c:spPr>
          <c:invertIfNegative val="0"/>
          <c:dLbls>
            <c:dLbl>
              <c:idx val="1"/>
              <c:tx>
                <c:rich>
                  <a:bodyPr/>
                  <a:lstStyle/>
                  <a:p>
                    <a:fld id="{10D4EF43-6E60-9D4C-B799-AACA234D0BF7}"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12-2D4A-A14E-C3F230A0D50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Sheet1!$D$2:$D$6</c:f>
              <c:numCache>
                <c:formatCode>General</c:formatCode>
                <c:ptCount val="5"/>
                <c:pt idx="0">
                  <c:v>3.9</c:v>
                </c:pt>
                <c:pt idx="1">
                  <c:v>4</c:v>
                </c:pt>
                <c:pt idx="2">
                  <c:v>4.3</c:v>
                </c:pt>
                <c:pt idx="3">
                  <c:v>4.4000000000000004</c:v>
                </c:pt>
                <c:pt idx="4">
                  <c:v>4.3</c:v>
                </c:pt>
              </c:numCache>
            </c:numRef>
          </c:val>
          <c:extLst>
            <c:ext xmlns:c16="http://schemas.microsoft.com/office/drawing/2014/chart" uri="{C3380CC4-5D6E-409C-BE32-E72D297353CC}">
              <c16:uniqueId val="{00000002-C012-2D4A-A14E-C3F230A0D50E}"/>
            </c:ext>
          </c:extLst>
        </c:ser>
        <c:dLbls>
          <c:dLblPos val="outEnd"/>
          <c:showLegendKey val="0"/>
          <c:showVal val="1"/>
          <c:showCatName val="0"/>
          <c:showSerName val="0"/>
          <c:showPercent val="0"/>
          <c:showBubbleSize val="0"/>
        </c:dLbls>
        <c:gapWidth val="101"/>
        <c:axId val="1458769183"/>
        <c:axId val="1458808463"/>
      </c:barChart>
      <c:catAx>
        <c:axId val="1458769183"/>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808463"/>
        <c:crosses val="autoZero"/>
        <c:auto val="1"/>
        <c:lblAlgn val="ctr"/>
        <c:lblOffset val="100"/>
        <c:noMultiLvlLbl val="0"/>
      </c:catAx>
      <c:valAx>
        <c:axId val="1458808463"/>
        <c:scaling>
          <c:orientation val="minMax"/>
          <c:max val="5"/>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76918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Patients/caregivers (N=211)</c:v>
                </c:pt>
              </c:strCache>
            </c:strRef>
          </c:tx>
          <c:spPr>
            <a:solidFill>
              <a:schemeClr val="accent1"/>
            </a:solidFill>
            <a:ln>
              <a:noFill/>
            </a:ln>
            <a:effectLst/>
          </c:spPr>
          <c:invertIfNegative val="0"/>
          <c:dLbls>
            <c:dLbl>
              <c:idx val="0"/>
              <c:tx>
                <c:rich>
                  <a:bodyPr/>
                  <a:lstStyle/>
                  <a:p>
                    <a:fld id="{D8967218-659D-4246-89EE-161F289BBE52}"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19-1544-943F-91B0A9055D24}"/>
                </c:ext>
              </c:extLst>
            </c:dLbl>
            <c:dLbl>
              <c:idx val="1"/>
              <c:tx>
                <c:rich>
                  <a:bodyPr/>
                  <a:lstStyle/>
                  <a:p>
                    <a:fld id="{19984286-4CC8-A24D-9DFE-85C0148611A9}"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19-1544-943F-91B0A9055D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General</c:formatCode>
                <c:ptCount val="5"/>
                <c:pt idx="0">
                  <c:v>4</c:v>
                </c:pt>
                <c:pt idx="1">
                  <c:v>3.9</c:v>
                </c:pt>
                <c:pt idx="2">
                  <c:v>4.4000000000000004</c:v>
                </c:pt>
                <c:pt idx="3">
                  <c:v>4.3</c:v>
                </c:pt>
                <c:pt idx="4">
                  <c:v>4.3</c:v>
                </c:pt>
              </c:numCache>
            </c:numRef>
          </c:val>
          <c:extLst>
            <c:ext xmlns:c16="http://schemas.microsoft.com/office/drawing/2014/chart" uri="{C3380CC4-5D6E-409C-BE32-E72D297353CC}">
              <c16:uniqueId val="{00000001-C619-1544-943F-91B0A9055D24}"/>
            </c:ext>
          </c:extLst>
        </c:ser>
        <c:ser>
          <c:idx val="1"/>
          <c:order val="1"/>
          <c:tx>
            <c:strRef>
              <c:f>Sheet1!$C$1</c:f>
              <c:strCache>
                <c:ptCount val="1"/>
                <c:pt idx="0">
                  <c:v>HCPs (N=52)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General</c:formatCode>
                <c:ptCount val="5"/>
                <c:pt idx="0">
                  <c:v>4.0999999999999996</c:v>
                </c:pt>
                <c:pt idx="1">
                  <c:v>4.2</c:v>
                </c:pt>
                <c:pt idx="2">
                  <c:v>4.5</c:v>
                </c:pt>
                <c:pt idx="3">
                  <c:v>4.7</c:v>
                </c:pt>
                <c:pt idx="4">
                  <c:v>4.7</c:v>
                </c:pt>
              </c:numCache>
            </c:numRef>
          </c:val>
          <c:extLst>
            <c:ext xmlns:c16="http://schemas.microsoft.com/office/drawing/2014/chart" uri="{C3380CC4-5D6E-409C-BE32-E72D297353CC}">
              <c16:uniqueId val="{00000002-C619-1544-943F-91B0A9055D24}"/>
            </c:ext>
          </c:extLst>
        </c:ser>
        <c:dLbls>
          <c:dLblPos val="outEnd"/>
          <c:showLegendKey val="0"/>
          <c:showVal val="1"/>
          <c:showCatName val="0"/>
          <c:showSerName val="0"/>
          <c:showPercent val="0"/>
          <c:showBubbleSize val="0"/>
        </c:dLbls>
        <c:gapWidth val="101"/>
        <c:axId val="1458769183"/>
        <c:axId val="1458808463"/>
      </c:barChart>
      <c:catAx>
        <c:axId val="1458769183"/>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808463"/>
        <c:crosses val="autoZero"/>
        <c:auto val="1"/>
        <c:lblAlgn val="ctr"/>
        <c:lblOffset val="100"/>
        <c:noMultiLvlLbl val="0"/>
      </c:catAx>
      <c:valAx>
        <c:axId val="1458808463"/>
        <c:scaling>
          <c:orientation val="minMax"/>
          <c:max val="5"/>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76918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Patients/caregivers (N=211)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4.2</c:v>
                </c:pt>
                <c:pt idx="1">
                  <c:v>4.8</c:v>
                </c:pt>
                <c:pt idx="2">
                  <c:v>4.5</c:v>
                </c:pt>
              </c:numCache>
            </c:numRef>
          </c:val>
          <c:extLst>
            <c:ext xmlns:c16="http://schemas.microsoft.com/office/drawing/2014/chart" uri="{C3380CC4-5D6E-409C-BE32-E72D297353CC}">
              <c16:uniqueId val="{00000000-2E33-734B-9B3C-1FF5B613E8C0}"/>
            </c:ext>
          </c:extLst>
        </c:ser>
        <c:ser>
          <c:idx val="1"/>
          <c:order val="1"/>
          <c:tx>
            <c:strRef>
              <c:f>Sheet1!$C$1</c:f>
              <c:strCache>
                <c:ptCount val="1"/>
                <c:pt idx="0">
                  <c:v>HCPs (N=52)</c:v>
                </c:pt>
              </c:strCache>
            </c:strRef>
          </c:tx>
          <c:spPr>
            <a:solidFill>
              <a:schemeClr val="tx2"/>
            </a:solidFill>
            <a:ln>
              <a:noFill/>
            </a:ln>
            <a:effectLst/>
          </c:spPr>
          <c:invertIfNegative val="0"/>
          <c:dLbls>
            <c:dLbl>
              <c:idx val="0"/>
              <c:tx>
                <c:rich>
                  <a:bodyPr/>
                  <a:lstStyle/>
                  <a:p>
                    <a:r>
                      <a:rPr lang="en-US" dirty="0"/>
                      <a:t>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E33-734B-9B3C-1FF5B613E8C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4.0999999999999996</c:v>
                </c:pt>
                <c:pt idx="1">
                  <c:v>4.7</c:v>
                </c:pt>
                <c:pt idx="2">
                  <c:v>4.8</c:v>
                </c:pt>
              </c:numCache>
            </c:numRef>
          </c:val>
          <c:extLst>
            <c:ext xmlns:c16="http://schemas.microsoft.com/office/drawing/2014/chart" uri="{C3380CC4-5D6E-409C-BE32-E72D297353CC}">
              <c16:uniqueId val="{00000002-2E33-734B-9B3C-1FF5B613E8C0}"/>
            </c:ext>
          </c:extLst>
        </c:ser>
        <c:dLbls>
          <c:dLblPos val="outEnd"/>
          <c:showLegendKey val="0"/>
          <c:showVal val="1"/>
          <c:showCatName val="0"/>
          <c:showSerName val="0"/>
          <c:showPercent val="0"/>
          <c:showBubbleSize val="0"/>
        </c:dLbls>
        <c:gapWidth val="101"/>
        <c:axId val="1458769183"/>
        <c:axId val="1458808463"/>
      </c:barChart>
      <c:catAx>
        <c:axId val="1458769183"/>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808463"/>
        <c:crosses val="autoZero"/>
        <c:auto val="1"/>
        <c:lblAlgn val="ctr"/>
        <c:lblOffset val="100"/>
        <c:noMultiLvlLbl val="0"/>
      </c:catAx>
      <c:valAx>
        <c:axId val="1458808463"/>
        <c:scaling>
          <c:orientation val="minMax"/>
          <c:max val="5"/>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76918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Patients/caregivers (N=211)</c:v>
                </c:pt>
              </c:strCache>
            </c:strRef>
          </c:tx>
          <c:spPr>
            <a:solidFill>
              <a:schemeClr val="accent1"/>
            </a:solidFill>
            <a:ln>
              <a:noFill/>
            </a:ln>
            <a:effectLst/>
          </c:spPr>
          <c:invertIfNegative val="0"/>
          <c:dLbls>
            <c:dLbl>
              <c:idx val="1"/>
              <c:tx>
                <c:rich>
                  <a:bodyPr/>
                  <a:lstStyle/>
                  <a:p>
                    <a:fld id="{19984286-4CC8-A24D-9DFE-85C0148611A9}"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F2-7B40-A52F-961DF5140ED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General</c:formatCode>
                <c:ptCount val="5"/>
                <c:pt idx="0">
                  <c:v>4</c:v>
                </c:pt>
                <c:pt idx="1">
                  <c:v>3.9</c:v>
                </c:pt>
                <c:pt idx="2">
                  <c:v>4.4000000000000004</c:v>
                </c:pt>
                <c:pt idx="3">
                  <c:v>4.3</c:v>
                </c:pt>
                <c:pt idx="4">
                  <c:v>4.3</c:v>
                </c:pt>
              </c:numCache>
            </c:numRef>
          </c:val>
          <c:extLst>
            <c:ext xmlns:c16="http://schemas.microsoft.com/office/drawing/2014/chart" uri="{C3380CC4-5D6E-409C-BE32-E72D297353CC}">
              <c16:uniqueId val="{00000001-6BF2-7B40-A52F-961DF5140EDF}"/>
            </c:ext>
          </c:extLst>
        </c:ser>
        <c:ser>
          <c:idx val="1"/>
          <c:order val="1"/>
          <c:tx>
            <c:strRef>
              <c:f>Sheet1!$C$1</c:f>
              <c:strCache>
                <c:ptCount val="1"/>
                <c:pt idx="0">
                  <c:v>HCPs (N=52)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General</c:formatCode>
                <c:ptCount val="5"/>
                <c:pt idx="0">
                  <c:v>4.0999999999999996</c:v>
                </c:pt>
                <c:pt idx="1">
                  <c:v>4.2</c:v>
                </c:pt>
                <c:pt idx="2">
                  <c:v>4.5</c:v>
                </c:pt>
                <c:pt idx="3">
                  <c:v>4.7</c:v>
                </c:pt>
                <c:pt idx="4">
                  <c:v>4.7</c:v>
                </c:pt>
              </c:numCache>
            </c:numRef>
          </c:val>
          <c:extLst>
            <c:ext xmlns:c16="http://schemas.microsoft.com/office/drawing/2014/chart" uri="{C3380CC4-5D6E-409C-BE32-E72D297353CC}">
              <c16:uniqueId val="{00000002-6BF2-7B40-A52F-961DF5140EDF}"/>
            </c:ext>
          </c:extLst>
        </c:ser>
        <c:dLbls>
          <c:dLblPos val="outEnd"/>
          <c:showLegendKey val="0"/>
          <c:showVal val="1"/>
          <c:showCatName val="0"/>
          <c:showSerName val="0"/>
          <c:showPercent val="0"/>
          <c:showBubbleSize val="0"/>
        </c:dLbls>
        <c:gapWidth val="101"/>
        <c:axId val="1458769183"/>
        <c:axId val="1458808463"/>
      </c:barChart>
      <c:catAx>
        <c:axId val="1458769183"/>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808463"/>
        <c:crosses val="autoZero"/>
        <c:auto val="1"/>
        <c:lblAlgn val="ctr"/>
        <c:lblOffset val="100"/>
        <c:noMultiLvlLbl val="0"/>
      </c:catAx>
      <c:valAx>
        <c:axId val="1458808463"/>
        <c:scaling>
          <c:orientation val="minMax"/>
          <c:max val="5"/>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76918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NET (n=157)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4.2</c:v>
                </c:pt>
                <c:pt idx="1">
                  <c:v>4.5</c:v>
                </c:pt>
                <c:pt idx="2">
                  <c:v>4.8</c:v>
                </c:pt>
              </c:numCache>
            </c:numRef>
          </c:val>
          <c:extLst>
            <c:ext xmlns:c16="http://schemas.microsoft.com/office/drawing/2014/chart" uri="{C3380CC4-5D6E-409C-BE32-E72D297353CC}">
              <c16:uniqueId val="{00000000-C012-2D4A-A14E-C3F230A0D50E}"/>
            </c:ext>
          </c:extLst>
        </c:ser>
        <c:ser>
          <c:idx val="1"/>
          <c:order val="1"/>
          <c:tx>
            <c:strRef>
              <c:f>Sheet1!$C$1</c:f>
              <c:strCache>
                <c:ptCount val="1"/>
                <c:pt idx="0">
                  <c:v>Acromegaly (n=54)</c:v>
                </c:pt>
              </c:strCache>
            </c:strRef>
          </c:tx>
          <c:spPr>
            <a:solidFill>
              <a:schemeClr val="accent6"/>
            </a:solidFill>
            <a:ln>
              <a:noFill/>
            </a:ln>
            <a:effectLst/>
          </c:spPr>
          <c:invertIfNegative val="0"/>
          <c:dLbls>
            <c:dLbl>
              <c:idx val="0"/>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0B-764B-A597-D6271B150C1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4</c:v>
                </c:pt>
                <c:pt idx="1">
                  <c:v>4.5999999999999996</c:v>
                </c:pt>
                <c:pt idx="2">
                  <c:v>4.8</c:v>
                </c:pt>
              </c:numCache>
            </c:numRef>
          </c:val>
          <c:extLst>
            <c:ext xmlns:c16="http://schemas.microsoft.com/office/drawing/2014/chart" uri="{C3380CC4-5D6E-409C-BE32-E72D297353CC}">
              <c16:uniqueId val="{00000001-C012-2D4A-A14E-C3F230A0D50E}"/>
            </c:ext>
          </c:extLst>
        </c:ser>
        <c:ser>
          <c:idx val="2"/>
          <c:order val="2"/>
          <c:tx>
            <c:strRef>
              <c:f>Sheet1!$D$1</c:f>
              <c:strCache>
                <c:ptCount val="1"/>
                <c:pt idx="0">
                  <c:v>Total (N=211)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General</c:formatCode>
                <c:ptCount val="3"/>
                <c:pt idx="0">
                  <c:v>4.2</c:v>
                </c:pt>
                <c:pt idx="1">
                  <c:v>4.5</c:v>
                </c:pt>
                <c:pt idx="2">
                  <c:v>4.8</c:v>
                </c:pt>
              </c:numCache>
            </c:numRef>
          </c:val>
          <c:extLst>
            <c:ext xmlns:c16="http://schemas.microsoft.com/office/drawing/2014/chart" uri="{C3380CC4-5D6E-409C-BE32-E72D297353CC}">
              <c16:uniqueId val="{00000002-C012-2D4A-A14E-C3F230A0D50E}"/>
            </c:ext>
          </c:extLst>
        </c:ser>
        <c:dLbls>
          <c:dLblPos val="outEnd"/>
          <c:showLegendKey val="0"/>
          <c:showVal val="1"/>
          <c:showCatName val="0"/>
          <c:showSerName val="0"/>
          <c:showPercent val="0"/>
          <c:showBubbleSize val="0"/>
        </c:dLbls>
        <c:gapWidth val="101"/>
        <c:axId val="1458769183"/>
        <c:axId val="1458808463"/>
      </c:barChart>
      <c:catAx>
        <c:axId val="1458769183"/>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808463"/>
        <c:crosses val="autoZero"/>
        <c:auto val="1"/>
        <c:lblAlgn val="ctr"/>
        <c:lblOffset val="100"/>
        <c:noMultiLvlLbl val="0"/>
      </c:catAx>
      <c:valAx>
        <c:axId val="1458808463"/>
        <c:scaling>
          <c:orientation val="minMax"/>
          <c:max val="5"/>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76918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NET (n=157)</c:v>
                </c:pt>
              </c:strCache>
            </c:strRef>
          </c:tx>
          <c:spPr>
            <a:solidFill>
              <a:schemeClr val="accent1"/>
            </a:solidFill>
            <a:ln>
              <a:noFill/>
            </a:ln>
            <a:effectLst/>
          </c:spPr>
          <c:invertIfNegative val="0"/>
          <c:dLbls>
            <c:dLbl>
              <c:idx val="1"/>
              <c:tx>
                <c:rich>
                  <a:bodyPr/>
                  <a:lstStyle/>
                  <a:p>
                    <a:fld id="{19984286-4CC8-A24D-9DFE-85C0148611A9}"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7A-0F4A-879B-4C899FDF117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c:v>3.4</c:v>
                </c:pt>
                <c:pt idx="1">
                  <c:v>3.9</c:v>
                </c:pt>
                <c:pt idx="2">
                  <c:v>4.2</c:v>
                </c:pt>
                <c:pt idx="3">
                  <c:v>4.5999999999999996</c:v>
                </c:pt>
              </c:numCache>
            </c:numRef>
          </c:val>
          <c:extLst>
            <c:ext xmlns:c16="http://schemas.microsoft.com/office/drawing/2014/chart" uri="{C3380CC4-5D6E-409C-BE32-E72D297353CC}">
              <c16:uniqueId val="{00000001-047A-0F4A-879B-4C899FDF1176}"/>
            </c:ext>
          </c:extLst>
        </c:ser>
        <c:ser>
          <c:idx val="1"/>
          <c:order val="1"/>
          <c:tx>
            <c:strRef>
              <c:f>Sheet1!$C$1</c:f>
              <c:strCache>
                <c:ptCount val="1"/>
                <c:pt idx="0">
                  <c:v>Acromegaly (n=54)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General</c:formatCode>
                <c:ptCount val="4"/>
                <c:pt idx="0">
                  <c:v>3.5</c:v>
                </c:pt>
                <c:pt idx="1">
                  <c:v>4.4000000000000004</c:v>
                </c:pt>
                <c:pt idx="2">
                  <c:v>4.5999999999999996</c:v>
                </c:pt>
                <c:pt idx="3">
                  <c:v>4.5</c:v>
                </c:pt>
              </c:numCache>
            </c:numRef>
          </c:val>
          <c:extLst>
            <c:ext xmlns:c16="http://schemas.microsoft.com/office/drawing/2014/chart" uri="{C3380CC4-5D6E-409C-BE32-E72D297353CC}">
              <c16:uniqueId val="{00000002-047A-0F4A-879B-4C899FDF1176}"/>
            </c:ext>
          </c:extLst>
        </c:ser>
        <c:ser>
          <c:idx val="2"/>
          <c:order val="2"/>
          <c:tx>
            <c:strRef>
              <c:f>Sheet1!$D$1</c:f>
              <c:strCache>
                <c:ptCount val="1"/>
                <c:pt idx="0">
                  <c:v>Total (N=211)</c:v>
                </c:pt>
              </c:strCache>
            </c:strRef>
          </c:tx>
          <c:spPr>
            <a:solidFill>
              <a:schemeClr val="tx2"/>
            </a:solidFill>
            <a:ln>
              <a:noFill/>
            </a:ln>
            <a:effectLst/>
          </c:spPr>
          <c:invertIfNegative val="0"/>
          <c:dLbls>
            <c:dLbl>
              <c:idx val="1"/>
              <c:tx>
                <c:rich>
                  <a:bodyPr/>
                  <a:lstStyle/>
                  <a:p>
                    <a:fld id="{10D4EF43-6E60-9D4C-B799-AACA234D0BF7}"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7A-0F4A-879B-4C899FDF117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0">
                  <c:v>3.4</c:v>
                </c:pt>
                <c:pt idx="1">
                  <c:v>4</c:v>
                </c:pt>
                <c:pt idx="2">
                  <c:v>4.3</c:v>
                </c:pt>
                <c:pt idx="3">
                  <c:v>4.5999999999999996</c:v>
                </c:pt>
              </c:numCache>
            </c:numRef>
          </c:val>
          <c:extLst>
            <c:ext xmlns:c16="http://schemas.microsoft.com/office/drawing/2014/chart" uri="{C3380CC4-5D6E-409C-BE32-E72D297353CC}">
              <c16:uniqueId val="{00000004-047A-0F4A-879B-4C899FDF1176}"/>
            </c:ext>
          </c:extLst>
        </c:ser>
        <c:dLbls>
          <c:dLblPos val="outEnd"/>
          <c:showLegendKey val="0"/>
          <c:showVal val="1"/>
          <c:showCatName val="0"/>
          <c:showSerName val="0"/>
          <c:showPercent val="0"/>
          <c:showBubbleSize val="0"/>
        </c:dLbls>
        <c:gapWidth val="101"/>
        <c:axId val="1458769183"/>
        <c:axId val="1458808463"/>
      </c:barChart>
      <c:catAx>
        <c:axId val="1458769183"/>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808463"/>
        <c:crosses val="autoZero"/>
        <c:auto val="1"/>
        <c:lblAlgn val="ctr"/>
        <c:lblOffset val="100"/>
        <c:noMultiLvlLbl val="0"/>
      </c:catAx>
      <c:valAx>
        <c:axId val="1458808463"/>
        <c:scaling>
          <c:orientation val="minMax"/>
          <c:max val="5"/>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76918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Kolom2</c:v>
                </c:pt>
              </c:strCache>
            </c:strRef>
          </c:tx>
          <c:spPr>
            <a:solidFill>
              <a:schemeClr val="tx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F4-DF41-8B6F-925841B4CAFD}"/>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B2F4-DF41-8B6F-925841B4CAFD}"/>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B2F4-DF41-8B6F-925841B4CAFD}"/>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B2F4-DF41-8B6F-925841B4CAFD}"/>
              </c:ext>
            </c:extLst>
          </c:dPt>
          <c:dLbls>
            <c:dLbl>
              <c:idx val="0"/>
              <c:layout>
                <c:manualLayout>
                  <c:x val="-0.21616964512236991"/>
                  <c:y val="-6.406587019041212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2F4-DF41-8B6F-925841B4CAFD}"/>
                </c:ext>
              </c:extLst>
            </c:dLbl>
            <c:dLbl>
              <c:idx val="1"/>
              <c:layout>
                <c:manualLayout>
                  <c:x val="0.19068568194524324"/>
                  <c:y val="8.24964631119975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2F4-DF41-8B6F-925841B4CAF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Blad1!$A$2:$A$3</c:f>
              <c:strCache>
                <c:ptCount val="2"/>
                <c:pt idx="0">
                  <c:v>Yes</c:v>
                </c:pt>
                <c:pt idx="1">
                  <c:v>No</c:v>
                </c:pt>
              </c:strCache>
            </c:strRef>
          </c:cat>
          <c:val>
            <c:numRef>
              <c:f>Blad1!$B$2:$B$3</c:f>
              <c:numCache>
                <c:formatCode>0%</c:formatCode>
                <c:ptCount val="2"/>
                <c:pt idx="0">
                  <c:v>0.62</c:v>
                </c:pt>
                <c:pt idx="1">
                  <c:v>0.38</c:v>
                </c:pt>
              </c:numCache>
            </c:numRef>
          </c:val>
          <c:extLst>
            <c:ext xmlns:c16="http://schemas.microsoft.com/office/drawing/2014/chart" uri="{C3380CC4-5D6E-409C-BE32-E72D297353CC}">
              <c16:uniqueId val="{00000008-B2F4-DF41-8B6F-925841B4CAF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Kolom2</c:v>
                </c:pt>
              </c:strCache>
            </c:strRef>
          </c:tx>
          <c:spPr>
            <a:solidFill>
              <a:schemeClr val="tx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61-431D-81B4-B504775FF5F2}"/>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2E61-431D-81B4-B504775FF5F2}"/>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2E61-431D-81B4-B504775FF5F2}"/>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2E61-431D-81B4-B504775FF5F2}"/>
              </c:ext>
            </c:extLst>
          </c:dPt>
          <c:dLbls>
            <c:dLbl>
              <c:idx val="0"/>
              <c:layout>
                <c:manualLayout>
                  <c:x val="-0.21427477559698263"/>
                  <c:y val="2.714452826031495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E61-431D-81B4-B504775FF5F2}"/>
                </c:ext>
              </c:extLst>
            </c:dLbl>
            <c:dLbl>
              <c:idx val="1"/>
              <c:layout>
                <c:manualLayout>
                  <c:x val="0.20313308973021127"/>
                  <c:y val="-2.069912969362440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E61-431D-81B4-B504775FF5F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Blad1!$A$2:$A$3</c:f>
              <c:strCache>
                <c:ptCount val="2"/>
                <c:pt idx="0">
                  <c:v>Yes</c:v>
                </c:pt>
                <c:pt idx="1">
                  <c:v>No</c:v>
                </c:pt>
              </c:strCache>
            </c:strRef>
          </c:cat>
          <c:val>
            <c:numRef>
              <c:f>Blad1!$B$2:$B$3</c:f>
              <c:numCache>
                <c:formatCode>0%</c:formatCode>
                <c:ptCount val="2"/>
                <c:pt idx="0">
                  <c:v>0.48</c:v>
                </c:pt>
                <c:pt idx="1">
                  <c:v>0.52</c:v>
                </c:pt>
              </c:numCache>
            </c:numRef>
          </c:val>
          <c:extLst>
            <c:ext xmlns:c16="http://schemas.microsoft.com/office/drawing/2014/chart" uri="{C3380CC4-5D6E-409C-BE32-E72D297353CC}">
              <c16:uniqueId val="{00000008-2E61-431D-81B4-B504775FF5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lang="en-GB" sz="1200" b="1" dirty="0"/>
              <a:t>Years of experience administering injections</a:t>
            </a:r>
          </a:p>
        </c:rich>
      </c:tx>
      <c:layout>
        <c:manualLayout>
          <c:xMode val="edge"/>
          <c:yMode val="edge"/>
          <c:x val="0.12984295339005361"/>
          <c:y val="3.641442211771416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4043911103630847"/>
          <c:y val="0.17790964799771983"/>
          <c:w val="0.51912177792738301"/>
          <c:h val="0.70742301577390099"/>
        </c:manualLayout>
      </c:layout>
      <c:pieChart>
        <c:varyColors val="1"/>
        <c:ser>
          <c:idx val="0"/>
          <c:order val="0"/>
          <c:tx>
            <c:strRef>
              <c:f>Blad1!$B$1</c:f>
              <c:strCache>
                <c:ptCount val="1"/>
                <c:pt idx="0">
                  <c:v>How many SRL injections do you administer per month</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3FC7-4469-AC73-B5EAE53F7359}"/>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3-3FC7-4469-AC73-B5EAE53F73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5-3FC7-4469-AC73-B5EAE53F73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7-3FC7-4469-AC73-B5EAE53F73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9-3FC7-4469-AC73-B5EAE53F73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3FC7-4469-AC73-B5EAE53F7359}"/>
              </c:ext>
            </c:extLst>
          </c:dPt>
          <c:dLbls>
            <c:dLbl>
              <c:idx val="0"/>
              <c:layout>
                <c:manualLayout>
                  <c:x val="-8.8129299483869175E-2"/>
                  <c:y val="4.629072253099614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5881214789861021"/>
                      <c:h val="0.2001607890793114"/>
                    </c:manualLayout>
                  </c15:layout>
                </c:ext>
                <c:ext xmlns:c16="http://schemas.microsoft.com/office/drawing/2014/chart" uri="{C3380CC4-5D6E-409C-BE32-E72D297353CC}">
                  <c16:uniqueId val="{00000001-3FC7-4469-AC73-B5EAE53F7359}"/>
                </c:ext>
              </c:extLst>
            </c:dLbl>
            <c:dLbl>
              <c:idx val="1"/>
              <c:layout>
                <c:manualLayout>
                  <c:x val="9.4938639933927881E-3"/>
                  <c:y val="4.432806042468288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FC7-4469-AC73-B5EAE53F7359}"/>
                </c:ext>
              </c:extLst>
            </c:dLbl>
            <c:dLbl>
              <c:idx val="2"/>
              <c:layout>
                <c:manualLayout>
                  <c:x val="2.6848319573295917E-2"/>
                  <c:y val="5.370956249109305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3FC7-4469-AC73-B5EAE53F7359}"/>
                </c:ext>
              </c:extLst>
            </c:dLbl>
            <c:dLbl>
              <c:idx val="3"/>
              <c:layout>
                <c:manualLayout>
                  <c:x val="8.7956147054437051E-2"/>
                  <c:y val="-9.983782243123842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3FC7-4469-AC73-B5EAE53F7359}"/>
                </c:ext>
              </c:extLst>
            </c:dLbl>
            <c:dLbl>
              <c:idx val="4"/>
              <c:layout>
                <c:manualLayout>
                  <c:x val="1.1270328612910125E-3"/>
                  <c:y val="2.439646572609363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3FC7-4469-AC73-B5EAE53F7359}"/>
                </c:ext>
              </c:extLst>
            </c:dLbl>
            <c:dLbl>
              <c:idx val="5"/>
              <c:layout>
                <c:manualLayout>
                  <c:x val="-5.1670359189955042E-3"/>
                  <c:y val="7.6192104888128829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3FC7-4469-AC73-B5EAE53F7359}"/>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6 months to 1 year</c:v>
                </c:pt>
                <c:pt idx="1">
                  <c:v>1-3 years</c:v>
                </c:pt>
                <c:pt idx="2">
                  <c:v>3-5 years</c:v>
                </c:pt>
                <c:pt idx="3">
                  <c:v>5-10 years</c:v>
                </c:pt>
                <c:pt idx="4">
                  <c:v>10-15 years</c:v>
                </c:pt>
                <c:pt idx="5">
                  <c:v>&gt;15 years</c:v>
                </c:pt>
              </c:strCache>
            </c:strRef>
          </c:cat>
          <c:val>
            <c:numRef>
              <c:f>Blad1!$B$2:$B$7</c:f>
              <c:numCache>
                <c:formatCode>General</c:formatCode>
                <c:ptCount val="6"/>
                <c:pt idx="0">
                  <c:v>2</c:v>
                </c:pt>
                <c:pt idx="1">
                  <c:v>4</c:v>
                </c:pt>
                <c:pt idx="2">
                  <c:v>1</c:v>
                </c:pt>
                <c:pt idx="3">
                  <c:v>9</c:v>
                </c:pt>
                <c:pt idx="4">
                  <c:v>4</c:v>
                </c:pt>
                <c:pt idx="5">
                  <c:v>6</c:v>
                </c:pt>
              </c:numCache>
            </c:numRef>
          </c:val>
          <c:extLst>
            <c:ext xmlns:c16="http://schemas.microsoft.com/office/drawing/2014/chart" uri="{C3380CC4-5D6E-409C-BE32-E72D297353CC}">
              <c16:uniqueId val="{0000000C-3FC7-4469-AC73-B5EAE53F7359}"/>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lang="en-GB" sz="1200" b="1" dirty="0">
                <a:effectLst/>
              </a:rPr>
              <a:t>Injection location</a:t>
            </a:r>
            <a:endParaRPr lang="en-GB" sz="1200" b="1" dirty="0"/>
          </a:p>
        </c:rich>
      </c:tx>
      <c:layout>
        <c:manualLayout>
          <c:xMode val="edge"/>
          <c:yMode val="edge"/>
          <c:x val="0.35692267157896729"/>
          <c:y val="0.91120816361819856"/>
        </c:manualLayout>
      </c:layout>
      <c:overlay val="0"/>
      <c:spPr>
        <a:solidFill>
          <a:schemeClr val="bg1"/>
        </a:solid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Kolom2</c:v>
                </c:pt>
              </c:strCache>
            </c:strRef>
          </c:tx>
          <c:spPr>
            <a:ln>
              <a:solidFill>
                <a:schemeClr val="bg1"/>
              </a:solidFill>
            </a:ln>
          </c:spPr>
          <c:dPt>
            <c:idx val="0"/>
            <c:bubble3D val="0"/>
            <c:spPr>
              <a:solidFill>
                <a:schemeClr val="accent1">
                  <a:shade val="76000"/>
                </a:schemeClr>
              </a:solidFill>
              <a:ln w="19050">
                <a:solidFill>
                  <a:schemeClr val="bg1"/>
                </a:solidFill>
              </a:ln>
              <a:effectLst/>
            </c:spPr>
            <c:extLst>
              <c:ext xmlns:c16="http://schemas.microsoft.com/office/drawing/2014/chart" uri="{C3380CC4-5D6E-409C-BE32-E72D297353CC}">
                <c16:uniqueId val="{00000001-8E56-4CC2-BD63-FB881925FCA5}"/>
              </c:ext>
            </c:extLst>
          </c:dPt>
          <c:dPt>
            <c:idx val="1"/>
            <c:bubble3D val="0"/>
            <c:spPr>
              <a:solidFill>
                <a:schemeClr val="accent1">
                  <a:tint val="77000"/>
                </a:schemeClr>
              </a:solidFill>
              <a:ln w="19050">
                <a:solidFill>
                  <a:schemeClr val="bg1"/>
                </a:solidFill>
              </a:ln>
              <a:effectLst/>
            </c:spPr>
            <c:extLst>
              <c:ext xmlns:c16="http://schemas.microsoft.com/office/drawing/2014/chart" uri="{C3380CC4-5D6E-409C-BE32-E72D297353CC}">
                <c16:uniqueId val="{00000003-8E56-4CC2-BD63-FB881925FCA5}"/>
              </c:ext>
            </c:extLst>
          </c:dPt>
          <c:dPt>
            <c:idx val="2"/>
            <c:bubble3D val="0"/>
            <c:spPr>
              <a:solidFill>
                <a:schemeClr val="accent1">
                  <a:tint val="30000"/>
                </a:schemeClr>
              </a:solidFill>
              <a:ln w="19050">
                <a:solidFill>
                  <a:schemeClr val="bg1"/>
                </a:solidFill>
              </a:ln>
              <a:effectLst/>
            </c:spPr>
            <c:extLst>
              <c:ext xmlns:c16="http://schemas.microsoft.com/office/drawing/2014/chart" uri="{C3380CC4-5D6E-409C-BE32-E72D297353CC}">
                <c16:uniqueId val="{00000005-8E56-4CC2-BD63-FB881925FCA5}"/>
              </c:ext>
            </c:extLst>
          </c:dPt>
          <c:dPt>
            <c:idx val="3"/>
            <c:bubble3D val="0"/>
            <c:spPr>
              <a:solidFill>
                <a:schemeClr val="accent1">
                  <a:tint val="84000"/>
                </a:schemeClr>
              </a:solidFill>
              <a:ln w="19050">
                <a:solidFill>
                  <a:schemeClr val="bg1"/>
                </a:solidFill>
              </a:ln>
              <a:effectLst/>
            </c:spPr>
            <c:extLst>
              <c:ext xmlns:c16="http://schemas.microsoft.com/office/drawing/2014/chart" uri="{C3380CC4-5D6E-409C-BE32-E72D297353CC}">
                <c16:uniqueId val="{00000007-8E56-4CC2-BD63-FB881925FCA5}"/>
              </c:ext>
            </c:extLst>
          </c:dPt>
          <c:dPt>
            <c:idx val="4"/>
            <c:bubble3D val="0"/>
            <c:spPr>
              <a:solidFill>
                <a:schemeClr val="accent1">
                  <a:tint val="37000"/>
                </a:schemeClr>
              </a:solidFill>
              <a:ln w="19050">
                <a:solidFill>
                  <a:schemeClr val="bg1"/>
                </a:solidFill>
              </a:ln>
              <a:effectLst/>
            </c:spPr>
            <c:extLst>
              <c:ext xmlns:c16="http://schemas.microsoft.com/office/drawing/2014/chart" uri="{C3380CC4-5D6E-409C-BE32-E72D297353CC}">
                <c16:uniqueId val="{00000009-8E56-4CC2-BD63-FB881925FCA5}"/>
              </c:ext>
            </c:extLst>
          </c:dPt>
          <c:dLbls>
            <c:dLbl>
              <c:idx val="0"/>
              <c:layout>
                <c:manualLayout>
                  <c:x val="-0.26891552606726116"/>
                  <c:y val="-0.22463429190362735"/>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1617435348165251"/>
                      <c:h val="0.16916446117045805"/>
                    </c:manualLayout>
                  </c15:layout>
                </c:ext>
                <c:ext xmlns:c16="http://schemas.microsoft.com/office/drawing/2014/chart" uri="{C3380CC4-5D6E-409C-BE32-E72D297353CC}">
                  <c16:uniqueId val="{00000001-8E56-4CC2-BD63-FB881925FCA5}"/>
                </c:ext>
              </c:extLst>
            </c:dLbl>
            <c:dLbl>
              <c:idx val="1"/>
              <c:layout>
                <c:manualLayout>
                  <c:x val="4.077233032989503E-3"/>
                  <c:y val="-1.6203492449277608E-2"/>
                </c:manualLayout>
              </c:layout>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E56-4CC2-BD63-FB881925FCA5}"/>
                </c:ext>
              </c:extLst>
            </c:dLbl>
            <c:dLbl>
              <c:idx val="2"/>
              <c:layout>
                <c:manualLayout>
                  <c:x val="3.0125438581225121E-2"/>
                  <c:y val="-6.6720263026437176E-3"/>
                </c:manualLayout>
              </c:layout>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E56-4CC2-BD63-FB881925FCA5}"/>
                </c:ext>
              </c:extLst>
            </c:dLbl>
            <c:dLbl>
              <c:idx val="3"/>
              <c:layout>
                <c:manualLayout>
                  <c:x val="-0.15201395441156482"/>
                  <c:y val="0.1328671370657854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E56-4CC2-BD63-FB881925FCA5}"/>
                </c:ext>
              </c:extLst>
            </c:dLbl>
            <c:dLbl>
              <c:idx val="4"/>
              <c:layout>
                <c:manualLayout>
                  <c:x val="-0.16807527416352069"/>
                  <c:y val="4.736253074085459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E56-4CC2-BD63-FB881925FCA5}"/>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Hospital/clinic</c:v>
                </c:pt>
                <c:pt idx="1">
                  <c:v>Patient’s home</c:v>
                </c:pt>
                <c:pt idx="2">
                  <c:v>Local healthcare setting</c:v>
                </c:pt>
              </c:strCache>
            </c:strRef>
          </c:cat>
          <c:val>
            <c:numRef>
              <c:f>Sheet1!$B$2:$B$4</c:f>
              <c:numCache>
                <c:formatCode>General</c:formatCode>
                <c:ptCount val="3"/>
                <c:pt idx="0">
                  <c:v>21</c:v>
                </c:pt>
                <c:pt idx="1">
                  <c:v>3</c:v>
                </c:pt>
                <c:pt idx="2">
                  <c:v>2</c:v>
                </c:pt>
              </c:numCache>
            </c:numRef>
          </c:val>
          <c:extLst>
            <c:ext xmlns:c16="http://schemas.microsoft.com/office/drawing/2014/chart" uri="{C3380CC4-5D6E-409C-BE32-E72D297353CC}">
              <c16:uniqueId val="{0000000A-8E56-4CC2-BD63-FB881925FCA5}"/>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lang="en-GB" sz="1200" b="1" dirty="0">
                <a:effectLst/>
              </a:rPr>
              <a:t>Experience with number</a:t>
            </a:r>
            <a:r>
              <a:rPr lang="en-GB" sz="1200" b="1" baseline="0" dirty="0">
                <a:effectLst/>
              </a:rPr>
              <a:t> of devices</a:t>
            </a:r>
            <a:endParaRPr lang="en-GB" sz="1200" b="1" dirty="0"/>
          </a:p>
        </c:rich>
      </c:tx>
      <c:layout>
        <c:manualLayout>
          <c:xMode val="edge"/>
          <c:yMode val="edge"/>
          <c:x val="0.31163742984449899"/>
          <c:y val="0.10675242084229941"/>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Blad1!$B$1</c:f>
              <c:strCache>
                <c:ptCount val="1"/>
                <c:pt idx="0">
                  <c:v>Experience with no. of devices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9E09-44BF-B00D-465BF2E7272C}"/>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9E09-44BF-B00D-465BF2E7272C}"/>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9E09-44BF-B00D-465BF2E7272C}"/>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9E09-44BF-B00D-465BF2E7272C}"/>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9E09-44BF-B00D-465BF2E7272C}"/>
              </c:ext>
            </c:extLst>
          </c:dPt>
          <c:dLbls>
            <c:dLbl>
              <c:idx val="0"/>
              <c:layout>
                <c:manualLayout>
                  <c:x val="-7.7587287995923307E-2"/>
                  <c:y val="0.1456590673008584"/>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09-44BF-B00D-465BF2E7272C}"/>
                </c:ext>
              </c:extLst>
            </c:dLbl>
            <c:dLbl>
              <c:idx val="1"/>
              <c:layout>
                <c:manualLayout>
                  <c:x val="-0.11058736945398472"/>
                  <c:y val="-0.16199784397258565"/>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E09-44BF-B00D-465BF2E7272C}"/>
                </c:ext>
              </c:extLst>
            </c:dLbl>
            <c:dLbl>
              <c:idx val="2"/>
              <c:layout>
                <c:manualLayout>
                  <c:x val="0.14528225218279184"/>
                  <c:y val="-4.6863456737165118E-2"/>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E09-44BF-B00D-465BF2E7272C}"/>
                </c:ext>
              </c:extLst>
            </c:dLbl>
            <c:dLbl>
              <c:idx val="3"/>
              <c:layout>
                <c:manualLayout>
                  <c:x val="7.0206240445253559E-2"/>
                  <c:y val="0.14811754134371816"/>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E09-44BF-B00D-465BF2E7272C}"/>
                </c:ext>
              </c:extLst>
            </c:dLbl>
            <c:dLbl>
              <c:idx val="4"/>
              <c:layout>
                <c:manualLayout>
                  <c:x val="-0.16807527416352069"/>
                  <c:y val="4.736253074085459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E09-44BF-B00D-465BF2E7272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Blad1!$A$2:$A$5</c:f>
              <c:numCache>
                <c:formatCode>General</c:formatCode>
                <c:ptCount val="4"/>
                <c:pt idx="0">
                  <c:v>1</c:v>
                </c:pt>
                <c:pt idx="1">
                  <c:v>2</c:v>
                </c:pt>
                <c:pt idx="2">
                  <c:v>3</c:v>
                </c:pt>
                <c:pt idx="3">
                  <c:v>4</c:v>
                </c:pt>
              </c:numCache>
            </c:numRef>
          </c:cat>
          <c:val>
            <c:numRef>
              <c:f>Blad1!$B$2:$B$5</c:f>
              <c:numCache>
                <c:formatCode>0%</c:formatCode>
                <c:ptCount val="4"/>
                <c:pt idx="0">
                  <c:v>0.17</c:v>
                </c:pt>
                <c:pt idx="1">
                  <c:v>0.37</c:v>
                </c:pt>
                <c:pt idx="2">
                  <c:v>0.33</c:v>
                </c:pt>
                <c:pt idx="3">
                  <c:v>0.13</c:v>
                </c:pt>
              </c:numCache>
            </c:numRef>
          </c:val>
          <c:extLst>
            <c:ext xmlns:c16="http://schemas.microsoft.com/office/drawing/2014/chart" uri="{C3380CC4-5D6E-409C-BE32-E72D297353CC}">
              <c16:uniqueId val="{0000000A-9E09-44BF-B00D-465BF2E7272C}"/>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lang="en-GB" sz="1200" b="1" dirty="0">
                <a:effectLst/>
              </a:rPr>
              <a:t>Number of injections administered per month</a:t>
            </a:r>
            <a:endParaRPr lang="en-GB" sz="1200" b="1" dirty="0"/>
          </a:p>
        </c:rich>
      </c:tx>
      <c:layout>
        <c:manualLayout>
          <c:xMode val="edge"/>
          <c:yMode val="edge"/>
          <c:x val="0.11171669631643753"/>
          <c:y val="1.143775937596065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Blad1!$B$1</c:f>
              <c:strCache>
                <c:ptCount val="1"/>
                <c:pt idx="0">
                  <c:v>How many SRL injections do you administer per month</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2E43-4AED-A799-81E4DFCA9947}"/>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2E43-4AED-A799-81E4DFCA9947}"/>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E43-4AED-A799-81E4DFCA9947}"/>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2E43-4AED-A799-81E4DFCA9947}"/>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2E43-4AED-A799-81E4DFCA9947}"/>
              </c:ext>
            </c:extLst>
          </c:dPt>
          <c:dLbls>
            <c:dLbl>
              <c:idx val="0"/>
              <c:layout>
                <c:manualLayout>
                  <c:x val="-0.13401840194438508"/>
                  <c:y val="6.8065911636520135E-2"/>
                </c:manualLayout>
              </c:layout>
              <c:tx>
                <c:rich>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fld id="{0398B9D6-0EA0-F845-8422-CCC0CD48BAFD}" type="CATEGORYNAME">
                      <a:rPr lang="en-US"/>
                      <a:pPr>
                        <a:defRPr sz="1000">
                          <a:solidFill>
                            <a:schemeClr val="bg1"/>
                          </a:solidFill>
                        </a:defRPr>
                      </a:pPr>
                      <a:t>[CATEGORY NAME]</a:t>
                    </a:fld>
                    <a:r>
                      <a:rPr lang="en-US" baseline="0" dirty="0"/>
                      <a:t>,</a:t>
                    </a:r>
                    <a:br>
                      <a:rPr lang="en-US" baseline="0" dirty="0"/>
                    </a:br>
                    <a:fld id="{5DD90B1A-C7B9-0546-BE9B-2B69BFF56E64}" type="PERCENTAGE">
                      <a:rPr lang="en-US" baseline="0" smtClean="0"/>
                      <a:pPr>
                        <a:defRPr sz="1000">
                          <a:solidFill>
                            <a:schemeClr val="bg1"/>
                          </a:solidFill>
                        </a:defRPr>
                      </a:pPr>
                      <a:t>[PERCENTAGE]</a:t>
                    </a:fld>
                    <a:endParaRPr lang="en-US" baseline="0" dirty="0"/>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3-4AED-A799-81E4DFCA9947}"/>
                </c:ext>
              </c:extLst>
            </c:dLbl>
            <c:dLbl>
              <c:idx val="1"/>
              <c:layout>
                <c:manualLayout>
                  <c:x val="7.5923270294897122E-2"/>
                  <c:y val="-0.2188739312734721"/>
                </c:manualLayout>
              </c:layout>
              <c:tx>
                <c:rich>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fld id="{7680A26D-7EC7-A346-B2EB-7FD78170BFDB}" type="CATEGORYNAME">
                      <a:rPr lang="en-US"/>
                      <a:pPr>
                        <a:defRPr sz="1000">
                          <a:solidFill>
                            <a:schemeClr val="bg1"/>
                          </a:solidFill>
                        </a:defRPr>
                      </a:pPr>
                      <a:t>[CATEGORY NAME]</a:t>
                    </a:fld>
                    <a:r>
                      <a:rPr lang="en-US" baseline="0" dirty="0"/>
                      <a:t>,</a:t>
                    </a:r>
                    <a:br>
                      <a:rPr lang="en-US" baseline="0" dirty="0"/>
                    </a:br>
                    <a:fld id="{9A942079-F8C7-5E4D-9E91-D69610E507E6}" type="PERCENTAGE">
                      <a:rPr lang="en-US" baseline="0" smtClean="0"/>
                      <a:pPr>
                        <a:defRPr sz="1000">
                          <a:solidFill>
                            <a:schemeClr val="bg1"/>
                          </a:solidFill>
                        </a:defRPr>
                      </a:pPr>
                      <a:t>[PERCENTAGE]</a:t>
                    </a:fld>
                    <a:endParaRPr lang="en-US" baseline="0" dirty="0"/>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43-4AED-A799-81E4DFCA9947}"/>
                </c:ext>
              </c:extLst>
            </c:dLbl>
            <c:dLbl>
              <c:idx val="2"/>
              <c:layout>
                <c:manualLayout>
                  <c:x val="0.13606527253404663"/>
                  <c:y val="0.10325906393644625"/>
                </c:manualLayout>
              </c:layout>
              <c:tx>
                <c:rich>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fld id="{5F662566-55F6-2444-B575-C9293D3C88EC}" type="CATEGORYNAME">
                      <a:rPr lang="en-US"/>
                      <a:pPr>
                        <a:defRPr sz="1000">
                          <a:solidFill>
                            <a:schemeClr val="bg1"/>
                          </a:solidFill>
                        </a:defRPr>
                      </a:pPr>
                      <a:t>[CATEGORY NAME]</a:t>
                    </a:fld>
                    <a:r>
                      <a:rPr lang="en-US" baseline="0" dirty="0"/>
                      <a:t>,</a:t>
                    </a:r>
                    <a:br>
                      <a:rPr lang="en-US" baseline="0" dirty="0"/>
                    </a:br>
                    <a:fld id="{25BC1B43-E4FC-0F4C-A34A-FD976FB37962}" type="PERCENTAGE">
                      <a:rPr lang="en-US" baseline="0" smtClean="0"/>
                      <a:pPr>
                        <a:defRPr sz="1000">
                          <a:solidFill>
                            <a:schemeClr val="bg1"/>
                          </a:solidFill>
                        </a:defRPr>
                      </a:pPr>
                      <a:t>[PERCENTAGE]</a:t>
                    </a:fld>
                    <a:endParaRPr lang="en-US" baseline="0" dirty="0"/>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E43-4AED-A799-81E4DFCA9947}"/>
                </c:ext>
              </c:extLst>
            </c:dLbl>
            <c:dLbl>
              <c:idx val="3"/>
              <c:layout>
                <c:manualLayout>
                  <c:x val="-0.15201395441156482"/>
                  <c:y val="0.1328671370657854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2E43-4AED-A799-81E4DFCA9947}"/>
                </c:ext>
              </c:extLst>
            </c:dLbl>
            <c:dLbl>
              <c:idx val="4"/>
              <c:layout>
                <c:manualLayout>
                  <c:x val="-0.16807527416352069"/>
                  <c:y val="4.736253074085459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2E43-4AED-A799-81E4DFCA994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1 to 5</c:v>
                </c:pt>
                <c:pt idx="1">
                  <c:v>5 to 10</c:v>
                </c:pt>
                <c:pt idx="2">
                  <c:v>10 to 20</c:v>
                </c:pt>
                <c:pt idx="3">
                  <c:v>20 to 50</c:v>
                </c:pt>
                <c:pt idx="4">
                  <c:v>50 or more</c:v>
                </c:pt>
              </c:strCache>
            </c:strRef>
          </c:cat>
          <c:val>
            <c:numRef>
              <c:f>Blad1!$B$2:$B$6</c:f>
              <c:numCache>
                <c:formatCode>General</c:formatCode>
                <c:ptCount val="5"/>
                <c:pt idx="0">
                  <c:v>11</c:v>
                </c:pt>
                <c:pt idx="1">
                  <c:v>7</c:v>
                </c:pt>
                <c:pt idx="2">
                  <c:v>6</c:v>
                </c:pt>
                <c:pt idx="3">
                  <c:v>1</c:v>
                </c:pt>
                <c:pt idx="4">
                  <c:v>1</c:v>
                </c:pt>
              </c:numCache>
            </c:numRef>
          </c:val>
          <c:extLst>
            <c:ext xmlns:c16="http://schemas.microsoft.com/office/drawing/2014/chart" uri="{C3380CC4-5D6E-409C-BE32-E72D297353CC}">
              <c16:uniqueId val="{0000000A-2E43-4AED-A799-81E4DFCA9947}"/>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8/11/2023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8/11/2023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1990" y="4711383"/>
            <a:ext cx="5455920" cy="446341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30" name="Google Shape;130;p2:notes"/>
          <p:cNvSpPr txBox="1">
            <a:spLocks noGrp="1"/>
          </p:cNvSpPr>
          <p:nvPr>
            <p:ph type="ftr" idx="11"/>
          </p:nvPr>
        </p:nvSpPr>
        <p:spPr>
          <a:xfrm>
            <a:off x="0" y="9421044"/>
            <a:ext cx="2955290" cy="4959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131" name="Google Shape;131;p2:notes"/>
          <p:cNvSpPr txBox="1">
            <a:spLocks noGrp="1"/>
          </p:cNvSpPr>
          <p:nvPr>
            <p:ph type="sldNum" idx="12"/>
          </p:nvPr>
        </p:nvSpPr>
        <p:spPr>
          <a:xfrm>
            <a:off x="3863032" y="9421044"/>
            <a:ext cx="2955290"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6" name="Google Shape;206;p12: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41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14: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07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17: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40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20: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34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21: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635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23: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23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5eb6d6d955_0_82: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5eb6d6d955_0_82: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g25eb6d6d955_0_82: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dirty="0"/>
          </a:p>
        </p:txBody>
      </p:sp>
    </p:spTree>
    <p:extLst>
      <p:ext uri="{BB962C8B-B14F-4D97-AF65-F5344CB8AC3E}">
        <p14:creationId xmlns:p14="http://schemas.microsoft.com/office/powerpoint/2010/main" val="758096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5eb6d6d955_0_103: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5eb6d6d955_0_103: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g25eb6d6d955_0_103: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dirty="0"/>
          </a:p>
        </p:txBody>
      </p:sp>
    </p:spTree>
    <p:extLst>
      <p:ext uri="{BB962C8B-B14F-4D97-AF65-F5344CB8AC3E}">
        <p14:creationId xmlns:p14="http://schemas.microsoft.com/office/powerpoint/2010/main" val="3255615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5eb6d6d955_0_23: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5eb6d6d955_0_23: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g25eb6d6d955_0_23: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dirty="0"/>
          </a:p>
        </p:txBody>
      </p:sp>
    </p:spTree>
    <p:extLst>
      <p:ext uri="{BB962C8B-B14F-4D97-AF65-F5344CB8AC3E}">
        <p14:creationId xmlns:p14="http://schemas.microsoft.com/office/powerpoint/2010/main" val="259608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5eb6d6d955_0_31: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5eb6d6d955_0_31: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7" name="Google Shape;307;g25eb6d6d955_0_31: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dirty="0"/>
          </a:p>
        </p:txBody>
      </p:sp>
    </p:spTree>
    <p:extLst>
      <p:ext uri="{BB962C8B-B14F-4D97-AF65-F5344CB8AC3E}">
        <p14:creationId xmlns:p14="http://schemas.microsoft.com/office/powerpoint/2010/main" val="35849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220418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21</a:t>
            </a:fld>
            <a:endParaRPr lang="fr-FR" altLang="en-US" sz="1200" dirty="0"/>
          </a:p>
        </p:txBody>
      </p:sp>
    </p:spTree>
    <p:extLst>
      <p:ext uri="{BB962C8B-B14F-4D97-AF65-F5344CB8AC3E}">
        <p14:creationId xmlns:p14="http://schemas.microsoft.com/office/powerpoint/2010/main" val="318939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eb6d6d955_0_15: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eb6d6d955_0_15: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25eb6d6d955_0_15: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dirty="0"/>
          </a:p>
        </p:txBody>
      </p:sp>
    </p:spTree>
    <p:extLst>
      <p:ext uri="{BB962C8B-B14F-4D97-AF65-F5344CB8AC3E}">
        <p14:creationId xmlns:p14="http://schemas.microsoft.com/office/powerpoint/2010/main" val="408921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3: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49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eb6d6d955_0_64: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eb6d6d955_0_64: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g25eb6d6d955_0_64: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dirty="0"/>
          </a:p>
        </p:txBody>
      </p:sp>
    </p:spTree>
    <p:extLst>
      <p:ext uri="{BB962C8B-B14F-4D97-AF65-F5344CB8AC3E}">
        <p14:creationId xmlns:p14="http://schemas.microsoft.com/office/powerpoint/2010/main" val="28253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21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p10: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46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8: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88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11: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526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3.sv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about:blank" TargetMode="Externa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svg"/><Relationship Id="rId1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066" y="3552712"/>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4"/>
          <a:stretch>
            <a:fillRect/>
          </a:stretch>
        </p:blipFill>
        <p:spPr>
          <a:xfrm>
            <a:off x="423740" y="602124"/>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18579" y="4780067"/>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5"/>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23093" y="4780067"/>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5"/>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347860"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736987" y="5295786"/>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5"/>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5"/>
            <a:extLst>
              <a:ext uri="{FF2B5EF4-FFF2-40B4-BE49-F238E27FC236}">
                <a16:creationId xmlns:a16="http://schemas.microsoft.com/office/drawing/2014/main" id="{BA63285A-459E-4B4D-B8B8-4C384DADE30E}"/>
              </a:ext>
            </a:extLst>
          </p:cNvPr>
          <p:cNvSpPr/>
          <p:nvPr userDrawn="1"/>
        </p:nvSpPr>
        <p:spPr>
          <a:xfrm>
            <a:off x="322846"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9518" y="5353122"/>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432288" y="5353122"/>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5"/>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5"/>
            <a:extLst>
              <a:ext uri="{FF2B5EF4-FFF2-40B4-BE49-F238E27FC236}">
                <a16:creationId xmlns:a16="http://schemas.microsoft.com/office/drawing/2014/main" id="{D59F0703-8804-EA47-AA67-3E0C47D9EB54}"/>
              </a:ext>
            </a:extLst>
          </p:cNvPr>
          <p:cNvSpPr/>
          <p:nvPr userDrawn="1"/>
        </p:nvSpPr>
        <p:spPr>
          <a:xfrm>
            <a:off x="3014669" y="5287268"/>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27305AF6-0A35-D04C-8153-D567CB189566}"/>
              </a:ext>
            </a:extLst>
          </p:cNvPr>
          <p:cNvSpPr txBox="1"/>
          <p:nvPr userDrawn="1"/>
        </p:nvSpPr>
        <p:spPr>
          <a:xfrm>
            <a:off x="736987" y="5852248"/>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5"/>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5"/>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3393" y="5878956"/>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74932" y="5317529"/>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74932" y="4792432"/>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47860" y="4792432"/>
            <a:ext cx="373380" cy="373380"/>
          </a:xfrm>
          <a:prstGeom prst="rect">
            <a:avLst/>
          </a:prstGeom>
        </p:spPr>
      </p:pic>
      <p:sp>
        <p:nvSpPr>
          <p:cNvPr id="118" name="Rectangle 117">
            <a:hlinkClick r:id="rId5"/>
            <a:extLst>
              <a:ext uri="{FF2B5EF4-FFF2-40B4-BE49-F238E27FC236}">
                <a16:creationId xmlns:a16="http://schemas.microsoft.com/office/drawing/2014/main" id="{82A0FE22-ED4D-904C-A351-E6C5B7471E0E}"/>
              </a:ext>
            </a:extLst>
          </p:cNvPr>
          <p:cNvSpPr/>
          <p:nvPr userDrawn="1"/>
        </p:nvSpPr>
        <p:spPr>
          <a:xfrm>
            <a:off x="754868"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5"/>
            <a:extLst>
              <a:ext uri="{FF2B5EF4-FFF2-40B4-BE49-F238E27FC236}">
                <a16:creationId xmlns:a16="http://schemas.microsoft.com/office/drawing/2014/main" id="{013F39C3-AF84-9343-8EDC-233E7A9EBAE9}"/>
              </a:ext>
            </a:extLst>
          </p:cNvPr>
          <p:cNvSpPr/>
          <p:nvPr userDrawn="1"/>
        </p:nvSpPr>
        <p:spPr>
          <a:xfrm>
            <a:off x="290267"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5"/>
            <a:extLst>
              <a:ext uri="{FF2B5EF4-FFF2-40B4-BE49-F238E27FC236}">
                <a16:creationId xmlns:a16="http://schemas.microsoft.com/office/drawing/2014/main" id="{5BB80133-EE31-1E40-AFC9-92A91F12B0CF}"/>
              </a:ext>
            </a:extLst>
          </p:cNvPr>
          <p:cNvSpPr/>
          <p:nvPr userDrawn="1"/>
        </p:nvSpPr>
        <p:spPr>
          <a:xfrm>
            <a:off x="3014670"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2416B22-DBAF-0C40-AB9E-3B7AC1246FE7}"/>
              </a:ext>
            </a:extLst>
          </p:cNvPr>
          <p:cNvPicPr>
            <a:picLocks noChangeAspect="1"/>
          </p:cNvPicPr>
          <p:nvPr userDrawn="1"/>
        </p:nvPicPr>
        <p:blipFill rotWithShape="1">
          <a:blip r:embed="rId16"/>
          <a:srcRect t="16644" r="9788" b="5995"/>
          <a:stretch/>
        </p:blipFill>
        <p:spPr>
          <a:xfrm>
            <a:off x="5992020" y="0"/>
            <a:ext cx="6199980" cy="6858000"/>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41968478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8"/>
        <p:cNvGrpSpPr/>
        <p:nvPr/>
      </p:nvGrpSpPr>
      <p:grpSpPr>
        <a:xfrm>
          <a:off x="0" y="0"/>
          <a:ext cx="0" cy="0"/>
          <a:chOff x="0" y="0"/>
          <a:chExt cx="0" cy="0"/>
        </a:xfrm>
      </p:grpSpPr>
      <p:sp>
        <p:nvSpPr>
          <p:cNvPr id="29" name="Google Shape;29;p31"/>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Calibri"/>
                <a:ea typeface="Calibri"/>
                <a:cs typeface="Calibri"/>
                <a:sym typeface="Calibri"/>
              </a:defRPr>
            </a:lvl1pPr>
            <a:lvl2pPr marL="914400" lvl="1" indent="-342900" algn="l">
              <a:spcBef>
                <a:spcPts val="4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400"/>
              </a:spcBef>
              <a:spcAft>
                <a:spcPts val="0"/>
              </a:spcAft>
              <a:buSzPts val="1600"/>
              <a:buChar char="•"/>
              <a:defRPr>
                <a:latin typeface="Calibri"/>
                <a:ea typeface="Calibri"/>
                <a:cs typeface="Calibri"/>
                <a:sym typeface="Calibri"/>
              </a:defRPr>
            </a:lvl4pPr>
            <a:lvl5pPr marL="2286000" lvl="4" indent="-330200" algn="l">
              <a:spcBef>
                <a:spcPts val="40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31"/>
          <p:cNvSpPr txBox="1">
            <a:spLocks noGrp="1"/>
          </p:cNvSpPr>
          <p:nvPr>
            <p:ph type="title"/>
          </p:nvPr>
        </p:nvSpPr>
        <p:spPr>
          <a:xfrm>
            <a:off x="619201" y="259200"/>
            <a:ext cx="8740799" cy="864000"/>
          </a:xfrm>
          <a:prstGeom prst="rect">
            <a:avLst/>
          </a:prstGeom>
          <a:noFill/>
          <a:ln>
            <a:noFill/>
          </a:ln>
        </p:spPr>
        <p:txBody>
          <a:bodyPr spcFirstLastPara="1" wrap="square" lIns="0" tIns="0" rIns="0" bIns="0" anchor="t" anchorCtr="0">
            <a:normAutofit/>
          </a:bodyPr>
          <a:lstStyle>
            <a:lvl1pPr lvl="0" algn="l">
              <a:lnSpc>
                <a:spcPct val="107142"/>
              </a:lnSpc>
              <a:spcBef>
                <a:spcPts val="0"/>
              </a:spcBef>
              <a:spcAft>
                <a:spcPts val="0"/>
              </a:spcAft>
              <a:buClr>
                <a:srgbClr val="5D8298"/>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1"/>
          <p:cNvSpPr txBox="1">
            <a:spLocks noGrp="1"/>
          </p:cNvSpPr>
          <p:nvPr>
            <p:ph type="sldNum" idx="12"/>
          </p:nvPr>
        </p:nvSpPr>
        <p:spPr>
          <a:xfrm>
            <a:off x="10800524" y="6428364"/>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rgbClr val="5D8298"/>
                </a:solidFill>
                <a:latin typeface="Calibri"/>
                <a:ea typeface="Calibri"/>
                <a:cs typeface="Calibri"/>
                <a:sym typeface="Calibri"/>
              </a:defRPr>
            </a:lvl1pPr>
            <a:lvl2pPr marL="0" marR="0" lvl="1" indent="0" algn="r" rtl="0">
              <a:spcBef>
                <a:spcPts val="0"/>
              </a:spcBef>
              <a:buNone/>
              <a:defRPr sz="1100" b="0" i="0" u="none" strike="noStrike" cap="none">
                <a:solidFill>
                  <a:srgbClr val="5D8298"/>
                </a:solidFill>
                <a:latin typeface="Calibri"/>
                <a:ea typeface="Calibri"/>
                <a:cs typeface="Calibri"/>
                <a:sym typeface="Calibri"/>
              </a:defRPr>
            </a:lvl2pPr>
            <a:lvl3pPr marL="0" marR="0" lvl="2" indent="0" algn="r" rtl="0">
              <a:spcBef>
                <a:spcPts val="0"/>
              </a:spcBef>
              <a:buNone/>
              <a:defRPr sz="1100" b="0" i="0" u="none" strike="noStrike" cap="none">
                <a:solidFill>
                  <a:srgbClr val="5D8298"/>
                </a:solidFill>
                <a:latin typeface="Calibri"/>
                <a:ea typeface="Calibri"/>
                <a:cs typeface="Calibri"/>
                <a:sym typeface="Calibri"/>
              </a:defRPr>
            </a:lvl3pPr>
            <a:lvl4pPr marL="0" marR="0" lvl="3" indent="0" algn="r" rtl="0">
              <a:spcBef>
                <a:spcPts val="0"/>
              </a:spcBef>
              <a:buNone/>
              <a:defRPr sz="1100" b="0" i="0" u="none" strike="noStrike" cap="none">
                <a:solidFill>
                  <a:srgbClr val="5D8298"/>
                </a:solidFill>
                <a:latin typeface="Calibri"/>
                <a:ea typeface="Calibri"/>
                <a:cs typeface="Calibri"/>
                <a:sym typeface="Calibri"/>
              </a:defRPr>
            </a:lvl4pPr>
            <a:lvl5pPr marL="0" marR="0" lvl="4" indent="0" algn="r" rtl="0">
              <a:spcBef>
                <a:spcPts val="0"/>
              </a:spcBef>
              <a:buNone/>
              <a:defRPr sz="1100" b="0" i="0" u="none" strike="noStrike" cap="none">
                <a:solidFill>
                  <a:srgbClr val="5D8298"/>
                </a:solidFill>
                <a:latin typeface="Calibri"/>
                <a:ea typeface="Calibri"/>
                <a:cs typeface="Calibri"/>
                <a:sym typeface="Calibri"/>
              </a:defRPr>
            </a:lvl5pPr>
            <a:lvl6pPr marL="0" marR="0" lvl="5" indent="0" algn="r" rtl="0">
              <a:spcBef>
                <a:spcPts val="0"/>
              </a:spcBef>
              <a:buNone/>
              <a:defRPr sz="1100" b="0" i="0" u="none" strike="noStrike" cap="none">
                <a:solidFill>
                  <a:srgbClr val="5D8298"/>
                </a:solidFill>
                <a:latin typeface="Calibri"/>
                <a:ea typeface="Calibri"/>
                <a:cs typeface="Calibri"/>
                <a:sym typeface="Calibri"/>
              </a:defRPr>
            </a:lvl6pPr>
            <a:lvl7pPr marL="0" marR="0" lvl="6" indent="0" algn="r" rtl="0">
              <a:spcBef>
                <a:spcPts val="0"/>
              </a:spcBef>
              <a:buNone/>
              <a:defRPr sz="1100" b="0" i="0" u="none" strike="noStrike" cap="none">
                <a:solidFill>
                  <a:srgbClr val="5D8298"/>
                </a:solidFill>
                <a:latin typeface="Calibri"/>
                <a:ea typeface="Calibri"/>
                <a:cs typeface="Calibri"/>
                <a:sym typeface="Calibri"/>
              </a:defRPr>
            </a:lvl7pPr>
            <a:lvl8pPr marL="0" marR="0" lvl="7" indent="0" algn="r" rtl="0">
              <a:spcBef>
                <a:spcPts val="0"/>
              </a:spcBef>
              <a:buNone/>
              <a:defRPr sz="1100" b="0" i="0" u="none" strike="noStrike" cap="none">
                <a:solidFill>
                  <a:srgbClr val="5D8298"/>
                </a:solidFill>
                <a:latin typeface="Calibri"/>
                <a:ea typeface="Calibri"/>
                <a:cs typeface="Calibri"/>
                <a:sym typeface="Calibri"/>
              </a:defRPr>
            </a:lvl8pPr>
            <a:lvl9pPr marL="0" marR="0" lvl="8" indent="0" algn="r" rtl="0">
              <a:spcBef>
                <a:spcPts val="0"/>
              </a:spcBef>
              <a:buNone/>
              <a:defRPr sz="1100" b="0" i="0" u="none" strike="noStrike" cap="none">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
        <p:nvSpPr>
          <p:cNvPr id="32" name="Google Shape;32;p31"/>
          <p:cNvSpPr txBox="1">
            <a:spLocks noGrp="1"/>
          </p:cNvSpPr>
          <p:nvPr>
            <p:ph type="body" idx="2"/>
          </p:nvPr>
        </p:nvSpPr>
        <p:spPr>
          <a:xfrm>
            <a:off x="620184" y="6356356"/>
            <a:ext cx="8116800"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0490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619201" y="259200"/>
            <a:ext cx="8740799" cy="864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0"/>
          <p:cNvSpPr txBox="1">
            <a:spLocks noGrp="1"/>
          </p:cNvSpPr>
          <p:nvPr>
            <p:ph type="body" idx="1"/>
          </p:nvPr>
        </p:nvSpPr>
        <p:spPr>
          <a:xfrm>
            <a:off x="620184" y="1425600"/>
            <a:ext cx="10962216" cy="4525200"/>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0"/>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0" marR="0" lvl="1" indent="0" algn="r" rtl="0">
              <a:spcBef>
                <a:spcPts val="0"/>
              </a:spcBef>
              <a:buNone/>
              <a:defRPr sz="1200" b="0" i="0" u="none" strike="noStrike" cap="none">
                <a:solidFill>
                  <a:schemeClr val="dk2"/>
                </a:solidFill>
                <a:latin typeface="Arial"/>
                <a:ea typeface="Arial"/>
                <a:cs typeface="Arial"/>
                <a:sym typeface="Arial"/>
              </a:defRPr>
            </a:lvl2pPr>
            <a:lvl3pPr marL="0" marR="0" lvl="2" indent="0" algn="r" rtl="0">
              <a:spcBef>
                <a:spcPts val="0"/>
              </a:spcBef>
              <a:buNone/>
              <a:defRPr sz="1200" b="0" i="0" u="none" strike="noStrike" cap="none">
                <a:solidFill>
                  <a:schemeClr val="dk2"/>
                </a:solidFill>
                <a:latin typeface="Arial"/>
                <a:ea typeface="Arial"/>
                <a:cs typeface="Arial"/>
                <a:sym typeface="Arial"/>
              </a:defRPr>
            </a:lvl3pPr>
            <a:lvl4pPr marL="0" marR="0" lvl="3" indent="0" algn="r" rtl="0">
              <a:spcBef>
                <a:spcPts val="0"/>
              </a:spcBef>
              <a:buNone/>
              <a:defRPr sz="1200" b="0" i="0" u="none" strike="noStrike" cap="none">
                <a:solidFill>
                  <a:schemeClr val="dk2"/>
                </a:solidFill>
                <a:latin typeface="Arial"/>
                <a:ea typeface="Arial"/>
                <a:cs typeface="Arial"/>
                <a:sym typeface="Arial"/>
              </a:defRPr>
            </a:lvl4pPr>
            <a:lvl5pPr marL="0" marR="0" lvl="4" indent="0" algn="r" rtl="0">
              <a:spcBef>
                <a:spcPts val="0"/>
              </a:spcBef>
              <a:buNone/>
              <a:defRPr sz="1200" b="0" i="0" u="none" strike="noStrike" cap="none">
                <a:solidFill>
                  <a:schemeClr val="dk2"/>
                </a:solidFill>
                <a:latin typeface="Arial"/>
                <a:ea typeface="Arial"/>
                <a:cs typeface="Arial"/>
                <a:sym typeface="Arial"/>
              </a:defRPr>
            </a:lvl5pPr>
            <a:lvl6pPr marL="0" marR="0" lvl="5" indent="0" algn="r" rtl="0">
              <a:spcBef>
                <a:spcPts val="0"/>
              </a:spcBef>
              <a:buNone/>
              <a:defRPr sz="1200" b="0" i="0" u="none" strike="noStrike" cap="none">
                <a:solidFill>
                  <a:schemeClr val="dk2"/>
                </a:solidFill>
                <a:latin typeface="Arial"/>
                <a:ea typeface="Arial"/>
                <a:cs typeface="Arial"/>
                <a:sym typeface="Arial"/>
              </a:defRPr>
            </a:lvl6pPr>
            <a:lvl7pPr marL="0" marR="0" lvl="6" indent="0" algn="r" rtl="0">
              <a:spcBef>
                <a:spcPts val="0"/>
              </a:spcBef>
              <a:buNone/>
              <a:defRPr sz="1200" b="0" i="0" u="none" strike="noStrike" cap="none">
                <a:solidFill>
                  <a:schemeClr val="dk2"/>
                </a:solidFill>
                <a:latin typeface="Arial"/>
                <a:ea typeface="Arial"/>
                <a:cs typeface="Arial"/>
                <a:sym typeface="Arial"/>
              </a:defRPr>
            </a:lvl7pPr>
            <a:lvl8pPr marL="0" marR="0" lvl="7" indent="0" algn="r" rtl="0">
              <a:spcBef>
                <a:spcPts val="0"/>
              </a:spcBef>
              <a:buNone/>
              <a:defRPr sz="1200" b="0" i="0" u="none" strike="noStrike" cap="none">
                <a:solidFill>
                  <a:schemeClr val="dk2"/>
                </a:solidFill>
                <a:latin typeface="Arial"/>
                <a:ea typeface="Arial"/>
                <a:cs typeface="Arial"/>
                <a:sym typeface="Arial"/>
              </a:defRPr>
            </a:lvl8pPr>
            <a:lvl9pPr marL="0" marR="0" lvl="8" indent="0" algn="r" rtl="0">
              <a:spcBef>
                <a:spcPts val="0"/>
              </a:spcBef>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sp>
        <p:nvSpPr>
          <p:cNvPr id="27" name="Google Shape;27;p30"/>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231701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7" r:id="rId13"/>
    <p:sldLayoutId id="2147483679" r:id="rId14"/>
    <p:sldLayoutId id="2147483680"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pPr lvl="0"/>
            <a:r>
              <a:rPr lang="en-GB" dirty="0"/>
              <a:t>PATIENT/CAREGIVER SURVEY: INJECTION EXPERIENCE</a:t>
            </a:r>
          </a:p>
        </p:txBody>
      </p:sp>
      <p:sp>
        <p:nvSpPr>
          <p:cNvPr id="201" name="Google Shape;201;p11"/>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p>
            <a:pPr lvl="0"/>
            <a:fld id="{00000000-1234-1234-1234-123412341234}" type="slidenum">
              <a:rPr lang="en-GB"/>
              <a:pPr lvl="0"/>
              <a:t>10</a:t>
            </a:fld>
            <a:endParaRPr lang="en-GB" dirty="0"/>
          </a:p>
        </p:txBody>
      </p:sp>
      <p:sp>
        <p:nvSpPr>
          <p:cNvPr id="6" name="Content Placeholder 5">
            <a:extLst>
              <a:ext uri="{FF2B5EF4-FFF2-40B4-BE49-F238E27FC236}">
                <a16:creationId xmlns:a16="http://schemas.microsoft.com/office/drawing/2014/main" id="{F8B8352A-B1BD-AF57-556E-D72FCCD9A6B0}"/>
              </a:ext>
            </a:extLst>
          </p:cNvPr>
          <p:cNvSpPr>
            <a:spLocks noGrp="1"/>
          </p:cNvSpPr>
          <p:nvPr>
            <p:ph sz="quarter" idx="15"/>
          </p:nvPr>
        </p:nvSpPr>
        <p:spPr>
          <a:xfrm>
            <a:off x="620183" y="6376553"/>
            <a:ext cx="10180339" cy="365125"/>
          </a:xfrm>
        </p:spPr>
        <p:txBody>
          <a:bodyPr spcFirstLastPara="1" vert="horz" wrap="square" lIns="0" tIns="0" rIns="0" bIns="0" rtlCol="0" anchor="b" anchorCtr="0">
            <a:noAutofit/>
          </a:bodyPr>
          <a:lstStyle/>
          <a:p>
            <a:pPr>
              <a:tabLst>
                <a:tab pos="88900" algn="l"/>
              </a:tabLst>
            </a:pPr>
            <a:r>
              <a:rPr lang="en-GB" sz="1100" baseline="30000" dirty="0"/>
              <a:t>a</a:t>
            </a:r>
            <a:r>
              <a:rPr lang="en-GB" sz="1100" dirty="0"/>
              <a:t>	This question seems to have been confusing. Only 1 caregiver answered that they administer injections (which is inconsistent with other answers, confirming they do 	administer injections); therefore, all responses regarding ‘caregiver injection’ have been gathered together</a:t>
            </a:r>
            <a:br>
              <a:rPr lang="en-GB" sz="1100" dirty="0"/>
            </a:br>
            <a:r>
              <a:rPr lang="en-GB" sz="1100" baseline="30000" dirty="0"/>
              <a:t>b</a:t>
            </a:r>
            <a:r>
              <a:rPr lang="en-GB" sz="1100" dirty="0"/>
              <a:t>	One respondent (caregiver, acromegaly) indicated having experience of 4 SRL devices; this is indicated as &lt;1% for transparency</a:t>
            </a:r>
          </a:p>
          <a:p>
            <a:pPr>
              <a:tabLst>
                <a:tab pos="88900" algn="l"/>
              </a:tabLst>
            </a:pPr>
            <a:r>
              <a:rPr lang="en-GB" sz="1100" dirty="0"/>
              <a:t>HCP, healthcare professional; NET, neuroendocrine tumour; NS, not significant; SRL, somatostatin ligand receptor</a:t>
            </a:r>
          </a:p>
        </p:txBody>
      </p:sp>
      <p:graphicFrame>
        <p:nvGraphicFramePr>
          <p:cNvPr id="200" name="Google Shape;200;p11"/>
          <p:cNvGraphicFramePr/>
          <p:nvPr>
            <p:extLst>
              <p:ext uri="{D42A27DB-BD31-4B8C-83A1-F6EECF244321}">
                <p14:modId xmlns:p14="http://schemas.microsoft.com/office/powerpoint/2010/main" val="2343038293"/>
              </p:ext>
            </p:extLst>
          </p:nvPr>
        </p:nvGraphicFramePr>
        <p:xfrm>
          <a:off x="619200" y="980728"/>
          <a:ext cx="10859575" cy="4823385"/>
        </p:xfrm>
        <a:graphic>
          <a:graphicData uri="http://schemas.openxmlformats.org/drawingml/2006/table">
            <a:tbl>
              <a:tblPr firstRow="1" bandRow="1">
                <a:tableStyleId>{5C22544A-7EE6-4342-B048-85BDC9FD1C3A}</a:tableStyleId>
              </a:tblPr>
              <a:tblGrid>
                <a:gridCol w="5077125">
                  <a:extLst>
                    <a:ext uri="{9D8B030D-6E8A-4147-A177-3AD203B41FA5}">
                      <a16:colId xmlns:a16="http://schemas.microsoft.com/office/drawing/2014/main" val="20000"/>
                    </a:ext>
                  </a:extLst>
                </a:gridCol>
                <a:gridCol w="1342575">
                  <a:extLst>
                    <a:ext uri="{9D8B030D-6E8A-4147-A177-3AD203B41FA5}">
                      <a16:colId xmlns:a16="http://schemas.microsoft.com/office/drawing/2014/main" val="20001"/>
                    </a:ext>
                  </a:extLst>
                </a:gridCol>
                <a:gridCol w="1582250">
                  <a:extLst>
                    <a:ext uri="{9D8B030D-6E8A-4147-A177-3AD203B41FA5}">
                      <a16:colId xmlns:a16="http://schemas.microsoft.com/office/drawing/2014/main" val="20002"/>
                    </a:ext>
                  </a:extLst>
                </a:gridCol>
                <a:gridCol w="1377675">
                  <a:extLst>
                    <a:ext uri="{9D8B030D-6E8A-4147-A177-3AD203B41FA5}">
                      <a16:colId xmlns:a16="http://schemas.microsoft.com/office/drawing/2014/main" val="20003"/>
                    </a:ext>
                  </a:extLst>
                </a:gridCol>
                <a:gridCol w="1479950">
                  <a:extLst>
                    <a:ext uri="{9D8B030D-6E8A-4147-A177-3AD203B41FA5}">
                      <a16:colId xmlns:a16="http://schemas.microsoft.com/office/drawing/2014/main" val="20004"/>
                    </a:ext>
                  </a:extLst>
                </a:gridCol>
              </a:tblGrid>
              <a:tr h="268925">
                <a:tc>
                  <a:txBody>
                    <a:bodyPr/>
                    <a:lstStyle/>
                    <a:p>
                      <a:pPr marL="98425" marR="0" lvl="0" indent="0" algn="l" rtl="0">
                        <a:spcBef>
                          <a:spcPts val="0"/>
                        </a:spcBef>
                        <a:spcAft>
                          <a:spcPts val="0"/>
                        </a:spcAft>
                        <a:buNone/>
                      </a:pPr>
                      <a:r>
                        <a:rPr lang="en-GB" sz="1300" dirty="0">
                          <a:latin typeface="Arial" panose="020B0604020202020204" pitchFamily="34" charset="0"/>
                          <a:cs typeface="Arial" panose="020B0604020202020204" pitchFamily="34" charset="0"/>
                          <a:sym typeface="Arial"/>
                        </a:rPr>
                        <a:t>Treatment experience</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Total (N=211)</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Acromegaly (n=54)</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NET (n=157)</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p value</a:t>
                      </a:r>
                      <a:endParaRPr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268925">
                <a:tc>
                  <a:txBody>
                    <a:bodyPr/>
                    <a:lstStyle/>
                    <a:p>
                      <a:pPr marL="98425" marR="0" lvl="0" indent="0" algn="l" rtl="0">
                        <a:spcBef>
                          <a:spcPts val="0"/>
                        </a:spcBef>
                        <a:spcAft>
                          <a:spcPts val="0"/>
                        </a:spcAft>
                        <a:buNone/>
                      </a:pPr>
                      <a:r>
                        <a:rPr lang="en-GB" sz="1300" b="1" dirty="0">
                          <a:solidFill>
                            <a:schemeClr val="dk1"/>
                          </a:solidFill>
                          <a:latin typeface="Arial" panose="020B0604020202020204" pitchFamily="34" charset="0"/>
                          <a:cs typeface="Arial" panose="020B0604020202020204" pitchFamily="34" charset="0"/>
                          <a:sym typeface="Arial"/>
                        </a:rPr>
                        <a:t>Duration of SRL treatment</a:t>
                      </a:r>
                      <a:endParaRPr sz="1300" b="1"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1"/>
                  </a:ext>
                </a:extLst>
              </a:tr>
              <a:tr h="268925">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6 months to 1 year</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13%</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NS</a:t>
                      </a:r>
                      <a:endParaRPr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268925">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1-3 years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26%</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27%</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3"/>
                  </a:ext>
                </a:extLst>
              </a:tr>
              <a:tr h="268925">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3-5 years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21%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4"/>
                  </a:ext>
                </a:extLst>
              </a:tr>
              <a:tr h="268925">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5-10 years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24%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5"/>
                  </a:ext>
                </a:extLst>
              </a:tr>
              <a:tr h="268925">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10-15 years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19%</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10%</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6"/>
                  </a:ext>
                </a:extLst>
              </a:tr>
              <a:tr h="23275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&gt;15 years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6%</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7"/>
                  </a:ext>
                </a:extLst>
              </a:tr>
              <a:tr h="232750">
                <a:tc>
                  <a:txBody>
                    <a:bodyPr/>
                    <a:lstStyle/>
                    <a:p>
                      <a:pPr marL="141288" marR="0" lvl="0" indent="0" algn="l" rtl="0">
                        <a:spcBef>
                          <a:spcPts val="0"/>
                        </a:spcBef>
                        <a:spcAft>
                          <a:spcPts val="0"/>
                        </a:spcAft>
                        <a:buNone/>
                      </a:pPr>
                      <a:r>
                        <a:rPr lang="en-GB" sz="1300" b="1" dirty="0">
                          <a:solidFill>
                            <a:schemeClr val="dk1"/>
                          </a:solidFill>
                          <a:latin typeface="Arial" panose="020B0604020202020204" pitchFamily="34" charset="0"/>
                          <a:cs typeface="Arial" panose="020B0604020202020204" pitchFamily="34" charset="0"/>
                          <a:sym typeface="Arial"/>
                        </a:rPr>
                        <a:t>Injection experience</a:t>
                      </a:r>
                      <a:endParaRPr sz="1300" b="1"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8"/>
                  </a:ext>
                </a:extLst>
              </a:tr>
              <a:tr h="23275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Self-injection</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26%</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10%</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NS</a:t>
                      </a:r>
                      <a:endParaRPr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9"/>
                  </a:ext>
                </a:extLst>
              </a:tr>
              <a:tr h="232750">
                <a:tc>
                  <a:txBody>
                    <a:bodyPr/>
                    <a:lstStyle/>
                    <a:p>
                      <a:pPr marL="541338" marR="0" lvl="0" indent="0" algn="l" rtl="0">
                        <a:spcBef>
                          <a:spcPts val="0"/>
                        </a:spcBef>
                        <a:spcAft>
                          <a:spcPts val="0"/>
                        </a:spcAft>
                        <a:buNone/>
                      </a:pPr>
                      <a:r>
                        <a:rPr lang="en-GB" sz="1300" b="0" dirty="0">
                          <a:solidFill>
                            <a:schemeClr val="dk1"/>
                          </a:solidFill>
                          <a:latin typeface="Arial" panose="020B0604020202020204" pitchFamily="34" charset="0"/>
                          <a:cs typeface="Arial" panose="020B0604020202020204" pitchFamily="34" charset="0"/>
                          <a:sym typeface="Arial"/>
                        </a:rPr>
                        <a:t>HCP administers the injection in a hospital/clinic setting</a:t>
                      </a:r>
                      <a:endParaRPr sz="1300" b="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b="0" dirty="0">
                          <a:solidFill>
                            <a:schemeClr val="dk1"/>
                          </a:solidFill>
                          <a:latin typeface="Arial" panose="020B0604020202020204" pitchFamily="34" charset="0"/>
                          <a:cs typeface="Arial" panose="020B0604020202020204" pitchFamily="34" charset="0"/>
                          <a:sym typeface="Arial"/>
                        </a:rPr>
                        <a:t>46%</a:t>
                      </a:r>
                      <a:endParaRPr sz="1300" b="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b="0" dirty="0">
                          <a:solidFill>
                            <a:schemeClr val="dk1"/>
                          </a:solidFill>
                          <a:latin typeface="Arial" panose="020B0604020202020204" pitchFamily="34" charset="0"/>
                          <a:cs typeface="Arial" panose="020B0604020202020204" pitchFamily="34" charset="0"/>
                          <a:sym typeface="Arial"/>
                        </a:rPr>
                        <a:t>26%</a:t>
                      </a:r>
                      <a:endParaRPr sz="1300" b="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b="0" dirty="0">
                          <a:solidFill>
                            <a:schemeClr val="dk1"/>
                          </a:solidFill>
                          <a:latin typeface="Arial" panose="020B0604020202020204" pitchFamily="34" charset="0"/>
                          <a:cs typeface="Arial" panose="020B0604020202020204" pitchFamily="34" charset="0"/>
                          <a:sym typeface="Arial"/>
                        </a:rPr>
                        <a:t>54%</a:t>
                      </a:r>
                      <a:endParaRPr sz="1300" b="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b="0" dirty="0">
                          <a:solidFill>
                            <a:schemeClr val="dk1"/>
                          </a:solidFill>
                          <a:latin typeface="Arial" panose="020B0604020202020204" pitchFamily="34" charset="0"/>
                          <a:cs typeface="Arial" panose="020B0604020202020204" pitchFamily="34" charset="0"/>
                          <a:sym typeface="Arial"/>
                        </a:rPr>
                        <a:t>0.05</a:t>
                      </a:r>
                      <a:endParaRPr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0"/>
                  </a:ext>
                </a:extLst>
              </a:tr>
              <a:tr h="394625">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HCP administers the injection outside the hospital/clinic setting </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17%</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17%</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17%</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NS</a:t>
                      </a:r>
                      <a:endParaRPr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1"/>
                  </a:ext>
                </a:extLst>
              </a:tr>
              <a:tr h="201925">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Home injection by HCP</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9%</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2"/>
                  </a:ext>
                </a:extLst>
              </a:tr>
              <a:tr h="23275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Caregiver injection</a:t>
                      </a:r>
                      <a:r>
                        <a:rPr lang="en-GB" sz="1300" baseline="30000" dirty="0">
                          <a:solidFill>
                            <a:schemeClr val="dk1"/>
                          </a:solidFill>
                          <a:latin typeface="Arial" panose="020B0604020202020204" pitchFamily="34" charset="0"/>
                          <a:cs typeface="Arial" panose="020B0604020202020204" pitchFamily="34" charset="0"/>
                          <a:sym typeface="Arial"/>
                        </a:rPr>
                        <a:t>a</a:t>
                      </a:r>
                      <a:endParaRPr sz="1300" baseline="300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22%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9%</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3"/>
                  </a:ext>
                </a:extLst>
              </a:tr>
              <a:tr h="232750">
                <a:tc>
                  <a:txBody>
                    <a:bodyPr/>
                    <a:lstStyle/>
                    <a:p>
                      <a:pPr marL="142875" marR="0" lvl="0" indent="0" algn="l" rtl="0">
                        <a:spcBef>
                          <a:spcPts val="0"/>
                        </a:spcBef>
                        <a:spcAft>
                          <a:spcPts val="0"/>
                        </a:spcAft>
                        <a:buNone/>
                      </a:pPr>
                      <a:r>
                        <a:rPr lang="en-GB" sz="1300" b="1" dirty="0">
                          <a:solidFill>
                            <a:schemeClr val="dk1"/>
                          </a:solidFill>
                          <a:latin typeface="Arial" panose="020B0604020202020204" pitchFamily="34" charset="0"/>
                          <a:cs typeface="Arial" panose="020B0604020202020204" pitchFamily="34" charset="0"/>
                          <a:sym typeface="Arial"/>
                        </a:rPr>
                        <a:t>Number of device types used</a:t>
                      </a:r>
                      <a:endParaRPr sz="1300" b="1"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4"/>
                  </a:ext>
                </a:extLst>
              </a:tr>
              <a:tr h="23275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51%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44%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53%</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5"/>
                  </a:ext>
                </a:extLst>
              </a:tr>
              <a:tr h="23275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39%</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41%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38%</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6"/>
                  </a:ext>
                </a:extLst>
              </a:tr>
              <a:tr h="23275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3</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10%</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13%</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9%</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7"/>
                  </a:ext>
                </a:extLst>
              </a:tr>
              <a:tr h="23275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&lt;1%</a:t>
                      </a:r>
                      <a:r>
                        <a:rPr lang="en-GB" sz="1300" baseline="30000" dirty="0">
                          <a:solidFill>
                            <a:schemeClr val="dk1"/>
                          </a:solidFill>
                          <a:latin typeface="Arial" panose="020B0604020202020204" pitchFamily="34" charset="0"/>
                          <a:cs typeface="Arial" panose="020B0604020202020204" pitchFamily="34" charset="0"/>
                          <a:sym typeface="Arial"/>
                        </a:rPr>
                        <a:t>b</a:t>
                      </a:r>
                      <a:endParaRPr sz="1300" baseline="300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0%</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b="0" u="none" strike="noStrike" cap="none" dirty="0">
                          <a:solidFill>
                            <a:srgbClr val="000000"/>
                          </a:solidFill>
                          <a:latin typeface="Arial" panose="020B0604020202020204" pitchFamily="34" charset="0"/>
                          <a:cs typeface="Arial" panose="020B0604020202020204" pitchFamily="34" charset="0"/>
                          <a:sym typeface="Arial"/>
                        </a:rPr>
                        <a:t>NS</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8"/>
                  </a:ext>
                </a:extLst>
              </a:tr>
            </a:tbl>
          </a:graphicData>
        </a:graphic>
      </p:graphicFrame>
      <p:sp>
        <p:nvSpPr>
          <p:cNvPr id="203" name="Google Shape;203;p11"/>
          <p:cNvSpPr/>
          <p:nvPr/>
        </p:nvSpPr>
        <p:spPr>
          <a:xfrm>
            <a:off x="619200" y="3562753"/>
            <a:ext cx="10861200" cy="231775"/>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662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pPr lvl="0"/>
            <a:r>
              <a:rPr lang="en-GB" dirty="0"/>
              <a:t>PATIENT/CAREGIVER SURVEY: </a:t>
            </a:r>
            <a:br>
              <a:rPr lang="en-GB" dirty="0"/>
            </a:br>
            <a:r>
              <a:rPr lang="en-GB" dirty="0"/>
              <a:t>SRL PRE- and POST-INJECTION PREFERENCE </a:t>
            </a:r>
          </a:p>
        </p:txBody>
      </p:sp>
      <p:sp>
        <p:nvSpPr>
          <p:cNvPr id="209" name="Google Shape;209;p12"/>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p>
            <a:pPr lvl="0"/>
            <a:fld id="{00000000-1234-1234-1234-123412341234}" type="slidenum">
              <a:rPr lang="en-GB"/>
              <a:pPr lvl="0"/>
              <a:t>11</a:t>
            </a:fld>
            <a:endParaRPr lang="en-GB" dirty="0"/>
          </a:p>
        </p:txBody>
      </p:sp>
      <p:sp>
        <p:nvSpPr>
          <p:cNvPr id="7" name="Content Placeholder 6">
            <a:extLst>
              <a:ext uri="{FF2B5EF4-FFF2-40B4-BE49-F238E27FC236}">
                <a16:creationId xmlns:a16="http://schemas.microsoft.com/office/drawing/2014/main" id="{C35F3770-883C-791A-8BEE-79F73C855B0E}"/>
              </a:ext>
            </a:extLst>
          </p:cNvPr>
          <p:cNvSpPr>
            <a:spLocks noGrp="1"/>
          </p:cNvSpPr>
          <p:nvPr>
            <p:ph sz="quarter" idx="15"/>
          </p:nvPr>
        </p:nvSpPr>
        <p:spPr>
          <a:xfrm>
            <a:off x="620183" y="6356351"/>
            <a:ext cx="10180339" cy="365125"/>
          </a:xfrm>
        </p:spPr>
        <p:txBody>
          <a:bodyPr spcFirstLastPara="1" vert="horz" wrap="square" lIns="0" tIns="0" rIns="0" bIns="0" rtlCol="0" anchor="b" anchorCtr="0">
            <a:noAutofit/>
          </a:bodyPr>
          <a:lstStyle/>
          <a:p>
            <a:r>
              <a:rPr lang="en-GB" sz="1100" dirty="0"/>
              <a:t>Red triangle indicates numerically higher mean score difference that did not reach significance</a:t>
            </a:r>
          </a:p>
          <a:p>
            <a:r>
              <a:rPr lang="en-GB" sz="1100" dirty="0"/>
              <a:t>NET, neuroendocrine tumour; SRL, somatostatin receptor ligand</a:t>
            </a:r>
          </a:p>
        </p:txBody>
      </p:sp>
      <p:sp>
        <p:nvSpPr>
          <p:cNvPr id="210" name="Google Shape;210;p12"/>
          <p:cNvSpPr/>
          <p:nvPr/>
        </p:nvSpPr>
        <p:spPr>
          <a:xfrm>
            <a:off x="89005" y="5538594"/>
            <a:ext cx="6381975" cy="756175"/>
          </a:xfrm>
          <a:prstGeom prst="roundRect">
            <a:avLst>
              <a:gd name="adj" fmla="val 16667"/>
            </a:avLst>
          </a:prstGeom>
          <a:solidFill>
            <a:schemeClr val="accent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panose="020B0604020202020204" pitchFamily="34" charset="0"/>
                <a:ea typeface="Arial"/>
                <a:cs typeface="Arial" panose="020B0604020202020204" pitchFamily="34" charset="0"/>
                <a:sym typeface="Arial"/>
              </a:rPr>
              <a:t>Patients with acromegaly self-inject more than patients with NET; </a:t>
            </a:r>
            <a:br>
              <a:rPr lang="en-GB" sz="1400" b="1" dirty="0">
                <a:solidFill>
                  <a:schemeClr val="lt1"/>
                </a:solidFill>
                <a:latin typeface="Arial" panose="020B0604020202020204" pitchFamily="34" charset="0"/>
                <a:ea typeface="Arial"/>
                <a:cs typeface="Arial" panose="020B0604020202020204" pitchFamily="34" charset="0"/>
                <a:sym typeface="Arial"/>
              </a:rPr>
            </a:br>
            <a:r>
              <a:rPr lang="en-GB" sz="1400" b="1" dirty="0">
                <a:solidFill>
                  <a:schemeClr val="lt1"/>
                </a:solidFill>
                <a:latin typeface="Arial" panose="020B0604020202020204" pitchFamily="34" charset="0"/>
                <a:ea typeface="Arial"/>
                <a:cs typeface="Arial" panose="020B0604020202020204" pitchFamily="34" charset="0"/>
                <a:sym typeface="Arial"/>
              </a:rPr>
              <a:t>self-injection-related attributes seem to be more important to this group</a:t>
            </a:r>
            <a:endParaRPr sz="1400" dirty="0">
              <a:latin typeface="Arial" panose="020B0604020202020204" pitchFamily="34" charset="0"/>
              <a:cs typeface="Arial" panose="020B0604020202020204" pitchFamily="34" charset="0"/>
            </a:endParaRPr>
          </a:p>
        </p:txBody>
      </p:sp>
      <p:sp>
        <p:nvSpPr>
          <p:cNvPr id="211" name="Google Shape;211;p12"/>
          <p:cNvSpPr txBox="1"/>
          <p:nvPr/>
        </p:nvSpPr>
        <p:spPr>
          <a:xfrm>
            <a:off x="441384" y="1149792"/>
            <a:ext cx="5425328"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500" b="1" spc="100" dirty="0">
                <a:solidFill>
                  <a:schemeClr val="accent1"/>
                </a:solidFill>
                <a:latin typeface="Arial" panose="020B0604020202020204" pitchFamily="34" charset="0"/>
                <a:cs typeface="Arial" panose="020B0604020202020204" pitchFamily="34" charset="0"/>
              </a:rPr>
              <a:t>PRE-INJECTION PREFERENCE </a:t>
            </a:r>
            <a:endParaRPr sz="1500" b="1" spc="100" dirty="0">
              <a:solidFill>
                <a:schemeClr val="accent1"/>
              </a:solidFill>
              <a:latin typeface="Arial" panose="020B0604020202020204" pitchFamily="34" charset="0"/>
              <a:cs typeface="Arial" panose="020B0604020202020204" pitchFamily="34" charset="0"/>
            </a:endParaRPr>
          </a:p>
        </p:txBody>
      </p:sp>
      <p:sp>
        <p:nvSpPr>
          <p:cNvPr id="212" name="Google Shape;212;p12"/>
          <p:cNvSpPr txBox="1"/>
          <p:nvPr/>
        </p:nvSpPr>
        <p:spPr>
          <a:xfrm>
            <a:off x="6612350" y="1149792"/>
            <a:ext cx="4959466"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500" b="1" spc="100" dirty="0">
                <a:solidFill>
                  <a:schemeClr val="accent1"/>
                </a:solidFill>
                <a:latin typeface="Arial" panose="020B0604020202020204" pitchFamily="34" charset="0"/>
                <a:cs typeface="Arial" panose="020B0604020202020204" pitchFamily="34" charset="0"/>
              </a:rPr>
              <a:t>POST-INJECTION PREFERENCE </a:t>
            </a:r>
            <a:endParaRPr sz="1500" b="1" spc="100" dirty="0">
              <a:solidFill>
                <a:schemeClr val="accent1"/>
              </a:solidFill>
              <a:latin typeface="Arial" panose="020B0604020202020204" pitchFamily="34" charset="0"/>
              <a:cs typeface="Arial" panose="020B0604020202020204" pitchFamily="34" charset="0"/>
            </a:endParaRPr>
          </a:p>
        </p:txBody>
      </p:sp>
      <p:sp>
        <p:nvSpPr>
          <p:cNvPr id="215" name="Google Shape;215;p12"/>
          <p:cNvSpPr/>
          <p:nvPr/>
        </p:nvSpPr>
        <p:spPr>
          <a:xfrm>
            <a:off x="6612350" y="5538594"/>
            <a:ext cx="5323038" cy="756175"/>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Arial"/>
              <a:buNone/>
            </a:pPr>
            <a:r>
              <a:rPr lang="en-GB" sz="1400" b="1" dirty="0">
                <a:solidFill>
                  <a:schemeClr val="lt1"/>
                </a:solidFill>
                <a:latin typeface="Arial" panose="020B0604020202020204" pitchFamily="34" charset="0"/>
                <a:cs typeface="Arial" panose="020B0604020202020204" pitchFamily="34" charset="0"/>
              </a:rPr>
              <a:t>Confidence that the full dose is delivered and minimal local reaction are important after the injection</a:t>
            </a:r>
            <a:endParaRPr sz="1400" dirty="0">
              <a:solidFill>
                <a:schemeClr val="lt1"/>
              </a:solidFill>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77A120BC-413D-1925-A3CF-41772F74F388}"/>
              </a:ext>
            </a:extLst>
          </p:cNvPr>
          <p:cNvGraphicFramePr/>
          <p:nvPr>
            <p:extLst>
              <p:ext uri="{D42A27DB-BD31-4B8C-83A1-F6EECF244321}">
                <p14:modId xmlns:p14="http://schemas.microsoft.com/office/powerpoint/2010/main" val="3107744539"/>
              </p:ext>
            </p:extLst>
          </p:nvPr>
        </p:nvGraphicFramePr>
        <p:xfrm>
          <a:off x="1960831" y="1467483"/>
          <a:ext cx="3994886" cy="40497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067FB87-44C2-4DDD-9EDA-6337930D9BDC}"/>
              </a:ext>
            </a:extLst>
          </p:cNvPr>
          <p:cNvSpPr txBox="1"/>
          <p:nvPr/>
        </p:nvSpPr>
        <p:spPr>
          <a:xfrm>
            <a:off x="914170" y="4365104"/>
            <a:ext cx="1194238"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transport</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when traveling</a:t>
            </a:r>
          </a:p>
        </p:txBody>
      </p:sp>
      <p:sp>
        <p:nvSpPr>
          <p:cNvPr id="14" name="TextBox 13">
            <a:extLst>
              <a:ext uri="{FF2B5EF4-FFF2-40B4-BE49-F238E27FC236}">
                <a16:creationId xmlns:a16="http://schemas.microsoft.com/office/drawing/2014/main" id="{66C7387B-1B74-BD39-A4FE-B8B2405E59FB}"/>
              </a:ext>
            </a:extLst>
          </p:cNvPr>
          <p:cNvSpPr txBox="1"/>
          <p:nvPr/>
        </p:nvSpPr>
        <p:spPr>
          <a:xfrm>
            <a:off x="263352" y="1772816"/>
            <a:ext cx="1845056"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use, quickly able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to learn the correct procedure</a:t>
            </a:r>
          </a:p>
        </p:txBody>
      </p:sp>
      <p:sp>
        <p:nvSpPr>
          <p:cNvPr id="15" name="TextBox 14">
            <a:extLst>
              <a:ext uri="{FF2B5EF4-FFF2-40B4-BE49-F238E27FC236}">
                <a16:creationId xmlns:a16="http://schemas.microsoft.com/office/drawing/2014/main" id="{44E36105-82BA-1278-E356-58D53109B793}"/>
              </a:ext>
            </a:extLst>
          </p:cNvPr>
          <p:cNvSpPr txBox="1"/>
          <p:nvPr/>
        </p:nvSpPr>
        <p:spPr>
          <a:xfrm>
            <a:off x="1156224" y="2492896"/>
            <a:ext cx="952184"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store</a:t>
            </a:r>
          </a:p>
        </p:txBody>
      </p:sp>
      <p:sp>
        <p:nvSpPr>
          <p:cNvPr id="16" name="TextBox 15">
            <a:extLst>
              <a:ext uri="{FF2B5EF4-FFF2-40B4-BE49-F238E27FC236}">
                <a16:creationId xmlns:a16="http://schemas.microsoft.com/office/drawing/2014/main" id="{71BD0422-2F32-ECD9-6703-739670855A71}"/>
              </a:ext>
            </a:extLst>
          </p:cNvPr>
          <p:cNvSpPr txBox="1"/>
          <p:nvPr/>
        </p:nvSpPr>
        <p:spPr>
          <a:xfrm>
            <a:off x="559844" y="3104715"/>
            <a:ext cx="1548564"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ready to use, requiring</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minimal preparation</a:t>
            </a:r>
          </a:p>
        </p:txBody>
      </p:sp>
      <p:sp>
        <p:nvSpPr>
          <p:cNvPr id="17" name="TextBox 16">
            <a:extLst>
              <a:ext uri="{FF2B5EF4-FFF2-40B4-BE49-F238E27FC236}">
                <a16:creationId xmlns:a16="http://schemas.microsoft.com/office/drawing/2014/main" id="{1D449944-0556-0FE5-1C70-88461981EA7D}"/>
              </a:ext>
            </a:extLst>
          </p:cNvPr>
          <p:cNvSpPr txBox="1"/>
          <p:nvPr/>
        </p:nvSpPr>
        <p:spPr>
          <a:xfrm>
            <a:off x="665641" y="3747266"/>
            <a:ext cx="1442767"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Includes a fixed needle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as part of the device</a:t>
            </a:r>
          </a:p>
        </p:txBody>
      </p:sp>
      <p:grpSp>
        <p:nvGrpSpPr>
          <p:cNvPr id="25" name="Group 24">
            <a:extLst>
              <a:ext uri="{FF2B5EF4-FFF2-40B4-BE49-F238E27FC236}">
                <a16:creationId xmlns:a16="http://schemas.microsoft.com/office/drawing/2014/main" id="{5C721ED6-6B07-C22A-44D2-11081121B349}"/>
              </a:ext>
            </a:extLst>
          </p:cNvPr>
          <p:cNvGrpSpPr/>
          <p:nvPr/>
        </p:nvGrpSpPr>
        <p:grpSpPr>
          <a:xfrm>
            <a:off x="5234400" y="4523495"/>
            <a:ext cx="377036" cy="172800"/>
            <a:chOff x="5234400" y="4595503"/>
            <a:chExt cx="377036" cy="172800"/>
          </a:xfrm>
          <a:solidFill>
            <a:srgbClr val="FF0000"/>
          </a:solidFill>
        </p:grpSpPr>
        <p:cxnSp>
          <p:nvCxnSpPr>
            <p:cNvPr id="19" name="Straight Connector 18">
              <a:extLst>
                <a:ext uri="{FF2B5EF4-FFF2-40B4-BE49-F238E27FC236}">
                  <a16:creationId xmlns:a16="http://schemas.microsoft.com/office/drawing/2014/main" id="{2BB99206-195D-5884-2156-CAB7A00248F9}"/>
                </a:ext>
              </a:extLst>
            </p:cNvPr>
            <p:cNvCxnSpPr>
              <a:cxnSpLocks/>
            </p:cNvCxnSpPr>
            <p:nvPr/>
          </p:nvCxnSpPr>
          <p:spPr>
            <a:xfrm flipV="1">
              <a:off x="5608940" y="4595503"/>
              <a:ext cx="0" cy="17280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00159F2-BDBA-9808-BB9F-FBFF1BF640D3}"/>
                </a:ext>
              </a:extLst>
            </p:cNvPr>
            <p:cNvCxnSpPr>
              <a:cxnSpLocks/>
            </p:cNvCxnSpPr>
            <p:nvPr/>
          </p:nvCxnSpPr>
          <p:spPr>
            <a:xfrm>
              <a:off x="5234400" y="4765402"/>
              <a:ext cx="377036" cy="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F572F72-8654-8F72-0C37-49E49078B2A2}"/>
                </a:ext>
              </a:extLst>
            </p:cNvPr>
            <p:cNvCxnSpPr>
              <a:cxnSpLocks/>
            </p:cNvCxnSpPr>
            <p:nvPr/>
          </p:nvCxnSpPr>
          <p:spPr>
            <a:xfrm>
              <a:off x="5519936" y="4600302"/>
              <a:ext cx="89004" cy="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EE75012B-A0E9-BDC3-1DAF-ACDE22111528}"/>
              </a:ext>
            </a:extLst>
          </p:cNvPr>
          <p:cNvGrpSpPr/>
          <p:nvPr/>
        </p:nvGrpSpPr>
        <p:grpSpPr>
          <a:xfrm>
            <a:off x="5519936" y="2583484"/>
            <a:ext cx="511629" cy="172800"/>
            <a:chOff x="5099807" y="4595503"/>
            <a:chExt cx="511629" cy="172800"/>
          </a:xfrm>
          <a:solidFill>
            <a:srgbClr val="FF0000"/>
          </a:solidFill>
        </p:grpSpPr>
        <p:cxnSp>
          <p:nvCxnSpPr>
            <p:cNvPr id="29" name="Straight Connector 28">
              <a:extLst>
                <a:ext uri="{FF2B5EF4-FFF2-40B4-BE49-F238E27FC236}">
                  <a16:creationId xmlns:a16="http://schemas.microsoft.com/office/drawing/2014/main" id="{D7BAD173-1FAA-7418-C2D1-B5B12CF774CC}"/>
                </a:ext>
              </a:extLst>
            </p:cNvPr>
            <p:cNvCxnSpPr>
              <a:cxnSpLocks/>
            </p:cNvCxnSpPr>
            <p:nvPr/>
          </p:nvCxnSpPr>
          <p:spPr>
            <a:xfrm flipV="1">
              <a:off x="5608940" y="4595503"/>
              <a:ext cx="0" cy="17280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5D952C8-6F2B-CFBA-E8FB-AF1BE4E87672}"/>
                </a:ext>
              </a:extLst>
            </p:cNvPr>
            <p:cNvCxnSpPr>
              <a:cxnSpLocks/>
            </p:cNvCxnSpPr>
            <p:nvPr/>
          </p:nvCxnSpPr>
          <p:spPr>
            <a:xfrm>
              <a:off x="5099807" y="4765402"/>
              <a:ext cx="511629" cy="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777990A-0876-889E-5426-88BA8E57D28D}"/>
                </a:ext>
              </a:extLst>
            </p:cNvPr>
            <p:cNvCxnSpPr>
              <a:cxnSpLocks/>
            </p:cNvCxnSpPr>
            <p:nvPr/>
          </p:nvCxnSpPr>
          <p:spPr>
            <a:xfrm>
              <a:off x="5519936" y="4600302"/>
              <a:ext cx="89004" cy="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2" name="Triangle 31">
            <a:extLst>
              <a:ext uri="{FF2B5EF4-FFF2-40B4-BE49-F238E27FC236}">
                <a16:creationId xmlns:a16="http://schemas.microsoft.com/office/drawing/2014/main" id="{0AB1EF27-FCB6-3C9A-06B1-9F912534066F}"/>
              </a:ext>
            </a:extLst>
          </p:cNvPr>
          <p:cNvSpPr/>
          <p:nvPr/>
        </p:nvSpPr>
        <p:spPr>
          <a:xfrm>
            <a:off x="6086075" y="2608540"/>
            <a:ext cx="108000" cy="108000"/>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Triangle 33">
            <a:extLst>
              <a:ext uri="{FF2B5EF4-FFF2-40B4-BE49-F238E27FC236}">
                <a16:creationId xmlns:a16="http://schemas.microsoft.com/office/drawing/2014/main" id="{DE47A205-C540-A9FC-30C3-6A7A4CEC63CF}"/>
              </a:ext>
            </a:extLst>
          </p:cNvPr>
          <p:cNvSpPr/>
          <p:nvPr/>
        </p:nvSpPr>
        <p:spPr>
          <a:xfrm>
            <a:off x="5673412" y="4551731"/>
            <a:ext cx="108000" cy="108000"/>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35" name="Chart 34">
            <a:extLst>
              <a:ext uri="{FF2B5EF4-FFF2-40B4-BE49-F238E27FC236}">
                <a16:creationId xmlns:a16="http://schemas.microsoft.com/office/drawing/2014/main" id="{F1D8FE9C-8E8A-AF8E-64B0-B35232D14689}"/>
              </a:ext>
            </a:extLst>
          </p:cNvPr>
          <p:cNvGraphicFramePr/>
          <p:nvPr>
            <p:extLst>
              <p:ext uri="{D42A27DB-BD31-4B8C-83A1-F6EECF244321}">
                <p14:modId xmlns:p14="http://schemas.microsoft.com/office/powerpoint/2010/main" val="4125803014"/>
              </p:ext>
            </p:extLst>
          </p:nvPr>
        </p:nvGraphicFramePr>
        <p:xfrm>
          <a:off x="7830290" y="1467483"/>
          <a:ext cx="3994886" cy="4049749"/>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FF9B6AF8-0B51-ED3B-B04D-358289FEE614}"/>
              </a:ext>
            </a:extLst>
          </p:cNvPr>
          <p:cNvSpPr txBox="1"/>
          <p:nvPr/>
        </p:nvSpPr>
        <p:spPr>
          <a:xfrm>
            <a:off x="6278619" y="1945206"/>
            <a:ext cx="1699248" cy="457048"/>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You are confident that the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correct volume and dosage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has been delivered</a:t>
            </a:r>
          </a:p>
        </p:txBody>
      </p:sp>
      <p:sp>
        <p:nvSpPr>
          <p:cNvPr id="37" name="TextBox 36">
            <a:extLst>
              <a:ext uri="{FF2B5EF4-FFF2-40B4-BE49-F238E27FC236}">
                <a16:creationId xmlns:a16="http://schemas.microsoft.com/office/drawing/2014/main" id="{59DFAA80-C025-67F1-C960-40CC9D38B0B6}"/>
              </a:ext>
            </a:extLst>
          </p:cNvPr>
          <p:cNvSpPr txBox="1"/>
          <p:nvPr/>
        </p:nvSpPr>
        <p:spPr>
          <a:xfrm>
            <a:off x="6470981" y="2993050"/>
            <a:ext cx="1506886" cy="457048"/>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You experience minimal</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local reaction at the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injection site</a:t>
            </a:r>
          </a:p>
        </p:txBody>
      </p:sp>
      <p:sp>
        <p:nvSpPr>
          <p:cNvPr id="38" name="TextBox 37">
            <a:extLst>
              <a:ext uri="{FF2B5EF4-FFF2-40B4-BE49-F238E27FC236}">
                <a16:creationId xmlns:a16="http://schemas.microsoft.com/office/drawing/2014/main" id="{945B1339-F6AA-4E06-7783-D57E64F83F5A}"/>
              </a:ext>
            </a:extLst>
          </p:cNvPr>
          <p:cNvSpPr txBox="1"/>
          <p:nvPr/>
        </p:nvSpPr>
        <p:spPr>
          <a:xfrm>
            <a:off x="6365182" y="4121709"/>
            <a:ext cx="1612685" cy="457048"/>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The needle-safety system</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automatically covers</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the needle tip</a:t>
            </a:r>
          </a:p>
        </p:txBody>
      </p:sp>
    </p:spTree>
    <p:extLst>
      <p:ext uri="{BB962C8B-B14F-4D97-AF65-F5344CB8AC3E}">
        <p14:creationId xmlns:p14="http://schemas.microsoft.com/office/powerpoint/2010/main" val="196095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D8298"/>
              </a:buClr>
              <a:buSzPts val="2800"/>
              <a:buFont typeface="Arial"/>
              <a:buNone/>
            </a:pPr>
            <a:r>
              <a:rPr lang="en-GB" dirty="0">
                <a:solidFill>
                  <a:schemeClr val="dk2"/>
                </a:solidFill>
              </a:rPr>
              <a:t>PATIENT/CAREGIVER SURVEY: </a:t>
            </a:r>
            <a:r>
              <a:rPr lang="en-GB" dirty="0"/>
              <a:t>GENERAL PREFERENCES</a:t>
            </a:r>
            <a:endParaRPr dirty="0"/>
          </a:p>
        </p:txBody>
      </p:sp>
      <p:sp>
        <p:nvSpPr>
          <p:cNvPr id="222" name="Google Shape;222;p14"/>
          <p:cNvSpPr txBox="1">
            <a:spLocks noGrp="1"/>
          </p:cNvSpPr>
          <p:nvPr>
            <p:ph type="sldNum" sz="quarter" idx="4"/>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dirty="0"/>
          </a:p>
        </p:txBody>
      </p:sp>
      <p:sp>
        <p:nvSpPr>
          <p:cNvPr id="223" name="Google Shape;223;p14"/>
          <p:cNvSpPr/>
          <p:nvPr/>
        </p:nvSpPr>
        <p:spPr>
          <a:xfrm>
            <a:off x="1524516" y="5055113"/>
            <a:ext cx="9142968" cy="1225823"/>
          </a:xfrm>
          <a:prstGeom prst="roundRect">
            <a:avLst>
              <a:gd name="adj" fmla="val 16667"/>
            </a:avLst>
          </a:prstGeom>
          <a:solidFill>
            <a:schemeClr val="accent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600"/>
              </a:spcAft>
              <a:buNone/>
            </a:pPr>
            <a:r>
              <a:rPr lang="en-GB" sz="1400" b="1" dirty="0">
                <a:solidFill>
                  <a:schemeClr val="lt1"/>
                </a:solidFill>
                <a:latin typeface="Arial"/>
                <a:ea typeface="Arial"/>
                <a:cs typeface="Arial"/>
                <a:sym typeface="Arial"/>
              </a:rPr>
              <a:t>It’s important to patients/caregivers that the person administering the injection is well trained; </a:t>
            </a:r>
            <a:br>
              <a:rPr lang="en-GB" sz="1400" b="1" dirty="0">
                <a:solidFill>
                  <a:schemeClr val="lt1"/>
                </a:solidFill>
                <a:latin typeface="Arial"/>
                <a:ea typeface="Arial"/>
                <a:cs typeface="Arial"/>
                <a:sym typeface="Arial"/>
              </a:rPr>
            </a:br>
            <a:r>
              <a:rPr lang="en-GB" sz="1400" b="1" dirty="0">
                <a:solidFill>
                  <a:schemeClr val="lt1"/>
                </a:solidFill>
                <a:latin typeface="Arial"/>
                <a:ea typeface="Arial"/>
                <a:cs typeface="Arial"/>
                <a:sym typeface="Arial"/>
              </a:rPr>
              <a:t>this is also mentioned often in the free-text fields</a:t>
            </a:r>
          </a:p>
          <a:p>
            <a:pPr marL="0" marR="0" lvl="0" indent="0" algn="ctr" rtl="0">
              <a:spcBef>
                <a:spcPts val="0"/>
              </a:spcBef>
              <a:spcAft>
                <a:spcPts val="600"/>
              </a:spcAft>
              <a:buNone/>
            </a:pPr>
            <a:r>
              <a:rPr lang="en-GB" sz="1400" b="1" dirty="0">
                <a:solidFill>
                  <a:schemeClr val="lt1"/>
                </a:solidFill>
                <a:latin typeface="Arial"/>
                <a:ea typeface="Arial"/>
                <a:cs typeface="Arial"/>
                <a:sym typeface="Arial"/>
              </a:rPr>
              <a:t>Patients with acromegaly seem to self-inject more than patients with NET</a:t>
            </a:r>
            <a:r>
              <a:rPr lang="en-GB" sz="1400" b="1" dirty="0">
                <a:solidFill>
                  <a:schemeClr val="lt1"/>
                </a:solidFill>
                <a:latin typeface="Arial" panose="020B0604020202020204" pitchFamily="34" charset="0"/>
                <a:ea typeface="Arial"/>
                <a:cs typeface="Arial" panose="020B0604020202020204" pitchFamily="34" charset="0"/>
                <a:sym typeface="Arial"/>
              </a:rPr>
              <a:t>; </a:t>
            </a:r>
            <a:br>
              <a:rPr lang="en-GB" sz="1400" b="1" dirty="0">
                <a:solidFill>
                  <a:schemeClr val="lt1"/>
                </a:solidFill>
                <a:latin typeface="Arial" panose="020B0604020202020204" pitchFamily="34" charset="0"/>
                <a:ea typeface="Arial"/>
                <a:cs typeface="Arial" panose="020B0604020202020204" pitchFamily="34" charset="0"/>
                <a:sym typeface="Arial"/>
              </a:rPr>
            </a:br>
            <a:r>
              <a:rPr lang="en-GB" sz="1400" b="1" dirty="0">
                <a:solidFill>
                  <a:schemeClr val="lt1"/>
                </a:solidFill>
                <a:latin typeface="Arial" panose="020B0604020202020204" pitchFamily="34" charset="0"/>
                <a:ea typeface="Arial"/>
                <a:cs typeface="Arial" panose="020B0604020202020204" pitchFamily="34" charset="0"/>
                <a:sym typeface="Arial"/>
              </a:rPr>
              <a:t>self-injection-related attributes seem to be more important to this group</a:t>
            </a:r>
            <a:endParaRPr sz="1400" dirty="0"/>
          </a:p>
        </p:txBody>
      </p:sp>
      <p:graphicFrame>
        <p:nvGraphicFramePr>
          <p:cNvPr id="4" name="Chart 3">
            <a:extLst>
              <a:ext uri="{FF2B5EF4-FFF2-40B4-BE49-F238E27FC236}">
                <a16:creationId xmlns:a16="http://schemas.microsoft.com/office/drawing/2014/main" id="{15F7EA1D-8512-7504-A3A0-91459B04B4C9}"/>
              </a:ext>
            </a:extLst>
          </p:cNvPr>
          <p:cNvGraphicFramePr/>
          <p:nvPr>
            <p:extLst>
              <p:ext uri="{D42A27DB-BD31-4B8C-83A1-F6EECF244321}">
                <p14:modId xmlns:p14="http://schemas.microsoft.com/office/powerpoint/2010/main" val="1181349476"/>
              </p:ext>
            </p:extLst>
          </p:nvPr>
        </p:nvGraphicFramePr>
        <p:xfrm>
          <a:off x="3372517" y="929949"/>
          <a:ext cx="8239623" cy="40497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378AA09-FCAA-3CF4-96AD-E9CFDEC63944}"/>
              </a:ext>
            </a:extLst>
          </p:cNvPr>
          <p:cNvSpPr txBox="1"/>
          <p:nvPr/>
        </p:nvSpPr>
        <p:spPr>
          <a:xfrm>
            <a:off x="847075" y="1335006"/>
            <a:ext cx="2571217"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The person administering the injection is</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trained specifically to use the SRL device</a:t>
            </a:r>
          </a:p>
        </p:txBody>
      </p:sp>
      <p:grpSp>
        <p:nvGrpSpPr>
          <p:cNvPr id="10" name="Group 9">
            <a:extLst>
              <a:ext uri="{FF2B5EF4-FFF2-40B4-BE49-F238E27FC236}">
                <a16:creationId xmlns:a16="http://schemas.microsoft.com/office/drawing/2014/main" id="{8183C97C-C50C-8D21-07EA-C28163CFF545}"/>
              </a:ext>
            </a:extLst>
          </p:cNvPr>
          <p:cNvGrpSpPr/>
          <p:nvPr/>
        </p:nvGrpSpPr>
        <p:grpSpPr>
          <a:xfrm>
            <a:off x="10056440" y="3107501"/>
            <a:ext cx="866736" cy="206696"/>
            <a:chOff x="4744700" y="4595503"/>
            <a:chExt cx="866736" cy="172800"/>
          </a:xfrm>
        </p:grpSpPr>
        <p:cxnSp>
          <p:nvCxnSpPr>
            <p:cNvPr id="11" name="Straight Connector 10">
              <a:extLst>
                <a:ext uri="{FF2B5EF4-FFF2-40B4-BE49-F238E27FC236}">
                  <a16:creationId xmlns:a16="http://schemas.microsoft.com/office/drawing/2014/main" id="{93CFC010-C8EF-2142-E4BA-231E548EF089}"/>
                </a:ext>
              </a:extLst>
            </p:cNvPr>
            <p:cNvCxnSpPr>
              <a:cxnSpLocks/>
            </p:cNvCxnSpPr>
            <p:nvPr/>
          </p:nvCxnSpPr>
          <p:spPr>
            <a:xfrm flipV="1">
              <a:off x="5608940" y="4595503"/>
              <a:ext cx="0" cy="17280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13C1974-9ABF-1BE2-D9BF-A7DC8025E858}"/>
                </a:ext>
              </a:extLst>
            </p:cNvPr>
            <p:cNvCxnSpPr>
              <a:cxnSpLocks/>
            </p:cNvCxnSpPr>
            <p:nvPr/>
          </p:nvCxnSpPr>
          <p:spPr>
            <a:xfrm>
              <a:off x="4744700" y="4765402"/>
              <a:ext cx="866736"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514D01-96D0-B14B-52E4-81E9EB19E65B}"/>
                </a:ext>
              </a:extLst>
            </p:cNvPr>
            <p:cNvCxnSpPr>
              <a:cxnSpLocks/>
            </p:cNvCxnSpPr>
            <p:nvPr/>
          </p:nvCxnSpPr>
          <p:spPr>
            <a:xfrm>
              <a:off x="5519936" y="4600302"/>
              <a:ext cx="89004"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4" name="Triangle 13">
            <a:extLst>
              <a:ext uri="{FF2B5EF4-FFF2-40B4-BE49-F238E27FC236}">
                <a16:creationId xmlns:a16="http://schemas.microsoft.com/office/drawing/2014/main" id="{E8847356-E737-53CA-2E4E-4387D2239481}"/>
              </a:ext>
            </a:extLst>
          </p:cNvPr>
          <p:cNvSpPr/>
          <p:nvPr/>
        </p:nvSpPr>
        <p:spPr>
          <a:xfrm>
            <a:off x="11009685" y="3159713"/>
            <a:ext cx="108000" cy="108000"/>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E26F5881-EA42-DD9C-4515-5F7E46DE3327}"/>
              </a:ext>
            </a:extLst>
          </p:cNvPr>
          <p:cNvSpPr txBox="1"/>
          <p:nvPr/>
        </p:nvSpPr>
        <p:spPr>
          <a:xfrm>
            <a:off x="885546" y="2208980"/>
            <a:ext cx="2532746"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You feel confident in handling the device</a:t>
            </a:r>
          </a:p>
        </p:txBody>
      </p:sp>
      <p:sp>
        <p:nvSpPr>
          <p:cNvPr id="16" name="TextBox 15">
            <a:extLst>
              <a:ext uri="{FF2B5EF4-FFF2-40B4-BE49-F238E27FC236}">
                <a16:creationId xmlns:a16="http://schemas.microsoft.com/office/drawing/2014/main" id="{EC3BEA72-785B-7700-02D5-278FCB98504F}"/>
              </a:ext>
            </a:extLst>
          </p:cNvPr>
          <p:cNvSpPr txBox="1"/>
          <p:nvPr/>
        </p:nvSpPr>
        <p:spPr>
          <a:xfrm>
            <a:off x="588928" y="2952895"/>
            <a:ext cx="2829364"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The injection can be administered by yourself</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or a caregiver outside of the hospital setting</a:t>
            </a:r>
          </a:p>
        </p:txBody>
      </p:sp>
      <p:sp>
        <p:nvSpPr>
          <p:cNvPr id="17" name="TextBox 16">
            <a:extLst>
              <a:ext uri="{FF2B5EF4-FFF2-40B4-BE49-F238E27FC236}">
                <a16:creationId xmlns:a16="http://schemas.microsoft.com/office/drawing/2014/main" id="{0A8CB98B-8271-EFEB-1551-F7C48A5055E2}"/>
              </a:ext>
            </a:extLst>
          </p:cNvPr>
          <p:cNvSpPr txBox="1"/>
          <p:nvPr/>
        </p:nvSpPr>
        <p:spPr>
          <a:xfrm>
            <a:off x="782955" y="3870879"/>
            <a:ext cx="2635337"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A home-administration service is available</a:t>
            </a:r>
          </a:p>
        </p:txBody>
      </p:sp>
      <p:grpSp>
        <p:nvGrpSpPr>
          <p:cNvPr id="20" name="Group 19">
            <a:extLst>
              <a:ext uri="{FF2B5EF4-FFF2-40B4-BE49-F238E27FC236}">
                <a16:creationId xmlns:a16="http://schemas.microsoft.com/office/drawing/2014/main" id="{235049C9-86D2-E0CE-90E6-38B0B098C5E0}"/>
              </a:ext>
            </a:extLst>
          </p:cNvPr>
          <p:cNvGrpSpPr/>
          <p:nvPr/>
        </p:nvGrpSpPr>
        <p:grpSpPr>
          <a:xfrm>
            <a:off x="10501283" y="2291956"/>
            <a:ext cx="707274" cy="206696"/>
            <a:chOff x="4744700" y="4595503"/>
            <a:chExt cx="866736" cy="172800"/>
          </a:xfrm>
          <a:solidFill>
            <a:srgbClr val="FF0000"/>
          </a:solidFill>
        </p:grpSpPr>
        <p:cxnSp>
          <p:nvCxnSpPr>
            <p:cNvPr id="21" name="Straight Connector 20">
              <a:extLst>
                <a:ext uri="{FF2B5EF4-FFF2-40B4-BE49-F238E27FC236}">
                  <a16:creationId xmlns:a16="http://schemas.microsoft.com/office/drawing/2014/main" id="{ACEDDCF3-52D6-9565-66FD-D2DE2EF0C4FB}"/>
                </a:ext>
              </a:extLst>
            </p:cNvPr>
            <p:cNvCxnSpPr>
              <a:cxnSpLocks/>
            </p:cNvCxnSpPr>
            <p:nvPr/>
          </p:nvCxnSpPr>
          <p:spPr>
            <a:xfrm flipV="1">
              <a:off x="5608940" y="4595503"/>
              <a:ext cx="0" cy="17280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3753935-A6CE-0B83-F898-D283B8D13F7E}"/>
                </a:ext>
              </a:extLst>
            </p:cNvPr>
            <p:cNvCxnSpPr>
              <a:cxnSpLocks/>
            </p:cNvCxnSpPr>
            <p:nvPr/>
          </p:nvCxnSpPr>
          <p:spPr>
            <a:xfrm>
              <a:off x="4744700" y="4765402"/>
              <a:ext cx="866736" cy="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313D160-66A3-453C-668F-EF3A063CD83E}"/>
                </a:ext>
              </a:extLst>
            </p:cNvPr>
            <p:cNvCxnSpPr>
              <a:cxnSpLocks/>
            </p:cNvCxnSpPr>
            <p:nvPr/>
          </p:nvCxnSpPr>
          <p:spPr>
            <a:xfrm>
              <a:off x="5519936" y="4600302"/>
              <a:ext cx="89004" cy="0"/>
            </a:xfrm>
            <a:prstGeom prst="line">
              <a:avLst/>
            </a:prstGeom>
            <a:grpFill/>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4" name="Triangle 23">
            <a:extLst>
              <a:ext uri="{FF2B5EF4-FFF2-40B4-BE49-F238E27FC236}">
                <a16:creationId xmlns:a16="http://schemas.microsoft.com/office/drawing/2014/main" id="{2C2730F6-EC1D-7E2C-ADB8-A62B05A26B88}"/>
              </a:ext>
            </a:extLst>
          </p:cNvPr>
          <p:cNvSpPr/>
          <p:nvPr/>
        </p:nvSpPr>
        <p:spPr>
          <a:xfrm>
            <a:off x="11277988" y="2344168"/>
            <a:ext cx="108000" cy="108000"/>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Content Placeholder 6">
            <a:extLst>
              <a:ext uri="{FF2B5EF4-FFF2-40B4-BE49-F238E27FC236}">
                <a16:creationId xmlns:a16="http://schemas.microsoft.com/office/drawing/2014/main" id="{0C053E4C-63E9-DA4B-9B71-15AA1AB58F62}"/>
              </a:ext>
            </a:extLst>
          </p:cNvPr>
          <p:cNvSpPr txBox="1">
            <a:spLocks/>
          </p:cNvSpPr>
          <p:nvPr/>
        </p:nvSpPr>
        <p:spPr>
          <a:xfrm>
            <a:off x="620183" y="6356351"/>
            <a:ext cx="10180339" cy="365125"/>
          </a:xfrm>
          <a:prstGeom prst="rect">
            <a:avLst/>
          </a:prstGeom>
        </p:spPr>
        <p:txBody>
          <a:bodyPr spcFirstLastPara="1" vert="horz" wrap="square"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100" dirty="0"/>
              <a:t>Red triangle indicates numerically higher mean score difference that did not reach significance</a:t>
            </a:r>
          </a:p>
          <a:p>
            <a:r>
              <a:rPr lang="en-GB" sz="1100" dirty="0"/>
              <a:t>NET, neuroendocrine tumour; SRL, somatostatin receptor ligand</a:t>
            </a:r>
          </a:p>
        </p:txBody>
      </p:sp>
    </p:spTree>
    <p:extLst>
      <p:ext uri="{BB962C8B-B14F-4D97-AF65-F5344CB8AC3E}">
        <p14:creationId xmlns:p14="http://schemas.microsoft.com/office/powerpoint/2010/main" val="30062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chemeClr val="lt1"/>
              </a:buClr>
              <a:buSzPts val="4000"/>
              <a:buFont typeface="Arial"/>
              <a:buNone/>
            </a:pPr>
            <a:r>
              <a:rPr lang="en-GB" dirty="0"/>
              <a:t>HCP SURVEY: RESULTS</a:t>
            </a:r>
            <a:br>
              <a:rPr lang="en-GB" dirty="0"/>
            </a:br>
            <a:r>
              <a:rPr lang="en-GB" dirty="0"/>
              <a:t>N=52</a:t>
            </a:r>
            <a:endParaRPr dirty="0"/>
          </a:p>
        </p:txBody>
      </p:sp>
      <p:sp>
        <p:nvSpPr>
          <p:cNvPr id="231" name="Google Shape;231;p17"/>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13</a:t>
            </a:fld>
            <a:endParaRPr dirty="0"/>
          </a:p>
        </p:txBody>
      </p:sp>
      <p:sp>
        <p:nvSpPr>
          <p:cNvPr id="2" name="Google Shape;177;p6">
            <a:extLst>
              <a:ext uri="{FF2B5EF4-FFF2-40B4-BE49-F238E27FC236}">
                <a16:creationId xmlns:a16="http://schemas.microsoft.com/office/drawing/2014/main" id="{D3D42055-6CB8-0959-02F1-FC9ED2CF95D3}"/>
              </a:ext>
            </a:extLst>
          </p:cNvPr>
          <p:cNvSpPr txBox="1">
            <a:spLocks/>
          </p:cNvSpPr>
          <p:nvPr/>
        </p:nvSpPr>
        <p:spPr>
          <a:xfrm>
            <a:off x="619200" y="6356350"/>
            <a:ext cx="8116888" cy="365125"/>
          </a:xfrm>
          <a:prstGeom prst="rect">
            <a:avLst/>
          </a:prstGeom>
        </p:spPr>
        <p:txBody>
          <a:bodyPr spcFirstLastPara="1" vert="horz" wrap="square" lIns="0" tIns="0" rIns="0" bIns="0" rtlCol="0" anchor="b" anchorCtr="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SzPts val="440"/>
              <a:buFont typeface="Arial"/>
              <a:buNone/>
            </a:pPr>
            <a:r>
              <a:rPr lang="en-GB" sz="1100" dirty="0">
                <a:solidFill>
                  <a:schemeClr val="lt1"/>
                </a:solidFill>
              </a:rPr>
              <a:t>HCP, healthcare professional</a:t>
            </a:r>
          </a:p>
        </p:txBody>
      </p:sp>
    </p:spTree>
    <p:extLst>
      <p:ext uri="{BB962C8B-B14F-4D97-AF65-F5344CB8AC3E}">
        <p14:creationId xmlns:p14="http://schemas.microsoft.com/office/powerpoint/2010/main" val="211278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D8298"/>
              </a:buClr>
              <a:buSzPts val="2800"/>
              <a:buFont typeface="Arial"/>
              <a:buNone/>
            </a:pPr>
            <a:r>
              <a:rPr lang="en-GB" dirty="0"/>
              <a:t>HCP SURVEY: INJECTION EXPERIENCE</a:t>
            </a:r>
            <a:endParaRPr dirty="0"/>
          </a:p>
        </p:txBody>
      </p:sp>
      <p:sp>
        <p:nvSpPr>
          <p:cNvPr id="238" name="Google Shape;238;p20"/>
          <p:cNvSpPr txBox="1">
            <a:spLocks noGrp="1"/>
          </p:cNvSpPr>
          <p:nvPr>
            <p:ph type="sldNum" sz="quarter" idx="4"/>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dirty="0"/>
          </a:p>
        </p:txBody>
      </p:sp>
      <p:sp>
        <p:nvSpPr>
          <p:cNvPr id="6" name="Content Placeholder 5">
            <a:extLst>
              <a:ext uri="{FF2B5EF4-FFF2-40B4-BE49-F238E27FC236}">
                <a16:creationId xmlns:a16="http://schemas.microsoft.com/office/drawing/2014/main" id="{F4D0B26E-2F63-1CD9-5E36-B30C8147F365}"/>
              </a:ext>
            </a:extLst>
          </p:cNvPr>
          <p:cNvSpPr>
            <a:spLocks noGrp="1"/>
          </p:cNvSpPr>
          <p:nvPr>
            <p:ph sz="quarter" idx="15"/>
          </p:nvPr>
        </p:nvSpPr>
        <p:spPr/>
        <p:txBody>
          <a:bodyPr anchor="b"/>
          <a:lstStyle/>
          <a:p>
            <a:r>
              <a:rPr lang="en-GB" sz="1100" dirty="0"/>
              <a:t>HCP, healthcare professional; NET, neuroendocrine tumour;</a:t>
            </a:r>
            <a:r>
              <a:rPr lang="en-GB" sz="1100" dirty="0">
                <a:solidFill>
                  <a:schemeClr val="dk2"/>
                </a:solidFill>
              </a:rPr>
              <a:t> SRL, somatostatin receptor ligand; UK, United Kingdom;</a:t>
            </a:r>
            <a:r>
              <a:rPr lang="en-GB" sz="1100" dirty="0"/>
              <a:t> USA, United States of America</a:t>
            </a:r>
          </a:p>
        </p:txBody>
      </p:sp>
      <p:cxnSp>
        <p:nvCxnSpPr>
          <p:cNvPr id="239" name="Google Shape;239;p20"/>
          <p:cNvCxnSpPr/>
          <p:nvPr/>
        </p:nvCxnSpPr>
        <p:spPr>
          <a:xfrm rot="10800000" flipH="1">
            <a:off x="3297691" y="3135454"/>
            <a:ext cx="5096125" cy="127953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40" name="Google Shape;240;p20"/>
          <p:cNvCxnSpPr/>
          <p:nvPr/>
        </p:nvCxnSpPr>
        <p:spPr>
          <a:xfrm rot="10800000" flipH="1">
            <a:off x="3282746" y="3000611"/>
            <a:ext cx="2441696" cy="141438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41" name="Google Shape;241;p20"/>
          <p:cNvCxnSpPr/>
          <p:nvPr/>
        </p:nvCxnSpPr>
        <p:spPr>
          <a:xfrm>
            <a:off x="3282746" y="4414993"/>
            <a:ext cx="1121942" cy="567724"/>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42" name="Google Shape;242;p20"/>
          <p:cNvCxnSpPr/>
          <p:nvPr/>
        </p:nvCxnSpPr>
        <p:spPr>
          <a:xfrm>
            <a:off x="3297691" y="4437357"/>
            <a:ext cx="4846804" cy="41539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graphicFrame>
        <p:nvGraphicFramePr>
          <p:cNvPr id="243" name="Google Shape;243;p20"/>
          <p:cNvGraphicFramePr/>
          <p:nvPr>
            <p:extLst>
              <p:ext uri="{D42A27DB-BD31-4B8C-83A1-F6EECF244321}">
                <p14:modId xmlns:p14="http://schemas.microsoft.com/office/powerpoint/2010/main" val="1594386899"/>
              </p:ext>
            </p:extLst>
          </p:nvPr>
        </p:nvGraphicFramePr>
        <p:xfrm>
          <a:off x="415559" y="899464"/>
          <a:ext cx="4355445" cy="2759488"/>
        </p:xfrm>
        <a:graphic>
          <a:graphicData uri="http://schemas.openxmlformats.org/drawingml/2006/chart">
            <c:chart xmlns:c="http://schemas.openxmlformats.org/drawingml/2006/chart" xmlns:r="http://schemas.openxmlformats.org/officeDocument/2006/relationships" r:id="rId3"/>
          </a:graphicData>
        </a:graphic>
      </p:graphicFrame>
      <p:sp>
        <p:nvSpPr>
          <p:cNvPr id="244" name="Google Shape;244;p20"/>
          <p:cNvSpPr txBox="1"/>
          <p:nvPr/>
        </p:nvSpPr>
        <p:spPr>
          <a:xfrm>
            <a:off x="281055" y="3526205"/>
            <a:ext cx="4238497" cy="4617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solidFill>
                  <a:srgbClr val="505050"/>
                </a:solidFill>
                <a:latin typeface="Arial"/>
                <a:ea typeface="Arial"/>
                <a:cs typeface="Arial"/>
                <a:sym typeface="Arial"/>
              </a:rPr>
              <a:t>HCPs administering SRL </a:t>
            </a:r>
            <a:br>
              <a:rPr lang="en-GB" sz="1200" b="1" dirty="0">
                <a:solidFill>
                  <a:srgbClr val="505050"/>
                </a:solidFill>
                <a:latin typeface="Arial"/>
                <a:ea typeface="Arial"/>
                <a:cs typeface="Arial"/>
                <a:sym typeface="Arial"/>
              </a:rPr>
            </a:br>
            <a:r>
              <a:rPr lang="en-GB" sz="1200" b="1" dirty="0">
                <a:solidFill>
                  <a:srgbClr val="505050"/>
                </a:solidFill>
                <a:latin typeface="Arial"/>
                <a:ea typeface="Arial"/>
                <a:cs typeface="Arial"/>
                <a:sym typeface="Arial"/>
              </a:rPr>
              <a:t>injections (N=52)</a:t>
            </a:r>
            <a:endParaRPr dirty="0"/>
          </a:p>
        </p:txBody>
      </p:sp>
      <p:sp>
        <p:nvSpPr>
          <p:cNvPr id="245" name="Google Shape;245;p20"/>
          <p:cNvSpPr txBox="1"/>
          <p:nvPr/>
        </p:nvSpPr>
        <p:spPr>
          <a:xfrm>
            <a:off x="922061" y="889979"/>
            <a:ext cx="3303389" cy="2770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solidFill>
                  <a:srgbClr val="505050"/>
                </a:solidFill>
                <a:latin typeface="Arial"/>
                <a:ea typeface="Arial"/>
                <a:cs typeface="Arial"/>
                <a:sym typeface="Arial"/>
              </a:rPr>
              <a:t>HCPs prescribing SRLs (N=52)</a:t>
            </a:r>
            <a:endParaRPr dirty="0"/>
          </a:p>
        </p:txBody>
      </p:sp>
      <p:graphicFrame>
        <p:nvGraphicFramePr>
          <p:cNvPr id="246" name="Google Shape;246;p20"/>
          <p:cNvGraphicFramePr/>
          <p:nvPr>
            <p:extLst>
              <p:ext uri="{D42A27DB-BD31-4B8C-83A1-F6EECF244321}">
                <p14:modId xmlns:p14="http://schemas.microsoft.com/office/powerpoint/2010/main" val="3705143816"/>
              </p:ext>
            </p:extLst>
          </p:nvPr>
        </p:nvGraphicFramePr>
        <p:xfrm>
          <a:off x="343352" y="3663652"/>
          <a:ext cx="4355445" cy="2759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7" name="Google Shape;247;p20"/>
          <p:cNvGraphicFramePr/>
          <p:nvPr>
            <p:extLst>
              <p:ext uri="{D42A27DB-BD31-4B8C-83A1-F6EECF244321}">
                <p14:modId xmlns:p14="http://schemas.microsoft.com/office/powerpoint/2010/main" val="1115012000"/>
              </p:ext>
            </p:extLst>
          </p:nvPr>
        </p:nvGraphicFramePr>
        <p:xfrm>
          <a:off x="7306931" y="3785473"/>
          <a:ext cx="4162640" cy="300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0" name="Google Shape;250;p20"/>
          <p:cNvGraphicFramePr/>
          <p:nvPr>
            <p:extLst>
              <p:ext uri="{D42A27DB-BD31-4B8C-83A1-F6EECF244321}">
                <p14:modId xmlns:p14="http://schemas.microsoft.com/office/powerpoint/2010/main" val="3454083890"/>
              </p:ext>
            </p:extLst>
          </p:nvPr>
        </p:nvGraphicFramePr>
        <p:xfrm>
          <a:off x="3741569" y="3387649"/>
          <a:ext cx="3929264" cy="28533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8" name="Google Shape;248;p20"/>
          <p:cNvGraphicFramePr/>
          <p:nvPr>
            <p:extLst>
              <p:ext uri="{D42A27DB-BD31-4B8C-83A1-F6EECF244321}">
                <p14:modId xmlns:p14="http://schemas.microsoft.com/office/powerpoint/2010/main" val="2635019103"/>
              </p:ext>
            </p:extLst>
          </p:nvPr>
        </p:nvGraphicFramePr>
        <p:xfrm>
          <a:off x="6632144" y="932068"/>
          <a:ext cx="5278790" cy="28533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9" name="Google Shape;249;p20"/>
          <p:cNvGraphicFramePr/>
          <p:nvPr>
            <p:extLst>
              <p:ext uri="{D42A27DB-BD31-4B8C-83A1-F6EECF244321}">
                <p14:modId xmlns:p14="http://schemas.microsoft.com/office/powerpoint/2010/main" val="3688096569"/>
              </p:ext>
            </p:extLst>
          </p:nvPr>
        </p:nvGraphicFramePr>
        <p:xfrm>
          <a:off x="4214297" y="1472678"/>
          <a:ext cx="5278790" cy="285339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2224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D8298"/>
              </a:buClr>
              <a:buSzPts val="2800"/>
              <a:buFont typeface="Arial"/>
              <a:buNone/>
            </a:pPr>
            <a:r>
              <a:rPr lang="en-GB" dirty="0"/>
              <a:t>HCP SURVEY: SRL PRE- and POST-INJECTION EXPERIENCE </a:t>
            </a:r>
            <a:endParaRPr dirty="0"/>
          </a:p>
        </p:txBody>
      </p:sp>
      <p:sp>
        <p:nvSpPr>
          <p:cNvPr id="257" name="Google Shape;257;p21"/>
          <p:cNvSpPr txBox="1">
            <a:spLocks noGrp="1"/>
          </p:cNvSpPr>
          <p:nvPr>
            <p:ph type="sldNum" sz="quarter" idx="4"/>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dirty="0"/>
          </a:p>
        </p:txBody>
      </p:sp>
      <p:sp>
        <p:nvSpPr>
          <p:cNvPr id="25" name="Content Placeholder 24">
            <a:extLst>
              <a:ext uri="{FF2B5EF4-FFF2-40B4-BE49-F238E27FC236}">
                <a16:creationId xmlns:a16="http://schemas.microsoft.com/office/drawing/2014/main" id="{F055EEAD-6B7B-2B22-E17D-F1B1CE4570AF}"/>
              </a:ext>
            </a:extLst>
          </p:cNvPr>
          <p:cNvSpPr>
            <a:spLocks noGrp="1"/>
          </p:cNvSpPr>
          <p:nvPr>
            <p:ph sz="quarter" idx="15"/>
          </p:nvPr>
        </p:nvSpPr>
        <p:spPr/>
        <p:txBody>
          <a:bodyPr anchor="b"/>
          <a:lstStyle/>
          <a:p>
            <a:r>
              <a:rPr lang="en-GB" sz="1100" dirty="0">
                <a:solidFill>
                  <a:schemeClr val="dk2"/>
                </a:solidFill>
              </a:rPr>
              <a:t>HCP, healthcare professional; SRL, somatostatin receptor ligand</a:t>
            </a:r>
          </a:p>
        </p:txBody>
      </p:sp>
      <p:sp>
        <p:nvSpPr>
          <p:cNvPr id="258" name="Google Shape;258;p21"/>
          <p:cNvSpPr/>
          <p:nvPr/>
        </p:nvSpPr>
        <p:spPr>
          <a:xfrm>
            <a:off x="430137" y="5543150"/>
            <a:ext cx="5525579" cy="817200"/>
          </a:xfrm>
          <a:prstGeom prst="roundRect">
            <a:avLst>
              <a:gd name="adj" fmla="val 16667"/>
            </a:avLst>
          </a:prstGeom>
          <a:solidFill>
            <a:schemeClr val="accent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HCPs were stronger in their preferences, </a:t>
            </a:r>
            <a:br>
              <a:rPr lang="en-GB" sz="1400" b="1" dirty="0">
                <a:solidFill>
                  <a:schemeClr val="lt1"/>
                </a:solidFill>
                <a:latin typeface="Arial"/>
                <a:ea typeface="Arial"/>
                <a:cs typeface="Arial"/>
                <a:sym typeface="Arial"/>
              </a:rPr>
            </a:br>
            <a:r>
              <a:rPr lang="en-GB" sz="1400" b="1" dirty="0">
                <a:solidFill>
                  <a:schemeClr val="lt1"/>
                </a:solidFill>
                <a:latin typeface="Arial"/>
                <a:ea typeface="Arial"/>
                <a:cs typeface="Arial"/>
                <a:sym typeface="Arial"/>
              </a:rPr>
              <a:t>but the order of preference is similar to that of the patients/caregivers</a:t>
            </a:r>
            <a:endParaRPr dirty="0"/>
          </a:p>
        </p:txBody>
      </p:sp>
      <p:sp>
        <p:nvSpPr>
          <p:cNvPr id="263" name="Google Shape;263;p21"/>
          <p:cNvSpPr/>
          <p:nvPr/>
        </p:nvSpPr>
        <p:spPr>
          <a:xfrm>
            <a:off x="6598910" y="5543150"/>
            <a:ext cx="5143200" cy="786000"/>
          </a:xfrm>
          <a:prstGeom prst="roundRect">
            <a:avLst>
              <a:gd name="adj" fmla="val 16667"/>
            </a:avLst>
          </a:prstGeom>
          <a:solidFill>
            <a:schemeClr val="accent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GB" sz="1400" b="1" dirty="0">
                <a:solidFill>
                  <a:schemeClr val="lt1"/>
                </a:solidFill>
                <a:latin typeface="Arial" panose="020B0604020202020204" pitchFamily="34" charset="0"/>
                <a:cs typeface="Arial" panose="020B0604020202020204" pitchFamily="34" charset="0"/>
              </a:rPr>
              <a:t>Similar responses for patients and HCPs </a:t>
            </a:r>
            <a:br>
              <a:rPr lang="en-GB" sz="1400" b="1" dirty="0">
                <a:solidFill>
                  <a:schemeClr val="lt1"/>
                </a:solidFill>
                <a:latin typeface="Arial" panose="020B0604020202020204" pitchFamily="34" charset="0"/>
                <a:cs typeface="Arial" panose="020B0604020202020204" pitchFamily="34" charset="0"/>
              </a:rPr>
            </a:br>
            <a:r>
              <a:rPr lang="en-GB" sz="1400" b="1" dirty="0">
                <a:solidFill>
                  <a:schemeClr val="lt1"/>
                </a:solidFill>
                <a:latin typeface="Arial" panose="020B0604020202020204" pitchFamily="34" charset="0"/>
                <a:cs typeface="Arial" panose="020B0604020202020204" pitchFamily="34" charset="0"/>
              </a:rPr>
              <a:t>for post-injection attributes</a:t>
            </a:r>
            <a:endParaRPr sz="1400" b="1" dirty="0">
              <a:solidFill>
                <a:schemeClr val="lt1"/>
              </a:solidFill>
              <a:latin typeface="Arial" panose="020B0604020202020204" pitchFamily="34" charset="0"/>
              <a:cs typeface="Arial" panose="020B0604020202020204" pitchFamily="34" charset="0"/>
            </a:endParaRPr>
          </a:p>
        </p:txBody>
      </p:sp>
      <p:sp>
        <p:nvSpPr>
          <p:cNvPr id="2" name="Google Shape;211;p12">
            <a:extLst>
              <a:ext uri="{FF2B5EF4-FFF2-40B4-BE49-F238E27FC236}">
                <a16:creationId xmlns:a16="http://schemas.microsoft.com/office/drawing/2014/main" id="{8445B077-8988-9BE4-A186-F76D8E7416BC}"/>
              </a:ext>
            </a:extLst>
          </p:cNvPr>
          <p:cNvSpPr txBox="1"/>
          <p:nvPr/>
        </p:nvSpPr>
        <p:spPr>
          <a:xfrm>
            <a:off x="441384" y="1221800"/>
            <a:ext cx="5425328"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500" b="1" spc="100" dirty="0">
                <a:solidFill>
                  <a:schemeClr val="accent1"/>
                </a:solidFill>
                <a:latin typeface="Arial" panose="020B0604020202020204" pitchFamily="34" charset="0"/>
                <a:cs typeface="Arial" panose="020B0604020202020204" pitchFamily="34" charset="0"/>
              </a:rPr>
              <a:t>PRE-INJECTION PREFERENCE </a:t>
            </a:r>
            <a:endParaRPr sz="1500" b="1" spc="100" dirty="0">
              <a:solidFill>
                <a:schemeClr val="accent1"/>
              </a:solidFill>
              <a:latin typeface="Arial" panose="020B0604020202020204" pitchFamily="34" charset="0"/>
              <a:cs typeface="Arial" panose="020B0604020202020204" pitchFamily="34" charset="0"/>
            </a:endParaRPr>
          </a:p>
        </p:txBody>
      </p:sp>
      <p:sp>
        <p:nvSpPr>
          <p:cNvPr id="3" name="Google Shape;212;p12">
            <a:extLst>
              <a:ext uri="{FF2B5EF4-FFF2-40B4-BE49-F238E27FC236}">
                <a16:creationId xmlns:a16="http://schemas.microsoft.com/office/drawing/2014/main" id="{544AC61A-5AA6-9FB2-3438-BFB7C973C10F}"/>
              </a:ext>
            </a:extLst>
          </p:cNvPr>
          <p:cNvSpPr txBox="1"/>
          <p:nvPr/>
        </p:nvSpPr>
        <p:spPr>
          <a:xfrm>
            <a:off x="6612350" y="1221800"/>
            <a:ext cx="4959466"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500" b="1" spc="100" dirty="0">
                <a:solidFill>
                  <a:schemeClr val="accent1"/>
                </a:solidFill>
                <a:latin typeface="Arial" panose="020B0604020202020204" pitchFamily="34" charset="0"/>
                <a:cs typeface="Arial" panose="020B0604020202020204" pitchFamily="34" charset="0"/>
              </a:rPr>
              <a:t>POST-INJECTION PREFERENCE </a:t>
            </a:r>
            <a:endParaRPr sz="1500" b="1" spc="100" dirty="0">
              <a:solidFill>
                <a:schemeClr val="accent1"/>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02583D72-23B6-C1F3-30E0-25D435F477F3}"/>
              </a:ext>
            </a:extLst>
          </p:cNvPr>
          <p:cNvGraphicFramePr/>
          <p:nvPr>
            <p:extLst>
              <p:ext uri="{D42A27DB-BD31-4B8C-83A1-F6EECF244321}">
                <p14:modId xmlns:p14="http://schemas.microsoft.com/office/powerpoint/2010/main" val="368295024"/>
              </p:ext>
            </p:extLst>
          </p:nvPr>
        </p:nvGraphicFramePr>
        <p:xfrm>
          <a:off x="1960831" y="1539491"/>
          <a:ext cx="3994886" cy="40497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AD7FDD4-AE50-7827-8F31-7032A44B42C8}"/>
              </a:ext>
            </a:extLst>
          </p:cNvPr>
          <p:cNvSpPr txBox="1"/>
          <p:nvPr/>
        </p:nvSpPr>
        <p:spPr>
          <a:xfrm>
            <a:off x="914170" y="3779385"/>
            <a:ext cx="1194238"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transport</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when traveling</a:t>
            </a:r>
          </a:p>
        </p:txBody>
      </p:sp>
      <p:sp>
        <p:nvSpPr>
          <p:cNvPr id="6" name="TextBox 5">
            <a:extLst>
              <a:ext uri="{FF2B5EF4-FFF2-40B4-BE49-F238E27FC236}">
                <a16:creationId xmlns:a16="http://schemas.microsoft.com/office/drawing/2014/main" id="{6C985460-0AFB-295B-E8F4-BB4CD84B3584}"/>
              </a:ext>
            </a:extLst>
          </p:cNvPr>
          <p:cNvSpPr txBox="1"/>
          <p:nvPr/>
        </p:nvSpPr>
        <p:spPr>
          <a:xfrm>
            <a:off x="263352" y="1844824"/>
            <a:ext cx="1845056"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use, quickly able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to learn the correct procedure</a:t>
            </a:r>
          </a:p>
        </p:txBody>
      </p:sp>
      <p:sp>
        <p:nvSpPr>
          <p:cNvPr id="7" name="TextBox 6">
            <a:extLst>
              <a:ext uri="{FF2B5EF4-FFF2-40B4-BE49-F238E27FC236}">
                <a16:creationId xmlns:a16="http://schemas.microsoft.com/office/drawing/2014/main" id="{4CFEE7CF-51A7-7AC0-2BF1-9967EF163AB2}"/>
              </a:ext>
            </a:extLst>
          </p:cNvPr>
          <p:cNvSpPr txBox="1"/>
          <p:nvPr/>
        </p:nvSpPr>
        <p:spPr>
          <a:xfrm>
            <a:off x="1156224" y="3230328"/>
            <a:ext cx="952184"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store</a:t>
            </a:r>
          </a:p>
        </p:txBody>
      </p:sp>
      <p:sp>
        <p:nvSpPr>
          <p:cNvPr id="8" name="TextBox 7">
            <a:extLst>
              <a:ext uri="{FF2B5EF4-FFF2-40B4-BE49-F238E27FC236}">
                <a16:creationId xmlns:a16="http://schemas.microsoft.com/office/drawing/2014/main" id="{79DD348D-07F6-16A9-52EB-7E85B4A3C0EA}"/>
              </a:ext>
            </a:extLst>
          </p:cNvPr>
          <p:cNvSpPr txBox="1"/>
          <p:nvPr/>
        </p:nvSpPr>
        <p:spPr>
          <a:xfrm>
            <a:off x="559844" y="2499899"/>
            <a:ext cx="1548564"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ready to use, requiring</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minimal preparation</a:t>
            </a:r>
          </a:p>
        </p:txBody>
      </p:sp>
      <p:sp>
        <p:nvSpPr>
          <p:cNvPr id="9" name="TextBox 8">
            <a:extLst>
              <a:ext uri="{FF2B5EF4-FFF2-40B4-BE49-F238E27FC236}">
                <a16:creationId xmlns:a16="http://schemas.microsoft.com/office/drawing/2014/main" id="{E0B9D674-84FA-3809-7C92-5FEB1F80F235}"/>
              </a:ext>
            </a:extLst>
          </p:cNvPr>
          <p:cNvSpPr txBox="1"/>
          <p:nvPr/>
        </p:nvSpPr>
        <p:spPr>
          <a:xfrm>
            <a:off x="665641" y="4422241"/>
            <a:ext cx="1442767"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Includes a fixed needle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as part of the device</a:t>
            </a:r>
          </a:p>
        </p:txBody>
      </p:sp>
      <p:graphicFrame>
        <p:nvGraphicFramePr>
          <p:cNvPr id="20" name="Chart 19">
            <a:extLst>
              <a:ext uri="{FF2B5EF4-FFF2-40B4-BE49-F238E27FC236}">
                <a16:creationId xmlns:a16="http://schemas.microsoft.com/office/drawing/2014/main" id="{822DB91B-138C-CBDA-FCCA-AC7AA7D983B1}"/>
              </a:ext>
            </a:extLst>
          </p:cNvPr>
          <p:cNvGraphicFramePr/>
          <p:nvPr>
            <p:extLst>
              <p:ext uri="{D42A27DB-BD31-4B8C-83A1-F6EECF244321}">
                <p14:modId xmlns:p14="http://schemas.microsoft.com/office/powerpoint/2010/main" val="3654126417"/>
              </p:ext>
            </p:extLst>
          </p:nvPr>
        </p:nvGraphicFramePr>
        <p:xfrm>
          <a:off x="7830290" y="1539491"/>
          <a:ext cx="3994886" cy="404974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686ED9DD-6B4E-BFDE-ED0B-83901B699050}"/>
              </a:ext>
            </a:extLst>
          </p:cNvPr>
          <p:cNvSpPr txBox="1"/>
          <p:nvPr/>
        </p:nvSpPr>
        <p:spPr>
          <a:xfrm>
            <a:off x="6620059" y="2017214"/>
            <a:ext cx="1357808"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Minimal local reaction</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at the injection site</a:t>
            </a:r>
          </a:p>
        </p:txBody>
      </p:sp>
      <p:sp>
        <p:nvSpPr>
          <p:cNvPr id="22" name="TextBox 21">
            <a:extLst>
              <a:ext uri="{FF2B5EF4-FFF2-40B4-BE49-F238E27FC236}">
                <a16:creationId xmlns:a16="http://schemas.microsoft.com/office/drawing/2014/main" id="{BDD53F67-F22B-11CE-AAC7-D2AD30969BB4}"/>
              </a:ext>
            </a:extLst>
          </p:cNvPr>
          <p:cNvSpPr txBox="1"/>
          <p:nvPr/>
        </p:nvSpPr>
        <p:spPr>
          <a:xfrm>
            <a:off x="6278619" y="3065058"/>
            <a:ext cx="1699248" cy="457048"/>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You are confident that the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correct volume and dosage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has been delivered</a:t>
            </a:r>
          </a:p>
        </p:txBody>
      </p:sp>
      <p:sp>
        <p:nvSpPr>
          <p:cNvPr id="23" name="TextBox 22">
            <a:extLst>
              <a:ext uri="{FF2B5EF4-FFF2-40B4-BE49-F238E27FC236}">
                <a16:creationId xmlns:a16="http://schemas.microsoft.com/office/drawing/2014/main" id="{F6B73DCC-7B5D-180B-78AC-089116A33A93}"/>
              </a:ext>
            </a:extLst>
          </p:cNvPr>
          <p:cNvSpPr txBox="1"/>
          <p:nvPr/>
        </p:nvSpPr>
        <p:spPr>
          <a:xfrm>
            <a:off x="6365182" y="4193717"/>
            <a:ext cx="1612685" cy="457048"/>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The needle-safety system</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automatically covers</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the needle tip</a:t>
            </a:r>
          </a:p>
        </p:txBody>
      </p:sp>
    </p:spTree>
    <p:extLst>
      <p:ext uri="{BB962C8B-B14F-4D97-AF65-F5344CB8AC3E}">
        <p14:creationId xmlns:p14="http://schemas.microsoft.com/office/powerpoint/2010/main" val="428490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3"/>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pPr lvl="0"/>
            <a:r>
              <a:rPr lang="en-GB" dirty="0"/>
              <a:t>HCP SURVEY: GENERAL PREFERENCES</a:t>
            </a:r>
          </a:p>
        </p:txBody>
      </p:sp>
      <p:sp>
        <p:nvSpPr>
          <p:cNvPr id="270" name="Google Shape;270;p23"/>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p>
            <a:pPr lvl="0"/>
            <a:fld id="{00000000-1234-1234-1234-123412341234}" type="slidenum">
              <a:rPr lang="en-GB"/>
              <a:pPr lvl="0"/>
              <a:t>16</a:t>
            </a:fld>
            <a:endParaRPr lang="en-GB" dirty="0"/>
          </a:p>
        </p:txBody>
      </p:sp>
      <p:sp>
        <p:nvSpPr>
          <p:cNvPr id="20" name="Content Placeholder 19">
            <a:extLst>
              <a:ext uri="{FF2B5EF4-FFF2-40B4-BE49-F238E27FC236}">
                <a16:creationId xmlns:a16="http://schemas.microsoft.com/office/drawing/2014/main" id="{F5279D6A-5E9F-B764-4F1C-4867DA425AE6}"/>
              </a:ext>
            </a:extLst>
          </p:cNvPr>
          <p:cNvSpPr>
            <a:spLocks noGrp="1"/>
          </p:cNvSpPr>
          <p:nvPr>
            <p:ph sz="quarter" idx="15"/>
          </p:nvPr>
        </p:nvSpPr>
        <p:spPr>
          <a:xfrm>
            <a:off x="620183" y="6356351"/>
            <a:ext cx="10180339" cy="365125"/>
          </a:xfrm>
        </p:spPr>
        <p:txBody>
          <a:bodyPr anchor="b"/>
          <a:lstStyle/>
          <a:p>
            <a:r>
              <a:rPr lang="en-GB" sz="1100" dirty="0"/>
              <a:t>HCP, healthcare professional</a:t>
            </a:r>
          </a:p>
        </p:txBody>
      </p:sp>
      <p:sp>
        <p:nvSpPr>
          <p:cNvPr id="271" name="Google Shape;271;p23"/>
          <p:cNvSpPr/>
          <p:nvPr/>
        </p:nvSpPr>
        <p:spPr>
          <a:xfrm>
            <a:off x="838050" y="5724218"/>
            <a:ext cx="10515900" cy="517442"/>
          </a:xfrm>
          <a:prstGeom prst="roundRect">
            <a:avLst>
              <a:gd name="adj" fmla="val 34812"/>
            </a:avLst>
          </a:prstGeom>
          <a:solidFill>
            <a:schemeClr val="accent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lt1"/>
                </a:solidFill>
                <a:latin typeface="Arial"/>
                <a:ea typeface="Arial"/>
                <a:cs typeface="Arial"/>
                <a:sym typeface="Arial"/>
              </a:rPr>
              <a:t>Attributes relating to administration outside the clinic were desired more by HCPs than by patients</a:t>
            </a:r>
            <a:endParaRPr sz="1600" dirty="0"/>
          </a:p>
        </p:txBody>
      </p:sp>
      <p:graphicFrame>
        <p:nvGraphicFramePr>
          <p:cNvPr id="2" name="Chart 1">
            <a:extLst>
              <a:ext uri="{FF2B5EF4-FFF2-40B4-BE49-F238E27FC236}">
                <a16:creationId xmlns:a16="http://schemas.microsoft.com/office/drawing/2014/main" id="{19D0E470-CE69-992B-E47E-A3A142D55FAC}"/>
              </a:ext>
            </a:extLst>
          </p:cNvPr>
          <p:cNvGraphicFramePr/>
          <p:nvPr>
            <p:extLst>
              <p:ext uri="{D42A27DB-BD31-4B8C-83A1-F6EECF244321}">
                <p14:modId xmlns:p14="http://schemas.microsoft.com/office/powerpoint/2010/main" val="546129151"/>
              </p:ext>
            </p:extLst>
          </p:nvPr>
        </p:nvGraphicFramePr>
        <p:xfrm>
          <a:off x="3372517" y="1235252"/>
          <a:ext cx="8239623" cy="40497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5387234-F80D-3749-9358-C18ED3E75B19}"/>
              </a:ext>
            </a:extLst>
          </p:cNvPr>
          <p:cNvSpPr txBox="1"/>
          <p:nvPr/>
        </p:nvSpPr>
        <p:spPr>
          <a:xfrm>
            <a:off x="1226986" y="1612133"/>
            <a:ext cx="2191306"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use, quickly able to learn</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the correct procedure</a:t>
            </a:r>
          </a:p>
        </p:txBody>
      </p:sp>
      <p:sp>
        <p:nvSpPr>
          <p:cNvPr id="9" name="TextBox 8">
            <a:extLst>
              <a:ext uri="{FF2B5EF4-FFF2-40B4-BE49-F238E27FC236}">
                <a16:creationId xmlns:a16="http://schemas.microsoft.com/office/drawing/2014/main" id="{265C024F-4976-D3DE-B8C8-EBDB0AB33802}"/>
              </a:ext>
            </a:extLst>
          </p:cNvPr>
          <p:cNvSpPr txBox="1"/>
          <p:nvPr/>
        </p:nvSpPr>
        <p:spPr>
          <a:xfrm>
            <a:off x="1869791" y="2192642"/>
            <a:ext cx="1548501"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ready to use, requiring</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minimal preparation</a:t>
            </a:r>
          </a:p>
        </p:txBody>
      </p:sp>
      <p:sp>
        <p:nvSpPr>
          <p:cNvPr id="10" name="TextBox 9">
            <a:extLst>
              <a:ext uri="{FF2B5EF4-FFF2-40B4-BE49-F238E27FC236}">
                <a16:creationId xmlns:a16="http://schemas.microsoft.com/office/drawing/2014/main" id="{C885CDD4-22C3-F9F7-3975-EF2E172C806F}"/>
              </a:ext>
            </a:extLst>
          </p:cNvPr>
          <p:cNvSpPr txBox="1"/>
          <p:nvPr/>
        </p:nvSpPr>
        <p:spPr>
          <a:xfrm>
            <a:off x="1275077" y="3617213"/>
            <a:ext cx="2143215"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transport when traveling</a:t>
            </a:r>
          </a:p>
        </p:txBody>
      </p:sp>
      <p:sp>
        <p:nvSpPr>
          <p:cNvPr id="11" name="TextBox 10">
            <a:extLst>
              <a:ext uri="{FF2B5EF4-FFF2-40B4-BE49-F238E27FC236}">
                <a16:creationId xmlns:a16="http://schemas.microsoft.com/office/drawing/2014/main" id="{4333793A-114C-4DF8-3853-4328A2059BD4}"/>
              </a:ext>
            </a:extLst>
          </p:cNvPr>
          <p:cNvSpPr txBox="1"/>
          <p:nvPr/>
        </p:nvSpPr>
        <p:spPr>
          <a:xfrm>
            <a:off x="670744" y="4176182"/>
            <a:ext cx="2747548"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Includes a fixed needle as part of the device</a:t>
            </a:r>
          </a:p>
        </p:txBody>
      </p:sp>
      <p:sp>
        <p:nvSpPr>
          <p:cNvPr id="18" name="TextBox 17">
            <a:extLst>
              <a:ext uri="{FF2B5EF4-FFF2-40B4-BE49-F238E27FC236}">
                <a16:creationId xmlns:a16="http://schemas.microsoft.com/office/drawing/2014/main" id="{BED7FAA3-3DAC-707E-AD17-1D8AA6B7C119}"/>
              </a:ext>
            </a:extLst>
          </p:cNvPr>
          <p:cNvSpPr txBox="1"/>
          <p:nvPr/>
        </p:nvSpPr>
        <p:spPr>
          <a:xfrm>
            <a:off x="2466108" y="2925506"/>
            <a:ext cx="952184"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Is easy to store</a:t>
            </a:r>
          </a:p>
        </p:txBody>
      </p:sp>
    </p:spTree>
    <p:extLst>
      <p:ext uri="{BB962C8B-B14F-4D97-AF65-F5344CB8AC3E}">
        <p14:creationId xmlns:p14="http://schemas.microsoft.com/office/powerpoint/2010/main" val="139976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5eb6d6d955_0_82"/>
          <p:cNvSpPr txBox="1">
            <a:spLocks noGrp="1"/>
          </p:cNvSpPr>
          <p:nvPr>
            <p:ph type="title"/>
          </p:nvPr>
        </p:nvSpPr>
        <p:spPr>
          <a:xfrm>
            <a:off x="609600" y="274638"/>
            <a:ext cx="10972800" cy="5821500"/>
          </a:xfrm>
          <a:prstGeom prst="rect">
            <a:avLst/>
          </a:prstGeom>
        </p:spPr>
        <p:txBody>
          <a:bodyPr spcFirstLastPara="1" wrap="square" lIns="0" tIns="0" rIns="0" bIns="0" anchor="ctr" anchorCtr="0">
            <a:normAutofit/>
          </a:bodyPr>
          <a:lstStyle/>
          <a:p>
            <a:pPr marL="0" lvl="0" indent="0" algn="ctr" rtl="0">
              <a:spcBef>
                <a:spcPts val="0"/>
              </a:spcBef>
              <a:spcAft>
                <a:spcPts val="0"/>
              </a:spcAft>
              <a:buNone/>
            </a:pPr>
            <a:r>
              <a:rPr lang="en-GB" dirty="0"/>
              <a:t>HCP and PATIENT/CAREGIVERS SURVEY RESULTS: ‘TOP 5’ IDEAL ATTRIBUTES OF AN SRL DEVICE</a:t>
            </a:r>
            <a:endParaRPr dirty="0"/>
          </a:p>
        </p:txBody>
      </p:sp>
      <p:sp>
        <p:nvSpPr>
          <p:cNvPr id="280" name="Google Shape;280;g25eb6d6d955_0_82"/>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Clr>
                <a:srgbClr val="000000"/>
              </a:buClr>
              <a:buFont typeface="Arial"/>
              <a:buNone/>
            </a:pPr>
            <a:fld id="{00000000-1234-1234-1234-123412341234}" type="slidenum">
              <a:rPr lang="en-GB" smtClean="0"/>
              <a:pPr marL="0" lvl="0" indent="0" algn="r" rtl="0">
                <a:spcBef>
                  <a:spcPts val="0"/>
                </a:spcBef>
                <a:spcAft>
                  <a:spcPts val="0"/>
                </a:spcAft>
                <a:buClr>
                  <a:srgbClr val="000000"/>
                </a:buClr>
                <a:buFont typeface="Arial"/>
                <a:buNone/>
              </a:pPr>
              <a:t>17</a:t>
            </a:fld>
            <a:endParaRPr dirty="0"/>
          </a:p>
        </p:txBody>
      </p:sp>
      <p:sp>
        <p:nvSpPr>
          <p:cNvPr id="281" name="Google Shape;281;g25eb6d6d955_0_82"/>
          <p:cNvSpPr txBox="1"/>
          <p:nvPr/>
        </p:nvSpPr>
        <p:spPr>
          <a:xfrm>
            <a:off x="256600" y="6415925"/>
            <a:ext cx="6833100" cy="407774"/>
          </a:xfrm>
          <a:prstGeom prst="rect">
            <a:avLst/>
          </a:prstGeom>
          <a:noFill/>
          <a:ln>
            <a:noFill/>
          </a:ln>
        </p:spPr>
        <p:txBody>
          <a:bodyPr spcFirstLastPara="1" wrap="square" lIns="91425" tIns="91425" rIns="91425" bIns="91425" anchor="b" anchorCtr="0">
            <a:spAutoFit/>
          </a:bodyPr>
          <a:lstStyle/>
          <a:p>
            <a:pPr marL="0" lvl="0" indent="0" algn="l" rtl="0">
              <a:spcBef>
                <a:spcPts val="300"/>
              </a:spcBef>
              <a:spcAft>
                <a:spcPts val="0"/>
              </a:spcAft>
              <a:buNone/>
            </a:pPr>
            <a:r>
              <a:rPr lang="en-GB" sz="1100" dirty="0">
                <a:solidFill>
                  <a:schemeClr val="lt1"/>
                </a:solidFill>
                <a:latin typeface="Arial" panose="020B0604020202020204" pitchFamily="34" charset="0"/>
                <a:cs typeface="Arial" panose="020B0604020202020204" pitchFamily="34" charset="0"/>
              </a:rPr>
              <a:t>HCP, healthcare professional; SRL, somatostatin receptor ligand </a:t>
            </a:r>
            <a:endParaRPr sz="1100" dirty="0">
              <a:solidFill>
                <a:schemeClr val="l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22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7" name="Text Placeholder 6">
            <a:extLst>
              <a:ext uri="{FF2B5EF4-FFF2-40B4-BE49-F238E27FC236}">
                <a16:creationId xmlns:a16="http://schemas.microsoft.com/office/drawing/2014/main" id="{D769DA5C-F17C-A77B-2881-03F92F35289F}"/>
              </a:ext>
            </a:extLst>
          </p:cNvPr>
          <p:cNvSpPr>
            <a:spLocks noGrp="1"/>
          </p:cNvSpPr>
          <p:nvPr>
            <p:ph type="body" idx="1"/>
          </p:nvPr>
        </p:nvSpPr>
        <p:spPr>
          <a:xfrm>
            <a:off x="609600" y="764704"/>
            <a:ext cx="10972800" cy="701675"/>
          </a:xfrm>
        </p:spPr>
        <p:txBody>
          <a:bodyPr>
            <a:normAutofit/>
          </a:bodyPr>
          <a:lstStyle/>
          <a:p>
            <a:r>
              <a:rPr lang="en-GB" sz="1600" dirty="0"/>
              <a:t>PERCENTAGE OF RESPONDENTS SELECTING ATTRIBUTE AS ONE OF THEIR TOP 5 MOST DESIRED </a:t>
            </a:r>
          </a:p>
        </p:txBody>
      </p:sp>
      <p:sp>
        <p:nvSpPr>
          <p:cNvPr id="287" name="Google Shape;287;g25eb6d6d955_0_103"/>
          <p:cNvSpPr txBox="1">
            <a:spLocks noGrp="1"/>
          </p:cNvSpPr>
          <p:nvPr>
            <p:ph type="title"/>
          </p:nvPr>
        </p:nvSpPr>
        <p:spPr>
          <a:xfrm>
            <a:off x="619125" y="258763"/>
            <a:ext cx="10963275" cy="505941"/>
          </a:xfrm>
        </p:spPr>
        <p:txBody>
          <a:bodyPr spcFirstLastPara="1" wrap="square" lIns="0" tIns="0" rIns="0" bIns="0" anchor="t" anchorCtr="0">
            <a:normAutofit/>
          </a:bodyPr>
          <a:lstStyle/>
          <a:p>
            <a:pPr lvl="0"/>
            <a:r>
              <a:rPr lang="en-GB" dirty="0"/>
              <a:t>TOP 5 IDEAL ATTRIBUTES OF AN SRL DEVICE</a:t>
            </a:r>
          </a:p>
        </p:txBody>
      </p:sp>
      <p:sp>
        <p:nvSpPr>
          <p:cNvPr id="288" name="Google Shape;288;g25eb6d6d955_0_103"/>
          <p:cNvSpPr txBox="1">
            <a:spLocks noGrp="1"/>
          </p:cNvSpPr>
          <p:nvPr>
            <p:ph type="sldNum" sz="quarter" idx="4"/>
          </p:nvPr>
        </p:nvSpPr>
        <p:spPr>
          <a:xfrm>
            <a:off x="10512491" y="6356351"/>
            <a:ext cx="1069909" cy="365125"/>
          </a:xfrm>
        </p:spPr>
        <p:txBody>
          <a:bodyPr spcFirstLastPara="1" wrap="square" lIns="0" tIns="0" rIns="0" bIns="0" anchor="ctr" anchorCtr="0">
            <a:noAutofit/>
          </a:bodyPr>
          <a:lstStyle/>
          <a:p>
            <a:pPr lvl="0"/>
            <a:fld id="{00000000-1234-1234-1234-123412341234}" type="slidenum">
              <a:rPr lang="en-GB"/>
              <a:pPr lvl="0"/>
              <a:t>18</a:t>
            </a:fld>
            <a:endParaRPr lang="en-GB" dirty="0"/>
          </a:p>
        </p:txBody>
      </p:sp>
      <p:sp>
        <p:nvSpPr>
          <p:cNvPr id="14" name="Content Placeholder 13">
            <a:extLst>
              <a:ext uri="{FF2B5EF4-FFF2-40B4-BE49-F238E27FC236}">
                <a16:creationId xmlns:a16="http://schemas.microsoft.com/office/drawing/2014/main" id="{CC906F8F-722E-6448-784C-8368A98AEEBF}"/>
              </a:ext>
            </a:extLst>
          </p:cNvPr>
          <p:cNvSpPr>
            <a:spLocks noGrp="1"/>
          </p:cNvSpPr>
          <p:nvPr>
            <p:ph sz="quarter" idx="15"/>
          </p:nvPr>
        </p:nvSpPr>
        <p:spPr/>
        <p:txBody>
          <a:bodyPr anchor="b"/>
          <a:lstStyle/>
          <a:p>
            <a:r>
              <a:rPr lang="en-GB" sz="1100" dirty="0">
                <a:solidFill>
                  <a:schemeClr val="dk2"/>
                </a:solidFill>
              </a:rPr>
              <a:t>HCP, healthcare professional; NET, neuroendocrine tumour; SRL, somatostatin receptor ligand</a:t>
            </a:r>
          </a:p>
        </p:txBody>
      </p:sp>
      <p:sp>
        <p:nvSpPr>
          <p:cNvPr id="292" name="Google Shape;292;g25eb6d6d955_0_103"/>
          <p:cNvSpPr/>
          <p:nvPr/>
        </p:nvSpPr>
        <p:spPr>
          <a:xfrm>
            <a:off x="7032104" y="4261140"/>
            <a:ext cx="4752528" cy="1486792"/>
          </a:xfrm>
          <a:prstGeom prst="roundRect">
            <a:avLst>
              <a:gd name="adj" fmla="val 16667"/>
            </a:avLst>
          </a:prstGeom>
          <a:solidFill>
            <a:schemeClr val="accent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600"/>
              </a:spcAft>
              <a:buNone/>
            </a:pPr>
            <a:r>
              <a:rPr lang="en-GB" sz="1400" b="1" dirty="0">
                <a:solidFill>
                  <a:schemeClr val="lt1"/>
                </a:solidFill>
                <a:latin typeface="Arial"/>
                <a:ea typeface="Arial"/>
                <a:cs typeface="Arial"/>
                <a:sym typeface="Arial"/>
              </a:rPr>
              <a:t>Patients with acromegaly self-inject more than patients with NETs</a:t>
            </a:r>
          </a:p>
          <a:p>
            <a:pPr marL="0" marR="0" lvl="0" indent="0" algn="ctr" rtl="0">
              <a:spcBef>
                <a:spcPts val="0"/>
              </a:spcBef>
              <a:spcAft>
                <a:spcPts val="600"/>
              </a:spcAft>
              <a:buNone/>
            </a:pPr>
            <a:r>
              <a:rPr lang="en-GB" sz="1400" b="1" dirty="0">
                <a:solidFill>
                  <a:schemeClr val="lt1"/>
                </a:solidFill>
                <a:latin typeface="Arial"/>
                <a:ea typeface="Arial"/>
                <a:cs typeface="Arial"/>
                <a:sym typeface="Arial"/>
              </a:rPr>
              <a:t>Self-injection-related attributes seem to be more important to this group; however, the ‘ready-to-use’ aspect was deemed less important</a:t>
            </a:r>
            <a:endParaRPr sz="1400" dirty="0"/>
          </a:p>
        </p:txBody>
      </p:sp>
      <p:sp>
        <p:nvSpPr>
          <p:cNvPr id="293" name="Google Shape;293;g25eb6d6d955_0_103"/>
          <p:cNvSpPr/>
          <p:nvPr/>
        </p:nvSpPr>
        <p:spPr>
          <a:xfrm>
            <a:off x="7032104" y="3168170"/>
            <a:ext cx="4752528" cy="788100"/>
          </a:xfrm>
          <a:prstGeom prst="roundRect">
            <a:avLst>
              <a:gd name="adj" fmla="val 16667"/>
            </a:avLst>
          </a:prstGeom>
          <a:solidFill>
            <a:srgbClr val="C6573B"/>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rgbClr val="FFFFFF"/>
                </a:solidFill>
                <a:latin typeface="Arial"/>
                <a:ea typeface="Arial"/>
                <a:cs typeface="Arial"/>
                <a:sym typeface="Arial"/>
              </a:rPr>
              <a:t>There are differences in the ideal attributes </a:t>
            </a:r>
            <a:br>
              <a:rPr lang="en-GB" sz="1400" b="1" dirty="0">
                <a:solidFill>
                  <a:srgbClr val="FFFFFF"/>
                </a:solidFill>
                <a:latin typeface="Arial"/>
                <a:ea typeface="Arial"/>
                <a:cs typeface="Arial"/>
                <a:sym typeface="Arial"/>
              </a:rPr>
            </a:br>
            <a:r>
              <a:rPr lang="en-GB" sz="1400" b="1" dirty="0">
                <a:solidFill>
                  <a:srgbClr val="FFFFFF"/>
                </a:solidFill>
                <a:latin typeface="Arial"/>
                <a:ea typeface="Arial"/>
                <a:cs typeface="Arial"/>
                <a:sym typeface="Arial"/>
              </a:rPr>
              <a:t>that were deemed most important by patients </a:t>
            </a:r>
            <a:br>
              <a:rPr lang="en-GB" sz="1400" b="1" dirty="0">
                <a:solidFill>
                  <a:srgbClr val="FFFFFF"/>
                </a:solidFill>
                <a:latin typeface="Arial"/>
                <a:ea typeface="Arial"/>
                <a:cs typeface="Arial"/>
                <a:sym typeface="Arial"/>
              </a:rPr>
            </a:br>
            <a:r>
              <a:rPr lang="en-GB" sz="1400" b="1" dirty="0">
                <a:solidFill>
                  <a:srgbClr val="FFFFFF"/>
                </a:solidFill>
                <a:latin typeface="Arial"/>
                <a:ea typeface="Arial"/>
                <a:cs typeface="Arial"/>
                <a:sym typeface="Arial"/>
              </a:rPr>
              <a:t>and HCPs</a:t>
            </a:r>
            <a:endParaRPr sz="1400" dirty="0"/>
          </a:p>
        </p:txBody>
      </p:sp>
      <p:sp>
        <p:nvSpPr>
          <p:cNvPr id="19" name="TextBox 18">
            <a:extLst>
              <a:ext uri="{FF2B5EF4-FFF2-40B4-BE49-F238E27FC236}">
                <a16:creationId xmlns:a16="http://schemas.microsoft.com/office/drawing/2014/main" id="{E17B1132-ADF0-F205-F08D-B07F1AF15A5A}"/>
              </a:ext>
            </a:extLst>
          </p:cNvPr>
          <p:cNvSpPr txBox="1"/>
          <p:nvPr/>
        </p:nvSpPr>
        <p:spPr>
          <a:xfrm>
            <a:off x="1744782" y="1254667"/>
            <a:ext cx="1689630"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Confidence that the correct</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amount of drug is delivered</a:t>
            </a:r>
          </a:p>
        </p:txBody>
      </p:sp>
      <p:sp>
        <p:nvSpPr>
          <p:cNvPr id="20" name="TextBox 19">
            <a:extLst>
              <a:ext uri="{FF2B5EF4-FFF2-40B4-BE49-F238E27FC236}">
                <a16:creationId xmlns:a16="http://schemas.microsoft.com/office/drawing/2014/main" id="{D6CDBB02-52F6-0016-E997-4A7C7780853F}"/>
              </a:ext>
            </a:extLst>
          </p:cNvPr>
          <p:cNvSpPr txBox="1"/>
          <p:nvPr/>
        </p:nvSpPr>
        <p:spPr>
          <a:xfrm>
            <a:off x="928918" y="1830859"/>
            <a:ext cx="2505494"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Quick administration with</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minimal pain/discomfort during and after</a:t>
            </a:r>
          </a:p>
        </p:txBody>
      </p:sp>
      <p:sp>
        <p:nvSpPr>
          <p:cNvPr id="21" name="TextBox 20">
            <a:extLst>
              <a:ext uri="{FF2B5EF4-FFF2-40B4-BE49-F238E27FC236}">
                <a16:creationId xmlns:a16="http://schemas.microsoft.com/office/drawing/2014/main" id="{9A363FA4-DE80-3DF5-D215-741877033C3C}"/>
              </a:ext>
            </a:extLst>
          </p:cNvPr>
          <p:cNvSpPr txBox="1"/>
          <p:nvPr/>
        </p:nvSpPr>
        <p:spPr>
          <a:xfrm>
            <a:off x="1134039" y="2333362"/>
            <a:ext cx="2300373"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Safety (e.g. low risk of contamination</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needle-safety system)</a:t>
            </a:r>
          </a:p>
        </p:txBody>
      </p:sp>
      <p:sp>
        <p:nvSpPr>
          <p:cNvPr id="22" name="TextBox 21">
            <a:extLst>
              <a:ext uri="{FF2B5EF4-FFF2-40B4-BE49-F238E27FC236}">
                <a16:creationId xmlns:a16="http://schemas.microsoft.com/office/drawing/2014/main" id="{91FB2472-CBD6-5E9E-337E-4DAC986D7CEA}"/>
              </a:ext>
            </a:extLst>
          </p:cNvPr>
          <p:cNvSpPr txBox="1"/>
          <p:nvPr/>
        </p:nvSpPr>
        <p:spPr>
          <a:xfrm>
            <a:off x="1983630" y="2898068"/>
            <a:ext cx="1450782"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Device is ‘ready to use’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with a fixed needle</a:t>
            </a:r>
          </a:p>
        </p:txBody>
      </p:sp>
      <p:sp>
        <p:nvSpPr>
          <p:cNvPr id="23" name="TextBox 22">
            <a:extLst>
              <a:ext uri="{FF2B5EF4-FFF2-40B4-BE49-F238E27FC236}">
                <a16:creationId xmlns:a16="http://schemas.microsoft.com/office/drawing/2014/main" id="{4A37BB6B-8CDF-10C9-64A2-D4D500E56C31}"/>
              </a:ext>
            </a:extLst>
          </p:cNvPr>
          <p:cNvSpPr txBox="1"/>
          <p:nvPr/>
        </p:nvSpPr>
        <p:spPr>
          <a:xfrm>
            <a:off x="1688741" y="3465793"/>
            <a:ext cx="1745671"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Shorter and/or finer needles</a:t>
            </a:r>
          </a:p>
        </p:txBody>
      </p:sp>
      <p:sp>
        <p:nvSpPr>
          <p:cNvPr id="24" name="TextBox 23">
            <a:extLst>
              <a:ext uri="{FF2B5EF4-FFF2-40B4-BE49-F238E27FC236}">
                <a16:creationId xmlns:a16="http://schemas.microsoft.com/office/drawing/2014/main" id="{A20A0995-417C-E9C8-EB21-D30FA503BB48}"/>
              </a:ext>
            </a:extLst>
          </p:cNvPr>
          <p:cNvSpPr txBox="1"/>
          <p:nvPr/>
        </p:nvSpPr>
        <p:spPr>
          <a:xfrm>
            <a:off x="1066713" y="3936001"/>
            <a:ext cx="2367699"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Can be used outside of hospital/clinic,</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administered by caregiver or HCP</a:t>
            </a:r>
          </a:p>
        </p:txBody>
      </p:sp>
      <p:sp>
        <p:nvSpPr>
          <p:cNvPr id="25" name="TextBox 24">
            <a:extLst>
              <a:ext uri="{FF2B5EF4-FFF2-40B4-BE49-F238E27FC236}">
                <a16:creationId xmlns:a16="http://schemas.microsoft.com/office/drawing/2014/main" id="{50D5103D-6702-6CC7-8177-3743D47DB348}"/>
              </a:ext>
            </a:extLst>
          </p:cNvPr>
          <p:cNvSpPr txBox="1"/>
          <p:nvPr/>
        </p:nvSpPr>
        <p:spPr>
          <a:xfrm>
            <a:off x="1177384" y="4558099"/>
            <a:ext cx="2257028"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Allows for patient self-administration</a:t>
            </a:r>
          </a:p>
        </p:txBody>
      </p:sp>
      <p:sp>
        <p:nvSpPr>
          <p:cNvPr id="26" name="TextBox 25">
            <a:extLst>
              <a:ext uri="{FF2B5EF4-FFF2-40B4-BE49-F238E27FC236}">
                <a16:creationId xmlns:a16="http://schemas.microsoft.com/office/drawing/2014/main" id="{66829079-3C37-32CD-F27B-36F6127EEB32}"/>
              </a:ext>
            </a:extLst>
          </p:cNvPr>
          <p:cNvSpPr txBox="1"/>
          <p:nvPr/>
        </p:nvSpPr>
        <p:spPr>
          <a:xfrm>
            <a:off x="1746450" y="5594536"/>
            <a:ext cx="1687963"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Easy to store and transport</a:t>
            </a:r>
          </a:p>
        </p:txBody>
      </p:sp>
      <p:sp>
        <p:nvSpPr>
          <p:cNvPr id="27" name="TextBox 26">
            <a:extLst>
              <a:ext uri="{FF2B5EF4-FFF2-40B4-BE49-F238E27FC236}">
                <a16:creationId xmlns:a16="http://schemas.microsoft.com/office/drawing/2014/main" id="{F590C518-92CE-8910-553F-C0BBBC67E183}"/>
              </a:ext>
            </a:extLst>
          </p:cNvPr>
          <p:cNvSpPr txBox="1"/>
          <p:nvPr/>
        </p:nvSpPr>
        <p:spPr>
          <a:xfrm>
            <a:off x="1719200" y="6123761"/>
            <a:ext cx="1715213" cy="15234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Robust, comfortable design</a:t>
            </a:r>
          </a:p>
        </p:txBody>
      </p:sp>
      <p:sp>
        <p:nvSpPr>
          <p:cNvPr id="28" name="TextBox 27">
            <a:extLst>
              <a:ext uri="{FF2B5EF4-FFF2-40B4-BE49-F238E27FC236}">
                <a16:creationId xmlns:a16="http://schemas.microsoft.com/office/drawing/2014/main" id="{7CD53164-D9FE-6E54-F22B-F2FE1C35A009}"/>
              </a:ext>
            </a:extLst>
          </p:cNvPr>
          <p:cNvSpPr txBox="1"/>
          <p:nvPr/>
        </p:nvSpPr>
        <p:spPr>
          <a:xfrm>
            <a:off x="7214678" y="1763902"/>
            <a:ext cx="2699906" cy="796757"/>
          </a:xfrm>
          <a:prstGeom prst="rect">
            <a:avLst/>
          </a:prstGeom>
          <a:noFill/>
        </p:spPr>
        <p:txBody>
          <a:bodyPr wrap="none" lIns="0" tIns="0" rIns="0" bIns="0" rtlCol="0">
            <a:spAutoFit/>
          </a:bodyPr>
          <a:lstStyle/>
          <a:p>
            <a:pPr>
              <a:lnSpc>
                <a:spcPct val="110000"/>
              </a:lnSpc>
            </a:pPr>
            <a:r>
              <a:rPr lang="en-GB" sz="1200" dirty="0">
                <a:latin typeface="Arial" panose="020B0604020202020204" pitchFamily="34" charset="0"/>
                <a:ea typeface="Aileron" charset="0"/>
                <a:cs typeface="Arial" panose="020B0604020202020204" pitchFamily="34" charset="0"/>
              </a:rPr>
              <a:t>HCP caregiver: total</a:t>
            </a:r>
          </a:p>
          <a:p>
            <a:pPr>
              <a:lnSpc>
                <a:spcPct val="110000"/>
              </a:lnSpc>
            </a:pPr>
            <a:r>
              <a:rPr lang="en-GB" sz="1200" dirty="0">
                <a:latin typeface="Arial" panose="020B0604020202020204" pitchFamily="34" charset="0"/>
                <a:ea typeface="Aileron" charset="0"/>
                <a:cs typeface="Arial" panose="020B0604020202020204" pitchFamily="34" charset="0"/>
              </a:rPr>
              <a:t>Patient/non-HCP caregiver: total</a:t>
            </a:r>
          </a:p>
          <a:p>
            <a:pPr>
              <a:lnSpc>
                <a:spcPct val="110000"/>
              </a:lnSpc>
            </a:pPr>
            <a:r>
              <a:rPr lang="en-GB" sz="1200" dirty="0">
                <a:latin typeface="Arial" panose="020B0604020202020204" pitchFamily="34" charset="0"/>
                <a:ea typeface="Aileron" charset="0"/>
                <a:cs typeface="Arial" panose="020B0604020202020204" pitchFamily="34" charset="0"/>
              </a:rPr>
              <a:t>Patient/non-HCP caregiver: acromegaly</a:t>
            </a:r>
          </a:p>
          <a:p>
            <a:pPr>
              <a:lnSpc>
                <a:spcPct val="110000"/>
              </a:lnSpc>
            </a:pPr>
            <a:r>
              <a:rPr lang="en-GB" sz="1200" dirty="0">
                <a:latin typeface="Arial" panose="020B0604020202020204" pitchFamily="34" charset="0"/>
                <a:ea typeface="Aileron" charset="0"/>
                <a:cs typeface="Arial" panose="020B0604020202020204" pitchFamily="34" charset="0"/>
              </a:rPr>
              <a:t>Patient/non-HCP caregiver: NETs</a:t>
            </a:r>
          </a:p>
        </p:txBody>
      </p:sp>
      <p:sp>
        <p:nvSpPr>
          <p:cNvPr id="30" name="Rectangle 29">
            <a:extLst>
              <a:ext uri="{FF2B5EF4-FFF2-40B4-BE49-F238E27FC236}">
                <a16:creationId xmlns:a16="http://schemas.microsoft.com/office/drawing/2014/main" id="{54E1EFCF-0916-A59F-C4C9-DF4666672BDD}"/>
              </a:ext>
            </a:extLst>
          </p:cNvPr>
          <p:cNvSpPr/>
          <p:nvPr/>
        </p:nvSpPr>
        <p:spPr>
          <a:xfrm>
            <a:off x="7032104" y="1799881"/>
            <a:ext cx="125999" cy="125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344AB3F-6926-1086-5511-E618D5545B06}"/>
              </a:ext>
            </a:extLst>
          </p:cNvPr>
          <p:cNvSpPr/>
          <p:nvPr/>
        </p:nvSpPr>
        <p:spPr>
          <a:xfrm>
            <a:off x="7032104" y="2001329"/>
            <a:ext cx="125999" cy="12599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3" name="Picture 32" descr="A screenshot of a computer&#10;&#10;Description automatically generated">
            <a:extLst>
              <a:ext uri="{FF2B5EF4-FFF2-40B4-BE49-F238E27FC236}">
                <a16:creationId xmlns:a16="http://schemas.microsoft.com/office/drawing/2014/main" id="{41873623-D9DA-1480-71C5-2E29C6FA509C}"/>
              </a:ext>
            </a:extLst>
          </p:cNvPr>
          <p:cNvPicPr>
            <a:picLocks noChangeAspect="1"/>
          </p:cNvPicPr>
          <p:nvPr/>
        </p:nvPicPr>
        <p:blipFill>
          <a:blip r:embed="rId3"/>
          <a:stretch>
            <a:fillRect/>
          </a:stretch>
        </p:blipFill>
        <p:spPr>
          <a:xfrm>
            <a:off x="3490987" y="1124744"/>
            <a:ext cx="2983066" cy="5362281"/>
          </a:xfrm>
          <a:prstGeom prst="rect">
            <a:avLst/>
          </a:prstGeom>
        </p:spPr>
      </p:pic>
      <p:sp>
        <p:nvSpPr>
          <p:cNvPr id="34" name="TextBox 33">
            <a:extLst>
              <a:ext uri="{FF2B5EF4-FFF2-40B4-BE49-F238E27FC236}">
                <a16:creationId xmlns:a16="http://schemas.microsoft.com/office/drawing/2014/main" id="{E915FB80-772D-8E32-856F-E48D9578615F}"/>
              </a:ext>
            </a:extLst>
          </p:cNvPr>
          <p:cNvSpPr txBox="1"/>
          <p:nvPr/>
        </p:nvSpPr>
        <p:spPr>
          <a:xfrm>
            <a:off x="1142118" y="5011038"/>
            <a:ext cx="2292294" cy="304699"/>
          </a:xfrm>
          <a:prstGeom prst="rect">
            <a:avLst/>
          </a:prstGeom>
          <a:noFill/>
        </p:spPr>
        <p:txBody>
          <a:bodyPr wrap="non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Correct use is easy to learn; and you</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feel confident in handling the device</a:t>
            </a:r>
          </a:p>
        </p:txBody>
      </p:sp>
      <p:sp>
        <p:nvSpPr>
          <p:cNvPr id="35" name="TextBox 34">
            <a:extLst>
              <a:ext uri="{FF2B5EF4-FFF2-40B4-BE49-F238E27FC236}">
                <a16:creationId xmlns:a16="http://schemas.microsoft.com/office/drawing/2014/main" id="{CBFFFC50-A9F0-9FD6-00F7-6F00753A36A3}"/>
              </a:ext>
            </a:extLst>
          </p:cNvPr>
          <p:cNvSpPr txBox="1"/>
          <p:nvPr/>
        </p:nvSpPr>
        <p:spPr>
          <a:xfrm>
            <a:off x="7032104" y="2713209"/>
            <a:ext cx="3835987" cy="152349"/>
          </a:xfrm>
          <a:prstGeom prst="rect">
            <a:avLst/>
          </a:prstGeom>
          <a:noFill/>
        </p:spPr>
        <p:txBody>
          <a:bodyPr wrap="none" lIns="0" tIns="0" rIns="0" bIns="0" rtlCol="0">
            <a:spAutoFit/>
          </a:bodyPr>
          <a:lstStyle/>
          <a:p>
            <a:pPr>
              <a:lnSpc>
                <a:spcPct val="90000"/>
              </a:lnSpc>
            </a:pPr>
            <a:r>
              <a:rPr lang="en-GB" sz="1100" dirty="0">
                <a:latin typeface="Arial" panose="020B0604020202020204" pitchFamily="34" charset="0"/>
                <a:ea typeface="Aileron" charset="0"/>
                <a:cs typeface="Arial" panose="020B0604020202020204" pitchFamily="34" charset="0"/>
              </a:rPr>
              <a:t>Red circle indicates statistically significant difference (p&lt;0.05)</a:t>
            </a:r>
          </a:p>
        </p:txBody>
      </p:sp>
      <p:sp>
        <p:nvSpPr>
          <p:cNvPr id="42" name="Rectangle 41">
            <a:extLst>
              <a:ext uri="{FF2B5EF4-FFF2-40B4-BE49-F238E27FC236}">
                <a16:creationId xmlns:a16="http://schemas.microsoft.com/office/drawing/2014/main" id="{1A90B1DB-ADB2-2036-82BD-430039DAC0C7}"/>
              </a:ext>
            </a:extLst>
          </p:cNvPr>
          <p:cNvSpPr/>
          <p:nvPr/>
        </p:nvSpPr>
        <p:spPr>
          <a:xfrm>
            <a:off x="7032104" y="2202777"/>
            <a:ext cx="125999" cy="12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95717ED3-683F-FF79-5DDD-6A48D852E212}"/>
              </a:ext>
            </a:extLst>
          </p:cNvPr>
          <p:cNvSpPr/>
          <p:nvPr/>
        </p:nvSpPr>
        <p:spPr>
          <a:xfrm>
            <a:off x="7032104" y="2404226"/>
            <a:ext cx="125999" cy="125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6076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5eb6d6d955_0_23"/>
          <p:cNvSpPr txBox="1">
            <a:spLocks noGrp="1"/>
          </p:cNvSpPr>
          <p:nvPr>
            <p:ph sz="quarter" idx="12"/>
          </p:nvPr>
        </p:nvSpPr>
        <p:spPr>
          <a:xfrm>
            <a:off x="620184" y="1166400"/>
            <a:ext cx="10963200" cy="4525200"/>
          </a:xfrm>
        </p:spPr>
        <p:txBody>
          <a:bodyPr spcFirstLastPara="1" wrap="square" lIns="0" tIns="0" rIns="0" bIns="0" anchor="t" anchorCtr="0">
            <a:noAutofit/>
          </a:bodyPr>
          <a:lstStyle/>
          <a:p>
            <a:pPr lvl="0"/>
            <a:r>
              <a:rPr lang="en-GB" dirty="0"/>
              <a:t>Attributes that significantly impact the treatment experience for both patients and caregivers include </a:t>
            </a:r>
            <a:r>
              <a:rPr lang="en-GB" b="1" dirty="0">
                <a:solidFill>
                  <a:schemeClr val="accent1"/>
                </a:solidFill>
              </a:rPr>
              <a:t>ease and confidence of device use, device safety </a:t>
            </a:r>
            <a:r>
              <a:rPr lang="en-GB" dirty="0"/>
              <a:t>with a focus on minimising contamination risks, and the ability of the device to </a:t>
            </a:r>
            <a:r>
              <a:rPr lang="en-GB" b="1" dirty="0">
                <a:solidFill>
                  <a:schemeClr val="accent1"/>
                </a:solidFill>
              </a:rPr>
              <a:t>lessen the burden of injections</a:t>
            </a:r>
          </a:p>
          <a:p>
            <a:pPr lvl="0"/>
            <a:endParaRPr lang="en-GB" sz="600" b="1" dirty="0">
              <a:solidFill>
                <a:schemeClr val="accent1"/>
              </a:solidFill>
            </a:endParaRPr>
          </a:p>
          <a:p>
            <a:pPr lvl="0"/>
            <a:r>
              <a:rPr lang="en-GB" dirty="0"/>
              <a:t>The survey also underscores </a:t>
            </a:r>
            <a:r>
              <a:rPr lang="en-GB" b="1" dirty="0">
                <a:solidFill>
                  <a:schemeClr val="accent1"/>
                </a:solidFill>
              </a:rPr>
              <a:t>the need to boost confidence in administering SRL injections</a:t>
            </a:r>
            <a:r>
              <a:rPr lang="en-GB" dirty="0"/>
              <a:t>, encompassing non-HCP caregivers and self-injecting patients</a:t>
            </a:r>
          </a:p>
          <a:p>
            <a:pPr lvl="1">
              <a:spcBef>
                <a:spcPts val="600"/>
              </a:spcBef>
            </a:pPr>
            <a:r>
              <a:rPr lang="en-GB" dirty="0"/>
              <a:t>Achieving this </a:t>
            </a:r>
            <a:r>
              <a:rPr lang="en-GB" dirty="0">
                <a:solidFill>
                  <a:schemeClr val="tx2"/>
                </a:solidFill>
              </a:rPr>
              <a:t>involves</a:t>
            </a:r>
            <a:r>
              <a:rPr lang="en-GB" b="1" dirty="0">
                <a:solidFill>
                  <a:schemeClr val="accent1"/>
                </a:solidFill>
              </a:rPr>
              <a:t> device-specific training, patient education, instructional videos, online resources, and continued support from HCPs</a:t>
            </a:r>
          </a:p>
          <a:p>
            <a:pPr lvl="1">
              <a:spcBef>
                <a:spcPts val="600"/>
              </a:spcBef>
            </a:pPr>
            <a:endParaRPr lang="en-GB" sz="700" b="1" dirty="0">
              <a:solidFill>
                <a:schemeClr val="accent1"/>
              </a:solidFill>
            </a:endParaRPr>
          </a:p>
          <a:p>
            <a:pPr lvl="0"/>
            <a:r>
              <a:rPr lang="en-GB" dirty="0"/>
              <a:t>Limitations of the study include potential bias from the greater proportion of NETs vs. acromegaly respondents, regional distribution, and potentially high level of engagement of survey participants vs. broader patient population</a:t>
            </a:r>
            <a:r>
              <a:rPr lang="en-GB" dirty="0">
                <a:solidFill>
                  <a:schemeClr val="tx2"/>
                </a:solidFill>
              </a:rPr>
              <a:t>,</a:t>
            </a:r>
            <a:r>
              <a:rPr lang="en-GB" b="1" dirty="0">
                <a:solidFill>
                  <a:schemeClr val="accent1"/>
                </a:solidFill>
              </a:rPr>
              <a:t> impacting the survey’s generalisability across populations</a:t>
            </a:r>
            <a:endParaRPr lang="en-GB" dirty="0"/>
          </a:p>
        </p:txBody>
      </p:sp>
      <p:sp>
        <p:nvSpPr>
          <p:cNvPr id="301" name="Google Shape;301;g25eb6d6d955_0_23"/>
          <p:cNvSpPr txBox="1">
            <a:spLocks noGrp="1"/>
          </p:cNvSpPr>
          <p:nvPr>
            <p:ph type="title"/>
          </p:nvPr>
        </p:nvSpPr>
        <p:spPr>
          <a:xfrm>
            <a:off x="619201" y="259200"/>
            <a:ext cx="10963199" cy="864000"/>
          </a:xfrm>
        </p:spPr>
        <p:txBody>
          <a:bodyPr spcFirstLastPara="1" wrap="square" lIns="0" tIns="0" rIns="0" bIns="0" anchor="t" anchorCtr="0">
            <a:normAutofit/>
          </a:bodyPr>
          <a:lstStyle/>
          <a:p>
            <a:pPr lvl="0"/>
            <a:r>
              <a:rPr lang="en-GB" dirty="0"/>
              <a:t>DISCUSSION </a:t>
            </a:r>
          </a:p>
        </p:txBody>
      </p:sp>
      <p:sp>
        <p:nvSpPr>
          <p:cNvPr id="302" name="Google Shape;302;g25eb6d6d955_0_23"/>
          <p:cNvSpPr txBox="1">
            <a:spLocks noGrp="1"/>
          </p:cNvSpPr>
          <p:nvPr>
            <p:ph type="sldNum" sz="quarter" idx="4"/>
          </p:nvPr>
        </p:nvSpPr>
        <p:spPr>
          <a:xfrm>
            <a:off x="10800523" y="6428359"/>
            <a:ext cx="781877" cy="365125"/>
          </a:xfrm>
        </p:spPr>
        <p:txBody>
          <a:bodyPr spcFirstLastPara="1" wrap="square" lIns="0" tIns="0" rIns="0" bIns="0" anchor="ctr" anchorCtr="0">
            <a:noAutofit/>
          </a:bodyPr>
          <a:lstStyle/>
          <a:p>
            <a:pPr lvl="0"/>
            <a:fld id="{00000000-1234-1234-1234-123412341234}" type="slidenum">
              <a:rPr lang="en-GB"/>
              <a:pPr lvl="0"/>
              <a:t>19</a:t>
            </a:fld>
            <a:endParaRPr lang="en-GB" dirty="0"/>
          </a:p>
        </p:txBody>
      </p:sp>
      <p:sp>
        <p:nvSpPr>
          <p:cNvPr id="6" name="Content Placeholder 5">
            <a:extLst>
              <a:ext uri="{FF2B5EF4-FFF2-40B4-BE49-F238E27FC236}">
                <a16:creationId xmlns:a16="http://schemas.microsoft.com/office/drawing/2014/main" id="{B529C094-7854-3AC3-95DB-C3FA40127387}"/>
              </a:ext>
            </a:extLst>
          </p:cNvPr>
          <p:cNvSpPr>
            <a:spLocks noGrp="1"/>
          </p:cNvSpPr>
          <p:nvPr>
            <p:ph sz="quarter" idx="15"/>
          </p:nvPr>
        </p:nvSpPr>
        <p:spPr>
          <a:xfrm>
            <a:off x="620183" y="6356351"/>
            <a:ext cx="10180339" cy="365125"/>
          </a:xfrm>
        </p:spPr>
        <p:txBody>
          <a:bodyPr anchor="b"/>
          <a:lstStyle/>
          <a:p>
            <a:r>
              <a:rPr lang="en-GB" sz="1100" dirty="0"/>
              <a:t>HCP, healthcare professional; NET, neuroendocrine tumour; SRL, somatostatin receptor ligand</a:t>
            </a:r>
          </a:p>
        </p:txBody>
      </p:sp>
    </p:spTree>
    <p:extLst>
      <p:ext uri="{BB962C8B-B14F-4D97-AF65-F5344CB8AC3E}">
        <p14:creationId xmlns:p14="http://schemas.microsoft.com/office/powerpoint/2010/main" val="14060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smtClean="0"/>
              <a:pPr/>
              <a:t>2</a:t>
            </a:fld>
            <a:endParaRPr dirty="0"/>
          </a:p>
        </p:txBody>
      </p:sp>
      <p:sp>
        <p:nvSpPr>
          <p:cNvPr id="134" name="Google Shape;134;p2"/>
          <p:cNvSpPr txBox="1">
            <a:spLocks noGrp="1"/>
          </p:cNvSpPr>
          <p:nvPr>
            <p:ph type="title"/>
          </p:nvPr>
        </p:nvSpPr>
        <p:spPr>
          <a:xfrm>
            <a:off x="1113656" y="620688"/>
            <a:ext cx="10166920" cy="4162474"/>
          </a:xfrm>
          <a:prstGeom prst="rect">
            <a:avLst/>
          </a:prstGeom>
          <a:noFill/>
          <a:ln>
            <a:noFill/>
          </a:ln>
        </p:spPr>
        <p:txBody>
          <a:bodyPr spcFirstLastPara="1" wrap="square" lIns="0" tIns="0" rIns="0" bIns="0" anchor="ctr" anchorCtr="0">
            <a:normAutofit fontScale="90000"/>
          </a:bodyPr>
          <a:lstStyle/>
          <a:p>
            <a:pPr>
              <a:spcBef>
                <a:spcPts val="0"/>
              </a:spcBef>
              <a:buClr>
                <a:schemeClr val="lt1"/>
              </a:buClr>
              <a:buSzPts val="4000"/>
            </a:pPr>
            <a:r>
              <a:rPr lang="en-GB" dirty="0"/>
              <a:t>KEY</a:t>
            </a:r>
            <a:r>
              <a:rPr lang="en-GB" sz="1800" dirty="0">
                <a:effectLst/>
                <a:latin typeface="Segoe UI" panose="020B0502040204020203" pitchFamily="34" charset="0"/>
              </a:rPr>
              <a:t> </a:t>
            </a:r>
            <a:r>
              <a:rPr lang="en-GB" dirty="0"/>
              <a:t>DEVICE ATTRIBUTES FOR INJECTABLE SOMATOSTATIN RECEPTOR LIGAND THERAPY IN ACROMEGALY AND NEUROENDOCRINE TUMOURs</a:t>
            </a:r>
            <a:br>
              <a:rPr lang="en-GB" sz="1800" dirty="0">
                <a:effectLst/>
                <a:latin typeface="Arial" panose="020B0604020202020204" pitchFamily="34" charset="0"/>
              </a:rPr>
            </a:br>
            <a:br>
              <a:rPr lang="en-GB" dirty="0"/>
            </a:br>
            <a:br>
              <a:rPr lang="en-GB" sz="1200" dirty="0"/>
            </a:br>
            <a:r>
              <a:rPr lang="en-GB" sz="1800" cap="none" dirty="0">
                <a:solidFill>
                  <a:schemeClr val="bg1"/>
                </a:solidFill>
                <a:effectLst/>
                <a:latin typeface="Arial" panose="020B0604020202020204" pitchFamily="34" charset="0"/>
                <a:ea typeface="Arial" panose="020B0604020202020204" pitchFamily="34" charset="0"/>
              </a:rPr>
              <a:t>Jens Otto L. Jørgensen</a:t>
            </a:r>
            <a:r>
              <a:rPr lang="en-GB" sz="1800" cap="none" baseline="30000" dirty="0">
                <a:solidFill>
                  <a:schemeClr val="bg1"/>
                </a:solidFill>
                <a:effectLst/>
                <a:latin typeface="Arial" panose="020B0604020202020204" pitchFamily="34" charset="0"/>
                <a:ea typeface="Arial" panose="020B0604020202020204" pitchFamily="34" charset="0"/>
              </a:rPr>
              <a:t>1</a:t>
            </a:r>
            <a:r>
              <a:rPr lang="en-GB" sz="1800" cap="none" dirty="0">
                <a:solidFill>
                  <a:schemeClr val="bg1"/>
                </a:solidFill>
                <a:effectLst/>
                <a:latin typeface="Arial" panose="020B0604020202020204" pitchFamily="34" charset="0"/>
                <a:ea typeface="Arial" panose="020B0604020202020204" pitchFamily="34" charset="0"/>
              </a:rPr>
              <a:t>; Wouter W. De Herder</a:t>
            </a:r>
            <a:r>
              <a:rPr lang="en-GB" sz="1800" cap="none" baseline="30000" dirty="0">
                <a:solidFill>
                  <a:schemeClr val="bg1"/>
                </a:solidFill>
                <a:latin typeface="Arial" panose="020B0604020202020204" pitchFamily="34" charset="0"/>
                <a:ea typeface="Arial" panose="020B0604020202020204" pitchFamily="34" charset="0"/>
              </a:rPr>
              <a:t>2</a:t>
            </a:r>
            <a:r>
              <a:rPr lang="en-GB" sz="1800" cap="none" dirty="0">
                <a:solidFill>
                  <a:schemeClr val="bg1"/>
                </a:solidFill>
                <a:latin typeface="Arial" panose="020B0604020202020204" pitchFamily="34" charset="0"/>
                <a:ea typeface="Arial" panose="020B0604020202020204" pitchFamily="34" charset="0"/>
              </a:rPr>
              <a:t>; </a:t>
            </a:r>
            <a:r>
              <a:rPr lang="en-GB" sz="1800" cap="none" dirty="0">
                <a:solidFill>
                  <a:schemeClr val="bg1"/>
                </a:solidFill>
                <a:effectLst/>
                <a:latin typeface="Arial" panose="020B0604020202020204" pitchFamily="34" charset="0"/>
                <a:ea typeface="Arial" panose="020B0604020202020204" pitchFamily="34" charset="0"/>
              </a:rPr>
              <a:t>Wendy A. Martin</a:t>
            </a:r>
            <a:r>
              <a:rPr lang="en-GB" sz="1800" cap="none" baseline="30000" dirty="0">
                <a:solidFill>
                  <a:schemeClr val="bg1"/>
                </a:solidFill>
                <a:effectLst/>
                <a:latin typeface="Arial" panose="020B0604020202020204" pitchFamily="34" charset="0"/>
                <a:ea typeface="Arial" panose="020B0604020202020204" pitchFamily="34" charset="0"/>
              </a:rPr>
              <a:t>3</a:t>
            </a:r>
            <a:r>
              <a:rPr lang="en-GB" sz="1800" cap="none" dirty="0">
                <a:solidFill>
                  <a:schemeClr val="bg1"/>
                </a:solidFill>
                <a:effectLst/>
                <a:latin typeface="Arial" panose="020B0604020202020204" pitchFamily="34" charset="0"/>
                <a:ea typeface="Arial" panose="020B0604020202020204" pitchFamily="34" charset="0"/>
              </a:rPr>
              <a:t>; Teodora Kolarova</a:t>
            </a:r>
            <a:r>
              <a:rPr lang="en-GB" sz="1800" cap="none" baseline="30000" dirty="0">
                <a:solidFill>
                  <a:schemeClr val="bg1"/>
                </a:solidFill>
                <a:effectLst/>
                <a:latin typeface="Arial" panose="020B0604020202020204" pitchFamily="34" charset="0"/>
                <a:ea typeface="Arial" panose="020B0604020202020204" pitchFamily="34" charset="0"/>
              </a:rPr>
              <a:t>4</a:t>
            </a:r>
            <a:r>
              <a:rPr lang="en-GB" sz="1800" cap="none" dirty="0">
                <a:solidFill>
                  <a:schemeClr val="bg1"/>
                </a:solidFill>
                <a:effectLst/>
                <a:latin typeface="Arial" panose="020B0604020202020204" pitchFamily="34" charset="0"/>
                <a:ea typeface="Arial" panose="020B0604020202020204" pitchFamily="34" charset="0"/>
              </a:rPr>
              <a:t>; </a:t>
            </a:r>
            <a:br>
              <a:rPr lang="en-GB" sz="1800" cap="none" dirty="0">
                <a:solidFill>
                  <a:schemeClr val="bg1"/>
                </a:solidFill>
                <a:effectLst/>
                <a:latin typeface="Arial" panose="020B0604020202020204" pitchFamily="34" charset="0"/>
                <a:ea typeface="Arial" panose="020B0604020202020204" pitchFamily="34" charset="0"/>
              </a:rPr>
            </a:br>
            <a:r>
              <a:rPr lang="en-GB" sz="1800" cap="none" dirty="0">
                <a:solidFill>
                  <a:schemeClr val="bg1"/>
                </a:solidFill>
                <a:effectLst/>
                <a:latin typeface="Arial" panose="020B0604020202020204" pitchFamily="34" charset="0"/>
                <a:ea typeface="Arial" panose="020B0604020202020204" pitchFamily="34" charset="0"/>
              </a:rPr>
              <a:t>Muriël Marks</a:t>
            </a:r>
            <a:r>
              <a:rPr lang="en-GB" sz="1800" cap="none" baseline="30000" dirty="0">
                <a:solidFill>
                  <a:schemeClr val="bg1"/>
                </a:solidFill>
                <a:effectLst/>
                <a:latin typeface="Arial" panose="020B0604020202020204" pitchFamily="34" charset="0"/>
                <a:ea typeface="Arial" panose="020B0604020202020204" pitchFamily="34" charset="0"/>
              </a:rPr>
              <a:t>5</a:t>
            </a:r>
            <a:r>
              <a:rPr lang="en-GB" sz="1800" cap="none" dirty="0">
                <a:solidFill>
                  <a:schemeClr val="bg1"/>
                </a:solidFill>
                <a:effectLst/>
                <a:latin typeface="Arial" panose="020B0604020202020204" pitchFamily="34" charset="0"/>
                <a:ea typeface="Arial" panose="020B0604020202020204" pitchFamily="34" charset="0"/>
              </a:rPr>
              <a:t>; Cecilia Follin</a:t>
            </a:r>
            <a:r>
              <a:rPr lang="en-GB" sz="1800" cap="none" baseline="30000" dirty="0">
                <a:solidFill>
                  <a:schemeClr val="bg1"/>
                </a:solidFill>
                <a:effectLst/>
                <a:latin typeface="Arial" panose="020B0604020202020204" pitchFamily="34" charset="0"/>
                <a:ea typeface="Arial" panose="020B0604020202020204" pitchFamily="34" charset="0"/>
              </a:rPr>
              <a:t>6</a:t>
            </a:r>
            <a:r>
              <a:rPr lang="en-GB" sz="1800" cap="none" dirty="0">
                <a:solidFill>
                  <a:schemeClr val="bg1"/>
                </a:solidFill>
                <a:effectLst/>
                <a:latin typeface="Arial" panose="020B0604020202020204" pitchFamily="34" charset="0"/>
                <a:ea typeface="Arial" panose="020B0604020202020204" pitchFamily="34" charset="0"/>
              </a:rPr>
              <a:t>; Wanda Geilvoet</a:t>
            </a:r>
            <a:r>
              <a:rPr lang="en-GB" sz="1800" cap="none" baseline="30000" dirty="0">
                <a:solidFill>
                  <a:schemeClr val="bg1"/>
                </a:solidFill>
                <a:effectLst/>
                <a:latin typeface="Arial" panose="020B0604020202020204" pitchFamily="34" charset="0"/>
                <a:ea typeface="Arial" panose="020B0604020202020204" pitchFamily="34" charset="0"/>
              </a:rPr>
              <a:t>2</a:t>
            </a:r>
            <a:r>
              <a:rPr lang="en-GB" sz="1800" cap="none" dirty="0">
                <a:solidFill>
                  <a:schemeClr val="bg1"/>
                </a:solidFill>
                <a:effectLst/>
                <a:latin typeface="Arial" panose="020B0604020202020204" pitchFamily="34" charset="0"/>
                <a:ea typeface="Arial" panose="020B0604020202020204" pitchFamily="34" charset="0"/>
              </a:rPr>
              <a:t>; and Shlomo Melmed</a:t>
            </a:r>
            <a:r>
              <a:rPr lang="en-GB" sz="1800" cap="none" baseline="30000" dirty="0">
                <a:solidFill>
                  <a:schemeClr val="bg1"/>
                </a:solidFill>
                <a:effectLst/>
                <a:latin typeface="Arial" panose="020B0604020202020204" pitchFamily="34" charset="0"/>
                <a:ea typeface="Arial" panose="020B0604020202020204" pitchFamily="34" charset="0"/>
              </a:rPr>
              <a:t>7</a:t>
            </a:r>
            <a:br>
              <a:rPr lang="en-GB" sz="1800" dirty="0">
                <a:solidFill>
                  <a:schemeClr val="bg1"/>
                </a:solidFill>
                <a:effectLst/>
                <a:latin typeface="Arial" panose="020B0604020202020204" pitchFamily="34" charset="0"/>
                <a:ea typeface="Arial" panose="020B0604020202020204" pitchFamily="34" charset="0"/>
              </a:rPr>
            </a:br>
            <a:br>
              <a:rPr lang="en-GB" sz="1800" dirty="0">
                <a:solidFill>
                  <a:schemeClr val="bg1"/>
                </a:solidFill>
                <a:effectLst/>
                <a:latin typeface="Arial" panose="020B0604020202020204" pitchFamily="34" charset="0"/>
                <a:ea typeface="Arial" panose="020B0604020202020204" pitchFamily="34" charset="0"/>
              </a:rPr>
            </a:br>
            <a:r>
              <a:rPr lang="en-GB" sz="2200" dirty="0">
                <a:solidFill>
                  <a:schemeClr val="bg1"/>
                </a:solidFill>
                <a:effectLst/>
                <a:latin typeface="Arial" panose="020B0604020202020204" pitchFamily="34" charset="0"/>
                <a:ea typeface="Arial" panose="020B0604020202020204" pitchFamily="34" charset="0"/>
              </a:rPr>
              <a:t>SELECTED HIGHLIGHTS</a:t>
            </a:r>
            <a:br>
              <a:rPr lang="en-GB" sz="2200" dirty="0">
                <a:solidFill>
                  <a:schemeClr val="bg1"/>
                </a:solidFill>
                <a:effectLst/>
                <a:latin typeface="Arial" panose="020B0604020202020204" pitchFamily="34" charset="0"/>
                <a:ea typeface="Arial" panose="020B0604020202020204" pitchFamily="34" charset="0"/>
              </a:rPr>
            </a:br>
            <a:br>
              <a:rPr lang="en-GB" sz="2200" dirty="0">
                <a:solidFill>
                  <a:schemeClr val="bg1"/>
                </a:solidFill>
                <a:effectLst/>
                <a:latin typeface="Arial" panose="020B0604020202020204" pitchFamily="34" charset="0"/>
                <a:ea typeface="Arial" panose="020B0604020202020204" pitchFamily="34" charset="0"/>
              </a:rPr>
            </a:br>
            <a:r>
              <a:rPr lang="en-GB" sz="1600" dirty="0">
                <a:solidFill>
                  <a:schemeClr val="bg1"/>
                </a:solidFill>
                <a:effectLst/>
                <a:latin typeface="Arial" panose="020B0604020202020204" pitchFamily="34" charset="0"/>
                <a:ea typeface="Arial" panose="020B0604020202020204" pitchFamily="34" charset="0"/>
              </a:rPr>
              <a:t>AUGUST 2023</a:t>
            </a:r>
            <a:endParaRPr sz="2400" dirty="0">
              <a:solidFill>
                <a:schemeClr val="bg1"/>
              </a:solidFill>
            </a:endParaRPr>
          </a:p>
        </p:txBody>
      </p:sp>
      <p:sp>
        <p:nvSpPr>
          <p:cNvPr id="4" name="Subtitle 3">
            <a:extLst>
              <a:ext uri="{FF2B5EF4-FFF2-40B4-BE49-F238E27FC236}">
                <a16:creationId xmlns:a16="http://schemas.microsoft.com/office/drawing/2014/main" id="{31C48599-5EF6-FEFF-6196-F81F18BADEA6}"/>
              </a:ext>
            </a:extLst>
          </p:cNvPr>
          <p:cNvSpPr>
            <a:spLocks noGrp="1"/>
          </p:cNvSpPr>
          <p:nvPr>
            <p:ph type="subTitle" idx="1"/>
          </p:nvPr>
        </p:nvSpPr>
        <p:spPr>
          <a:xfrm>
            <a:off x="609600" y="5229622"/>
            <a:ext cx="10972800" cy="1655762"/>
          </a:xfrm>
        </p:spPr>
        <p:txBody>
          <a:bodyPr>
            <a:normAutofit/>
          </a:bodyPr>
          <a:lstStyle/>
          <a:p>
            <a:r>
              <a:rPr lang="en-GB" sz="1400" baseline="30000" dirty="0">
                <a:solidFill>
                  <a:schemeClr val="bg1"/>
                </a:solidFill>
                <a:effectLst/>
                <a:latin typeface="Arial" panose="020B0604020202020204" pitchFamily="34" charset="0"/>
                <a:ea typeface="Arial" panose="020B0604020202020204" pitchFamily="34" charset="0"/>
              </a:rPr>
              <a:t>1</a:t>
            </a:r>
            <a:r>
              <a:rPr lang="en-GB" sz="1400" dirty="0">
                <a:solidFill>
                  <a:schemeClr val="bg1"/>
                </a:solidFill>
                <a:effectLst/>
                <a:latin typeface="Arial" panose="020B0604020202020204" pitchFamily="34" charset="0"/>
                <a:ea typeface="Arial" panose="020B0604020202020204" pitchFamily="34" charset="0"/>
              </a:rPr>
              <a:t>Department of Endocrinology and Internal Medicine, Aarhus University Hospital, Aarhus, Denmark; </a:t>
            </a:r>
            <a:br>
              <a:rPr lang="en-GB" sz="1400" dirty="0">
                <a:solidFill>
                  <a:schemeClr val="bg1"/>
                </a:solidFill>
                <a:effectLst/>
                <a:latin typeface="Arial" panose="020B0604020202020204" pitchFamily="34" charset="0"/>
                <a:ea typeface="Arial" panose="020B0604020202020204" pitchFamily="34" charset="0"/>
              </a:rPr>
            </a:br>
            <a:r>
              <a:rPr lang="en-GB" sz="1400" baseline="30000" dirty="0">
                <a:solidFill>
                  <a:schemeClr val="bg1"/>
                </a:solidFill>
                <a:effectLst/>
                <a:latin typeface="Arial" panose="020B0604020202020204" pitchFamily="34" charset="0"/>
                <a:ea typeface="Arial" panose="020B0604020202020204" pitchFamily="34" charset="0"/>
              </a:rPr>
              <a:t>2</a:t>
            </a:r>
            <a:r>
              <a:rPr lang="en-GB" sz="1400" dirty="0">
                <a:solidFill>
                  <a:schemeClr val="bg1"/>
                </a:solidFill>
                <a:effectLst/>
                <a:latin typeface="Arial" panose="020B0604020202020204" pitchFamily="34" charset="0"/>
                <a:ea typeface="Arial" panose="020B0604020202020204" pitchFamily="34" charset="0"/>
              </a:rPr>
              <a:t>Department of Internal Medicine-Endocrinology, Erasmus University Medical Centre, Rotterdam, Netherlands; </a:t>
            </a:r>
            <a:br>
              <a:rPr lang="en-GB" sz="1400" dirty="0">
                <a:solidFill>
                  <a:schemeClr val="bg1"/>
                </a:solidFill>
                <a:effectLst/>
                <a:latin typeface="Arial" panose="020B0604020202020204" pitchFamily="34" charset="0"/>
                <a:ea typeface="Arial" panose="020B0604020202020204" pitchFamily="34" charset="0"/>
              </a:rPr>
            </a:br>
            <a:r>
              <a:rPr lang="en-GB" sz="1400" baseline="30000" dirty="0">
                <a:solidFill>
                  <a:schemeClr val="bg1"/>
                </a:solidFill>
                <a:effectLst/>
                <a:latin typeface="Arial" panose="020B0604020202020204" pitchFamily="34" charset="0"/>
                <a:ea typeface="Arial" panose="020B0604020202020204" pitchFamily="34" charset="0"/>
              </a:rPr>
              <a:t>3</a:t>
            </a:r>
            <a:r>
              <a:rPr lang="en-GB" sz="1400" dirty="0">
                <a:solidFill>
                  <a:schemeClr val="bg1"/>
                </a:solidFill>
                <a:effectLst/>
                <a:latin typeface="Arial" panose="020B0604020202020204" pitchFamily="34" charset="0"/>
                <a:ea typeface="Arial" panose="020B0604020202020204" pitchFamily="34" charset="0"/>
              </a:rPr>
              <a:t>King's College Hospital, London, UK; </a:t>
            </a:r>
            <a:r>
              <a:rPr lang="en-GB" sz="1400" baseline="30000" dirty="0">
                <a:solidFill>
                  <a:schemeClr val="bg1"/>
                </a:solidFill>
                <a:effectLst/>
                <a:latin typeface="Arial" panose="020B0604020202020204" pitchFamily="34" charset="0"/>
                <a:ea typeface="Arial" panose="020B0604020202020204" pitchFamily="34" charset="0"/>
              </a:rPr>
              <a:t>4</a:t>
            </a:r>
            <a:r>
              <a:rPr lang="en-GB" sz="1400" dirty="0">
                <a:solidFill>
                  <a:schemeClr val="bg1"/>
                </a:solidFill>
                <a:effectLst/>
                <a:latin typeface="Arial" panose="020B0604020202020204" pitchFamily="34" charset="0"/>
                <a:ea typeface="Arial" panose="020B0604020202020204" pitchFamily="34" charset="0"/>
              </a:rPr>
              <a:t>International Neuroendocrine Cancer Alliance (INCA), Boston, MA, USA; </a:t>
            </a:r>
            <a:br>
              <a:rPr lang="en-GB" sz="1400" dirty="0">
                <a:solidFill>
                  <a:schemeClr val="bg1"/>
                </a:solidFill>
                <a:effectLst/>
                <a:latin typeface="Arial" panose="020B0604020202020204" pitchFamily="34" charset="0"/>
                <a:ea typeface="Arial" panose="020B0604020202020204" pitchFamily="34" charset="0"/>
              </a:rPr>
            </a:br>
            <a:r>
              <a:rPr lang="en-GB" sz="1400" baseline="30000" dirty="0">
                <a:solidFill>
                  <a:schemeClr val="bg1"/>
                </a:solidFill>
                <a:effectLst/>
                <a:latin typeface="Arial" panose="020B0604020202020204" pitchFamily="34" charset="0"/>
                <a:ea typeface="Arial" panose="020B0604020202020204" pitchFamily="34" charset="0"/>
              </a:rPr>
              <a:t>5</a:t>
            </a:r>
            <a:r>
              <a:rPr lang="en-GB" sz="1400" dirty="0">
                <a:solidFill>
                  <a:schemeClr val="bg1"/>
                </a:solidFill>
                <a:effectLst/>
                <a:latin typeface="Arial" panose="020B0604020202020204" pitchFamily="34" charset="0"/>
                <a:ea typeface="Arial" panose="020B0604020202020204" pitchFamily="34" charset="0"/>
              </a:rPr>
              <a:t>World Alliance of Pituitary Organizations (WAPO), Amsterdam, Netherlands; </a:t>
            </a:r>
            <a:r>
              <a:rPr lang="en-GB" sz="1400" baseline="30000" dirty="0">
                <a:solidFill>
                  <a:schemeClr val="bg1"/>
                </a:solidFill>
                <a:effectLst/>
                <a:latin typeface="Arial" panose="020B0604020202020204" pitchFamily="34" charset="0"/>
                <a:ea typeface="Arial" panose="020B0604020202020204" pitchFamily="34" charset="0"/>
              </a:rPr>
              <a:t>6</a:t>
            </a:r>
            <a:r>
              <a:rPr lang="en-GB" sz="1400" dirty="0">
                <a:solidFill>
                  <a:schemeClr val="bg1"/>
                </a:solidFill>
                <a:effectLst/>
                <a:latin typeface="Arial" panose="020B0604020202020204" pitchFamily="34" charset="0"/>
                <a:ea typeface="Arial" panose="020B0604020202020204" pitchFamily="34" charset="0"/>
              </a:rPr>
              <a:t>Lund University Cancer Centre, Lund, Sweden; </a:t>
            </a:r>
            <a:br>
              <a:rPr lang="en-GB" sz="1400" dirty="0">
                <a:solidFill>
                  <a:schemeClr val="bg1"/>
                </a:solidFill>
                <a:effectLst/>
                <a:latin typeface="Arial" panose="020B0604020202020204" pitchFamily="34" charset="0"/>
                <a:ea typeface="Arial" panose="020B0604020202020204" pitchFamily="34" charset="0"/>
              </a:rPr>
            </a:br>
            <a:r>
              <a:rPr lang="en-GB" sz="1400" baseline="30000" dirty="0">
                <a:solidFill>
                  <a:schemeClr val="bg1"/>
                </a:solidFill>
                <a:effectLst/>
                <a:latin typeface="Arial" panose="020B0604020202020204" pitchFamily="34" charset="0"/>
                <a:ea typeface="Arial" panose="020B0604020202020204" pitchFamily="34" charset="0"/>
              </a:rPr>
              <a:t>7</a:t>
            </a:r>
            <a:r>
              <a:rPr lang="en-GB" sz="1400" dirty="0">
                <a:solidFill>
                  <a:schemeClr val="bg1"/>
                </a:solidFill>
                <a:effectLst/>
                <a:latin typeface="Arial" panose="020B0604020202020204" pitchFamily="34" charset="0"/>
                <a:ea typeface="Arial" panose="020B0604020202020204" pitchFamily="34" charset="0"/>
              </a:rPr>
              <a:t>Pituitary Center, Dept of Medicine, Cedars-Sinai Medical Center, Los Angeles, CA, USA</a:t>
            </a:r>
            <a:r>
              <a:rPr lang="en-GB" sz="1400" dirty="0">
                <a:solidFill>
                  <a:schemeClr val="bg1"/>
                </a:solidFill>
                <a:effectLst/>
              </a:rPr>
              <a:t> </a:t>
            </a:r>
            <a:endParaRPr lang="en-GB"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Google Shape;310;g25eb6d6d955_0_31"/>
          <p:cNvSpPr txBox="1">
            <a:spLocks noGrp="1"/>
          </p:cNvSpPr>
          <p:nvPr>
            <p:ph type="title"/>
          </p:nvPr>
        </p:nvSpPr>
        <p:spPr>
          <a:xfrm>
            <a:off x="619201" y="259200"/>
            <a:ext cx="10963199" cy="864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CONCLUSION </a:t>
            </a:r>
            <a:endParaRPr dirty="0"/>
          </a:p>
        </p:txBody>
      </p:sp>
      <p:sp>
        <p:nvSpPr>
          <p:cNvPr id="311" name="Google Shape;311;g25eb6d6d955_0_31"/>
          <p:cNvSpPr txBox="1">
            <a:spLocks noGrp="1"/>
          </p:cNvSpPr>
          <p:nvPr>
            <p:ph type="sldNum" sz="quarter" idx="4"/>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20</a:t>
            </a:fld>
            <a:endParaRPr dirty="0"/>
          </a:p>
        </p:txBody>
      </p:sp>
      <p:sp>
        <p:nvSpPr>
          <p:cNvPr id="2" name="Content Placeholder 1">
            <a:extLst>
              <a:ext uri="{FF2B5EF4-FFF2-40B4-BE49-F238E27FC236}">
                <a16:creationId xmlns:a16="http://schemas.microsoft.com/office/drawing/2014/main" id="{116302DC-7385-AB13-AC6A-34045B71696A}"/>
              </a:ext>
            </a:extLst>
          </p:cNvPr>
          <p:cNvSpPr>
            <a:spLocks noGrp="1"/>
          </p:cNvSpPr>
          <p:nvPr>
            <p:ph sz="quarter" idx="15"/>
          </p:nvPr>
        </p:nvSpPr>
        <p:spPr/>
        <p:txBody>
          <a:bodyPr anchor="b"/>
          <a:lstStyle/>
          <a:p>
            <a:r>
              <a:rPr lang="en-GB" sz="1100" dirty="0">
                <a:solidFill>
                  <a:schemeClr val="dk2"/>
                </a:solidFill>
              </a:rPr>
              <a:t>NET, neuroendocrine tumour; SRL, somatostatin receptor ligand</a:t>
            </a:r>
          </a:p>
        </p:txBody>
      </p:sp>
      <p:sp>
        <p:nvSpPr>
          <p:cNvPr id="3" name="Freeform: Shape 8">
            <a:extLst>
              <a:ext uri="{FF2B5EF4-FFF2-40B4-BE49-F238E27FC236}">
                <a16:creationId xmlns:a16="http://schemas.microsoft.com/office/drawing/2014/main" id="{890E1A44-9EA7-4901-9A7A-577E67386ED9}"/>
              </a:ext>
            </a:extLst>
          </p:cNvPr>
          <p:cNvSpPr/>
          <p:nvPr/>
        </p:nvSpPr>
        <p:spPr>
          <a:xfrm>
            <a:off x="591651" y="1425600"/>
            <a:ext cx="3581240" cy="4525200"/>
          </a:xfrm>
          <a:custGeom>
            <a:avLst/>
            <a:gdLst>
              <a:gd name="connsiteX0" fmla="*/ 0 w 3581240"/>
              <a:gd name="connsiteY0" fmla="*/ 358124 h 4525200"/>
              <a:gd name="connsiteX1" fmla="*/ 358124 w 3581240"/>
              <a:gd name="connsiteY1" fmla="*/ 0 h 4525200"/>
              <a:gd name="connsiteX2" fmla="*/ 3223116 w 3581240"/>
              <a:gd name="connsiteY2" fmla="*/ 0 h 4525200"/>
              <a:gd name="connsiteX3" fmla="*/ 3581240 w 3581240"/>
              <a:gd name="connsiteY3" fmla="*/ 358124 h 4525200"/>
              <a:gd name="connsiteX4" fmla="*/ 3581240 w 3581240"/>
              <a:gd name="connsiteY4" fmla="*/ 4167076 h 4525200"/>
              <a:gd name="connsiteX5" fmla="*/ 3223116 w 3581240"/>
              <a:gd name="connsiteY5" fmla="*/ 4525200 h 4525200"/>
              <a:gd name="connsiteX6" fmla="*/ 358124 w 3581240"/>
              <a:gd name="connsiteY6" fmla="*/ 4525200 h 4525200"/>
              <a:gd name="connsiteX7" fmla="*/ 0 w 3581240"/>
              <a:gd name="connsiteY7" fmla="*/ 4167076 h 4525200"/>
              <a:gd name="connsiteX8" fmla="*/ 0 w 3581240"/>
              <a:gd name="connsiteY8" fmla="*/ 358124 h 45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240" h="4525200">
                <a:moveTo>
                  <a:pt x="0" y="358124"/>
                </a:moveTo>
                <a:cubicBezTo>
                  <a:pt x="0" y="160338"/>
                  <a:pt x="160338" y="0"/>
                  <a:pt x="358124" y="0"/>
                </a:cubicBezTo>
                <a:lnTo>
                  <a:pt x="3223116" y="0"/>
                </a:lnTo>
                <a:cubicBezTo>
                  <a:pt x="3420902" y="0"/>
                  <a:pt x="3581240" y="160338"/>
                  <a:pt x="3581240" y="358124"/>
                </a:cubicBezTo>
                <a:lnTo>
                  <a:pt x="3581240" y="4167076"/>
                </a:lnTo>
                <a:cubicBezTo>
                  <a:pt x="3581240" y="4364862"/>
                  <a:pt x="3420902" y="4525200"/>
                  <a:pt x="3223116" y="4525200"/>
                </a:cubicBezTo>
                <a:lnTo>
                  <a:pt x="358124" y="4525200"/>
                </a:lnTo>
                <a:cubicBezTo>
                  <a:pt x="160338" y="4525200"/>
                  <a:pt x="0" y="4364862"/>
                  <a:pt x="0" y="4167076"/>
                </a:cubicBezTo>
                <a:lnTo>
                  <a:pt x="0" y="358124"/>
                </a:lnTo>
                <a:close/>
              </a:path>
            </a:pathLst>
          </a:custGeom>
          <a:ln>
            <a:solidFill>
              <a:schemeClr val="accent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8016" tIns="1938096" rIns="128016" bIns="1033056" numCol="1" spcCol="1270" anchor="ctr" anchorCtr="0">
            <a:noAutofit/>
          </a:bodyPr>
          <a:lstStyle/>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r>
              <a:rPr lang="en-GB" b="1" dirty="0">
                <a:solidFill>
                  <a:schemeClr val="accent1"/>
                </a:solidFill>
                <a:latin typeface="Arial" panose="020B0604020202020204" pitchFamily="34" charset="0"/>
                <a:cs typeface="Arial" panose="020B0604020202020204" pitchFamily="34" charset="0"/>
              </a:rPr>
              <a:t>Evolving landscape</a:t>
            </a:r>
          </a:p>
          <a:p>
            <a:pPr marL="0" lvl="0" indent="0" algn="ctr" rtl="0">
              <a:spcBef>
                <a:spcPts val="1200"/>
              </a:spcBef>
              <a:spcAft>
                <a:spcPts val="0"/>
              </a:spcAft>
              <a:buClr>
                <a:schemeClr val="dk1"/>
              </a:buClr>
              <a:buSzPts val="1100"/>
              <a:buFont typeface="Arial"/>
              <a:buNone/>
            </a:pPr>
            <a:r>
              <a:rPr lang="en-GB" sz="1700" dirty="0">
                <a:latin typeface="Arial" panose="020B0604020202020204" pitchFamily="34" charset="0"/>
                <a:cs typeface="Arial" panose="020B0604020202020204" pitchFamily="34" charset="0"/>
              </a:rPr>
              <a:t>Despite current high satisfaction levels, the landscape of injectable SRL devices is undergoing change due to new devices and oral treatment options</a:t>
            </a:r>
            <a:br>
              <a:rPr lang="en-GB" sz="1700" dirty="0">
                <a:latin typeface="Arial" panose="020B0604020202020204" pitchFamily="34" charset="0"/>
                <a:cs typeface="Arial" panose="020B0604020202020204" pitchFamily="34" charset="0"/>
              </a:rPr>
            </a:br>
            <a:endParaRPr lang="en-GB" sz="17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E4EB9249-346E-F92D-7926-03160B753259}"/>
              </a:ext>
            </a:extLst>
          </p:cNvPr>
          <p:cNvSpPr/>
          <p:nvPr/>
        </p:nvSpPr>
        <p:spPr>
          <a:xfrm>
            <a:off x="1747970" y="1841677"/>
            <a:ext cx="317676" cy="317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BC6500EF-8AC5-53EE-7D17-926022366D21}"/>
              </a:ext>
            </a:extLst>
          </p:cNvPr>
          <p:cNvSpPr/>
          <p:nvPr/>
        </p:nvSpPr>
        <p:spPr>
          <a:xfrm>
            <a:off x="1979372" y="2150811"/>
            <a:ext cx="558109" cy="5581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8ADADE1D-4755-7464-E1F9-D1727FA63497}"/>
              </a:ext>
            </a:extLst>
          </p:cNvPr>
          <p:cNvSpPr/>
          <p:nvPr/>
        </p:nvSpPr>
        <p:spPr>
          <a:xfrm>
            <a:off x="1427371" y="2562870"/>
            <a:ext cx="432808" cy="4328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5AABF7D8-6C55-A3FB-31B7-E72CD8CB68E4}"/>
              </a:ext>
            </a:extLst>
          </p:cNvPr>
          <p:cNvSpPr/>
          <p:nvPr/>
        </p:nvSpPr>
        <p:spPr>
          <a:xfrm>
            <a:off x="2637046" y="1616720"/>
            <a:ext cx="432808" cy="4328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A01231AA-CDA5-B5C1-051B-C06A5DEDB021}"/>
              </a:ext>
            </a:extLst>
          </p:cNvPr>
          <p:cNvSpPr/>
          <p:nvPr/>
        </p:nvSpPr>
        <p:spPr>
          <a:xfrm>
            <a:off x="2468050" y="2808101"/>
            <a:ext cx="828899" cy="82889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77826645-0E5A-5C66-EEE6-3D9AC189BA97}"/>
              </a:ext>
            </a:extLst>
          </p:cNvPr>
          <p:cNvCxnSpPr>
            <a:cxnSpLocks/>
          </p:cNvCxnSpPr>
          <p:nvPr/>
        </p:nvCxnSpPr>
        <p:spPr>
          <a:xfrm>
            <a:off x="1894859" y="2000515"/>
            <a:ext cx="871292" cy="1084769"/>
          </a:xfrm>
          <a:prstGeom prst="line">
            <a:avLst/>
          </a:prstGeom>
          <a:ln w="60325"/>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09A45A-8824-E8A4-7B58-AF0DCBB8665F}"/>
              </a:ext>
            </a:extLst>
          </p:cNvPr>
          <p:cNvCxnSpPr>
            <a:cxnSpLocks/>
          </p:cNvCxnSpPr>
          <p:nvPr/>
        </p:nvCxnSpPr>
        <p:spPr>
          <a:xfrm flipV="1">
            <a:off x="1783648" y="2461753"/>
            <a:ext cx="406190" cy="280167"/>
          </a:xfrm>
          <a:prstGeom prst="line">
            <a:avLst/>
          </a:prstGeom>
          <a:ln w="60325"/>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E52EFB2-35D7-3C11-622C-37200197A302}"/>
              </a:ext>
            </a:extLst>
          </p:cNvPr>
          <p:cNvCxnSpPr>
            <a:cxnSpLocks/>
          </p:cNvCxnSpPr>
          <p:nvPr/>
        </p:nvCxnSpPr>
        <p:spPr>
          <a:xfrm flipV="1">
            <a:off x="2376772" y="1901334"/>
            <a:ext cx="424059" cy="420456"/>
          </a:xfrm>
          <a:prstGeom prst="line">
            <a:avLst/>
          </a:prstGeom>
          <a:ln w="60325"/>
          <a:effectLst/>
        </p:spPr>
        <p:style>
          <a:lnRef idx="2">
            <a:schemeClr val="accent1"/>
          </a:lnRef>
          <a:fillRef idx="0">
            <a:schemeClr val="accent1"/>
          </a:fillRef>
          <a:effectRef idx="1">
            <a:schemeClr val="accent1"/>
          </a:effectRef>
          <a:fontRef idx="minor">
            <a:schemeClr val="tx1"/>
          </a:fontRef>
        </p:style>
      </p:cxnSp>
      <p:sp>
        <p:nvSpPr>
          <p:cNvPr id="21" name="Freeform: Shape 8">
            <a:extLst>
              <a:ext uri="{FF2B5EF4-FFF2-40B4-BE49-F238E27FC236}">
                <a16:creationId xmlns:a16="http://schemas.microsoft.com/office/drawing/2014/main" id="{4AE881DA-AF52-258C-1FB2-DAD0781995F9}"/>
              </a:ext>
            </a:extLst>
          </p:cNvPr>
          <p:cNvSpPr/>
          <p:nvPr/>
        </p:nvSpPr>
        <p:spPr>
          <a:xfrm>
            <a:off x="4315665" y="1425600"/>
            <a:ext cx="3581240" cy="4525200"/>
          </a:xfrm>
          <a:custGeom>
            <a:avLst/>
            <a:gdLst>
              <a:gd name="connsiteX0" fmla="*/ 0 w 3581240"/>
              <a:gd name="connsiteY0" fmla="*/ 358124 h 4525200"/>
              <a:gd name="connsiteX1" fmla="*/ 358124 w 3581240"/>
              <a:gd name="connsiteY1" fmla="*/ 0 h 4525200"/>
              <a:gd name="connsiteX2" fmla="*/ 3223116 w 3581240"/>
              <a:gd name="connsiteY2" fmla="*/ 0 h 4525200"/>
              <a:gd name="connsiteX3" fmla="*/ 3581240 w 3581240"/>
              <a:gd name="connsiteY3" fmla="*/ 358124 h 4525200"/>
              <a:gd name="connsiteX4" fmla="*/ 3581240 w 3581240"/>
              <a:gd name="connsiteY4" fmla="*/ 4167076 h 4525200"/>
              <a:gd name="connsiteX5" fmla="*/ 3223116 w 3581240"/>
              <a:gd name="connsiteY5" fmla="*/ 4525200 h 4525200"/>
              <a:gd name="connsiteX6" fmla="*/ 358124 w 3581240"/>
              <a:gd name="connsiteY6" fmla="*/ 4525200 h 4525200"/>
              <a:gd name="connsiteX7" fmla="*/ 0 w 3581240"/>
              <a:gd name="connsiteY7" fmla="*/ 4167076 h 4525200"/>
              <a:gd name="connsiteX8" fmla="*/ 0 w 3581240"/>
              <a:gd name="connsiteY8" fmla="*/ 358124 h 45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240" h="4525200">
                <a:moveTo>
                  <a:pt x="0" y="358124"/>
                </a:moveTo>
                <a:cubicBezTo>
                  <a:pt x="0" y="160338"/>
                  <a:pt x="160338" y="0"/>
                  <a:pt x="358124" y="0"/>
                </a:cubicBezTo>
                <a:lnTo>
                  <a:pt x="3223116" y="0"/>
                </a:lnTo>
                <a:cubicBezTo>
                  <a:pt x="3420902" y="0"/>
                  <a:pt x="3581240" y="160338"/>
                  <a:pt x="3581240" y="358124"/>
                </a:cubicBezTo>
                <a:lnTo>
                  <a:pt x="3581240" y="4167076"/>
                </a:lnTo>
                <a:cubicBezTo>
                  <a:pt x="3581240" y="4364862"/>
                  <a:pt x="3420902" y="4525200"/>
                  <a:pt x="3223116" y="4525200"/>
                </a:cubicBezTo>
                <a:lnTo>
                  <a:pt x="358124" y="4525200"/>
                </a:lnTo>
                <a:cubicBezTo>
                  <a:pt x="160338" y="4525200"/>
                  <a:pt x="0" y="4364862"/>
                  <a:pt x="0" y="4167076"/>
                </a:cubicBezTo>
                <a:lnTo>
                  <a:pt x="0" y="358124"/>
                </a:lnTo>
                <a:close/>
              </a:path>
            </a:pathLst>
          </a:custGeom>
          <a:ln>
            <a:solidFill>
              <a:schemeClr val="accent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1938096" rIns="0" bIns="1033056" numCol="1" spcCol="1270" anchor="ctr" anchorCtr="0">
            <a:noAutofit/>
          </a:bodyPr>
          <a:lstStyle/>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r>
              <a:rPr lang="en-GB" b="1" dirty="0">
                <a:solidFill>
                  <a:schemeClr val="accent1"/>
                </a:solidFill>
                <a:latin typeface="Arial" panose="020B0604020202020204" pitchFamily="34" charset="0"/>
                <a:ea typeface="Calibri"/>
                <a:cs typeface="Arial" panose="020B0604020202020204" pitchFamily="34" charset="0"/>
                <a:sym typeface="Calibri"/>
              </a:rPr>
              <a:t>Patient and caregiver influence</a:t>
            </a:r>
          </a:p>
          <a:p>
            <a:pPr marL="0" lvl="0" indent="0" algn="ctr" rtl="0">
              <a:spcBef>
                <a:spcPts val="1200"/>
              </a:spcBef>
              <a:spcAft>
                <a:spcPts val="0"/>
              </a:spcAft>
              <a:buClr>
                <a:schemeClr val="dk1"/>
              </a:buClr>
              <a:buSzPts val="1100"/>
              <a:buFont typeface="Arial"/>
              <a:buNone/>
            </a:pPr>
            <a:r>
              <a:rPr lang="en-GB" sz="1700" dirty="0">
                <a:solidFill>
                  <a:schemeClr val="dk2"/>
                </a:solidFill>
                <a:latin typeface="Arial" panose="020B0604020202020204" pitchFamily="34" charset="0"/>
                <a:ea typeface="Calibri"/>
                <a:cs typeface="Arial" panose="020B0604020202020204" pitchFamily="34" charset="0"/>
                <a:sym typeface="Calibri"/>
              </a:rPr>
              <a:t>Patient and caregiver opinions play </a:t>
            </a:r>
            <a:br>
              <a:rPr lang="en-GB" sz="1700" dirty="0">
                <a:solidFill>
                  <a:schemeClr val="dk2"/>
                </a:solidFill>
                <a:latin typeface="Arial" panose="020B0604020202020204" pitchFamily="34" charset="0"/>
                <a:ea typeface="Calibri"/>
                <a:cs typeface="Arial" panose="020B0604020202020204" pitchFamily="34" charset="0"/>
                <a:sym typeface="Calibri"/>
              </a:rPr>
            </a:br>
            <a:r>
              <a:rPr lang="en-GB" sz="1700" dirty="0">
                <a:solidFill>
                  <a:schemeClr val="dk2"/>
                </a:solidFill>
                <a:latin typeface="Arial" panose="020B0604020202020204" pitchFamily="34" charset="0"/>
                <a:ea typeface="Calibri"/>
                <a:cs typeface="Arial" panose="020B0604020202020204" pitchFamily="34" charset="0"/>
                <a:sym typeface="Calibri"/>
              </a:rPr>
              <a:t>a crucial role in advancing device design, enabling shared decision-making, and selecting suitable injection devices tailored to </a:t>
            </a:r>
            <a:br>
              <a:rPr lang="en-GB" sz="1700" dirty="0">
                <a:solidFill>
                  <a:schemeClr val="dk2"/>
                </a:solidFill>
                <a:latin typeface="Arial" panose="020B0604020202020204" pitchFamily="34" charset="0"/>
                <a:ea typeface="Calibri"/>
                <a:cs typeface="Arial" panose="020B0604020202020204" pitchFamily="34" charset="0"/>
                <a:sym typeface="Calibri"/>
              </a:rPr>
            </a:br>
            <a:r>
              <a:rPr lang="en-GB" sz="1700" dirty="0">
                <a:solidFill>
                  <a:schemeClr val="dk2"/>
                </a:solidFill>
                <a:latin typeface="Arial" panose="020B0604020202020204" pitchFamily="34" charset="0"/>
                <a:ea typeface="Calibri"/>
                <a:cs typeface="Arial" panose="020B0604020202020204" pitchFamily="34" charset="0"/>
                <a:sym typeface="Calibri"/>
              </a:rPr>
              <a:t>individual therapeutic requirements</a:t>
            </a:r>
          </a:p>
        </p:txBody>
      </p:sp>
      <p:pic>
        <p:nvPicPr>
          <p:cNvPr id="315" name="Google Shape;315;g25eb6d6d955_0_31"/>
          <p:cNvPicPr preferRelativeResize="0"/>
          <p:nvPr/>
        </p:nvPicPr>
        <p:blipFill>
          <a:blip r:embed="rId3">
            <a:alphaModFix/>
            <a:duotone>
              <a:schemeClr val="accent1">
                <a:shade val="45000"/>
                <a:satMod val="135000"/>
              </a:schemeClr>
              <a:prstClr val="white"/>
            </a:duotone>
          </a:blip>
          <a:stretch>
            <a:fillRect/>
          </a:stretch>
        </p:blipFill>
        <p:spPr>
          <a:xfrm>
            <a:off x="5056129" y="1616720"/>
            <a:ext cx="2100312" cy="2100312"/>
          </a:xfrm>
          <a:prstGeom prst="rect">
            <a:avLst/>
          </a:prstGeom>
          <a:noFill/>
          <a:ln>
            <a:noFill/>
          </a:ln>
        </p:spPr>
      </p:pic>
      <p:sp>
        <p:nvSpPr>
          <p:cNvPr id="24" name="Freeform: Shape 8">
            <a:extLst>
              <a:ext uri="{FF2B5EF4-FFF2-40B4-BE49-F238E27FC236}">
                <a16:creationId xmlns:a16="http://schemas.microsoft.com/office/drawing/2014/main" id="{85ECC696-CE75-999B-5D7C-D1D88E41D7A0}"/>
              </a:ext>
            </a:extLst>
          </p:cNvPr>
          <p:cNvSpPr/>
          <p:nvPr/>
        </p:nvSpPr>
        <p:spPr>
          <a:xfrm>
            <a:off x="8039679" y="1425600"/>
            <a:ext cx="3581240" cy="4525200"/>
          </a:xfrm>
          <a:custGeom>
            <a:avLst/>
            <a:gdLst>
              <a:gd name="connsiteX0" fmla="*/ 0 w 3581240"/>
              <a:gd name="connsiteY0" fmla="*/ 358124 h 4525200"/>
              <a:gd name="connsiteX1" fmla="*/ 358124 w 3581240"/>
              <a:gd name="connsiteY1" fmla="*/ 0 h 4525200"/>
              <a:gd name="connsiteX2" fmla="*/ 3223116 w 3581240"/>
              <a:gd name="connsiteY2" fmla="*/ 0 h 4525200"/>
              <a:gd name="connsiteX3" fmla="*/ 3581240 w 3581240"/>
              <a:gd name="connsiteY3" fmla="*/ 358124 h 4525200"/>
              <a:gd name="connsiteX4" fmla="*/ 3581240 w 3581240"/>
              <a:gd name="connsiteY4" fmla="*/ 4167076 h 4525200"/>
              <a:gd name="connsiteX5" fmla="*/ 3223116 w 3581240"/>
              <a:gd name="connsiteY5" fmla="*/ 4525200 h 4525200"/>
              <a:gd name="connsiteX6" fmla="*/ 358124 w 3581240"/>
              <a:gd name="connsiteY6" fmla="*/ 4525200 h 4525200"/>
              <a:gd name="connsiteX7" fmla="*/ 0 w 3581240"/>
              <a:gd name="connsiteY7" fmla="*/ 4167076 h 4525200"/>
              <a:gd name="connsiteX8" fmla="*/ 0 w 3581240"/>
              <a:gd name="connsiteY8" fmla="*/ 358124 h 45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240" h="4525200">
                <a:moveTo>
                  <a:pt x="0" y="358124"/>
                </a:moveTo>
                <a:cubicBezTo>
                  <a:pt x="0" y="160338"/>
                  <a:pt x="160338" y="0"/>
                  <a:pt x="358124" y="0"/>
                </a:cubicBezTo>
                <a:lnTo>
                  <a:pt x="3223116" y="0"/>
                </a:lnTo>
                <a:cubicBezTo>
                  <a:pt x="3420902" y="0"/>
                  <a:pt x="3581240" y="160338"/>
                  <a:pt x="3581240" y="358124"/>
                </a:cubicBezTo>
                <a:lnTo>
                  <a:pt x="3581240" y="4167076"/>
                </a:lnTo>
                <a:cubicBezTo>
                  <a:pt x="3581240" y="4364862"/>
                  <a:pt x="3420902" y="4525200"/>
                  <a:pt x="3223116" y="4525200"/>
                </a:cubicBezTo>
                <a:lnTo>
                  <a:pt x="358124" y="4525200"/>
                </a:lnTo>
                <a:cubicBezTo>
                  <a:pt x="160338" y="4525200"/>
                  <a:pt x="0" y="4364862"/>
                  <a:pt x="0" y="4167076"/>
                </a:cubicBezTo>
                <a:lnTo>
                  <a:pt x="0" y="358124"/>
                </a:lnTo>
                <a:close/>
              </a:path>
            </a:pathLst>
          </a:custGeom>
          <a:ln>
            <a:solidFill>
              <a:schemeClr val="accent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8016" tIns="1938096" rIns="128016" bIns="1033056" numCol="1" spcCol="1270" anchor="ctr" anchorCtr="0">
            <a:noAutofit/>
          </a:bodyPr>
          <a:lstStyle/>
          <a:p>
            <a:pPr marL="0" lvl="0" indent="0" algn="ctr" rtl="0">
              <a:spcBef>
                <a:spcPts val="1200"/>
              </a:spcBef>
              <a:spcAft>
                <a:spcPts val="0"/>
              </a:spcAft>
              <a:buNone/>
            </a:pPr>
            <a:endParaRPr lang="en-GB" b="1" dirty="0">
              <a:solidFill>
                <a:schemeClr val="accent1"/>
              </a:solidFill>
              <a:latin typeface="Arial" panose="020B0604020202020204" pitchFamily="34" charset="0"/>
              <a:ea typeface="Calibri"/>
              <a:cs typeface="Arial" panose="020B0604020202020204" pitchFamily="34" charset="0"/>
              <a:sym typeface="Calibri"/>
            </a:endParaRPr>
          </a:p>
          <a:p>
            <a:pPr marL="0" lvl="0" indent="0" algn="ctr" rtl="0">
              <a:spcBef>
                <a:spcPts val="1200"/>
              </a:spcBef>
              <a:spcAft>
                <a:spcPts val="0"/>
              </a:spcAft>
              <a:buNone/>
            </a:pPr>
            <a:endParaRPr lang="en-GB" b="1" dirty="0">
              <a:solidFill>
                <a:schemeClr val="accent1"/>
              </a:solidFill>
              <a:latin typeface="Arial" panose="020B0604020202020204" pitchFamily="34" charset="0"/>
              <a:ea typeface="Calibri"/>
              <a:cs typeface="Arial" panose="020B0604020202020204" pitchFamily="34" charset="0"/>
              <a:sym typeface="Calibri"/>
            </a:endParaRPr>
          </a:p>
          <a:p>
            <a:pPr marL="0" lvl="0" indent="0" algn="ctr" rtl="0">
              <a:spcBef>
                <a:spcPts val="1200"/>
              </a:spcBef>
              <a:spcAft>
                <a:spcPts val="0"/>
              </a:spcAft>
              <a:buNone/>
            </a:pPr>
            <a:endParaRPr lang="en-GB" sz="100" b="1" dirty="0">
              <a:solidFill>
                <a:schemeClr val="accent1"/>
              </a:solidFill>
              <a:latin typeface="Arial" panose="020B0604020202020204" pitchFamily="34" charset="0"/>
              <a:ea typeface="Calibri"/>
              <a:cs typeface="Arial" panose="020B0604020202020204" pitchFamily="34" charset="0"/>
              <a:sym typeface="Calibri"/>
            </a:endParaRPr>
          </a:p>
          <a:p>
            <a:pPr marL="0" lvl="0" indent="0" algn="ctr" rtl="0">
              <a:spcBef>
                <a:spcPts val="1200"/>
              </a:spcBef>
              <a:spcAft>
                <a:spcPts val="0"/>
              </a:spcAft>
              <a:buNone/>
            </a:pPr>
            <a:r>
              <a:rPr lang="en-GB" b="1" dirty="0">
                <a:solidFill>
                  <a:schemeClr val="accent1"/>
                </a:solidFill>
                <a:latin typeface="Arial" panose="020B0604020202020204" pitchFamily="34" charset="0"/>
                <a:ea typeface="Calibri"/>
                <a:cs typeface="Arial" panose="020B0604020202020204" pitchFamily="34" charset="0"/>
                <a:sym typeface="Calibri"/>
              </a:rPr>
              <a:t>Optimising care</a:t>
            </a:r>
          </a:p>
          <a:p>
            <a:pPr marL="0" lvl="0" indent="0" algn="ctr" rtl="0">
              <a:spcBef>
                <a:spcPts val="1200"/>
              </a:spcBef>
              <a:spcAft>
                <a:spcPts val="0"/>
              </a:spcAft>
              <a:buNone/>
            </a:pPr>
            <a:r>
              <a:rPr lang="en-GB" sz="1700" dirty="0">
                <a:solidFill>
                  <a:schemeClr val="dk2"/>
                </a:solidFill>
                <a:latin typeface="Arial" panose="020B0604020202020204" pitchFamily="34" charset="0"/>
                <a:ea typeface="Calibri"/>
                <a:cs typeface="Arial" panose="020B0604020202020204" pitchFamily="34" charset="0"/>
                <a:sym typeface="Calibri"/>
              </a:rPr>
              <a:t>Patient and caregiver input in injectable SRL device design is essential for enhancing care quality in individuals with acromegaly and NETs</a:t>
            </a:r>
          </a:p>
        </p:txBody>
      </p:sp>
      <p:pic>
        <p:nvPicPr>
          <p:cNvPr id="316" name="Google Shape;316;g25eb6d6d955_0_31"/>
          <p:cNvPicPr preferRelativeResize="0"/>
          <p:nvPr/>
        </p:nvPicPr>
        <p:blipFill>
          <a:blip r:embed="rId4">
            <a:alphaModFix/>
            <a:duotone>
              <a:schemeClr val="accent1">
                <a:shade val="45000"/>
                <a:satMod val="135000"/>
              </a:schemeClr>
              <a:prstClr val="white"/>
            </a:duotone>
          </a:blip>
          <a:stretch>
            <a:fillRect/>
          </a:stretch>
        </p:blipFill>
        <p:spPr>
          <a:xfrm>
            <a:off x="8760500" y="1623706"/>
            <a:ext cx="2125199" cy="2013293"/>
          </a:xfrm>
          <a:prstGeom prst="rect">
            <a:avLst/>
          </a:prstGeom>
          <a:noFill/>
          <a:ln>
            <a:noFill/>
          </a:ln>
        </p:spPr>
      </p:pic>
    </p:spTree>
    <p:extLst>
      <p:ext uri="{BB962C8B-B14F-4D97-AF65-F5344CB8AC3E}">
        <p14:creationId xmlns:p14="http://schemas.microsoft.com/office/powerpoint/2010/main" val="287499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4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821432" y="1329344"/>
            <a:ext cx="10963200" cy="4907968"/>
          </a:xfrm>
        </p:spPr>
        <p:txBody>
          <a:bodyPr>
            <a:normAutofit/>
          </a:bodyPr>
          <a:lstStyle/>
          <a:p>
            <a:pPr marL="0" indent="0">
              <a:lnSpc>
                <a:spcPct val="110000"/>
              </a:lnSpc>
              <a:buNone/>
            </a:pPr>
            <a:r>
              <a:rPr lang="en-GB" altLang="en-US" sz="1600" dirty="0"/>
              <a:t>The </a:t>
            </a:r>
            <a:r>
              <a:rPr lang="en-GB" altLang="en-US" sz="1600" b="1" dirty="0">
                <a:solidFill>
                  <a:schemeClr val="accent1"/>
                </a:solidFill>
              </a:rPr>
              <a:t>SRL DEVICE ATTRIBUTES SURVEY </a:t>
            </a:r>
            <a:r>
              <a:rPr lang="en-GB" altLang="en-US" sz="1600" dirty="0"/>
              <a:t>is supported through an independent educational grant from Ipsen. </a:t>
            </a:r>
            <a:br>
              <a:rPr lang="en-GB" altLang="en-US" sz="1600" dirty="0"/>
            </a:br>
            <a:r>
              <a:rPr lang="en-GB" altLang="en-US" sz="1600" dirty="0"/>
              <a:t>The programme is therefore independent, the content is not influenced by the supporters and is under the sole responsibility of the experts.</a:t>
            </a:r>
          </a:p>
          <a:p>
            <a:pPr marL="0" indent="0">
              <a:lnSpc>
                <a:spcPct val="110000"/>
              </a:lnSpc>
              <a:buNone/>
            </a:pPr>
            <a:r>
              <a:rPr lang="en-GB" sz="1600" b="1" dirty="0"/>
              <a:t>Please note: </a:t>
            </a:r>
            <a:r>
              <a:rPr lang="en-GB" sz="1600" dirty="0"/>
              <a:t>The views expressed within this presentation are the personal opinions of the authors. </a:t>
            </a:r>
            <a:br>
              <a:rPr lang="en-GB" sz="1600" dirty="0"/>
            </a:br>
            <a:r>
              <a:rPr lang="en-GB" sz="1600" dirty="0"/>
              <a:t>They do not necessarily represent the views of the author’s academic institution.</a:t>
            </a:r>
          </a:p>
          <a:p>
            <a:pPr marL="0" indent="0">
              <a:lnSpc>
                <a:spcPct val="110000"/>
              </a:lnSpc>
              <a:buNone/>
            </a:pPr>
            <a:endParaRPr lang="en-GB" sz="1600" dirty="0">
              <a:latin typeface="Arial" panose="020B0604020202020204" pitchFamily="34" charset="0"/>
            </a:endParaRPr>
          </a:p>
          <a:p>
            <a:pPr marL="0" indent="0">
              <a:buNone/>
            </a:pPr>
            <a:r>
              <a:rPr lang="en-GB" sz="1600" b="1" dirty="0">
                <a:solidFill>
                  <a:schemeClr val="accent1"/>
                </a:solidFill>
                <a:latin typeface="Arial" panose="020B0604020202020204" pitchFamily="34" charset="0"/>
              </a:rPr>
              <a:t>Disclosures:</a:t>
            </a:r>
          </a:p>
          <a:p>
            <a:pPr lvl="1">
              <a:buSzPts val="1800"/>
            </a:pPr>
            <a:r>
              <a:rPr lang="en-GB" sz="1500" dirty="0">
                <a:solidFill>
                  <a:schemeClr val="tx2"/>
                </a:solidFill>
              </a:rPr>
              <a:t>Shlomo Melmed has received grants and/or honoraria from Ionos, Ipsen, Novo Nordisk, Pfizer</a:t>
            </a:r>
          </a:p>
          <a:p>
            <a:pPr lvl="1">
              <a:buSzPts val="1800"/>
            </a:pPr>
            <a:r>
              <a:rPr lang="en-GB" sz="1500" dirty="0">
                <a:solidFill>
                  <a:schemeClr val="tx2"/>
                </a:solidFill>
              </a:rPr>
              <a:t>Wouter de Herder has received grants and/or honoraria from Ipsen, Novartis AAA</a:t>
            </a:r>
          </a:p>
          <a:p>
            <a:pPr lvl="1">
              <a:buSzPts val="1800"/>
            </a:pPr>
            <a:r>
              <a:rPr lang="en-GB" sz="1500" dirty="0">
                <a:solidFill>
                  <a:schemeClr val="tx2"/>
                </a:solidFill>
              </a:rPr>
              <a:t>Jens Otto L. Jørgensen has received grants and/or honoraria from Novo Nordisk, Pfizer</a:t>
            </a:r>
          </a:p>
          <a:p>
            <a:pPr lvl="1">
              <a:buSzPts val="1800"/>
            </a:pPr>
            <a:r>
              <a:rPr lang="en-GB" sz="1500" dirty="0">
                <a:solidFill>
                  <a:schemeClr val="tx2"/>
                </a:solidFill>
              </a:rPr>
              <a:t>Wendy Martin has received honoraria from Ipsen</a:t>
            </a:r>
          </a:p>
          <a:p>
            <a:pPr lvl="1">
              <a:buSzPts val="1800"/>
            </a:pPr>
            <a:r>
              <a:rPr lang="en-GB" sz="1500" dirty="0">
                <a:solidFill>
                  <a:schemeClr val="tx2"/>
                </a:solidFill>
              </a:rPr>
              <a:t>Cecilia Follen has nothing to disclose</a:t>
            </a:r>
          </a:p>
          <a:p>
            <a:pPr lvl="1">
              <a:buSzPts val="1800"/>
            </a:pPr>
            <a:r>
              <a:rPr lang="en-GB" sz="1500" dirty="0">
                <a:solidFill>
                  <a:schemeClr val="tx2"/>
                </a:solidFill>
              </a:rPr>
              <a:t>Wanda Geilvoet has nothing to disclose</a:t>
            </a:r>
          </a:p>
          <a:p>
            <a:pPr lvl="1">
              <a:buSzPts val="1800"/>
            </a:pPr>
            <a:r>
              <a:rPr lang="en-GB" sz="1500" dirty="0">
                <a:solidFill>
                  <a:schemeClr val="tx2"/>
                </a:solidFill>
              </a:rPr>
              <a:t>Muriël Marks has nothing to disclose</a:t>
            </a:r>
          </a:p>
          <a:p>
            <a:pPr lvl="1"/>
            <a:r>
              <a:rPr lang="en-GB" sz="1500" dirty="0">
                <a:solidFill>
                  <a:schemeClr val="tx2"/>
                </a:solidFill>
              </a:rPr>
              <a:t>Teodora Kolarova has received grants from Novartis, Ipsen, ITM</a:t>
            </a:r>
          </a:p>
          <a:p>
            <a:pPr marL="457200" lvl="1" indent="0">
              <a:buNone/>
            </a:pPr>
            <a:endParaRPr lang="en-GB" sz="1500" dirty="0">
              <a:solidFill>
                <a:schemeClr val="tx2"/>
              </a:solidFill>
            </a:endParaRPr>
          </a:p>
          <a:p>
            <a:pPr marL="457200" lvl="1" indent="0">
              <a:buNone/>
            </a:pPr>
            <a:endParaRPr lang="en-GB" sz="1500" dirty="0">
              <a:solidFill>
                <a:schemeClr val="tx2"/>
              </a:solidFill>
            </a:endParaRPr>
          </a:p>
          <a:p>
            <a:pPr marL="457200" lvl="1" indent="0">
              <a:buNone/>
            </a:pPr>
            <a:endParaRPr lang="en-GB" sz="1500" dirty="0">
              <a:solidFill>
                <a:schemeClr val="tx2"/>
              </a:solidFill>
            </a:endParaRPr>
          </a:p>
          <a:p>
            <a:pPr>
              <a:buSzPts val="1800"/>
            </a:pPr>
            <a:endParaRPr lang="en-GB" sz="1600" dirty="0">
              <a:solidFill>
                <a:schemeClr val="tx2"/>
              </a:solidFill>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Funding and conflict of interest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sp>
        <p:nvSpPr>
          <p:cNvPr id="2" name="Google Shape;153;g25eb6d6d955_0_15">
            <a:extLst>
              <a:ext uri="{FF2B5EF4-FFF2-40B4-BE49-F238E27FC236}">
                <a16:creationId xmlns:a16="http://schemas.microsoft.com/office/drawing/2014/main" id="{5DA13469-AE35-16A5-E834-89295CDD6048}"/>
              </a:ext>
            </a:extLst>
          </p:cNvPr>
          <p:cNvSpPr txBox="1">
            <a:spLocks noGrp="1"/>
          </p:cNvSpPr>
          <p:nvPr>
            <p:ph sz="quarter" idx="15"/>
          </p:nvPr>
        </p:nvSpPr>
        <p:spPr>
          <a:xfrm>
            <a:off x="620183" y="6356351"/>
            <a:ext cx="10180339" cy="365125"/>
          </a:xfrm>
          <a:prstGeom prst="rect">
            <a:avLst/>
          </a:prstGeom>
        </p:spPr>
        <p:txBody>
          <a:bodyPr spcFirstLastPara="1" wrap="square" lIns="0" tIns="0" rIns="0" bIns="0" anchor="b" anchorCtr="0">
            <a:noAutofit/>
          </a:bodyPr>
          <a:lstStyle/>
          <a:p>
            <a:pPr marL="0" lvl="0" indent="0" algn="l" rtl="0">
              <a:lnSpc>
                <a:spcPct val="90000"/>
              </a:lnSpc>
              <a:spcBef>
                <a:spcPts val="300"/>
              </a:spcBef>
              <a:spcAft>
                <a:spcPts val="0"/>
              </a:spcAft>
              <a:buNone/>
            </a:pPr>
            <a:r>
              <a:rPr lang="en-GB" sz="1100" dirty="0"/>
              <a:t>SRL, somatostatin receptor ligand</a:t>
            </a:r>
            <a:endParaRPr sz="1100" dirty="0"/>
          </a:p>
        </p:txBody>
      </p:sp>
    </p:spTree>
    <p:extLst>
      <p:ext uri="{BB962C8B-B14F-4D97-AF65-F5344CB8AC3E}">
        <p14:creationId xmlns:p14="http://schemas.microsoft.com/office/powerpoint/2010/main" val="160786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5eb6d6d955_0_15"/>
          <p:cNvSpPr txBox="1">
            <a:spLocks noGrp="1"/>
          </p:cNvSpPr>
          <p:nvPr>
            <p:ph sz="quarter" idx="12"/>
          </p:nvPr>
        </p:nvSpPr>
        <p:spPr>
          <a:xfrm>
            <a:off x="692192" y="1052736"/>
            <a:ext cx="10876416" cy="4525200"/>
          </a:xfrm>
          <a:prstGeom prst="rect">
            <a:avLst/>
          </a:prstGeom>
        </p:spPr>
        <p:txBody>
          <a:bodyPr spcFirstLastPara="1" wrap="square" lIns="0" tIns="0" rIns="0" bIns="0" anchor="t" anchorCtr="0">
            <a:noAutofit/>
          </a:bodyPr>
          <a:lstStyle/>
          <a:p>
            <a:pPr marL="457200" lvl="0" indent="-349250" algn="l" rtl="0">
              <a:spcBef>
                <a:spcPts val="1200"/>
              </a:spcBef>
              <a:spcAft>
                <a:spcPts val="0"/>
              </a:spcAft>
              <a:buSzPts val="1900"/>
              <a:buChar char="•"/>
            </a:pPr>
            <a:r>
              <a:rPr lang="en-GB" sz="1900" dirty="0"/>
              <a:t>A significant proportion of individuals with </a:t>
            </a:r>
            <a:r>
              <a:rPr lang="en-GB" sz="1900" b="1" dirty="0">
                <a:solidFill>
                  <a:schemeClr val="accent1"/>
                </a:solidFill>
              </a:rPr>
              <a:t>acromegaly and neuroendocrine tumours (NETs)</a:t>
            </a:r>
            <a:r>
              <a:rPr lang="en-GB" sz="1900" dirty="0"/>
              <a:t> are treated with </a:t>
            </a:r>
            <a:r>
              <a:rPr lang="en-GB" sz="1900" b="1" dirty="0">
                <a:solidFill>
                  <a:schemeClr val="accent1"/>
                </a:solidFill>
              </a:rPr>
              <a:t>injectable somatostatin receptor ligands (SRLs)</a:t>
            </a:r>
            <a:r>
              <a:rPr lang="en-GB" sz="1900" baseline="30000" dirty="0"/>
              <a:t>1, 2</a:t>
            </a:r>
            <a:endParaRPr lang="en-GB" sz="1900" dirty="0"/>
          </a:p>
          <a:p>
            <a:pPr marL="814387" lvl="1" indent="-349250">
              <a:spcBef>
                <a:spcPts val="600"/>
              </a:spcBef>
              <a:buSzPts val="1900"/>
              <a:buFont typeface="Arial" panose="020B0604020202020204" pitchFamily="34" charset="0"/>
              <a:buChar char="–"/>
            </a:pPr>
            <a:r>
              <a:rPr lang="en-GB" sz="1700" dirty="0"/>
              <a:t>Treatment includes both proprietary and generic options, and is characterised by its </a:t>
            </a:r>
            <a:r>
              <a:rPr lang="en-GB" sz="1700" b="1" dirty="0">
                <a:solidFill>
                  <a:schemeClr val="accent1"/>
                </a:solidFill>
              </a:rPr>
              <a:t>long-term nature and considerable costs</a:t>
            </a:r>
            <a:r>
              <a:rPr lang="en-GB" sz="1700" baseline="30000" dirty="0"/>
              <a:t>2</a:t>
            </a:r>
          </a:p>
          <a:p>
            <a:pPr marL="465137" lvl="1" indent="0">
              <a:spcBef>
                <a:spcPts val="600"/>
              </a:spcBef>
              <a:buSzPts val="1900"/>
              <a:buNone/>
            </a:pPr>
            <a:endParaRPr sz="500" baseline="30000" dirty="0"/>
          </a:p>
          <a:p>
            <a:pPr marL="457200" lvl="0" indent="-349250" algn="l" rtl="0">
              <a:spcBef>
                <a:spcPts val="1200"/>
              </a:spcBef>
              <a:spcAft>
                <a:spcPts val="0"/>
              </a:spcAft>
              <a:buSzPts val="1900"/>
              <a:buChar char="•"/>
            </a:pPr>
            <a:r>
              <a:rPr lang="en-GB" sz="1900" dirty="0"/>
              <a:t>Comprehensive </a:t>
            </a:r>
            <a:r>
              <a:rPr lang="en-GB" sz="1900" dirty="0">
                <a:solidFill>
                  <a:schemeClr val="tx2"/>
                </a:solidFill>
              </a:rPr>
              <a:t>attribute insights guide </a:t>
            </a:r>
            <a:r>
              <a:rPr lang="en-GB" sz="1900" b="1" dirty="0">
                <a:solidFill>
                  <a:schemeClr val="accent1"/>
                </a:solidFill>
              </a:rPr>
              <a:t>shared healthcare professional (HCP</a:t>
            </a:r>
            <a:r>
              <a:rPr lang="en-US" sz="1900" b="1" dirty="0">
                <a:solidFill>
                  <a:schemeClr val="accent1"/>
                </a:solidFill>
              </a:rPr>
              <a:t>) and </a:t>
            </a:r>
            <a:r>
              <a:rPr lang="en-GB" sz="1900" b="1" dirty="0">
                <a:solidFill>
                  <a:schemeClr val="accent1"/>
                </a:solidFill>
              </a:rPr>
              <a:t>patient decisions</a:t>
            </a:r>
            <a:r>
              <a:rPr lang="en-GB" sz="1900" dirty="0"/>
              <a:t>, impacting usability, storage, preparation, injection comfort, and therapeutic outcomes</a:t>
            </a:r>
          </a:p>
          <a:p>
            <a:pPr marL="814387" lvl="1" indent="-349250">
              <a:spcBef>
                <a:spcPts val="600"/>
              </a:spcBef>
              <a:buSzPts val="1900"/>
              <a:buFont typeface="Arial" panose="020B0604020202020204" pitchFamily="34" charset="0"/>
              <a:buChar char="–"/>
            </a:pPr>
            <a:r>
              <a:rPr lang="en-GB" sz="1700" dirty="0"/>
              <a:t>This informed approach addresses patient needs effectively, </a:t>
            </a:r>
            <a:r>
              <a:rPr lang="en-GB" sz="1700" b="1" dirty="0">
                <a:solidFill>
                  <a:schemeClr val="accent1"/>
                </a:solidFill>
              </a:rPr>
              <a:t>potentially leading to better treatment adherence and results</a:t>
            </a:r>
            <a:r>
              <a:rPr lang="en-GB" sz="1700" baseline="30000" dirty="0"/>
              <a:t>3-5</a:t>
            </a:r>
          </a:p>
          <a:p>
            <a:pPr marL="465137" lvl="1" indent="0">
              <a:spcBef>
                <a:spcPts val="600"/>
              </a:spcBef>
              <a:buSzPts val="1900"/>
              <a:buNone/>
            </a:pPr>
            <a:endParaRPr sz="700" baseline="30000" dirty="0"/>
          </a:p>
          <a:p>
            <a:pPr marL="457200" lvl="0" indent="-349250" algn="l" rtl="0">
              <a:spcBef>
                <a:spcPts val="1200"/>
              </a:spcBef>
              <a:spcAft>
                <a:spcPts val="0"/>
              </a:spcAft>
              <a:buSzPts val="1900"/>
              <a:buChar char="•"/>
            </a:pPr>
            <a:r>
              <a:rPr lang="en-GB" sz="1900" dirty="0"/>
              <a:t>The </a:t>
            </a:r>
            <a:r>
              <a:rPr lang="en-GB" sz="1900" b="1" dirty="0">
                <a:solidFill>
                  <a:schemeClr val="accent1"/>
                </a:solidFill>
              </a:rPr>
              <a:t>lack of comprehensive real-world data</a:t>
            </a:r>
            <a:r>
              <a:rPr lang="en-GB" sz="1900" dirty="0"/>
              <a:t> significantly</a:t>
            </a:r>
            <a:r>
              <a:rPr lang="en-GB" sz="1900" b="1" dirty="0"/>
              <a:t> </a:t>
            </a:r>
            <a:r>
              <a:rPr lang="en-GB" sz="1900" b="1" dirty="0">
                <a:solidFill>
                  <a:schemeClr val="accent1"/>
                </a:solidFill>
              </a:rPr>
              <a:t>limits the evaluation of injection experiences across different groups</a:t>
            </a:r>
            <a:r>
              <a:rPr lang="en-GB" sz="1900" dirty="0"/>
              <a:t>, including registered HCPs, non-HCP caregivers, and </a:t>
            </a:r>
            <a:br>
              <a:rPr lang="en-GB" sz="1900" dirty="0"/>
            </a:br>
            <a:r>
              <a:rPr lang="en-GB" sz="1900" dirty="0"/>
              <a:t>self-administering patients</a:t>
            </a:r>
          </a:p>
          <a:p>
            <a:pPr marL="814387" lvl="1" indent="-349250">
              <a:spcBef>
                <a:spcPts val="600"/>
              </a:spcBef>
              <a:buSzPts val="1900"/>
              <a:buFont typeface="Arial" panose="020B0604020202020204" pitchFamily="34" charset="0"/>
              <a:buChar char="–"/>
            </a:pPr>
            <a:r>
              <a:rPr lang="en-GB" sz="1700" dirty="0">
                <a:solidFill>
                  <a:schemeClr val="tx2"/>
                </a:solidFill>
              </a:rPr>
              <a:t>This can hamper a holistic understanding of challenges and benefits associated with the injection process</a:t>
            </a:r>
            <a:endParaRPr sz="1700" dirty="0">
              <a:solidFill>
                <a:schemeClr val="tx2"/>
              </a:solidFill>
            </a:endParaRPr>
          </a:p>
        </p:txBody>
      </p:sp>
      <p:sp>
        <p:nvSpPr>
          <p:cNvPr id="151" name="Google Shape;151;g25eb6d6d955_0_15"/>
          <p:cNvSpPr txBox="1">
            <a:spLocks noGrp="1"/>
          </p:cNvSpPr>
          <p:nvPr>
            <p:ph type="title"/>
          </p:nvPr>
        </p:nvSpPr>
        <p:spPr>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BACKGROUND </a:t>
            </a:r>
            <a:endParaRPr dirty="0"/>
          </a:p>
        </p:txBody>
      </p:sp>
      <p:sp>
        <p:nvSpPr>
          <p:cNvPr id="152" name="Google Shape;152;g25eb6d6d955_0_15"/>
          <p:cNvSpPr txBox="1">
            <a:spLocks noGrp="1"/>
          </p:cNvSpPr>
          <p:nvPr>
            <p:ph type="sldNum" sz="quarter" idx="4"/>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dirty="0"/>
          </a:p>
        </p:txBody>
      </p:sp>
      <p:sp>
        <p:nvSpPr>
          <p:cNvPr id="153" name="Google Shape;153;g25eb6d6d955_0_15"/>
          <p:cNvSpPr txBox="1">
            <a:spLocks noGrp="1"/>
          </p:cNvSpPr>
          <p:nvPr>
            <p:ph sz="quarter" idx="15"/>
          </p:nvPr>
        </p:nvSpPr>
        <p:spPr>
          <a:prstGeom prst="rect">
            <a:avLst/>
          </a:prstGeom>
        </p:spPr>
        <p:txBody>
          <a:bodyPr spcFirstLastPara="1" wrap="square" lIns="0" tIns="0" rIns="0" bIns="0" anchor="b" anchorCtr="0">
            <a:noAutofit/>
          </a:bodyPr>
          <a:lstStyle/>
          <a:p>
            <a:pPr marL="0" lvl="0" indent="0" algn="l" rtl="0">
              <a:lnSpc>
                <a:spcPct val="90000"/>
              </a:lnSpc>
              <a:spcBef>
                <a:spcPts val="300"/>
              </a:spcBef>
              <a:spcAft>
                <a:spcPts val="0"/>
              </a:spcAft>
              <a:buNone/>
            </a:pPr>
            <a:r>
              <a:rPr lang="en-GB" sz="1100" dirty="0"/>
              <a:t>1. Fleseriu M, et al. Lancet Diabetes Endocrinol. 2022;10:804-26; 2. O'Toole D, et al. Adv Ther. 2023;40:671-90; 3. Raimer-Hall D, Shea HC. Pediatr Nurs. 2015;41:72-7; </a:t>
            </a:r>
            <a:br>
              <a:rPr lang="en-GB" sz="1100" dirty="0"/>
            </a:br>
            <a:r>
              <a:rPr lang="en-GB" sz="1100" dirty="0"/>
              <a:t>4. Gau M, Takasawa K. J Pediatr Endocrinol Metab. 2017;30:989-93; 5. Rohrer TR, et al. Expert Opin Drug Deliv. 2017;14:1253-64</a:t>
            </a:r>
            <a:endParaRPr sz="1100" dirty="0"/>
          </a:p>
        </p:txBody>
      </p:sp>
    </p:spTree>
    <p:extLst>
      <p:ext uri="{BB962C8B-B14F-4D97-AF65-F5344CB8AC3E}">
        <p14:creationId xmlns:p14="http://schemas.microsoft.com/office/powerpoint/2010/main" val="335523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3"/>
          <p:cNvSpPr txBox="1">
            <a:spLocks noGrp="1"/>
          </p:cNvSpPr>
          <p:nvPr>
            <p:ph sz="quarter" idx="12"/>
          </p:nvPr>
        </p:nvSpPr>
        <p:spPr>
          <a:xfrm>
            <a:off x="620184" y="1425600"/>
            <a:ext cx="10963200" cy="4525200"/>
          </a:xfrm>
          <a:solidFill>
            <a:schemeClr val="bg1"/>
          </a:solidFill>
          <a:ln w="2857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lvl="0" indent="0" algn="ctr">
              <a:buNone/>
            </a:pPr>
            <a:r>
              <a:rPr lang="en-GB" sz="2400" b="1" dirty="0"/>
              <a:t>To</a:t>
            </a:r>
            <a:r>
              <a:rPr lang="en-GB" sz="2400" dirty="0"/>
              <a:t> </a:t>
            </a:r>
            <a:r>
              <a:rPr lang="en-GB" sz="2400" b="1" dirty="0">
                <a:solidFill>
                  <a:schemeClr val="tx2"/>
                </a:solidFill>
              </a:rPr>
              <a:t>define the </a:t>
            </a:r>
            <a:r>
              <a:rPr lang="en-GB" sz="2400" b="1" dirty="0">
                <a:solidFill>
                  <a:schemeClr val="accent1"/>
                </a:solidFill>
              </a:rPr>
              <a:t>key SRL device attributes </a:t>
            </a:r>
            <a:r>
              <a:rPr lang="en-GB" sz="2400" b="1" dirty="0">
                <a:solidFill>
                  <a:schemeClr val="tx2"/>
                </a:solidFill>
              </a:rPr>
              <a:t>that are </a:t>
            </a:r>
            <a:br>
              <a:rPr lang="en-GB" sz="2400" b="1" dirty="0">
                <a:solidFill>
                  <a:schemeClr val="tx2"/>
                </a:solidFill>
              </a:rPr>
            </a:br>
            <a:r>
              <a:rPr lang="en-GB" sz="2400" b="1" dirty="0">
                <a:solidFill>
                  <a:schemeClr val="tx2"/>
                </a:solidFill>
              </a:rPr>
              <a:t>associated with the </a:t>
            </a:r>
            <a:r>
              <a:rPr lang="en-GB" sz="2400" b="1" dirty="0">
                <a:solidFill>
                  <a:schemeClr val="accent1"/>
                </a:solidFill>
              </a:rPr>
              <a:t>best injection experience</a:t>
            </a:r>
            <a:r>
              <a:rPr lang="en-GB" sz="2400" dirty="0">
                <a:solidFill>
                  <a:schemeClr val="accent1"/>
                </a:solidFill>
              </a:rPr>
              <a:t> </a:t>
            </a:r>
            <a:r>
              <a:rPr lang="en-GB" sz="2400" b="1" dirty="0"/>
              <a:t>by</a:t>
            </a:r>
            <a:r>
              <a:rPr lang="en-GB" sz="2400" dirty="0"/>
              <a:t>:</a:t>
            </a:r>
          </a:p>
          <a:p>
            <a:pPr marL="0" lvl="0" indent="0" algn="ctr">
              <a:spcBef>
                <a:spcPts val="0"/>
              </a:spcBef>
              <a:buNone/>
            </a:pPr>
            <a:endParaRPr lang="en-GB" sz="1600" dirty="0"/>
          </a:p>
          <a:p>
            <a:pPr marL="0" lvl="0" indent="0" algn="ctr">
              <a:buNone/>
            </a:pPr>
            <a:r>
              <a:rPr lang="en-GB" sz="2400" b="1" dirty="0">
                <a:solidFill>
                  <a:schemeClr val="accent1"/>
                </a:solidFill>
              </a:rPr>
              <a:t>1. </a:t>
            </a:r>
            <a:r>
              <a:rPr lang="en-GB" sz="2400" dirty="0"/>
              <a:t>People living with acromegaly and NETs </a:t>
            </a:r>
          </a:p>
          <a:p>
            <a:pPr marL="0" lvl="0" indent="0" algn="ctr">
              <a:buNone/>
            </a:pPr>
            <a:r>
              <a:rPr lang="en-GB" sz="2400" b="1" dirty="0">
                <a:solidFill>
                  <a:schemeClr val="accent1"/>
                </a:solidFill>
              </a:rPr>
              <a:t>2. </a:t>
            </a:r>
            <a:r>
              <a:rPr lang="en-GB" sz="2400" dirty="0"/>
              <a:t>Injectors</a:t>
            </a:r>
          </a:p>
          <a:p>
            <a:pPr marL="0" lvl="0" indent="0" algn="ctr">
              <a:buNone/>
            </a:pPr>
            <a:r>
              <a:rPr lang="en-GB" sz="2400" b="1" dirty="0">
                <a:solidFill>
                  <a:schemeClr val="accent1"/>
                </a:solidFill>
              </a:rPr>
              <a:t>3. </a:t>
            </a:r>
            <a:r>
              <a:rPr lang="en-GB" sz="2400" dirty="0"/>
              <a:t>Prescribers</a:t>
            </a:r>
          </a:p>
          <a:p>
            <a:pPr marL="0" lvl="0" indent="0" algn="ctr">
              <a:spcBef>
                <a:spcPts val="0"/>
              </a:spcBef>
              <a:buNone/>
            </a:pPr>
            <a:endParaRPr lang="en-GB" sz="1600" dirty="0"/>
          </a:p>
          <a:p>
            <a:pPr marL="0" lvl="0" indent="0" algn="ctr">
              <a:buNone/>
            </a:pPr>
            <a:r>
              <a:rPr lang="en-GB" sz="2400" dirty="0"/>
              <a:t>in order to provide clear guidance on the </a:t>
            </a:r>
            <a:r>
              <a:rPr lang="en-GB" sz="2400" b="1" dirty="0">
                <a:solidFill>
                  <a:schemeClr val="accent1"/>
                </a:solidFill>
              </a:rPr>
              <a:t>key attributes </a:t>
            </a:r>
            <a:r>
              <a:rPr lang="en-GB" sz="2400" dirty="0"/>
              <a:t>that</a:t>
            </a:r>
            <a:br>
              <a:rPr lang="en-GB" sz="2400" dirty="0"/>
            </a:br>
            <a:r>
              <a:rPr lang="en-GB" sz="2400" dirty="0"/>
              <a:t>HCPs, patients, and caregivers are seeking from SRL devices </a:t>
            </a:r>
            <a:br>
              <a:rPr lang="en-GB" sz="2400" dirty="0"/>
            </a:br>
            <a:r>
              <a:rPr lang="en-GB" sz="2400" dirty="0"/>
              <a:t>today and in the future</a:t>
            </a:r>
          </a:p>
        </p:txBody>
      </p:sp>
      <p:sp>
        <p:nvSpPr>
          <p:cNvPr id="158" name="Google Shape;158;p3"/>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pPr lvl="0"/>
            <a:r>
              <a:rPr lang="en-GB" dirty="0">
                <a:sym typeface="Calibri"/>
              </a:rPr>
              <a:t>STUDY OBJECTIVES</a:t>
            </a:r>
          </a:p>
        </p:txBody>
      </p:sp>
      <p:sp>
        <p:nvSpPr>
          <p:cNvPr id="160" name="Google Shape;160;p3"/>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p>
            <a:pPr lvl="0"/>
            <a:fld id="{00000000-1234-1234-1234-123412341234}" type="slidenum">
              <a:rPr lang="en-GB"/>
              <a:pPr lvl="0"/>
              <a:t>5</a:t>
            </a:fld>
            <a:endParaRPr lang="en-GB" dirty="0"/>
          </a:p>
        </p:txBody>
      </p:sp>
      <p:sp>
        <p:nvSpPr>
          <p:cNvPr id="161" name="Google Shape;161;p3"/>
          <p:cNvSpPr txBox="1">
            <a:spLocks noGrp="1"/>
          </p:cNvSpPr>
          <p:nvPr>
            <p:ph sz="quarter" idx="15"/>
          </p:nvPr>
        </p:nvSpPr>
        <p:spPr>
          <a:xfrm>
            <a:off x="620183" y="6356351"/>
            <a:ext cx="10180339" cy="365125"/>
          </a:xfrm>
        </p:spPr>
        <p:txBody>
          <a:bodyPr spcFirstLastPara="1" vert="horz" wrap="square" lIns="0" tIns="0" rIns="0" bIns="0" rtlCol="0" anchor="b" anchorCtr="0">
            <a:noAutofit/>
          </a:bodyPr>
          <a:lstStyle/>
          <a:p>
            <a:pPr>
              <a:lnSpc>
                <a:spcPct val="90000"/>
              </a:lnSpc>
            </a:pPr>
            <a:r>
              <a:rPr lang="en-GB" sz="1100" dirty="0"/>
              <a:t>HCP, healthcare professional; NET, neuroendocrine tumour; SRL, somatostatin receptor ligand</a:t>
            </a:r>
          </a:p>
        </p:txBody>
      </p:sp>
    </p:spTree>
    <p:extLst>
      <p:ext uri="{BB962C8B-B14F-4D97-AF65-F5344CB8AC3E}">
        <p14:creationId xmlns:p14="http://schemas.microsoft.com/office/powerpoint/2010/main" val="131303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5eb6d6d955_0_64"/>
          <p:cNvSpPr txBox="1">
            <a:spLocks noGrp="1"/>
          </p:cNvSpPr>
          <p:nvPr>
            <p:ph sz="quarter" idx="12"/>
          </p:nvPr>
        </p:nvSpPr>
        <p:spPr>
          <a:xfrm>
            <a:off x="620184" y="1214039"/>
            <a:ext cx="10963200" cy="4525200"/>
          </a:xfrm>
          <a:prstGeom prst="rect">
            <a:avLst/>
          </a:prstGeom>
        </p:spPr>
        <p:txBody>
          <a:bodyPr spcFirstLastPara="1" wrap="square" lIns="0" tIns="0" rIns="0" bIns="0" anchor="t" anchorCtr="0">
            <a:noAutofit/>
          </a:bodyPr>
          <a:lstStyle/>
          <a:p>
            <a:pPr marL="457200" lvl="0" indent="-355600" algn="l" rtl="0">
              <a:spcBef>
                <a:spcPts val="1200"/>
              </a:spcBef>
              <a:spcAft>
                <a:spcPts val="0"/>
              </a:spcAft>
              <a:buSzPts val="2000"/>
              <a:buChar char="•"/>
            </a:pPr>
            <a:r>
              <a:rPr lang="en-GB" b="1" dirty="0">
                <a:solidFill>
                  <a:schemeClr val="accent1"/>
                </a:solidFill>
                <a:latin typeface="Arial"/>
                <a:ea typeface="Arial"/>
                <a:cs typeface="Arial"/>
                <a:sym typeface="Arial"/>
              </a:rPr>
              <a:t>Survey development</a:t>
            </a:r>
            <a:endParaRPr b="1" dirty="0">
              <a:solidFill>
                <a:schemeClr val="accent1"/>
              </a:solidFill>
              <a:latin typeface="Arial"/>
              <a:ea typeface="Arial"/>
              <a:cs typeface="Arial"/>
              <a:sym typeface="Arial"/>
            </a:endParaRPr>
          </a:p>
          <a:p>
            <a:pPr marL="914400" lvl="1" indent="-342900" algn="l" rtl="0">
              <a:spcBef>
                <a:spcPts val="600"/>
              </a:spcBef>
              <a:spcAft>
                <a:spcPts val="0"/>
              </a:spcAft>
              <a:buSzPts val="1800"/>
              <a:buFont typeface="Arial"/>
              <a:buChar char="–"/>
            </a:pPr>
            <a:r>
              <a:rPr lang="en-GB" dirty="0">
                <a:solidFill>
                  <a:schemeClr val="dk2"/>
                </a:solidFill>
                <a:latin typeface="Arial"/>
                <a:ea typeface="Arial"/>
                <a:cs typeface="Arial"/>
                <a:sym typeface="Arial"/>
              </a:rPr>
              <a:t>Survey questions were crafted with input from the Scientific Committee, including endocrinologists, specialist nurses, and patient representatives</a:t>
            </a:r>
          </a:p>
          <a:p>
            <a:pPr marL="914400" lvl="1" indent="-342900" algn="l" rtl="0">
              <a:spcBef>
                <a:spcPts val="600"/>
              </a:spcBef>
              <a:spcAft>
                <a:spcPts val="0"/>
              </a:spcAft>
              <a:buSzPts val="1800"/>
              <a:buFont typeface="Arial"/>
              <a:buChar char="–"/>
            </a:pPr>
            <a:r>
              <a:rPr lang="en-GB" dirty="0">
                <a:solidFill>
                  <a:schemeClr val="dk2"/>
                </a:solidFill>
                <a:latin typeface="Arial"/>
                <a:ea typeface="Arial"/>
                <a:cs typeface="Arial"/>
                <a:sym typeface="Arial"/>
              </a:rPr>
              <a:t>Two surveys were developed, one for patients/caregivers and another for HCPs, covering demographics, device experience, preferences, design, and ideal attributes</a:t>
            </a:r>
          </a:p>
          <a:p>
            <a:pPr marL="914400" lvl="1" indent="-342900" algn="l" rtl="0">
              <a:spcBef>
                <a:spcPts val="0"/>
              </a:spcBef>
              <a:spcAft>
                <a:spcPts val="0"/>
              </a:spcAft>
              <a:buSzPts val="1800"/>
              <a:buFont typeface="Arial"/>
              <a:buChar char="–"/>
            </a:pPr>
            <a:endParaRPr sz="1100" dirty="0">
              <a:solidFill>
                <a:schemeClr val="dk2"/>
              </a:solidFill>
              <a:latin typeface="Arial"/>
              <a:ea typeface="Arial"/>
              <a:cs typeface="Arial"/>
              <a:sym typeface="Arial"/>
            </a:endParaRPr>
          </a:p>
          <a:p>
            <a:pPr marL="457200" lvl="0" indent="-355600" algn="l" rtl="0">
              <a:spcBef>
                <a:spcPts val="1200"/>
              </a:spcBef>
              <a:spcAft>
                <a:spcPts val="0"/>
              </a:spcAft>
              <a:buSzPts val="2000"/>
              <a:buChar char="•"/>
            </a:pPr>
            <a:r>
              <a:rPr lang="en-GB" b="1" dirty="0">
                <a:solidFill>
                  <a:schemeClr val="accent1"/>
                </a:solidFill>
                <a:latin typeface="Arial"/>
                <a:ea typeface="Arial"/>
                <a:cs typeface="Arial"/>
                <a:sym typeface="Arial"/>
              </a:rPr>
              <a:t>Survey participation and approach</a:t>
            </a:r>
          </a:p>
          <a:p>
            <a:pPr marL="914400" lvl="1" indent="-342900" algn="l" rtl="0">
              <a:spcBef>
                <a:spcPts val="600"/>
              </a:spcBef>
              <a:spcAft>
                <a:spcPts val="0"/>
              </a:spcAft>
              <a:buSzPts val="1800"/>
              <a:buFont typeface="Arial"/>
              <a:buChar char="–"/>
            </a:pPr>
            <a:r>
              <a:rPr lang="en-GB" dirty="0">
                <a:latin typeface="Arial"/>
                <a:ea typeface="Arial"/>
                <a:cs typeface="Arial"/>
                <a:sym typeface="Arial"/>
              </a:rPr>
              <a:t>Patients, non-HCP caregivers, and HCPs from 11 countries took part in the survey via patient support organisations (INCA and WAPO), author efforts, and social media</a:t>
            </a:r>
          </a:p>
          <a:p>
            <a:pPr marL="914400" lvl="1" indent="-342900" algn="l" rtl="0">
              <a:spcBef>
                <a:spcPts val="600"/>
              </a:spcBef>
              <a:spcAft>
                <a:spcPts val="0"/>
              </a:spcAft>
              <a:buSzPts val="1800"/>
              <a:buFont typeface="Arial"/>
              <a:buChar char="–"/>
            </a:pPr>
            <a:r>
              <a:rPr lang="en-GB" dirty="0">
                <a:latin typeface="Arial"/>
                <a:ea typeface="Arial"/>
                <a:cs typeface="Arial"/>
                <a:sym typeface="Arial"/>
              </a:rPr>
              <a:t>Institutional review board exemption status was obtained</a:t>
            </a:r>
          </a:p>
          <a:p>
            <a:pPr marL="914400" lvl="1" indent="-342900" algn="l" rtl="0">
              <a:spcBef>
                <a:spcPts val="0"/>
              </a:spcBef>
              <a:spcAft>
                <a:spcPts val="0"/>
              </a:spcAft>
              <a:buSzPts val="1800"/>
              <a:buFont typeface="Arial"/>
              <a:buChar char="–"/>
            </a:pPr>
            <a:endParaRPr sz="1100" dirty="0">
              <a:latin typeface="Arial"/>
              <a:ea typeface="Arial"/>
              <a:cs typeface="Arial"/>
              <a:sym typeface="Arial"/>
            </a:endParaRPr>
          </a:p>
          <a:p>
            <a:pPr marL="457200" lvl="0" indent="-355600" algn="l" rtl="0">
              <a:spcBef>
                <a:spcPts val="1200"/>
              </a:spcBef>
              <a:spcAft>
                <a:spcPts val="0"/>
              </a:spcAft>
              <a:buSzPts val="2000"/>
              <a:buChar char="•"/>
            </a:pPr>
            <a:r>
              <a:rPr lang="en-GB" b="1" dirty="0">
                <a:solidFill>
                  <a:schemeClr val="accent1"/>
                </a:solidFill>
                <a:latin typeface="Arial"/>
                <a:ea typeface="Arial"/>
                <a:cs typeface="Arial"/>
                <a:sym typeface="Arial"/>
              </a:rPr>
              <a:t>Attribute groupings and scoring</a:t>
            </a:r>
          </a:p>
          <a:p>
            <a:pPr marL="914400" lvl="1" indent="-342900" algn="l" rtl="0">
              <a:spcBef>
                <a:spcPts val="600"/>
              </a:spcBef>
              <a:spcAft>
                <a:spcPts val="0"/>
              </a:spcAft>
              <a:buSzPts val="1800"/>
              <a:buFont typeface="Arial"/>
              <a:buChar char="–"/>
            </a:pPr>
            <a:r>
              <a:rPr lang="en-GB" dirty="0">
                <a:latin typeface="Arial"/>
                <a:ea typeface="Arial"/>
                <a:cs typeface="Arial"/>
                <a:sym typeface="Arial"/>
              </a:rPr>
              <a:t>Device attributes were divided into pre-injection, post-injection, design, and general categories, with participants scoring attributes on a 1 to 5 scale</a:t>
            </a:r>
          </a:p>
          <a:p>
            <a:pPr marL="914400" lvl="1" indent="-342900" algn="l" rtl="0">
              <a:spcBef>
                <a:spcPts val="600"/>
              </a:spcBef>
              <a:spcAft>
                <a:spcPts val="0"/>
              </a:spcAft>
              <a:buSzPts val="1800"/>
              <a:buFont typeface="Arial"/>
              <a:buChar char="–"/>
            </a:pPr>
            <a:r>
              <a:rPr lang="en-GB" dirty="0">
                <a:latin typeface="Arial"/>
                <a:ea typeface="Arial"/>
                <a:cs typeface="Arial"/>
                <a:sym typeface="Arial"/>
              </a:rPr>
              <a:t>The 'Top 5' ideal attributes were ranked, and open responses collected as additional feedback</a:t>
            </a:r>
            <a:endParaRPr dirty="0">
              <a:latin typeface="Arial"/>
              <a:ea typeface="Arial"/>
              <a:cs typeface="Arial"/>
              <a:sym typeface="Arial"/>
            </a:endParaRPr>
          </a:p>
        </p:txBody>
      </p:sp>
      <p:sp>
        <p:nvSpPr>
          <p:cNvPr id="168" name="Google Shape;168;g25eb6d6d955_0_64"/>
          <p:cNvSpPr txBox="1">
            <a:spLocks noGrp="1"/>
          </p:cNvSpPr>
          <p:nvPr>
            <p:ph type="title"/>
          </p:nvPr>
        </p:nvSpPr>
        <p:spPr>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latin typeface="Arial"/>
                <a:ea typeface="Arial"/>
                <a:cs typeface="Arial"/>
                <a:sym typeface="Arial"/>
              </a:rPr>
              <a:t>PARTICIPANTS and METHODS </a:t>
            </a:r>
            <a:endParaRPr dirty="0">
              <a:latin typeface="Arial"/>
              <a:ea typeface="Arial"/>
              <a:cs typeface="Arial"/>
              <a:sym typeface="Arial"/>
            </a:endParaRPr>
          </a:p>
        </p:txBody>
      </p:sp>
      <p:sp>
        <p:nvSpPr>
          <p:cNvPr id="169" name="Google Shape;169;g25eb6d6d955_0_64"/>
          <p:cNvSpPr txBox="1">
            <a:spLocks noGrp="1"/>
          </p:cNvSpPr>
          <p:nvPr>
            <p:ph type="sldNum" sz="quarter" idx="4"/>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dirty="0"/>
          </a:p>
        </p:txBody>
      </p:sp>
      <p:sp>
        <p:nvSpPr>
          <p:cNvPr id="170" name="Google Shape;170;g25eb6d6d955_0_64"/>
          <p:cNvSpPr txBox="1">
            <a:spLocks noGrp="1"/>
          </p:cNvSpPr>
          <p:nvPr>
            <p:ph sz="quarter" idx="15"/>
          </p:nvPr>
        </p:nvSpPr>
        <p:spPr>
          <a:prstGeom prst="rect">
            <a:avLst/>
          </a:prstGeom>
        </p:spPr>
        <p:txBody>
          <a:bodyPr spcFirstLastPara="1" wrap="square" lIns="0" tIns="0" rIns="0" bIns="0" anchor="b" anchorCtr="0">
            <a:noAutofit/>
          </a:bodyPr>
          <a:lstStyle/>
          <a:p>
            <a:pPr marL="0" lvl="0" indent="0" algn="l" rtl="0">
              <a:spcBef>
                <a:spcPts val="300"/>
              </a:spcBef>
              <a:spcAft>
                <a:spcPts val="0"/>
              </a:spcAft>
              <a:buNone/>
            </a:pPr>
            <a:r>
              <a:rPr lang="en-GB" sz="1100" dirty="0"/>
              <a:t>HCP, healthcare professional; INCA, International Neuroendocrine Cancer Alliance; SRL, somatostatin receptor ligand; WAPO, World Alliance of Pituitary Organizations</a:t>
            </a:r>
            <a:endParaRPr sz="1100" dirty="0"/>
          </a:p>
        </p:txBody>
      </p:sp>
    </p:spTree>
    <p:extLst>
      <p:ext uri="{BB962C8B-B14F-4D97-AF65-F5344CB8AC3E}">
        <p14:creationId xmlns:p14="http://schemas.microsoft.com/office/powerpoint/2010/main" val="31018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noFill/>
          <a:ln>
            <a:noFill/>
          </a:ln>
        </p:spPr>
        <p:txBody>
          <a:bodyPr spcFirstLastPara="1" wrap="square" lIns="0" tIns="0" rIns="0" bIns="0" anchor="ctr" anchorCtr="0">
            <a:normAutofit/>
          </a:bodyPr>
          <a:lstStyle/>
          <a:p>
            <a:pPr lvl="0"/>
            <a:r>
              <a:rPr lang="en-GB" dirty="0"/>
              <a:t>HCP and PATIENT/CAREGIVER SURVEY: RESPONDENTS DEMOGRAPHICS </a:t>
            </a:r>
          </a:p>
        </p:txBody>
      </p:sp>
      <p:sp>
        <p:nvSpPr>
          <p:cNvPr id="176" name="Google Shape;176;p6"/>
          <p:cNvSpPr txBox="1">
            <a:spLocks noGrp="1"/>
          </p:cNvSpPr>
          <p:nvPr>
            <p:ph type="sldNum" sz="quarter" idx="4"/>
          </p:nvPr>
        </p:nvSpPr>
        <p:spPr>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9pPr>
          </a:lstStyle>
          <a:p>
            <a:pPr lvl="0"/>
            <a:fld id="{00000000-1234-1234-1234-123412341234}" type="slidenum">
              <a:rPr lang="en-GB" smtClean="0"/>
              <a:pPr lvl="0"/>
              <a:t>7</a:t>
            </a:fld>
            <a:endParaRPr lang="en-GB" dirty="0"/>
          </a:p>
        </p:txBody>
      </p:sp>
      <p:sp>
        <p:nvSpPr>
          <p:cNvPr id="177" name="Google Shape;177;p6"/>
          <p:cNvSpPr txBox="1">
            <a:spLocks noGrp="1"/>
          </p:cNvSpPr>
          <p:nvPr>
            <p:ph type="body" idx="4294967295"/>
          </p:nvPr>
        </p:nvSpPr>
        <p:spPr>
          <a:xfrm>
            <a:off x="619200" y="6356350"/>
            <a:ext cx="8116888" cy="365125"/>
          </a:xfrm>
          <a:prstGeom prst="rect">
            <a:avLst/>
          </a:prstGeom>
        </p:spPr>
        <p:txBody>
          <a:bodyPr spcFirstLastPara="1" wrap="square" lIns="0" tIns="0" rIns="0" bIns="0" anchor="b" anchorCtr="0">
            <a:noAutofit/>
          </a:bodyPr>
          <a:lstStyle/>
          <a:p>
            <a:pPr marL="0" lvl="0" indent="0" algn="l" rtl="0">
              <a:lnSpc>
                <a:spcPct val="80000"/>
              </a:lnSpc>
              <a:spcBef>
                <a:spcPts val="1200"/>
              </a:spcBef>
              <a:spcAft>
                <a:spcPts val="0"/>
              </a:spcAft>
              <a:buSzPts val="440"/>
              <a:buNone/>
            </a:pPr>
            <a:r>
              <a:rPr lang="en-GB" sz="1100" dirty="0">
                <a:solidFill>
                  <a:schemeClr val="lt1"/>
                </a:solidFill>
              </a:rPr>
              <a:t>HCP, healthcare professional</a:t>
            </a:r>
            <a:endParaRPr sz="1100" dirty="0">
              <a:solidFill>
                <a:schemeClr val="lt1"/>
              </a:solidFill>
            </a:endParaRPr>
          </a:p>
        </p:txBody>
      </p:sp>
    </p:spTree>
    <p:extLst>
      <p:ext uri="{BB962C8B-B14F-4D97-AF65-F5344CB8AC3E}">
        <p14:creationId xmlns:p14="http://schemas.microsoft.com/office/powerpoint/2010/main" val="21377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619125" y="258763"/>
            <a:ext cx="10963275" cy="865187"/>
          </a:xfrm>
          <a:noFill/>
          <a:ln>
            <a:noFill/>
          </a:ln>
        </p:spPr>
        <p:txBody>
          <a:bodyPr spcFirstLastPara="1" wrap="square" lIns="0" tIns="0" rIns="0" bIns="0" anchor="t" anchorCtr="0">
            <a:normAutofit/>
          </a:bodyPr>
          <a:lstStyle/>
          <a:p>
            <a:pPr lvl="0"/>
            <a:r>
              <a:rPr lang="en-GB" dirty="0"/>
              <a:t>HCP and PATIENT/CAREGIVER SURVEY: DEMOGRAPHICS</a:t>
            </a:r>
          </a:p>
        </p:txBody>
      </p:sp>
      <p:sp>
        <p:nvSpPr>
          <p:cNvPr id="184" name="Google Shape;184;p10"/>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p>
            <a:pPr lvl="0"/>
            <a:fld id="{00000000-1234-1234-1234-123412341234}" type="slidenum">
              <a:rPr lang="en-GB"/>
              <a:pPr lvl="0"/>
              <a:t>8</a:t>
            </a:fld>
            <a:endParaRPr lang="en-GB" dirty="0"/>
          </a:p>
        </p:txBody>
      </p:sp>
      <p:sp>
        <p:nvSpPr>
          <p:cNvPr id="2" name="Content Placeholder 1">
            <a:extLst>
              <a:ext uri="{FF2B5EF4-FFF2-40B4-BE49-F238E27FC236}">
                <a16:creationId xmlns:a16="http://schemas.microsoft.com/office/drawing/2014/main" id="{FA149F2F-BAE4-DB72-B3A0-684D03B8294B}"/>
              </a:ext>
            </a:extLst>
          </p:cNvPr>
          <p:cNvSpPr>
            <a:spLocks noGrp="1"/>
          </p:cNvSpPr>
          <p:nvPr>
            <p:ph sz="quarter" idx="15"/>
          </p:nvPr>
        </p:nvSpPr>
        <p:spPr>
          <a:xfrm>
            <a:off x="620183" y="6356351"/>
            <a:ext cx="10180339" cy="365125"/>
          </a:xfrm>
        </p:spPr>
        <p:txBody>
          <a:bodyPr spcFirstLastPara="1" vert="horz" wrap="square" lIns="0" tIns="0" rIns="0" bIns="0" rtlCol="0" anchor="b" anchorCtr="0">
            <a:noAutofit/>
          </a:bodyPr>
          <a:lstStyle/>
          <a:p>
            <a:pPr>
              <a:tabLst>
                <a:tab pos="88900" algn="l"/>
              </a:tabLst>
            </a:pPr>
            <a:r>
              <a:rPr lang="en-GB" sz="1100" baseline="30000" dirty="0">
                <a:sym typeface="Arial"/>
              </a:rPr>
              <a:t>a</a:t>
            </a:r>
            <a:r>
              <a:rPr lang="en-GB" sz="1100" dirty="0">
                <a:sym typeface="Arial"/>
              </a:rPr>
              <a:t>	One patient with NET responded ‘rather not say’ to the question regarding gender identification; this is indicated as &lt;1% for transparency</a:t>
            </a:r>
          </a:p>
          <a:p>
            <a:pPr>
              <a:tabLst>
                <a:tab pos="88900" algn="l"/>
              </a:tabLst>
            </a:pPr>
            <a:r>
              <a:rPr lang="en-GB" sz="1100" dirty="0"/>
              <a:t>HCP, healthcare professional; NET, neuroendocrine tumour; UK, United Kingdom; USA, United States of America</a:t>
            </a:r>
          </a:p>
        </p:txBody>
      </p:sp>
      <p:graphicFrame>
        <p:nvGraphicFramePr>
          <p:cNvPr id="183" name="Google Shape;183;p10"/>
          <p:cNvGraphicFramePr/>
          <p:nvPr>
            <p:extLst>
              <p:ext uri="{D42A27DB-BD31-4B8C-83A1-F6EECF244321}">
                <p14:modId xmlns:p14="http://schemas.microsoft.com/office/powerpoint/2010/main" val="897796554"/>
              </p:ext>
            </p:extLst>
          </p:nvPr>
        </p:nvGraphicFramePr>
        <p:xfrm>
          <a:off x="619125" y="1123076"/>
          <a:ext cx="10874775" cy="5077475"/>
        </p:xfrm>
        <a:graphic>
          <a:graphicData uri="http://schemas.openxmlformats.org/drawingml/2006/table">
            <a:tbl>
              <a:tblPr firstRow="1" bandRow="1">
                <a:tableStyleId>{5C22544A-7EE6-4342-B048-85BDC9FD1C3A}</a:tableStyleId>
              </a:tblPr>
              <a:tblGrid>
                <a:gridCol w="3380475">
                  <a:extLst>
                    <a:ext uri="{9D8B030D-6E8A-4147-A177-3AD203B41FA5}">
                      <a16:colId xmlns:a16="http://schemas.microsoft.com/office/drawing/2014/main" val="20000"/>
                    </a:ext>
                  </a:extLst>
                </a:gridCol>
                <a:gridCol w="1873575">
                  <a:extLst>
                    <a:ext uri="{9D8B030D-6E8A-4147-A177-3AD203B41FA5}">
                      <a16:colId xmlns:a16="http://schemas.microsoft.com/office/drawing/2014/main" val="20001"/>
                    </a:ext>
                  </a:extLst>
                </a:gridCol>
                <a:gridCol w="1873575">
                  <a:extLst>
                    <a:ext uri="{9D8B030D-6E8A-4147-A177-3AD203B41FA5}">
                      <a16:colId xmlns:a16="http://schemas.microsoft.com/office/drawing/2014/main" val="20002"/>
                    </a:ext>
                  </a:extLst>
                </a:gridCol>
                <a:gridCol w="1873575">
                  <a:extLst>
                    <a:ext uri="{9D8B030D-6E8A-4147-A177-3AD203B41FA5}">
                      <a16:colId xmlns:a16="http://schemas.microsoft.com/office/drawing/2014/main" val="20003"/>
                    </a:ext>
                  </a:extLst>
                </a:gridCol>
                <a:gridCol w="1873575">
                  <a:extLst>
                    <a:ext uri="{9D8B030D-6E8A-4147-A177-3AD203B41FA5}">
                      <a16:colId xmlns:a16="http://schemas.microsoft.com/office/drawing/2014/main" val="20004"/>
                    </a:ext>
                  </a:extLst>
                </a:gridCol>
              </a:tblGrid>
              <a:tr h="295350">
                <a:tc>
                  <a:txBody>
                    <a:bodyPr/>
                    <a:lstStyle/>
                    <a:p>
                      <a:pPr marL="98425" marR="0" lvl="0" indent="0" algn="l" rtl="0">
                        <a:spcBef>
                          <a:spcPts val="0"/>
                        </a:spcBef>
                        <a:spcAft>
                          <a:spcPts val="0"/>
                        </a:spcAft>
                        <a:buNone/>
                      </a:pPr>
                      <a:endParaRPr sz="1300" u="none" strike="noStrike" cap="none" dirty="0">
                        <a:latin typeface="Arial" panose="020B0604020202020204" pitchFamily="34" charset="0"/>
                        <a:ea typeface="Arial"/>
                        <a:cs typeface="Arial" panose="020B0604020202020204" pitchFamily="34" charset="0"/>
                        <a:sym typeface="Arial"/>
                      </a:endParaRPr>
                    </a:p>
                  </a:txBody>
                  <a:tcPr marL="0" marR="0" marT="36000" marB="36000" anchor="ctr">
                    <a:lnB w="12700" cap="flat" cmpd="sng" algn="ctr">
                      <a:noFill/>
                      <a:prstDash val="solid"/>
                      <a:round/>
                      <a:headEnd type="none" w="med" len="med"/>
                      <a:tailEnd type="none" w="med" len="med"/>
                    </a:lnB>
                  </a:tcPr>
                </a:tc>
                <a:tc gridSpan="3">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Patients/Caregivers</a:t>
                      </a:r>
                      <a:endParaRPr sz="1300" u="none" strike="noStrike" cap="none" dirty="0">
                        <a:latin typeface="Arial" panose="020B0604020202020204" pitchFamily="34" charset="0"/>
                        <a:ea typeface="Arial"/>
                        <a:cs typeface="Arial" panose="020B0604020202020204" pitchFamily="34" charset="0"/>
                        <a:sym typeface="Arial"/>
                      </a:endParaRPr>
                    </a:p>
                  </a:txBody>
                  <a:tcPr marL="0" marR="0" marT="36000" marB="36000"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300" dirty="0">
                        <a:latin typeface="Arial" panose="020B0604020202020204" pitchFamily="34" charset="0"/>
                        <a:ea typeface="Arial"/>
                        <a:cs typeface="Arial" panose="020B0604020202020204" pitchFamily="34" charset="0"/>
                        <a:sym typeface="Arial"/>
                      </a:endParaRPr>
                    </a:p>
                  </a:txBody>
                  <a:tcPr marL="0" marR="0" marT="36000" marB="36000" anchor="ct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295350">
                <a:tc>
                  <a:txBody>
                    <a:bodyPr/>
                    <a:lstStyle/>
                    <a:p>
                      <a:pPr marL="98425" marR="0" lvl="0" indent="0" algn="l" rtl="0">
                        <a:spcBef>
                          <a:spcPts val="0"/>
                        </a:spcBef>
                        <a:spcAft>
                          <a:spcPts val="0"/>
                        </a:spcAft>
                        <a:buNone/>
                      </a:pPr>
                      <a:r>
                        <a:rPr lang="en-GB" sz="1300" b="1" u="none" strike="noStrike" cap="none" dirty="0">
                          <a:solidFill>
                            <a:schemeClr val="lt1"/>
                          </a:solidFill>
                          <a:latin typeface="Arial" panose="020B0604020202020204" pitchFamily="34" charset="0"/>
                          <a:cs typeface="Arial" panose="020B0604020202020204" pitchFamily="34" charset="0"/>
                          <a:sym typeface="Arial"/>
                        </a:rPr>
                        <a:t>Demographics</a:t>
                      </a:r>
                      <a:endParaRPr b="1" dirty="0">
                        <a:solidFill>
                          <a:schemeClr val="lt1"/>
                        </a:solidFill>
                        <a:latin typeface="Arial" panose="020B0604020202020204" pitchFamily="34" charset="0"/>
                        <a:cs typeface="Arial" panose="020B0604020202020204" pitchFamily="34" charset="0"/>
                      </a:endParaRPr>
                    </a:p>
                  </a:txBody>
                  <a:tcPr marL="0" marR="0" marT="36000" marB="36000" anchor="ct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spcBef>
                          <a:spcPts val="0"/>
                        </a:spcBef>
                        <a:spcAft>
                          <a:spcPts val="0"/>
                        </a:spcAft>
                        <a:buNone/>
                      </a:pPr>
                      <a:r>
                        <a:rPr lang="en-GB" sz="1300" b="1" u="none" strike="noStrike" cap="none" dirty="0">
                          <a:solidFill>
                            <a:schemeClr val="lt1"/>
                          </a:solidFill>
                          <a:latin typeface="Arial" panose="020B0604020202020204" pitchFamily="34" charset="0"/>
                          <a:cs typeface="Arial" panose="020B0604020202020204" pitchFamily="34" charset="0"/>
                          <a:sym typeface="Arial"/>
                        </a:rPr>
                        <a:t>Total (N=211)</a:t>
                      </a:r>
                      <a:endParaRPr b="1" dirty="0">
                        <a:solidFill>
                          <a:schemeClr val="lt1"/>
                        </a:solidFill>
                        <a:latin typeface="Arial" panose="020B0604020202020204" pitchFamily="34" charset="0"/>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spcBef>
                          <a:spcPts val="0"/>
                        </a:spcBef>
                        <a:spcAft>
                          <a:spcPts val="0"/>
                        </a:spcAft>
                        <a:buNone/>
                      </a:pPr>
                      <a:r>
                        <a:rPr lang="en-GB" sz="1300" b="1" u="none" strike="noStrike" cap="none" dirty="0">
                          <a:solidFill>
                            <a:schemeClr val="lt1"/>
                          </a:solidFill>
                          <a:latin typeface="Arial" panose="020B0604020202020204" pitchFamily="34" charset="0"/>
                          <a:cs typeface="Arial" panose="020B0604020202020204" pitchFamily="34" charset="0"/>
                          <a:sym typeface="Arial"/>
                        </a:rPr>
                        <a:t>Acromegaly (n=54)</a:t>
                      </a:r>
                      <a:endParaRPr b="1" dirty="0">
                        <a:solidFill>
                          <a:schemeClr val="lt1"/>
                        </a:solidFill>
                        <a:latin typeface="Arial" panose="020B0604020202020204" pitchFamily="34" charset="0"/>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spcBef>
                          <a:spcPts val="0"/>
                        </a:spcBef>
                        <a:spcAft>
                          <a:spcPts val="0"/>
                        </a:spcAft>
                        <a:buNone/>
                      </a:pPr>
                      <a:r>
                        <a:rPr lang="en-GB" sz="1300" b="1" u="none" strike="noStrike" cap="none" dirty="0">
                          <a:solidFill>
                            <a:schemeClr val="lt1"/>
                          </a:solidFill>
                          <a:latin typeface="Arial" panose="020B0604020202020204" pitchFamily="34" charset="0"/>
                          <a:cs typeface="Arial" panose="020B0604020202020204" pitchFamily="34" charset="0"/>
                          <a:sym typeface="Arial"/>
                        </a:rPr>
                        <a:t>NET (n=157)</a:t>
                      </a:r>
                      <a:endParaRPr b="1" dirty="0">
                        <a:solidFill>
                          <a:schemeClr val="lt1"/>
                        </a:solidFill>
                        <a:latin typeface="Arial" panose="020B0604020202020204" pitchFamily="34" charset="0"/>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spcBef>
                          <a:spcPts val="0"/>
                        </a:spcBef>
                        <a:spcAft>
                          <a:spcPts val="0"/>
                        </a:spcAft>
                        <a:buNone/>
                      </a:pPr>
                      <a:r>
                        <a:rPr lang="en-GB" sz="1300" b="1" dirty="0">
                          <a:solidFill>
                            <a:schemeClr val="lt1"/>
                          </a:solidFill>
                          <a:latin typeface="Arial" panose="020B0604020202020204" pitchFamily="34" charset="0"/>
                          <a:cs typeface="Arial" panose="020B0604020202020204" pitchFamily="34" charset="0"/>
                          <a:sym typeface="Arial"/>
                        </a:rPr>
                        <a:t>HCP (n=52)</a:t>
                      </a:r>
                      <a:endParaRPr sz="1300" b="1" u="none" strike="noStrike" cap="none" dirty="0">
                        <a:solidFill>
                          <a:schemeClr val="lt1"/>
                        </a:solidFill>
                        <a:latin typeface="Arial" panose="020B0604020202020204" pitchFamily="34" charset="0"/>
                        <a:ea typeface="Arial"/>
                        <a:cs typeface="Arial" panose="020B0604020202020204" pitchFamily="34" charset="0"/>
                        <a:sym typeface="Arial"/>
                      </a:endParaRPr>
                    </a:p>
                  </a:txBody>
                  <a:tcPr marL="0" marR="0" marT="36000" marB="36000" anchor="ct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16625">
                <a:tc>
                  <a:txBody>
                    <a:bodyPr/>
                    <a:lstStyle/>
                    <a:p>
                      <a:pPr marL="141288" marR="0" lvl="0" indent="0" algn="l" rtl="0">
                        <a:spcBef>
                          <a:spcPts val="0"/>
                        </a:spcBef>
                        <a:spcAft>
                          <a:spcPts val="0"/>
                        </a:spcAft>
                        <a:buNone/>
                      </a:pPr>
                      <a:r>
                        <a:rPr lang="en-GB" sz="1300" b="1" u="none" strike="noStrike" cap="none" dirty="0">
                          <a:solidFill>
                            <a:schemeClr val="dk1"/>
                          </a:solidFill>
                          <a:latin typeface="Arial" panose="020B0604020202020204" pitchFamily="34" charset="0"/>
                          <a:cs typeface="Arial" panose="020B0604020202020204" pitchFamily="34" charset="0"/>
                          <a:sym typeface="Arial"/>
                        </a:rPr>
                        <a:t>Country</a:t>
                      </a:r>
                      <a:endParaRPr sz="13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lvl="0" indent="0" algn="ctr" rtl="0">
                        <a:spcBef>
                          <a:spcPts val="0"/>
                        </a:spcBef>
                        <a:spcAft>
                          <a:spcPts val="0"/>
                        </a:spcAft>
                        <a:buNone/>
                      </a:pP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lvl="0" indent="0" algn="ctr" rtl="0">
                        <a:spcBef>
                          <a:spcPts val="0"/>
                        </a:spcBef>
                        <a:spcAft>
                          <a:spcPts val="0"/>
                        </a:spcAft>
                        <a:buNone/>
                      </a:pP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lvl="0" indent="0" algn="ctr" rtl="0">
                        <a:lnSpc>
                          <a:spcPct val="100000"/>
                        </a:lnSpc>
                        <a:spcBef>
                          <a:spcPts val="0"/>
                        </a:spcBef>
                        <a:spcAft>
                          <a:spcPts val="0"/>
                        </a:spcAft>
                        <a:buClr>
                          <a:schemeClr val="dk1"/>
                        </a:buClr>
                        <a:buSzPts val="1300"/>
                        <a:buFont typeface="Calibri"/>
                        <a:buNone/>
                      </a:pP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lvl="0" indent="0" algn="ctr" rtl="0">
                        <a:lnSpc>
                          <a:spcPct val="100000"/>
                        </a:lnSpc>
                        <a:spcBef>
                          <a:spcPts val="0"/>
                        </a:spcBef>
                        <a:spcAft>
                          <a:spcPts val="0"/>
                        </a:spcAft>
                        <a:buNone/>
                      </a:pP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USA</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36%</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41%</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35%</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19%</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3"/>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Denmark</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22%</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20%</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22%</a:t>
                      </a:r>
                      <a:endParaRPr dirty="0">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Clr>
                          <a:schemeClr val="dk1"/>
                        </a:buClr>
                        <a:buSzPts val="1100"/>
                        <a:buFont typeface="Arial"/>
                        <a:buNone/>
                      </a:pPr>
                      <a:r>
                        <a:rPr lang="en-GB" sz="1300" dirty="0">
                          <a:latin typeface="Arial" panose="020B0604020202020204" pitchFamily="34" charset="0"/>
                          <a:cs typeface="Arial" panose="020B0604020202020204" pitchFamily="34" charset="0"/>
                          <a:sym typeface="Arial"/>
                        </a:rPr>
                        <a:t>23%</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4"/>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Spain</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21%</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27%</a:t>
                      </a:r>
                      <a:endParaRPr dirty="0">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10%</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5"/>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Australia</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7%</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0%</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10%</a:t>
                      </a:r>
                      <a:endParaRPr dirty="0">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Clr>
                          <a:schemeClr val="dk1"/>
                        </a:buClr>
                        <a:buSzPts val="1100"/>
                        <a:buFont typeface="Arial"/>
                        <a:buNone/>
                      </a:pPr>
                      <a:r>
                        <a:rPr lang="en-GB" sz="1300" dirty="0">
                          <a:latin typeface="Arial" panose="020B0604020202020204" pitchFamily="34" charset="0"/>
                          <a:cs typeface="Arial" panose="020B0604020202020204" pitchFamily="34" charset="0"/>
                          <a:sym typeface="Arial"/>
                        </a:rPr>
                        <a:t>4%</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6"/>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Canada</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4%</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4%</a:t>
                      </a:r>
                      <a:endParaRPr dirty="0">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Clr>
                          <a:schemeClr val="dk1"/>
                        </a:buClr>
                        <a:buSzPts val="1100"/>
                        <a:buFont typeface="Arial"/>
                        <a:buNone/>
                      </a:pPr>
                      <a:r>
                        <a:rPr lang="en-GB" sz="1300" dirty="0">
                          <a:latin typeface="Arial" panose="020B0604020202020204" pitchFamily="34" charset="0"/>
                          <a:cs typeface="Arial" panose="020B0604020202020204" pitchFamily="34" charset="0"/>
                          <a:sym typeface="Arial"/>
                        </a:rPr>
                        <a:t>0%</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7"/>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Norway</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3%</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11%</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1%</a:t>
                      </a:r>
                      <a:endParaRPr dirty="0">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Clr>
                          <a:schemeClr val="dk1"/>
                        </a:buClr>
                        <a:buSzPts val="1100"/>
                        <a:buFont typeface="Arial"/>
                        <a:buNone/>
                      </a:pPr>
                      <a:r>
                        <a:rPr lang="en-GB" sz="1300" dirty="0">
                          <a:latin typeface="Arial" panose="020B0604020202020204" pitchFamily="34" charset="0"/>
                          <a:cs typeface="Arial" panose="020B0604020202020204" pitchFamily="34" charset="0"/>
                          <a:sym typeface="Arial"/>
                        </a:rPr>
                        <a:t>10%</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8"/>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Mexico</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3%</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13%</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0%</a:t>
                      </a:r>
                      <a:endParaRPr dirty="0">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Clr>
                          <a:schemeClr val="dk1"/>
                        </a:buClr>
                        <a:buSzPts val="1100"/>
                        <a:buFont typeface="Arial"/>
                        <a:buNone/>
                      </a:pPr>
                      <a:r>
                        <a:rPr lang="en-GB" sz="1300" dirty="0">
                          <a:latin typeface="Arial" panose="020B0604020202020204" pitchFamily="34" charset="0"/>
                          <a:cs typeface="Arial" panose="020B0604020202020204" pitchFamily="34" charset="0"/>
                          <a:sym typeface="Arial"/>
                        </a:rPr>
                        <a:t>6%</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09"/>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Ireland</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9%</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0%</a:t>
                      </a:r>
                      <a:endParaRPr dirty="0">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Clr>
                          <a:schemeClr val="dk1"/>
                        </a:buClr>
                        <a:buSzPts val="1100"/>
                        <a:buFont typeface="Arial"/>
                        <a:buNone/>
                      </a:pPr>
                      <a:r>
                        <a:rPr lang="en-GB" sz="1300" dirty="0">
                          <a:latin typeface="Arial" panose="020B0604020202020204" pitchFamily="34" charset="0"/>
                          <a:cs typeface="Arial" panose="020B0604020202020204" pitchFamily="34" charset="0"/>
                          <a:sym typeface="Arial"/>
                        </a:rPr>
                        <a:t>0%</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0"/>
                  </a:ext>
                </a:extLst>
              </a:tr>
              <a:tr h="227050">
                <a:tc>
                  <a:txBody>
                    <a:bodyPr/>
                    <a:lstStyle/>
                    <a:p>
                      <a:pPr marL="581025"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UK</a:t>
                      </a:r>
                      <a:endParaRPr dirty="0">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1%</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a:t>
                      </a:r>
                      <a:endParaRPr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1%</a:t>
                      </a:r>
                      <a:endParaRPr dirty="0">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Clr>
                          <a:schemeClr val="dk1"/>
                        </a:buClr>
                        <a:buSzPts val="1100"/>
                        <a:buFont typeface="Arial"/>
                        <a:buNone/>
                      </a:pPr>
                      <a:r>
                        <a:rPr lang="en-GB" sz="1300" dirty="0">
                          <a:latin typeface="Arial" panose="020B0604020202020204" pitchFamily="34" charset="0"/>
                          <a:cs typeface="Arial" panose="020B0604020202020204" pitchFamily="34" charset="0"/>
                          <a:sym typeface="Arial"/>
                        </a:rPr>
                        <a:t>13%</a:t>
                      </a:r>
                      <a:endParaRPr sz="1300" dirty="0">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1"/>
                  </a:ext>
                </a:extLst>
              </a:tr>
              <a:tr h="227050">
                <a:tc>
                  <a:txBody>
                    <a:bodyPr/>
                    <a:lstStyle/>
                    <a:p>
                      <a:pPr marL="581025" marR="0" lvl="0" indent="0" algn="l" rtl="0">
                        <a:spcBef>
                          <a:spcPts val="0"/>
                        </a:spcBef>
                        <a:spcAft>
                          <a:spcPts val="0"/>
                        </a:spcAft>
                        <a:buNone/>
                      </a:pPr>
                      <a:r>
                        <a:rPr lang="en-GB" sz="1300" dirty="0">
                          <a:latin typeface="Arial" panose="020B0604020202020204" pitchFamily="34" charset="0"/>
                          <a:cs typeface="Arial" panose="020B0604020202020204" pitchFamily="34" charset="0"/>
                          <a:sym typeface="Arial"/>
                        </a:rPr>
                        <a:t>Chile </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525" marR="9525" marT="9525"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0%</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0%</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0%</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latin typeface="Arial" panose="020B0604020202020204" pitchFamily="34" charset="0"/>
                          <a:cs typeface="Arial" panose="020B0604020202020204" pitchFamily="34" charset="0"/>
                          <a:sym typeface="Arial"/>
                        </a:rPr>
                        <a:t>15%</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2"/>
                  </a:ext>
                </a:extLst>
              </a:tr>
              <a:tr h="216625">
                <a:tc>
                  <a:txBody>
                    <a:bodyPr/>
                    <a:lstStyle/>
                    <a:p>
                      <a:pPr marL="141288" marR="0" lvl="0" indent="0" algn="l" rtl="0">
                        <a:spcBef>
                          <a:spcPts val="0"/>
                        </a:spcBef>
                        <a:spcAft>
                          <a:spcPts val="0"/>
                        </a:spcAft>
                        <a:buNone/>
                      </a:pPr>
                      <a:r>
                        <a:rPr lang="en-GB" sz="1300" b="1" u="none" strike="noStrike" cap="none" dirty="0">
                          <a:solidFill>
                            <a:schemeClr val="dk1"/>
                          </a:solidFill>
                          <a:latin typeface="Arial" panose="020B0604020202020204" pitchFamily="34" charset="0"/>
                          <a:cs typeface="Arial" panose="020B0604020202020204" pitchFamily="34" charset="0"/>
                          <a:sym typeface="Arial"/>
                        </a:rPr>
                        <a:t>Age in years</a:t>
                      </a:r>
                      <a:endParaRPr sz="13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l" rtl="0">
                        <a:spcBef>
                          <a:spcPts val="0"/>
                        </a:spcBef>
                        <a:spcAft>
                          <a:spcPts val="0"/>
                        </a:spcAft>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l" rtl="0">
                        <a:spcBef>
                          <a:spcPts val="0"/>
                        </a:spcBef>
                        <a:spcAft>
                          <a:spcPts val="0"/>
                        </a:spcAft>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3"/>
                  </a:ext>
                </a:extLst>
              </a:tr>
              <a:tr h="23330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18-29</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lvl="0" indent="0" algn="ctr" rtl="0">
                        <a:spcBef>
                          <a:spcPts val="0"/>
                        </a:spcBef>
                        <a:spcAft>
                          <a:spcPts val="0"/>
                        </a:spcAft>
                        <a:buNone/>
                      </a:pPr>
                      <a:r>
                        <a:rPr lang="en-GB" sz="1300" dirty="0">
                          <a:latin typeface="Arial" panose="020B0604020202020204" pitchFamily="34" charset="0"/>
                          <a:cs typeface="Arial" panose="020B0604020202020204" pitchFamily="34" charset="0"/>
                        </a:rPr>
                        <a:t>2%</a:t>
                      </a:r>
                      <a:endParaRPr sz="13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4"/>
                  </a:ext>
                </a:extLst>
              </a:tr>
              <a:tr h="23330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30-45</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10%</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6%</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lvl="0" indent="0" algn="ctr" rtl="0">
                        <a:spcBef>
                          <a:spcPts val="0"/>
                        </a:spcBef>
                        <a:spcAft>
                          <a:spcPts val="0"/>
                        </a:spcAft>
                        <a:buNone/>
                      </a:pPr>
                      <a:r>
                        <a:rPr lang="en-GB" sz="1300" dirty="0">
                          <a:latin typeface="Arial" panose="020B0604020202020204" pitchFamily="34" charset="0"/>
                          <a:cs typeface="Arial" panose="020B0604020202020204" pitchFamily="34" charset="0"/>
                        </a:rPr>
                        <a:t>40%</a:t>
                      </a:r>
                      <a:endParaRPr sz="13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5"/>
                  </a:ext>
                </a:extLst>
              </a:tr>
              <a:tr h="233300">
                <a:tc>
                  <a:txBody>
                    <a:bodyPr/>
                    <a:lstStyle/>
                    <a:p>
                      <a:pPr marL="541338" marR="0" lvl="0" indent="0" algn="l"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46-64</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52%</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50%</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solidFill>
                            <a:schemeClr val="dk1"/>
                          </a:solidFill>
                          <a:latin typeface="Arial" panose="020B0604020202020204" pitchFamily="34" charset="0"/>
                          <a:cs typeface="Arial" panose="020B0604020202020204" pitchFamily="34" charset="0"/>
                          <a:sym typeface="Arial"/>
                        </a:rPr>
                        <a:t>53%</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lvl="0" indent="0" algn="ctr" rtl="0">
                        <a:spcBef>
                          <a:spcPts val="0"/>
                        </a:spcBef>
                        <a:spcAft>
                          <a:spcPts val="0"/>
                        </a:spcAft>
                        <a:buNone/>
                      </a:pPr>
                      <a:r>
                        <a:rPr lang="en-GB" sz="1300" dirty="0">
                          <a:latin typeface="Arial" panose="020B0604020202020204" pitchFamily="34" charset="0"/>
                          <a:cs typeface="Arial" panose="020B0604020202020204" pitchFamily="34" charset="0"/>
                        </a:rPr>
                        <a:t>48%</a:t>
                      </a:r>
                      <a:endParaRPr sz="13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6"/>
                  </a:ext>
                </a:extLst>
              </a:tr>
              <a:tr h="216625">
                <a:tc>
                  <a:txBody>
                    <a:bodyPr/>
                    <a:lstStyle/>
                    <a:p>
                      <a:pPr marL="541338" marR="0" lvl="0" indent="0" algn="l" rtl="0">
                        <a:spcBef>
                          <a:spcPts val="0"/>
                        </a:spcBef>
                        <a:spcAft>
                          <a:spcPts val="0"/>
                        </a:spcAft>
                        <a:buNone/>
                      </a:pPr>
                      <a:r>
                        <a:rPr lang="en-GB" sz="1300" dirty="0">
                          <a:latin typeface="Arial" panose="020B0604020202020204" pitchFamily="34" charset="0"/>
                          <a:cs typeface="Arial" panose="020B0604020202020204" pitchFamily="34" charset="0"/>
                          <a:sym typeface="Arial"/>
                        </a:rPr>
                        <a:t>&gt;65</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3</a:t>
                      </a:r>
                      <a:r>
                        <a:rPr lang="en-GB" sz="1300" dirty="0">
                          <a:latin typeface="Arial" panose="020B0604020202020204" pitchFamily="34" charset="0"/>
                          <a:cs typeface="Arial" panose="020B0604020202020204" pitchFamily="34" charset="0"/>
                          <a:sym typeface="Arial"/>
                        </a:rPr>
                        <a:t>7</a:t>
                      </a:r>
                      <a:r>
                        <a:rPr lang="en-GB" sz="1300" dirty="0">
                          <a:solidFill>
                            <a:schemeClr val="dk1"/>
                          </a:solidFill>
                          <a:latin typeface="Arial" panose="020B0604020202020204" pitchFamily="34" charset="0"/>
                          <a:cs typeface="Arial" panose="020B0604020202020204" pitchFamily="34" charset="0"/>
                          <a:sym typeface="Arial"/>
                        </a:rPr>
                        <a:t>%</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dirty="0">
                          <a:solidFill>
                            <a:schemeClr val="dk1"/>
                          </a:solidFill>
                          <a:latin typeface="Arial" panose="020B0604020202020204" pitchFamily="34" charset="0"/>
                          <a:cs typeface="Arial" panose="020B0604020202020204" pitchFamily="34" charset="0"/>
                          <a:sym typeface="Arial"/>
                        </a:rPr>
                        <a:t>2</a:t>
                      </a:r>
                      <a:r>
                        <a:rPr lang="en-GB" sz="1300" dirty="0">
                          <a:latin typeface="Arial" panose="020B0604020202020204" pitchFamily="34" charset="0"/>
                          <a:cs typeface="Arial" panose="020B0604020202020204" pitchFamily="34" charset="0"/>
                          <a:sym typeface="Arial"/>
                        </a:rPr>
                        <a:t>6</a:t>
                      </a:r>
                      <a:r>
                        <a:rPr lang="en-GB" sz="1300" dirty="0">
                          <a:solidFill>
                            <a:schemeClr val="dk1"/>
                          </a:solidFill>
                          <a:latin typeface="Arial" panose="020B0604020202020204" pitchFamily="34" charset="0"/>
                          <a:cs typeface="Arial" panose="020B0604020202020204" pitchFamily="34" charset="0"/>
                          <a:sym typeface="Arial"/>
                        </a:rPr>
                        <a:t>%</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chemeClr val="dk1"/>
                        </a:buClr>
                        <a:buSzPts val="1300"/>
                        <a:buFont typeface="Arial"/>
                        <a:buNone/>
                      </a:pPr>
                      <a:r>
                        <a:rPr lang="en-GB" sz="1300" dirty="0">
                          <a:latin typeface="Arial" panose="020B0604020202020204" pitchFamily="34" charset="0"/>
                          <a:cs typeface="Arial" panose="020B0604020202020204" pitchFamily="34" charset="0"/>
                          <a:sym typeface="Arial"/>
                        </a:rPr>
                        <a:t>40%</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None/>
                      </a:pPr>
                      <a:r>
                        <a:rPr lang="en-GB" sz="1300" dirty="0">
                          <a:latin typeface="Arial" panose="020B0604020202020204" pitchFamily="34" charset="0"/>
                          <a:cs typeface="Arial" panose="020B0604020202020204" pitchFamily="34" charset="0"/>
                          <a:sym typeface="Arial"/>
                        </a:rPr>
                        <a:t>10%</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7"/>
                  </a:ext>
                </a:extLst>
              </a:tr>
              <a:tr h="216625">
                <a:tc>
                  <a:txBody>
                    <a:bodyPr/>
                    <a:lstStyle/>
                    <a:p>
                      <a:pPr marL="141287" marR="0" lvl="0" indent="0" algn="l" rtl="0">
                        <a:spcBef>
                          <a:spcPts val="0"/>
                        </a:spcBef>
                        <a:spcAft>
                          <a:spcPts val="0"/>
                        </a:spcAft>
                        <a:buNone/>
                      </a:pPr>
                      <a:r>
                        <a:rPr lang="en-GB" sz="1300" b="1" u="none" strike="noStrike" cap="none" dirty="0">
                          <a:solidFill>
                            <a:schemeClr val="dk1"/>
                          </a:solidFill>
                          <a:latin typeface="Arial" panose="020B0604020202020204" pitchFamily="34" charset="0"/>
                          <a:cs typeface="Arial" panose="020B0604020202020204" pitchFamily="34" charset="0"/>
                          <a:sym typeface="Arial"/>
                        </a:rPr>
                        <a:t>Gender</a:t>
                      </a:r>
                      <a:endParaRPr sz="13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rowSpan="4">
                  <a:txBody>
                    <a:bodyPr/>
                    <a:lstStyle/>
                    <a:p>
                      <a:pPr marL="0" marR="0" lvl="0" indent="0" algn="ctr" rtl="0">
                        <a:spcBef>
                          <a:spcPts val="0"/>
                        </a:spcBef>
                        <a:spcAft>
                          <a:spcPts val="0"/>
                        </a:spcAft>
                        <a:buNone/>
                      </a:pP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extLst>
                  <a:ext uri="{0D108BD9-81ED-4DB2-BD59-A6C34878D82A}">
                    <a16:rowId xmlns:a16="http://schemas.microsoft.com/office/drawing/2014/main" val="10018"/>
                  </a:ext>
                </a:extLst>
              </a:tr>
              <a:tr h="216625">
                <a:tc>
                  <a:txBody>
                    <a:bodyPr/>
                    <a:lstStyle/>
                    <a:p>
                      <a:pPr marL="584200"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Male</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26%</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17%</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29%</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vMerge="1">
                  <a:txBody>
                    <a:bodyPr/>
                    <a:lstStyle/>
                    <a:p>
                      <a:endParaRPr lang="en-US"/>
                    </a:p>
                  </a:txBody>
                  <a:tcPr/>
                </a:tc>
                <a:extLst>
                  <a:ext uri="{0D108BD9-81ED-4DB2-BD59-A6C34878D82A}">
                    <a16:rowId xmlns:a16="http://schemas.microsoft.com/office/drawing/2014/main" val="10019"/>
                  </a:ext>
                </a:extLst>
              </a:tr>
              <a:tr h="216625">
                <a:tc>
                  <a:txBody>
                    <a:bodyPr/>
                    <a:lstStyle/>
                    <a:p>
                      <a:pPr marL="584200"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Female</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74%</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83%</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71%</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vMerge="1">
                  <a:txBody>
                    <a:bodyPr/>
                    <a:lstStyle/>
                    <a:p>
                      <a:endParaRPr lang="en-US"/>
                    </a:p>
                  </a:txBody>
                  <a:tcPr/>
                </a:tc>
                <a:extLst>
                  <a:ext uri="{0D108BD9-81ED-4DB2-BD59-A6C34878D82A}">
                    <a16:rowId xmlns:a16="http://schemas.microsoft.com/office/drawing/2014/main" val="10020"/>
                  </a:ext>
                </a:extLst>
              </a:tr>
              <a:tr h="216625">
                <a:tc>
                  <a:txBody>
                    <a:bodyPr/>
                    <a:lstStyle/>
                    <a:p>
                      <a:pPr marL="584200" marR="0" lvl="0" indent="0" algn="l"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Unspecified</a:t>
                      </a:r>
                      <a:r>
                        <a:rPr lang="en-GB" sz="1300" u="none" strike="noStrike" cap="none" baseline="30000" dirty="0">
                          <a:solidFill>
                            <a:schemeClr val="dk1"/>
                          </a:solidFill>
                          <a:latin typeface="Arial" panose="020B0604020202020204" pitchFamily="34" charset="0"/>
                          <a:cs typeface="Arial" panose="020B0604020202020204" pitchFamily="34" charset="0"/>
                          <a:sym typeface="Arial"/>
                        </a:rPr>
                        <a:t>a</a:t>
                      </a:r>
                      <a:endParaRPr sz="1300" u="none" strike="noStrike" cap="none" baseline="300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&lt;1%</a:t>
                      </a:r>
                      <a:endParaRPr sz="1300"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0%</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spcBef>
                          <a:spcPts val="0"/>
                        </a:spcBef>
                        <a:spcAft>
                          <a:spcPts val="0"/>
                        </a:spcAft>
                        <a:buNone/>
                      </a:pPr>
                      <a:r>
                        <a:rPr lang="en-GB" sz="1300" u="none" strike="noStrike" cap="none" dirty="0">
                          <a:solidFill>
                            <a:schemeClr val="dk1"/>
                          </a:solidFill>
                          <a:latin typeface="Arial" panose="020B0604020202020204" pitchFamily="34" charset="0"/>
                          <a:cs typeface="Arial" panose="020B0604020202020204" pitchFamily="34" charset="0"/>
                          <a:sym typeface="Arial"/>
                        </a:rPr>
                        <a:t>&lt;1%</a:t>
                      </a:r>
                      <a:endParaRPr sz="130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0" marR="0" marT="0" marB="0" anchor="ctr"/>
                </a:tc>
                <a:tc vMerge="1">
                  <a:txBody>
                    <a:bodyPr/>
                    <a:lstStyle/>
                    <a:p>
                      <a:endParaRPr lang="en-US"/>
                    </a:p>
                  </a:txBody>
                  <a:tcPr/>
                </a:tc>
                <a:extLst>
                  <a:ext uri="{0D108BD9-81ED-4DB2-BD59-A6C34878D82A}">
                    <a16:rowId xmlns:a16="http://schemas.microsoft.com/office/drawing/2014/main" val="10021"/>
                  </a:ext>
                </a:extLst>
              </a:tr>
            </a:tbl>
          </a:graphicData>
        </a:graphic>
      </p:graphicFrame>
      <p:sp>
        <p:nvSpPr>
          <p:cNvPr id="186" name="Google Shape;186;p10"/>
          <p:cNvSpPr/>
          <p:nvPr/>
        </p:nvSpPr>
        <p:spPr>
          <a:xfrm>
            <a:off x="619125" y="1929305"/>
            <a:ext cx="10874700" cy="4500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7" name="Google Shape;187;p10"/>
          <p:cNvSpPr/>
          <p:nvPr/>
        </p:nvSpPr>
        <p:spPr>
          <a:xfrm>
            <a:off x="619125" y="4653136"/>
            <a:ext cx="10874700" cy="4680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6272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chemeClr val="lt1"/>
              </a:buClr>
              <a:buSzPts val="4000"/>
              <a:buFont typeface="Arial"/>
              <a:buNone/>
            </a:pPr>
            <a:r>
              <a:rPr lang="en-GB" dirty="0"/>
              <a:t>PATIENT/CAREGIVER SURVEY: RESULTS</a:t>
            </a:r>
            <a:br>
              <a:rPr lang="en-GB" dirty="0"/>
            </a:br>
            <a:r>
              <a:rPr lang="en-GB" dirty="0"/>
              <a:t>N=211</a:t>
            </a:r>
            <a:endParaRPr dirty="0"/>
          </a:p>
        </p:txBody>
      </p:sp>
      <p:sp>
        <p:nvSpPr>
          <p:cNvPr id="194" name="Google Shape;194;p8"/>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9</a:t>
            </a:fld>
            <a:endParaRPr dirty="0"/>
          </a:p>
        </p:txBody>
      </p:sp>
    </p:spTree>
    <p:extLst>
      <p:ext uri="{BB962C8B-B14F-4D97-AF65-F5344CB8AC3E}">
        <p14:creationId xmlns:p14="http://schemas.microsoft.com/office/powerpoint/2010/main" val="382566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17088</TotalTime>
  <Words>2442</Words>
  <Application>Microsoft Office PowerPoint</Application>
  <PresentationFormat>Widescreen</PresentationFormat>
  <Paragraphs>396</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Aileron</vt:lpstr>
      <vt:lpstr>Arial</vt:lpstr>
      <vt:lpstr>Calibri</vt:lpstr>
      <vt:lpstr>Lucida Grande</vt:lpstr>
      <vt:lpstr>PT Sans Narrow</vt:lpstr>
      <vt:lpstr>Segoe UI</vt:lpstr>
      <vt:lpstr>Thème Office</vt:lpstr>
      <vt:lpstr>PowerPoint Presentation</vt:lpstr>
      <vt:lpstr>KEY DEVICE ATTRIBUTES FOR INJECTABLE SOMATOSTATIN RECEPTOR LIGAND THERAPY IN ACROMEGALY AND NEUROENDOCRINE TUMOURs   Jens Otto L. Jørgensen1; Wouter W. De Herder2; Wendy A. Martin3; Teodora Kolarova4;  Muriël Marks5; Cecilia Follin6; Wanda Geilvoet2; and Shlomo Melmed7  SELECTED HIGHLIGHTS  AUGUST 2023</vt:lpstr>
      <vt:lpstr>Funding and conflict of interest</vt:lpstr>
      <vt:lpstr>BACKGROUND </vt:lpstr>
      <vt:lpstr>STUDY OBJECTIVES</vt:lpstr>
      <vt:lpstr>PARTICIPANTS and METHODS </vt:lpstr>
      <vt:lpstr>HCP and PATIENT/CAREGIVER SURVEY: RESPONDENTS DEMOGRAPHICS </vt:lpstr>
      <vt:lpstr>HCP and PATIENT/CAREGIVER SURVEY: DEMOGRAPHICS</vt:lpstr>
      <vt:lpstr>PATIENT/CAREGIVER SURVEY: RESULTS N=211</vt:lpstr>
      <vt:lpstr>PATIENT/CAREGIVER SURVEY: INJECTION EXPERIENCE</vt:lpstr>
      <vt:lpstr>PATIENT/CAREGIVER SURVEY:  SRL PRE- and POST-INJECTION PREFERENCE </vt:lpstr>
      <vt:lpstr>PATIENT/CAREGIVER SURVEY: GENERAL PREFERENCES</vt:lpstr>
      <vt:lpstr>HCP SURVEY: RESULTS N=52</vt:lpstr>
      <vt:lpstr>HCP SURVEY: INJECTION EXPERIENCE</vt:lpstr>
      <vt:lpstr>HCP SURVEY: SRL PRE- and POST-INJECTION EXPERIENCE </vt:lpstr>
      <vt:lpstr>HCP SURVEY: GENERAL PREFERENCES</vt:lpstr>
      <vt:lpstr>HCP and PATIENT/CAREGIVERS SURVEY RESULTS: ‘TOP 5’ IDEAL ATTRIBUTES OF AN SRL DEVICE</vt:lpstr>
      <vt:lpstr>TOP 5 IDEAL ATTRIBUTES OF AN SRL DEVICE</vt:lpstr>
      <vt:lpstr>DISCUSSION </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Iain Murdoch</cp:lastModifiedBy>
  <cp:revision>262</cp:revision>
  <cp:lastPrinted>2017-02-15T09:54:46Z</cp:lastPrinted>
  <dcterms:created xsi:type="dcterms:W3CDTF">2016-10-14T09:38:18Z</dcterms:created>
  <dcterms:modified xsi:type="dcterms:W3CDTF">2023-08-11T09:33:23Z</dcterms:modified>
</cp:coreProperties>
</file>