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12537" r:id="rId2"/>
    <p:sldId id="12565" r:id="rId3"/>
    <p:sldId id="12293" r:id="rId4"/>
    <p:sldId id="728" r:id="rId5"/>
    <p:sldId id="12541" r:id="rId6"/>
    <p:sldId id="12542" r:id="rId7"/>
    <p:sldId id="12559" r:id="rId8"/>
    <p:sldId id="12549" r:id="rId9"/>
    <p:sldId id="12538" r:id="rId10"/>
    <p:sldId id="12564" r:id="rId11"/>
    <p:sldId id="12566" r:id="rId12"/>
    <p:sldId id="12575" r:id="rId13"/>
    <p:sldId id="12573" r:id="rId14"/>
    <p:sldId id="290" r:id="rId15"/>
    <p:sldId id="266" r:id="rId16"/>
    <p:sldId id="12562" r:id="rId17"/>
    <p:sldId id="12563" r:id="rId18"/>
    <p:sldId id="12571" r:id="rId19"/>
    <p:sldId id="288" r:id="rId20"/>
    <p:sldId id="12570" r:id="rId21"/>
    <p:sldId id="12548" r:id="rId22"/>
    <p:sldId id="289" r:id="rId23"/>
    <p:sldId id="12567" r:id="rId24"/>
    <p:sldId id="293" r:id="rId25"/>
    <p:sldId id="12568" r:id="rId26"/>
    <p:sldId id="268" r:id="rId27"/>
    <p:sldId id="12550" r:id="rId28"/>
    <p:sldId id="12560" r:id="rId29"/>
    <p:sldId id="12539" r:id="rId30"/>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9" userDrawn="1">
          <p15:clr>
            <a:srgbClr val="A4A3A4"/>
          </p15:clr>
        </p15:guide>
        <p15:guide id="2" pos="3840" userDrawn="1">
          <p15:clr>
            <a:srgbClr val="A4A3A4"/>
          </p15:clr>
        </p15:guide>
        <p15:guide id="3" pos="1906" userDrawn="1">
          <p15:clr>
            <a:srgbClr val="A4A3A4"/>
          </p15:clr>
        </p15:guide>
        <p15:guide id="4" orient="horz" pos="2523" userDrawn="1">
          <p15:clr>
            <a:srgbClr val="A4A3A4"/>
          </p15:clr>
        </p15:guide>
        <p15:guide id="5" orient="horz" pos="3706" userDrawn="1">
          <p15:clr>
            <a:srgbClr val="A4A3A4"/>
          </p15:clr>
        </p15:guide>
        <p15:guide id="6" orient="horz" pos="3803" userDrawn="1">
          <p15:clr>
            <a:srgbClr val="A4A3A4"/>
          </p15:clr>
        </p15:guide>
        <p15:guide id="7" orient="horz" pos="403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4F8911-95E7-F4EE-BE51-17EC1C3927A7}" name="Saba Jalali " initials="SJ" userId="Saba Jalali " providerId="None"/>
  <p188:author id="{BA203774-26AF-7DC6-696C-D1D6181E9F23}" name="Howard Donohue" initials="HD" userId="4648ce945642090e" providerId="Windows Live"/>
  <p188:author id="{B5054897-74EC-2001-7DAE-DA213A27A3DE}" name="Utente di Microsoft Office" initials="UdMO" userId="Utente di Microsoft Offic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 id="4" name="JAUME CAPDEVILA" initials="JC" lastIdx="5" clrIdx="3">
    <p:extLst>
      <p:ext uri="{19B8F6BF-5375-455C-9EA6-DF929625EA0E}">
        <p15:presenceInfo xmlns:p15="http://schemas.microsoft.com/office/powerpoint/2012/main" userId="S::jcapdevila@vhio.net::f97f2cf6-f3a2-46d3-97d8-afde299e64fe" providerId="AD"/>
      </p:ext>
    </p:extLst>
  </p:cmAuthor>
  <p:cmAuthor id="5" name="Utente di Microsoft Office" initials="UdMO" lastIdx="13" clrIdx="4">
    <p:extLst>
      <p:ext uri="{19B8F6BF-5375-455C-9EA6-DF929625EA0E}">
        <p15:presenceInfo xmlns:p15="http://schemas.microsoft.com/office/powerpoint/2012/main" userId="Utente di Microsoft Office" providerId="None"/>
      </p:ext>
    </p:extLst>
  </p:cmAuthor>
  <p:cmAuthor id="6" name="Saba Jalali " initials="SJ" lastIdx="35" clrIdx="5">
    <p:extLst>
      <p:ext uri="{19B8F6BF-5375-455C-9EA6-DF929625EA0E}">
        <p15:presenceInfo xmlns:p15="http://schemas.microsoft.com/office/powerpoint/2012/main" userId="Saba Jalali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6D6FF"/>
    <a:srgbClr val="FF7C00"/>
    <a:srgbClr val="FFD579"/>
    <a:srgbClr val="5D8298"/>
    <a:srgbClr val="C7583B"/>
    <a:srgbClr val="C6573B"/>
    <a:srgbClr val="03C750"/>
    <a:srgbClr val="FF85FF"/>
    <a:srgbClr val="C757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694265-D2F0-4D16-B675-3C0952627B8C}" v="4" dt="2023-08-04T12:22:46.96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50" autoAdjust="0"/>
    <p:restoredTop sz="90735" autoAdjust="0"/>
  </p:normalViewPr>
  <p:slideViewPr>
    <p:cSldViewPr snapToObjects="1">
      <p:cViewPr varScale="1">
        <p:scale>
          <a:sx n="93" d="100"/>
          <a:sy n="93" d="100"/>
        </p:scale>
        <p:origin x="904" y="200"/>
      </p:cViewPr>
      <p:guideLst>
        <p:guide orient="horz" pos="1979"/>
        <p:guide pos="3840"/>
        <p:guide pos="1906"/>
        <p:guide orient="horz" pos="2523"/>
        <p:guide orient="horz" pos="3706"/>
        <p:guide orient="horz" pos="3803"/>
        <p:guide orient="horz" pos="4037"/>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7744"/>
    </p:cViewPr>
  </p:sorterViewPr>
  <p:notesViewPr>
    <p:cSldViewPr snapToObjects="1" showGuides="1">
      <p:cViewPr varScale="1">
        <p:scale>
          <a:sx n="127" d="100"/>
          <a:sy n="127" d="100"/>
        </p:scale>
        <p:origin x="4064"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5E545A-C7A3-4733-9EB6-6C2ADC38998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BE568938-4FC0-4315-AA9B-FEC4EEACC710}" type="pres">
      <dgm:prSet presAssocID="{875E545A-C7A3-4733-9EB6-6C2ADC389985}" presName="linear" presStyleCnt="0">
        <dgm:presLayoutVars>
          <dgm:dir/>
          <dgm:animLvl val="lvl"/>
          <dgm:resizeHandles val="exact"/>
        </dgm:presLayoutVars>
      </dgm:prSet>
      <dgm:spPr/>
    </dgm:pt>
  </dgm:ptLst>
  <dgm:cxnLst>
    <dgm:cxn modelId="{5A2C94AD-2397-4466-B2CB-23E6200ED65C}" type="presOf" srcId="{875E545A-C7A3-4733-9EB6-6C2ADC389985}" destId="{BE568938-4FC0-4315-AA9B-FEC4EEACC710}"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C1B299-32F9-4E75-87BA-7DB8C097747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D0C7C5FF-4397-4EF6-9DED-AB8D09442FAE}" type="pres">
      <dgm:prSet presAssocID="{FAC1B299-32F9-4E75-87BA-7DB8C0977471}" presName="linear" presStyleCnt="0">
        <dgm:presLayoutVars>
          <dgm:animLvl val="lvl"/>
          <dgm:resizeHandles val="exact"/>
        </dgm:presLayoutVars>
      </dgm:prSet>
      <dgm:spPr/>
    </dgm:pt>
  </dgm:ptLst>
  <dgm:cxnLst>
    <dgm:cxn modelId="{86B61EBA-343F-4291-AABF-68A593205927}" type="presOf" srcId="{FAC1B299-32F9-4E75-87BA-7DB8C0977471}" destId="{D0C7C5FF-4397-4EF6-9DED-AB8D09442FAE}"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556B0D-3D0B-4DCF-B1AE-8136F5407C1A}"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GB"/>
        </a:p>
      </dgm:t>
    </dgm:pt>
    <dgm:pt modelId="{73A6FA51-7112-4CB5-8148-C6E741321311}" type="pres">
      <dgm:prSet presAssocID="{50556B0D-3D0B-4DCF-B1AE-8136F5407C1A}" presName="linear" presStyleCnt="0">
        <dgm:presLayoutVars>
          <dgm:dir/>
          <dgm:animLvl val="lvl"/>
          <dgm:resizeHandles val="exact"/>
        </dgm:presLayoutVars>
      </dgm:prSet>
      <dgm:spPr/>
    </dgm:pt>
  </dgm:ptLst>
  <dgm:cxnLst>
    <dgm:cxn modelId="{A636EA4D-BA51-4865-BD88-8D2D8C302F54}" type="presOf" srcId="{50556B0D-3D0B-4DCF-B1AE-8136F5407C1A}" destId="{73A6FA51-7112-4CB5-8148-C6E741321311}" srcOrd="0"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D9493D-52FA-4EFF-9FA0-40690EB4ED04}"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GB"/>
        </a:p>
      </dgm:t>
    </dgm:pt>
    <dgm:pt modelId="{39C835A4-4D3C-4DAB-8A36-C1019C3BF027}" type="pres">
      <dgm:prSet presAssocID="{47D9493D-52FA-4EFF-9FA0-40690EB4ED04}" presName="linear" presStyleCnt="0">
        <dgm:presLayoutVars>
          <dgm:dir/>
          <dgm:animLvl val="lvl"/>
          <dgm:resizeHandles val="exact"/>
        </dgm:presLayoutVars>
      </dgm:prSet>
      <dgm:spPr/>
    </dgm:pt>
  </dgm:ptLst>
  <dgm:cxnLst>
    <dgm:cxn modelId="{37A22ED6-D606-40F8-BFA8-93C7C1512A73}" type="presOf" srcId="{47D9493D-52FA-4EFF-9FA0-40690EB4ED04}" destId="{39C835A4-4D3C-4DAB-8A36-C1019C3BF027}" srcOrd="0" destOrd="0" presId="urn:microsoft.com/office/officeart/2005/8/layout/lis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8/22/23</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8/22/23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4" name="Google Shape;14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2550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ba4e1be39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1ba4e1be390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87051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ba4e1be39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1ba4e1be390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620404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17</a:t>
            </a:fld>
            <a:endParaRPr lang="fr-FR" dirty="0"/>
          </a:p>
        </p:txBody>
      </p:sp>
    </p:spTree>
    <p:extLst>
      <p:ext uri="{BB962C8B-B14F-4D97-AF65-F5344CB8AC3E}">
        <p14:creationId xmlns:p14="http://schemas.microsoft.com/office/powerpoint/2010/main" val="1004089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18</a:t>
            </a:fld>
            <a:endParaRPr lang="fr-FR" dirty="0"/>
          </a:p>
        </p:txBody>
      </p:sp>
    </p:spTree>
    <p:extLst>
      <p:ext uri="{BB962C8B-B14F-4D97-AF65-F5344CB8AC3E}">
        <p14:creationId xmlns:p14="http://schemas.microsoft.com/office/powerpoint/2010/main" val="3987464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4" name="Google Shape;14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7720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20</a:t>
            </a:fld>
            <a:endParaRPr lang="fr-FR" dirty="0"/>
          </a:p>
        </p:txBody>
      </p:sp>
    </p:spTree>
    <p:extLst>
      <p:ext uri="{BB962C8B-B14F-4D97-AF65-F5344CB8AC3E}">
        <p14:creationId xmlns:p14="http://schemas.microsoft.com/office/powerpoint/2010/main" val="4182875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21</a:t>
            </a:fld>
            <a:endParaRPr lang="fr-FR" dirty="0"/>
          </a:p>
        </p:txBody>
      </p:sp>
    </p:spTree>
    <p:extLst>
      <p:ext uri="{BB962C8B-B14F-4D97-AF65-F5344CB8AC3E}">
        <p14:creationId xmlns:p14="http://schemas.microsoft.com/office/powerpoint/2010/main" val="4033045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22</a:t>
            </a:fld>
            <a:endParaRPr lang="fr-FR" dirty="0"/>
          </a:p>
        </p:txBody>
      </p:sp>
    </p:spTree>
    <p:extLst>
      <p:ext uri="{BB962C8B-B14F-4D97-AF65-F5344CB8AC3E}">
        <p14:creationId xmlns:p14="http://schemas.microsoft.com/office/powerpoint/2010/main" val="1150670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23</a:t>
            </a:fld>
            <a:endParaRPr lang="fr-FR" dirty="0"/>
          </a:p>
        </p:txBody>
      </p:sp>
    </p:spTree>
    <p:extLst>
      <p:ext uri="{BB962C8B-B14F-4D97-AF65-F5344CB8AC3E}">
        <p14:creationId xmlns:p14="http://schemas.microsoft.com/office/powerpoint/2010/main" val="3240293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a:t>
            </a:fld>
            <a:endParaRPr lang="fr-FR" dirty="0"/>
          </a:p>
        </p:txBody>
      </p:sp>
    </p:spTree>
    <p:extLst>
      <p:ext uri="{BB962C8B-B14F-4D97-AF65-F5344CB8AC3E}">
        <p14:creationId xmlns:p14="http://schemas.microsoft.com/office/powerpoint/2010/main" val="1379779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4" name="Google Shape;14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0879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fed0d9d81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fed0d9d81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27</a:t>
            </a:fld>
            <a:endParaRPr lang="fr-FR" dirty="0"/>
          </a:p>
        </p:txBody>
      </p:sp>
    </p:spTree>
    <p:extLst>
      <p:ext uri="{BB962C8B-B14F-4D97-AF65-F5344CB8AC3E}">
        <p14:creationId xmlns:p14="http://schemas.microsoft.com/office/powerpoint/2010/main" val="4056399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29</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a:t>
            </a:fld>
            <a:endParaRPr lang="fr-FR" dirty="0"/>
          </a:p>
        </p:txBody>
      </p:sp>
    </p:spTree>
    <p:extLst>
      <p:ext uri="{BB962C8B-B14F-4D97-AF65-F5344CB8AC3E}">
        <p14:creationId xmlns:p14="http://schemas.microsoft.com/office/powerpoint/2010/main" val="1182367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6</a:t>
            </a:fld>
            <a:endParaRPr lang="fr-FR" dirty="0"/>
          </a:p>
        </p:txBody>
      </p:sp>
    </p:spTree>
    <p:extLst>
      <p:ext uri="{BB962C8B-B14F-4D97-AF65-F5344CB8AC3E}">
        <p14:creationId xmlns:p14="http://schemas.microsoft.com/office/powerpoint/2010/main" val="745523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7</a:t>
            </a:fld>
            <a:endParaRPr lang="fr-FR" dirty="0"/>
          </a:p>
        </p:txBody>
      </p:sp>
    </p:spTree>
    <p:extLst>
      <p:ext uri="{BB962C8B-B14F-4D97-AF65-F5344CB8AC3E}">
        <p14:creationId xmlns:p14="http://schemas.microsoft.com/office/powerpoint/2010/main" val="3752806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4" name="Google Shape;14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6257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9</a:t>
            </a:fld>
            <a:endParaRPr lang="fr-FR" dirty="0"/>
          </a:p>
        </p:txBody>
      </p:sp>
    </p:spTree>
    <p:extLst>
      <p:ext uri="{BB962C8B-B14F-4D97-AF65-F5344CB8AC3E}">
        <p14:creationId xmlns:p14="http://schemas.microsoft.com/office/powerpoint/2010/main" val="7901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10</a:t>
            </a:fld>
            <a:endParaRPr lang="fr-FR" dirty="0"/>
          </a:p>
        </p:txBody>
      </p:sp>
    </p:spTree>
    <p:extLst>
      <p:ext uri="{BB962C8B-B14F-4D97-AF65-F5344CB8AC3E}">
        <p14:creationId xmlns:p14="http://schemas.microsoft.com/office/powerpoint/2010/main" val="2893897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12</a:t>
            </a:fld>
            <a:endParaRPr lang="fr-FR" dirty="0"/>
          </a:p>
        </p:txBody>
      </p:sp>
    </p:spTree>
    <p:extLst>
      <p:ext uri="{BB962C8B-B14F-4D97-AF65-F5344CB8AC3E}">
        <p14:creationId xmlns:p14="http://schemas.microsoft.com/office/powerpoint/2010/main" val="3309573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9.png"/><Relationship Id="rId18" Type="http://schemas.openxmlformats.org/officeDocument/2006/relationships/hyperlink" Target="mailto:info@cor2ed" TargetMode="External"/><Relationship Id="rId26" Type="http://schemas.openxmlformats.org/officeDocument/2006/relationships/image" Target="../media/image20.svg"/><Relationship Id="rId3" Type="http://schemas.openxmlformats.org/officeDocument/2006/relationships/image" Target="../media/image3.svg"/><Relationship Id="rId21" Type="http://schemas.openxmlformats.org/officeDocument/2006/relationships/image" Target="../media/image15.png"/><Relationship Id="rId7" Type="http://schemas.openxmlformats.org/officeDocument/2006/relationships/image" Target="../media/image7.svg"/><Relationship Id="rId12" Type="http://schemas.openxmlformats.org/officeDocument/2006/relationships/hyperlink" Target="https://cor2ed.com/" TargetMode="External"/><Relationship Id="rId17" Type="http://schemas.openxmlformats.org/officeDocument/2006/relationships/image" Target="../media/image12.svg"/><Relationship Id="rId25" Type="http://schemas.openxmlformats.org/officeDocument/2006/relationships/image" Target="../media/image19.png"/><Relationship Id="rId2" Type="http://schemas.openxmlformats.org/officeDocument/2006/relationships/image" Target="../media/image2.png"/><Relationship Id="rId16" Type="http://schemas.openxmlformats.org/officeDocument/2006/relationships/image" Target="../media/image11.png"/><Relationship Id="rId20" Type="http://schemas.openxmlformats.org/officeDocument/2006/relationships/image" Target="../media/image14.sv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youtu.be/-frXH01_UXY" TargetMode="External"/><Relationship Id="rId24" Type="http://schemas.openxmlformats.org/officeDocument/2006/relationships/image" Target="../media/image18.svg"/><Relationship Id="rId5" Type="http://schemas.openxmlformats.org/officeDocument/2006/relationships/image" Target="../media/image5.svg"/><Relationship Id="rId15" Type="http://schemas.openxmlformats.org/officeDocument/2006/relationships/hyperlink" Target="https://twitter.com/net_connectinfo" TargetMode="External"/><Relationship Id="rId23" Type="http://schemas.openxmlformats.org/officeDocument/2006/relationships/image" Target="../media/image17.png"/><Relationship Id="rId28" Type="http://schemas.openxmlformats.org/officeDocument/2006/relationships/image" Target="../media/image21.png"/><Relationship Id="rId10" Type="http://schemas.openxmlformats.org/officeDocument/2006/relationships/hyperlink" Target="https://www.linkedin.com/company/23766354" TargetMode="External"/><Relationship Id="rId19"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0.svg"/><Relationship Id="rId22" Type="http://schemas.openxmlformats.org/officeDocument/2006/relationships/image" Target="../media/image16.svg"/><Relationship Id="rId27" Type="http://schemas.openxmlformats.org/officeDocument/2006/relationships/hyperlink" Target="https://netconnect.cor2ed.com/"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0"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2" name="Graphic 101">
            <a:extLst>
              <a:ext uri="{FF2B5EF4-FFF2-40B4-BE49-F238E27FC236}">
                <a16:creationId xmlns:a16="http://schemas.microsoft.com/office/drawing/2014/main" id="{DA1ABF2C-7E2B-364D-A71D-86699FFA92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428630"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@NET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677819"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687777" y="6033094"/>
            <a:ext cx="233621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@netconnectinfo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269395" y="6009886"/>
            <a:ext cx="261058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243413"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6139381"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769826"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329658"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329658"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5745204"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82420"/>
            <a:ext cx="2804592"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269396"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0" name="Picture 99">
            <a:hlinkClick r:id="rId27"/>
            <a:extLst>
              <a:ext uri="{FF2B5EF4-FFF2-40B4-BE49-F238E27FC236}">
                <a16:creationId xmlns:a16="http://schemas.microsoft.com/office/drawing/2014/main" id="{C726CD9D-44BB-B94A-AE82-00C32D6CF389}"/>
              </a:ext>
            </a:extLst>
          </p:cNvPr>
          <p:cNvPicPr>
            <a:picLocks noChangeAspect="1"/>
          </p:cNvPicPr>
          <p:nvPr userDrawn="1"/>
        </p:nvPicPr>
        <p:blipFill rotWithShape="1">
          <a:blip r:embed="rId28"/>
          <a:srcRect t="3189" r="1774"/>
          <a:stretch/>
        </p:blipFill>
        <p:spPr>
          <a:xfrm>
            <a:off x="323526" y="4701463"/>
            <a:ext cx="1822489" cy="696037"/>
          </a:xfrm>
          <a:prstGeom prst="rect">
            <a:avLst/>
          </a:prstGeom>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re et contenu">
  <p:cSld name="1_Titre et contenu">
    <p:spTree>
      <p:nvGrpSpPr>
        <p:cNvPr id="1" name="Shape 29"/>
        <p:cNvGrpSpPr/>
        <p:nvPr/>
      </p:nvGrpSpPr>
      <p:grpSpPr>
        <a:xfrm>
          <a:off x="0" y="0"/>
          <a:ext cx="0" cy="0"/>
          <a:chOff x="0" y="0"/>
          <a:chExt cx="0" cy="0"/>
        </a:xfrm>
      </p:grpSpPr>
      <p:sp>
        <p:nvSpPr>
          <p:cNvPr id="30" name="Google Shape;30;p29"/>
          <p:cNvSpPr txBox="1">
            <a:spLocks noGrp="1"/>
          </p:cNvSpPr>
          <p:nvPr>
            <p:ph type="title"/>
          </p:nvPr>
        </p:nvSpPr>
        <p:spPr>
          <a:xfrm>
            <a:off x="619200" y="246566"/>
            <a:ext cx="8740800" cy="80728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5D8298"/>
              </a:buClr>
              <a:buSzPts val="2100"/>
              <a:buFont typeface="Arial"/>
              <a:buNone/>
              <a:defRPr>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29"/>
          <p:cNvSpPr txBox="1">
            <a:spLocks noGrp="1"/>
          </p:cNvSpPr>
          <p:nvPr>
            <p:ph type="body" idx="1"/>
          </p:nvPr>
        </p:nvSpPr>
        <p:spPr>
          <a:xfrm>
            <a:off x="620184" y="1425600"/>
            <a:ext cx="10962216" cy="4525200"/>
          </a:xfrm>
          <a:prstGeom prst="rect">
            <a:avLst/>
          </a:prstGeom>
          <a:noFill/>
          <a:ln>
            <a:noFill/>
          </a:ln>
        </p:spPr>
        <p:txBody>
          <a:bodyPr spcFirstLastPara="1" wrap="square" lIns="0" tIns="0" rIns="0" bIns="0" anchor="t" anchorCtr="0">
            <a:normAutofit/>
          </a:bodyPr>
          <a:lstStyle>
            <a:lvl1pPr marL="609585" lvl="0" indent="-431789" algn="l">
              <a:lnSpc>
                <a:spcPct val="100000"/>
              </a:lnSpc>
              <a:spcBef>
                <a:spcPts val="1200"/>
              </a:spcBef>
              <a:spcAft>
                <a:spcPts val="0"/>
              </a:spcAft>
              <a:buSzPts val="1500"/>
              <a:buChar char="•"/>
              <a:defRPr>
                <a:latin typeface="Arial"/>
                <a:ea typeface="Arial"/>
                <a:cs typeface="Arial"/>
                <a:sym typeface="Arial"/>
              </a:defRPr>
            </a:lvl1pPr>
            <a:lvl2pPr marL="1219170" lvl="1" indent="-423323" algn="l">
              <a:lnSpc>
                <a:spcPct val="100000"/>
              </a:lnSpc>
              <a:spcBef>
                <a:spcPts val="667"/>
              </a:spcBef>
              <a:spcAft>
                <a:spcPts val="0"/>
              </a:spcAft>
              <a:buSzPts val="1400"/>
              <a:buChar char="–"/>
              <a:defRPr>
                <a:latin typeface="Arial"/>
                <a:ea typeface="Arial"/>
                <a:cs typeface="Arial"/>
                <a:sym typeface="Arial"/>
              </a:defRPr>
            </a:lvl2pPr>
            <a:lvl3pPr marL="1828754" lvl="2" indent="-406390" algn="l">
              <a:lnSpc>
                <a:spcPct val="100000"/>
              </a:lnSpc>
              <a:spcBef>
                <a:spcPts val="400"/>
              </a:spcBef>
              <a:spcAft>
                <a:spcPts val="0"/>
              </a:spcAft>
              <a:buSzPts val="1200"/>
              <a:buChar char="•"/>
              <a:defRPr>
                <a:latin typeface="Arial"/>
                <a:ea typeface="Arial"/>
                <a:cs typeface="Arial"/>
                <a:sym typeface="Arial"/>
              </a:defRPr>
            </a:lvl3pPr>
            <a:lvl4pPr marL="2438339" lvl="3" indent="-406390" algn="l">
              <a:lnSpc>
                <a:spcPct val="100000"/>
              </a:lnSpc>
              <a:spcBef>
                <a:spcPts val="0"/>
              </a:spcBef>
              <a:spcAft>
                <a:spcPts val="0"/>
              </a:spcAft>
              <a:buSzPts val="1200"/>
              <a:buChar char="•"/>
              <a:defRPr>
                <a:latin typeface="Arial"/>
                <a:ea typeface="Arial"/>
                <a:cs typeface="Arial"/>
                <a:sym typeface="Arial"/>
              </a:defRPr>
            </a:lvl4pPr>
            <a:lvl5pPr marL="3047924" lvl="4" indent="-406390" algn="l">
              <a:lnSpc>
                <a:spcPct val="100000"/>
              </a:lnSpc>
              <a:spcBef>
                <a:spcPts val="0"/>
              </a:spcBef>
              <a:spcAft>
                <a:spcPts val="0"/>
              </a:spcAft>
              <a:buSzPts val="1200"/>
              <a:buChar char="•"/>
              <a:defRPr>
                <a:latin typeface="Arial"/>
                <a:ea typeface="Arial"/>
                <a:cs typeface="Arial"/>
                <a:sym typeface="Arial"/>
              </a:defRPr>
            </a:lvl5pPr>
            <a:lvl6pPr marL="3657509" lvl="5" indent="-423323" algn="l">
              <a:lnSpc>
                <a:spcPct val="100000"/>
              </a:lnSpc>
              <a:spcBef>
                <a:spcPts val="400"/>
              </a:spcBef>
              <a:spcAft>
                <a:spcPts val="0"/>
              </a:spcAft>
              <a:buClr>
                <a:schemeClr val="dk1"/>
              </a:buClr>
              <a:buSzPts val="1400"/>
              <a:buChar char="•"/>
              <a:defRPr/>
            </a:lvl6pPr>
            <a:lvl7pPr marL="4267093" lvl="6" indent="-423323" algn="l">
              <a:lnSpc>
                <a:spcPct val="100000"/>
              </a:lnSpc>
              <a:spcBef>
                <a:spcPts val="400"/>
              </a:spcBef>
              <a:spcAft>
                <a:spcPts val="0"/>
              </a:spcAft>
              <a:buClr>
                <a:schemeClr val="dk1"/>
              </a:buClr>
              <a:buSzPts val="1400"/>
              <a:buChar char="•"/>
              <a:defRPr/>
            </a:lvl7pPr>
            <a:lvl8pPr marL="4876678" lvl="7" indent="-423323" algn="l">
              <a:lnSpc>
                <a:spcPct val="100000"/>
              </a:lnSpc>
              <a:spcBef>
                <a:spcPts val="400"/>
              </a:spcBef>
              <a:spcAft>
                <a:spcPts val="0"/>
              </a:spcAft>
              <a:buClr>
                <a:schemeClr val="dk1"/>
              </a:buClr>
              <a:buSzPts val="1400"/>
              <a:buChar char="•"/>
              <a:defRPr/>
            </a:lvl8pPr>
            <a:lvl9pPr marL="5486263" lvl="8" indent="-423323" algn="l">
              <a:lnSpc>
                <a:spcPct val="100000"/>
              </a:lnSpc>
              <a:spcBef>
                <a:spcPts val="400"/>
              </a:spcBef>
              <a:spcAft>
                <a:spcPts val="0"/>
              </a:spcAft>
              <a:buClr>
                <a:schemeClr val="dk1"/>
              </a:buClr>
              <a:buSzPts val="1400"/>
              <a:buChar char="•"/>
              <a:defRPr/>
            </a:lvl9pPr>
          </a:lstStyle>
          <a:p>
            <a:endParaRPr/>
          </a:p>
        </p:txBody>
      </p:sp>
      <p:sp>
        <p:nvSpPr>
          <p:cNvPr id="32" name="Google Shape;32;p29"/>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33" name="Google Shape;33;p29"/>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lvl1pPr marL="609585" lvl="0" indent="-304792" algn="l">
              <a:lnSpc>
                <a:spcPct val="100000"/>
              </a:lnSpc>
              <a:spcBef>
                <a:spcPts val="267"/>
              </a:spcBef>
              <a:spcAft>
                <a:spcPts val="0"/>
              </a:spcAft>
              <a:buSzPts val="900"/>
              <a:buNone/>
              <a:defRPr sz="1200">
                <a:solidFill>
                  <a:srgbClr val="5D8298"/>
                </a:solidFill>
                <a:latin typeface="Arial"/>
                <a:ea typeface="Arial"/>
                <a:cs typeface="Arial"/>
                <a:sym typeface="Arial"/>
              </a:defRPr>
            </a:lvl1pPr>
            <a:lvl2pPr marL="1219170" lvl="1" indent="-304792" algn="l">
              <a:lnSpc>
                <a:spcPct val="100000"/>
              </a:lnSpc>
              <a:spcBef>
                <a:spcPts val="667"/>
              </a:spcBef>
              <a:spcAft>
                <a:spcPts val="0"/>
              </a:spcAft>
              <a:buSzPts val="900"/>
              <a:buNone/>
              <a:defRPr sz="1200">
                <a:latin typeface="PT Sans Narrow"/>
                <a:ea typeface="PT Sans Narrow"/>
                <a:cs typeface="PT Sans Narrow"/>
                <a:sym typeface="PT Sans Narrow"/>
              </a:defRPr>
            </a:lvl2pPr>
            <a:lvl3pPr marL="1828754" lvl="2" indent="-304792" algn="l">
              <a:lnSpc>
                <a:spcPct val="100000"/>
              </a:lnSpc>
              <a:spcBef>
                <a:spcPts val="400"/>
              </a:spcBef>
              <a:spcAft>
                <a:spcPts val="0"/>
              </a:spcAft>
              <a:buSzPts val="900"/>
              <a:buNone/>
              <a:defRPr sz="1200">
                <a:latin typeface="PT Sans Narrow"/>
                <a:ea typeface="PT Sans Narrow"/>
                <a:cs typeface="PT Sans Narrow"/>
                <a:sym typeface="PT Sans Narrow"/>
              </a:defRPr>
            </a:lvl3pPr>
            <a:lvl4pPr marL="2438339" lvl="3" indent="-304792" algn="l">
              <a:lnSpc>
                <a:spcPct val="100000"/>
              </a:lnSpc>
              <a:spcBef>
                <a:spcPts val="0"/>
              </a:spcBef>
              <a:spcAft>
                <a:spcPts val="0"/>
              </a:spcAft>
              <a:buSzPts val="900"/>
              <a:buNone/>
              <a:defRPr sz="1200">
                <a:latin typeface="PT Sans Narrow"/>
                <a:ea typeface="PT Sans Narrow"/>
                <a:cs typeface="PT Sans Narrow"/>
                <a:sym typeface="PT Sans Narrow"/>
              </a:defRPr>
            </a:lvl4pPr>
            <a:lvl5pPr marL="3047924" lvl="4" indent="-304792" algn="l">
              <a:lnSpc>
                <a:spcPct val="100000"/>
              </a:lnSpc>
              <a:spcBef>
                <a:spcPts val="0"/>
              </a:spcBef>
              <a:spcAft>
                <a:spcPts val="0"/>
              </a:spcAft>
              <a:buSzPts val="900"/>
              <a:buNone/>
              <a:defRPr sz="1200">
                <a:latin typeface="PT Sans Narrow"/>
                <a:ea typeface="PT Sans Narrow"/>
                <a:cs typeface="PT Sans Narrow"/>
                <a:sym typeface="PT Sans Narrow"/>
              </a:defRPr>
            </a:lvl5pPr>
            <a:lvl6pPr marL="3657509" lvl="5" indent="-423323" algn="l">
              <a:lnSpc>
                <a:spcPct val="100000"/>
              </a:lnSpc>
              <a:spcBef>
                <a:spcPts val="400"/>
              </a:spcBef>
              <a:spcAft>
                <a:spcPts val="0"/>
              </a:spcAft>
              <a:buClr>
                <a:schemeClr val="dk1"/>
              </a:buClr>
              <a:buSzPts val="1400"/>
              <a:buChar char="•"/>
              <a:defRPr/>
            </a:lvl6pPr>
            <a:lvl7pPr marL="4267093" lvl="6" indent="-423323" algn="l">
              <a:lnSpc>
                <a:spcPct val="100000"/>
              </a:lnSpc>
              <a:spcBef>
                <a:spcPts val="400"/>
              </a:spcBef>
              <a:spcAft>
                <a:spcPts val="0"/>
              </a:spcAft>
              <a:buClr>
                <a:schemeClr val="dk1"/>
              </a:buClr>
              <a:buSzPts val="1400"/>
              <a:buChar char="•"/>
              <a:defRPr/>
            </a:lvl7pPr>
            <a:lvl8pPr marL="4876678" lvl="7" indent="-423323" algn="l">
              <a:lnSpc>
                <a:spcPct val="100000"/>
              </a:lnSpc>
              <a:spcBef>
                <a:spcPts val="400"/>
              </a:spcBef>
              <a:spcAft>
                <a:spcPts val="0"/>
              </a:spcAft>
              <a:buClr>
                <a:schemeClr val="dk1"/>
              </a:buClr>
              <a:buSzPts val="1400"/>
              <a:buChar char="•"/>
              <a:defRPr/>
            </a:lvl8pPr>
            <a:lvl9pPr marL="5486263" lvl="8" indent="-423323" algn="l">
              <a:lnSpc>
                <a:spcPct val="10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0156491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eparator dark">
  <p:cSld name="Title separator dark">
    <p:bg>
      <p:bgPr>
        <a:solidFill>
          <a:schemeClr val="accent1"/>
        </a:solidFill>
        <a:effectLst/>
      </p:bgPr>
    </p:bg>
    <p:spTree>
      <p:nvGrpSpPr>
        <p:cNvPr id="1" name="Shape 26"/>
        <p:cNvGrpSpPr/>
        <p:nvPr/>
      </p:nvGrpSpPr>
      <p:grpSpPr>
        <a:xfrm>
          <a:off x="0" y="0"/>
          <a:ext cx="0" cy="0"/>
          <a:chOff x="0" y="0"/>
          <a:chExt cx="0" cy="0"/>
        </a:xfrm>
      </p:grpSpPr>
      <p:sp>
        <p:nvSpPr>
          <p:cNvPr id="27" name="Google Shape;27;p27"/>
          <p:cNvSpPr txBox="1">
            <a:spLocks noGrp="1"/>
          </p:cNvSpPr>
          <p:nvPr>
            <p:ph type="title"/>
          </p:nvPr>
        </p:nvSpPr>
        <p:spPr>
          <a:xfrm>
            <a:off x="609600" y="274639"/>
            <a:ext cx="10972800" cy="5821363"/>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3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 name="Espace réservé du numéro de diapositive 6">
            <a:extLst>
              <a:ext uri="{FF2B5EF4-FFF2-40B4-BE49-F238E27FC236}">
                <a16:creationId xmlns:a16="http://schemas.microsoft.com/office/drawing/2014/main" id="{1413ADA0-8C2A-894D-B085-66AADB0D50E0}"/>
              </a:ext>
            </a:extLst>
          </p:cNvPr>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28895126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8" r:id="rId5"/>
    <p:sldLayoutId id="2147483652" r:id="rId6"/>
    <p:sldLayoutId id="2147483657" r:id="rId7"/>
    <p:sldLayoutId id="2147483654" r:id="rId8"/>
    <p:sldLayoutId id="2147483655" r:id="rId9"/>
    <p:sldLayoutId id="2147483675" r:id="rId10"/>
    <p:sldLayoutId id="2147483676" r:id="rId11"/>
    <p:sldLayoutId id="2147483656" r:id="rId12"/>
    <p:sldLayoutId id="2147483678" r:id="rId13"/>
    <p:sldLayoutId id="2147483679" r:id="rId14"/>
    <p:sldLayoutId id="2147483680" r:id="rId15"/>
    <p:sldLayoutId id="2147483681" r:id="rId16"/>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9.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32074/1591-951X-230"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s://www.adventhealth.com/sites/default/files/assets/cie-understanding-endoscopic-mucosal-resection_0.pdf"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netconnect.cor2ed.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99DD8-6471-13E6-6EAD-DEE1857F7041}"/>
              </a:ext>
            </a:extLst>
          </p:cNvPr>
          <p:cNvSpPr>
            <a:spLocks noGrp="1"/>
          </p:cNvSpPr>
          <p:nvPr>
            <p:ph type="title"/>
          </p:nvPr>
        </p:nvSpPr>
        <p:spPr>
          <a:xfrm>
            <a:off x="429039" y="117927"/>
            <a:ext cx="10963199" cy="864000"/>
          </a:xfrm>
        </p:spPr>
        <p:txBody>
          <a:bodyPr>
            <a:normAutofit/>
          </a:bodyPr>
          <a:lstStyle/>
          <a:p>
            <a:r>
              <a:rPr lang="en-GB" cap="none" dirty="0">
                <a:solidFill>
                  <a:schemeClr val="tx2"/>
                </a:solidFill>
                <a:ea typeface="+mn-ea"/>
              </a:rPr>
              <a:t>FUNCTIONAL P</a:t>
            </a:r>
            <a:r>
              <a:rPr kumimoji="0" lang="en-GB"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anNETs – </a:t>
            </a:r>
            <a:r>
              <a:rPr lang="en-GB" dirty="0">
                <a:solidFill>
                  <a:schemeClr val="tx2"/>
                </a:solidFill>
              </a:rPr>
              <a:t>Presenting symptoms</a:t>
            </a:r>
          </a:p>
        </p:txBody>
      </p:sp>
      <p:graphicFrame>
        <p:nvGraphicFramePr>
          <p:cNvPr id="10" name="Table 10">
            <a:extLst>
              <a:ext uri="{FF2B5EF4-FFF2-40B4-BE49-F238E27FC236}">
                <a16:creationId xmlns:a16="http://schemas.microsoft.com/office/drawing/2014/main" id="{5E1965D9-CCE3-C9B3-E4A2-2B23DF040309}"/>
              </a:ext>
            </a:extLst>
          </p:cNvPr>
          <p:cNvGraphicFramePr>
            <a:graphicFrameLocks noGrp="1"/>
          </p:cNvGraphicFramePr>
          <p:nvPr>
            <p:ph sz="quarter" idx="14"/>
            <p:extLst>
              <p:ext uri="{D42A27DB-BD31-4B8C-83A1-F6EECF244321}">
                <p14:modId xmlns:p14="http://schemas.microsoft.com/office/powerpoint/2010/main" val="2404635514"/>
              </p:ext>
            </p:extLst>
          </p:nvPr>
        </p:nvGraphicFramePr>
        <p:xfrm>
          <a:off x="415958" y="520096"/>
          <a:ext cx="7637039" cy="5569184"/>
        </p:xfrm>
        <a:graphic>
          <a:graphicData uri="http://schemas.openxmlformats.org/drawingml/2006/table">
            <a:tbl>
              <a:tblPr firstRow="1" bandRow="1">
                <a:tableStyleId>{5C22544A-7EE6-4342-B048-85BDC9FD1C3A}</a:tableStyleId>
              </a:tblPr>
              <a:tblGrid>
                <a:gridCol w="1985855">
                  <a:extLst>
                    <a:ext uri="{9D8B030D-6E8A-4147-A177-3AD203B41FA5}">
                      <a16:colId xmlns:a16="http://schemas.microsoft.com/office/drawing/2014/main" val="1773521942"/>
                    </a:ext>
                  </a:extLst>
                </a:gridCol>
                <a:gridCol w="5651184">
                  <a:extLst>
                    <a:ext uri="{9D8B030D-6E8A-4147-A177-3AD203B41FA5}">
                      <a16:colId xmlns:a16="http://schemas.microsoft.com/office/drawing/2014/main" val="3583359815"/>
                    </a:ext>
                  </a:extLst>
                </a:gridCol>
              </a:tblGrid>
              <a:tr h="742432">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HU" dirty="0">
                          <a:latin typeface="Arial" panose="020B0604020202020204" pitchFamily="34" charset="0"/>
                          <a:cs typeface="Arial" panose="020B0604020202020204" pitchFamily="34" charset="0"/>
                        </a:rPr>
                        <a:t>Functional </a:t>
                      </a:r>
                      <a:r>
                        <a:rPr lang="en-GB" dirty="0">
                          <a:solidFill>
                            <a:schemeClr val="bg1"/>
                          </a:solidFill>
                          <a:latin typeface="Arial" panose="020B0604020202020204" pitchFamily="34" charset="0"/>
                          <a:cs typeface="Arial" panose="020B0604020202020204" pitchFamily="34" charset="0"/>
                        </a:rPr>
                        <a:t>panNET</a:t>
                      </a:r>
                      <a:r>
                        <a:rPr lang="en-HU" dirty="0">
                          <a:solidFill>
                            <a:schemeClr val="bg1"/>
                          </a:solidFill>
                          <a:latin typeface="Arial" panose="020B0604020202020204" pitchFamily="34" charset="0"/>
                          <a:cs typeface="Arial" panose="020B0604020202020204" pitchFamily="34" charset="0"/>
                        </a:rPr>
                        <a:t> type</a:t>
                      </a:r>
                    </a:p>
                  </a:txBody>
                  <a:tcPr marL="130050" marR="130050"/>
                </a:tc>
                <a:tc>
                  <a: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HU" dirty="0">
                          <a:latin typeface="Arial" panose="020B0604020202020204" pitchFamily="34" charset="0"/>
                          <a:cs typeface="Arial" panose="020B0604020202020204" pitchFamily="34" charset="0"/>
                        </a:rPr>
                        <a:t>Presenting symptoms</a:t>
                      </a:r>
                    </a:p>
                  </a:txBody>
                  <a:tcPr marL="130050" marR="130050"/>
                </a:tc>
                <a:extLst>
                  <a:ext uri="{0D108BD9-81ED-4DB2-BD59-A6C34878D82A}">
                    <a16:rowId xmlns:a16="http://schemas.microsoft.com/office/drawing/2014/main" val="936308470"/>
                  </a:ext>
                </a:extLst>
              </a:tr>
              <a:tr h="1608603">
                <a:tc>
                  <a:txBody>
                    <a:bodyPr/>
                    <a:lstStyle/>
                    <a:p>
                      <a:pPr>
                        <a:spcAft>
                          <a:spcPts val="600"/>
                        </a:spcAft>
                      </a:pPr>
                      <a:r>
                        <a:rPr lang="en-HU" b="0" dirty="0">
                          <a:latin typeface="Arial" panose="020B0604020202020204" pitchFamily="34" charset="0"/>
                          <a:cs typeface="Arial" panose="020B0604020202020204" pitchFamily="34" charset="0"/>
                        </a:rPr>
                        <a:t>Gastrinomas (ZES)</a:t>
                      </a:r>
                    </a:p>
                  </a:txBody>
                  <a:tcPr marL="130050" marR="130050"/>
                </a:tc>
                <a:tc>
                  <a:txBody>
                    <a:bodyPr/>
                    <a:lstStyle/>
                    <a:p>
                      <a:pPr marL="285750" indent="-285750">
                        <a:spcAft>
                          <a:spcPts val="600"/>
                        </a:spcAft>
                        <a:buClr>
                          <a:schemeClr val="accent1"/>
                        </a:buClr>
                        <a:buFont typeface="Arial" panose="020B0604020202020204" pitchFamily="34" charset="0"/>
                        <a:buChar char="•"/>
                      </a:pPr>
                      <a:r>
                        <a:rPr lang="en-HU" sz="1700" dirty="0">
                          <a:latin typeface="Arial" panose="020B0604020202020204" pitchFamily="34" charset="0"/>
                          <a:cs typeface="Arial" panose="020B0604020202020204" pitchFamily="34" charset="0"/>
                        </a:rPr>
                        <a:t>Symptoms due to gastric acid hypersecretion </a:t>
                      </a:r>
                    </a:p>
                    <a:p>
                      <a:pPr marL="285750" indent="-285750">
                        <a:spcAft>
                          <a:spcPts val="600"/>
                        </a:spcAft>
                        <a:buClr>
                          <a:schemeClr val="accent1"/>
                        </a:buClr>
                        <a:buFont typeface="Arial" panose="020B0604020202020204" pitchFamily="34" charset="0"/>
                        <a:buChar char="•"/>
                      </a:pPr>
                      <a:r>
                        <a:rPr lang="en-HU" sz="1700" dirty="0">
                          <a:latin typeface="Arial" panose="020B0604020202020204" pitchFamily="34" charset="0"/>
                          <a:cs typeface="Arial" panose="020B0604020202020204" pitchFamily="34" charset="0"/>
                        </a:rPr>
                        <a:t>If an underlying ZES, frequent multiple gastric ulcers </a:t>
                      </a:r>
                    </a:p>
                    <a:p>
                      <a:pPr marL="285750" indent="-285750">
                        <a:spcAft>
                          <a:spcPts val="600"/>
                        </a:spcAft>
                        <a:buClr>
                          <a:schemeClr val="accent1"/>
                        </a:buClr>
                        <a:buFont typeface="Arial" panose="020B0604020202020204" pitchFamily="34" charset="0"/>
                        <a:buChar char="•"/>
                      </a:pPr>
                      <a:r>
                        <a:rPr lang="en-GB" sz="1700" b="0" i="0" u="none" strike="noStrike" kern="1200" dirty="0">
                          <a:solidFill>
                            <a:schemeClr val="dk1"/>
                          </a:solidFill>
                          <a:effectLst/>
                          <a:latin typeface="Arial" panose="020B0604020202020204" pitchFamily="34" charset="0"/>
                          <a:ea typeface="+mn-ea"/>
                          <a:cs typeface="Arial" panose="020B0604020202020204" pitchFamily="34" charset="0"/>
                        </a:rPr>
                        <a:t>Abdominal pain due to ulcers, diarrhoea and heart burn</a:t>
                      </a:r>
                    </a:p>
                    <a:p>
                      <a:pPr marL="285750" indent="-285750">
                        <a:spcAft>
                          <a:spcPts val="600"/>
                        </a:spcAft>
                        <a:buClr>
                          <a:schemeClr val="accent1"/>
                        </a:buClr>
                        <a:buFont typeface="Arial" panose="020B0604020202020204" pitchFamily="34" charset="0"/>
                        <a:buChar char="•"/>
                      </a:pPr>
                      <a:r>
                        <a:rPr lang="en-HU" sz="1700" dirty="0">
                          <a:latin typeface="Arial" panose="020B0604020202020204" pitchFamily="34" charset="0"/>
                          <a:cs typeface="Arial" panose="020B0604020202020204" pitchFamily="34" charset="0"/>
                        </a:rPr>
                        <a:t>Typically located in the gastrinoma triangle </a:t>
                      </a:r>
                    </a:p>
                  </a:txBody>
                  <a:tcPr marL="130050" marR="130050"/>
                </a:tc>
                <a:extLst>
                  <a:ext uri="{0D108BD9-81ED-4DB2-BD59-A6C34878D82A}">
                    <a16:rowId xmlns:a16="http://schemas.microsoft.com/office/drawing/2014/main" val="694315838"/>
                  </a:ext>
                </a:extLst>
              </a:tr>
              <a:tr h="1608603">
                <a:tc>
                  <a:txBody>
                    <a:bodyPr/>
                    <a:lstStyle/>
                    <a:p>
                      <a:pPr>
                        <a:spcAft>
                          <a:spcPts val="600"/>
                        </a:spcAft>
                      </a:pPr>
                      <a:r>
                        <a:rPr lang="en-HU" b="0" dirty="0">
                          <a:latin typeface="Arial" panose="020B0604020202020204" pitchFamily="34" charset="0"/>
                          <a:cs typeface="Arial" panose="020B0604020202020204" pitchFamily="34" charset="0"/>
                        </a:rPr>
                        <a:t>Insulinomas</a:t>
                      </a:r>
                    </a:p>
                  </a:txBody>
                  <a:tcPr marL="130050" marR="130050"/>
                </a:tc>
                <a:tc>
                  <a:txBody>
                    <a:bodyPr/>
                    <a:lstStyle/>
                    <a:p>
                      <a:pPr marL="285750" indent="-285750">
                        <a:spcAft>
                          <a:spcPts val="600"/>
                        </a:spcAft>
                        <a:buClr>
                          <a:schemeClr val="accent1"/>
                        </a:buClr>
                        <a:buFont typeface="Arial" panose="020B0604020202020204" pitchFamily="34" charset="0"/>
                        <a:buChar char="•"/>
                      </a:pPr>
                      <a:r>
                        <a:rPr lang="en-HU" sz="1700" dirty="0">
                          <a:latin typeface="Arial" panose="020B0604020202020204" pitchFamily="34" charset="0"/>
                          <a:cs typeface="Arial" panose="020B0604020202020204" pitchFamily="34" charset="0"/>
                        </a:rPr>
                        <a:t>Weight gain in 20-40% of patients </a:t>
                      </a:r>
                    </a:p>
                    <a:p>
                      <a:pPr marL="285750" indent="-285750">
                        <a:spcAft>
                          <a:spcPts val="600"/>
                        </a:spcAft>
                        <a:buClr>
                          <a:schemeClr val="accent1"/>
                        </a:buClr>
                        <a:buFont typeface="Arial" panose="020B0604020202020204" pitchFamily="34" charset="0"/>
                        <a:buChar char="•"/>
                      </a:pPr>
                      <a:r>
                        <a:rPr lang="en-HU" sz="1700" dirty="0">
                          <a:latin typeface="Arial" panose="020B0604020202020204" pitchFamily="34" charset="0"/>
                          <a:cs typeface="Arial" panose="020B0604020202020204" pitchFamily="34" charset="0"/>
                        </a:rPr>
                        <a:t>Characterised by symptoms of the Whipple triad including: </a:t>
                      </a:r>
                    </a:p>
                    <a:p>
                      <a:pPr marL="742950" lvl="1" indent="-285750">
                        <a:spcAft>
                          <a:spcPts val="600"/>
                        </a:spcAft>
                        <a:buClr>
                          <a:schemeClr val="accent1"/>
                        </a:buClr>
                        <a:buFont typeface="Arial" panose="020B0604020202020204" pitchFamily="34" charset="0"/>
                        <a:buChar char="‒"/>
                      </a:pPr>
                      <a:r>
                        <a:rPr lang="en-HU" sz="1700" dirty="0">
                          <a:latin typeface="Arial" panose="020B0604020202020204" pitchFamily="34" charset="0"/>
                          <a:cs typeface="Arial" panose="020B0604020202020204" pitchFamily="34" charset="0"/>
                        </a:rPr>
                        <a:t>Episodic hypoglyc</a:t>
                      </a:r>
                      <a:r>
                        <a:rPr lang="es-ES" sz="1700" dirty="0">
                          <a:latin typeface="Arial" panose="020B0604020202020204" pitchFamily="34" charset="0"/>
                          <a:cs typeface="Arial" panose="020B0604020202020204" pitchFamily="34" charset="0"/>
                        </a:rPr>
                        <a:t>a</a:t>
                      </a:r>
                      <a:r>
                        <a:rPr lang="en-HU" sz="1700" dirty="0">
                          <a:latin typeface="Arial" panose="020B0604020202020204" pitchFamily="34" charset="0"/>
                          <a:cs typeface="Arial" panose="020B0604020202020204" pitchFamily="34" charset="0"/>
                        </a:rPr>
                        <a:t>emia </a:t>
                      </a:r>
                    </a:p>
                    <a:p>
                      <a:pPr marL="742950" lvl="1" indent="-285750">
                        <a:spcAft>
                          <a:spcPts val="600"/>
                        </a:spcAft>
                        <a:buClr>
                          <a:schemeClr val="accent1"/>
                        </a:buClr>
                        <a:buFont typeface="Arial" panose="020B0604020202020204" pitchFamily="34" charset="0"/>
                        <a:buChar char="‒"/>
                      </a:pPr>
                      <a:r>
                        <a:rPr lang="en-HU" sz="1700" dirty="0">
                          <a:latin typeface="Arial" panose="020B0604020202020204" pitchFamily="34" charset="0"/>
                          <a:cs typeface="Arial" panose="020B0604020202020204" pitchFamily="34" charset="0"/>
                        </a:rPr>
                        <a:t>Neuroglycopenic symptoms (confusion, visual disturbances, headaches and coma)</a:t>
                      </a:r>
                      <a:endParaRPr lang="en-US" sz="1700" dirty="0">
                        <a:latin typeface="Arial" panose="020B0604020202020204" pitchFamily="34" charset="0"/>
                        <a:cs typeface="Arial" panose="020B0604020202020204" pitchFamily="34" charset="0"/>
                      </a:endParaRPr>
                    </a:p>
                    <a:p>
                      <a:pPr marL="742950" lvl="1" indent="-285750">
                        <a:spcAft>
                          <a:spcPts val="600"/>
                        </a:spcAft>
                        <a:buClr>
                          <a:schemeClr val="accent1"/>
                        </a:buClr>
                        <a:buFont typeface="Arial" panose="020B0604020202020204" pitchFamily="34" charset="0"/>
                        <a:buChar char="‒"/>
                      </a:pPr>
                      <a:r>
                        <a:rPr lang="en-US" sz="1700" dirty="0">
                          <a:latin typeface="Arial" panose="020B0604020202020204" pitchFamily="34" charset="0"/>
                          <a:cs typeface="Arial" panose="020B0604020202020204" pitchFamily="34" charset="0"/>
                        </a:rPr>
                        <a:t>Restoration of the symptoms after glucose intake</a:t>
                      </a:r>
                      <a:r>
                        <a:rPr lang="en-HU" sz="1700" dirty="0">
                          <a:latin typeface="Arial" panose="020B0604020202020204" pitchFamily="34" charset="0"/>
                          <a:cs typeface="Arial" panose="020B0604020202020204" pitchFamily="34" charset="0"/>
                        </a:rPr>
                        <a:t> </a:t>
                      </a:r>
                    </a:p>
                  </a:txBody>
                  <a:tcPr marL="130050" marR="130050"/>
                </a:tc>
                <a:extLst>
                  <a:ext uri="{0D108BD9-81ED-4DB2-BD59-A6C34878D82A}">
                    <a16:rowId xmlns:a16="http://schemas.microsoft.com/office/drawing/2014/main" val="4214922423"/>
                  </a:ext>
                </a:extLst>
              </a:tr>
              <a:tr h="742432">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GB" b="0" dirty="0">
                          <a:latin typeface="Arial" panose="020B0604020202020204" pitchFamily="34" charset="0"/>
                          <a:cs typeface="Arial" panose="020B0604020202020204" pitchFamily="34" charset="0"/>
                        </a:rPr>
                        <a:t>R</a:t>
                      </a:r>
                      <a:r>
                        <a:rPr lang="en-HU" b="0" dirty="0">
                          <a:latin typeface="Arial" panose="020B0604020202020204" pitchFamily="34" charset="0"/>
                          <a:cs typeface="Arial" panose="020B0604020202020204" pitchFamily="34" charset="0"/>
                        </a:rPr>
                        <a:t>are functional </a:t>
                      </a:r>
                      <a:r>
                        <a:rPr lang="en-GB" b="0" dirty="0">
                          <a:latin typeface="Arial" panose="020B0604020202020204" pitchFamily="34" charset="0"/>
                          <a:cs typeface="Arial" panose="020B0604020202020204" pitchFamily="34" charset="0"/>
                        </a:rPr>
                        <a:t>p</a:t>
                      </a:r>
                      <a:r>
                        <a:rPr lang="en-HU" b="0" dirty="0">
                          <a:latin typeface="Arial" panose="020B0604020202020204" pitchFamily="34" charset="0"/>
                          <a:cs typeface="Arial" panose="020B0604020202020204" pitchFamily="34" charset="0"/>
                        </a:rPr>
                        <a:t>anNETs</a:t>
                      </a:r>
                    </a:p>
                  </a:txBody>
                  <a:tcPr marL="130050" marR="130050"/>
                </a:tc>
                <a:tc>
                  <a:txBody>
                    <a:bodyPr/>
                    <a:lstStyle/>
                    <a:p>
                      <a:pPr marL="285750" marR="0" lvl="0" indent="-285750" algn="l" defTabSz="457200" rtl="0" eaLnBrk="1" fontAlgn="auto" latinLnBrk="0" hangingPunct="1">
                        <a:lnSpc>
                          <a:spcPct val="100000"/>
                        </a:lnSpc>
                        <a:spcBef>
                          <a:spcPts val="0"/>
                        </a:spcBef>
                        <a:spcAft>
                          <a:spcPts val="600"/>
                        </a:spcAft>
                        <a:buClr>
                          <a:schemeClr val="accent1"/>
                        </a:buClr>
                        <a:buSzTx/>
                        <a:buFont typeface="Arial" panose="020B0604020202020204" pitchFamily="34" charset="0"/>
                        <a:buChar char="•"/>
                        <a:tabLst/>
                        <a:defRPr/>
                      </a:pPr>
                      <a:r>
                        <a:rPr lang="en-GB" sz="1700" dirty="0">
                          <a:latin typeface="Arial" panose="020B0604020202020204" pitchFamily="34" charset="0"/>
                          <a:cs typeface="Arial" panose="020B0604020202020204" pitchFamily="34" charset="0"/>
                        </a:rPr>
                        <a:t>Glucagonoma, </a:t>
                      </a:r>
                      <a:r>
                        <a:rPr lang="en-GB" sz="1700" kern="1200" dirty="0">
                          <a:solidFill>
                            <a:schemeClr val="dk1"/>
                          </a:solidFill>
                          <a:effectLst/>
                          <a:latin typeface="Arial" panose="020B0604020202020204" pitchFamily="34" charset="0"/>
                          <a:ea typeface="+mn-ea"/>
                          <a:cs typeface="Arial" panose="020B0604020202020204" pitchFamily="34" charset="0"/>
                        </a:rPr>
                        <a:t>VIPoma, somatostatinoma</a:t>
                      </a:r>
                    </a:p>
                  </a:txBody>
                  <a:tcPr marL="130050" marR="130050"/>
                </a:tc>
                <a:extLst>
                  <a:ext uri="{0D108BD9-81ED-4DB2-BD59-A6C34878D82A}">
                    <a16:rowId xmlns:a16="http://schemas.microsoft.com/office/drawing/2014/main" val="3787265349"/>
                  </a:ext>
                </a:extLst>
              </a:tr>
            </a:tbl>
          </a:graphicData>
        </a:graphic>
      </p:graphicFrame>
      <p:sp>
        <p:nvSpPr>
          <p:cNvPr id="4" name="Slide Number Placeholder 3">
            <a:extLst>
              <a:ext uri="{FF2B5EF4-FFF2-40B4-BE49-F238E27FC236}">
                <a16:creationId xmlns:a16="http://schemas.microsoft.com/office/drawing/2014/main" id="{2AD1CE3E-60BD-46C8-8211-04BAC71B8494}"/>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2" name="Content Placeholder 1">
            <a:extLst>
              <a:ext uri="{FF2B5EF4-FFF2-40B4-BE49-F238E27FC236}">
                <a16:creationId xmlns:a16="http://schemas.microsoft.com/office/drawing/2014/main" id="{6B5D02BD-7650-4B4D-8B8B-EED2560CE0C2}"/>
              </a:ext>
            </a:extLst>
          </p:cNvPr>
          <p:cNvSpPr>
            <a:spLocks noGrp="1"/>
          </p:cNvSpPr>
          <p:nvPr>
            <p:ph sz="quarter" idx="15"/>
          </p:nvPr>
        </p:nvSpPr>
        <p:spPr>
          <a:xfrm>
            <a:off x="396148" y="6254597"/>
            <a:ext cx="10976280" cy="444881"/>
          </a:xfrm>
        </p:spPr>
        <p:txBody>
          <a:bodyPr anchor="b"/>
          <a:lstStyle/>
          <a:p>
            <a:r>
              <a:rPr lang="en-GB" dirty="0">
                <a:solidFill>
                  <a:schemeClr val="tx2"/>
                </a:solidFill>
              </a:rPr>
              <a:t>panNET, pancreatic neuroendocrine tumour; VIP, vasoactive intestinal peptide; ZES, Zollinger-Ellison syndrome</a:t>
            </a:r>
          </a:p>
          <a:p>
            <a:r>
              <a:rPr lang="en-GB" dirty="0">
                <a:solidFill>
                  <a:schemeClr val="tx2"/>
                </a:solidFill>
              </a:rPr>
              <a:t>Jensen R, et al. Neuroendocrinology. 2012;95:98-119; </a:t>
            </a:r>
            <a:r>
              <a:rPr lang="en-GB" dirty="0" err="1">
                <a:solidFill>
                  <a:schemeClr val="tx2"/>
                </a:solidFill>
              </a:rPr>
              <a:t>Cives</a:t>
            </a:r>
            <a:r>
              <a:rPr lang="en-GB" dirty="0">
                <a:solidFill>
                  <a:schemeClr val="tx2"/>
                </a:solidFill>
              </a:rPr>
              <a:t> M, et al. CA Cancer J Clin. 2018;68:471-87; </a:t>
            </a:r>
            <a:r>
              <a:rPr lang="en-GB" dirty="0" err="1">
                <a:solidFill>
                  <a:schemeClr val="tx2"/>
                </a:solidFill>
              </a:rPr>
              <a:t>Dizon</a:t>
            </a:r>
            <a:r>
              <a:rPr lang="en-GB" dirty="0">
                <a:solidFill>
                  <a:schemeClr val="tx2"/>
                </a:solidFill>
              </a:rPr>
              <a:t> AM, et al. AM J Med. 1999;106 (3):307-310</a:t>
            </a:r>
          </a:p>
        </p:txBody>
      </p:sp>
      <p:sp>
        <p:nvSpPr>
          <p:cNvPr id="12" name="Content Placeholder 4">
            <a:extLst>
              <a:ext uri="{FF2B5EF4-FFF2-40B4-BE49-F238E27FC236}">
                <a16:creationId xmlns:a16="http://schemas.microsoft.com/office/drawing/2014/main" id="{0A518B35-3267-B734-B242-778B15C17815}"/>
              </a:ext>
            </a:extLst>
          </p:cNvPr>
          <p:cNvSpPr txBox="1">
            <a:spLocks/>
          </p:cNvSpPr>
          <p:nvPr/>
        </p:nvSpPr>
        <p:spPr>
          <a:xfrm>
            <a:off x="407368" y="6241998"/>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p>
        </p:txBody>
      </p:sp>
      <p:pic>
        <p:nvPicPr>
          <p:cNvPr id="19" name="Picture 18">
            <a:extLst>
              <a:ext uri="{FF2B5EF4-FFF2-40B4-BE49-F238E27FC236}">
                <a16:creationId xmlns:a16="http://schemas.microsoft.com/office/drawing/2014/main" id="{81842B17-3A8C-F14E-AED9-FEB33732F784}"/>
              </a:ext>
            </a:extLst>
          </p:cNvPr>
          <p:cNvPicPr>
            <a:picLocks noChangeAspect="1"/>
          </p:cNvPicPr>
          <p:nvPr/>
        </p:nvPicPr>
        <p:blipFill>
          <a:blip r:embed="rId3"/>
          <a:stretch>
            <a:fillRect/>
          </a:stretch>
        </p:blipFill>
        <p:spPr>
          <a:xfrm>
            <a:off x="8333145" y="1957784"/>
            <a:ext cx="3433965" cy="3705255"/>
          </a:xfrm>
          <a:prstGeom prst="rect">
            <a:avLst/>
          </a:prstGeom>
        </p:spPr>
      </p:pic>
      <p:sp>
        <p:nvSpPr>
          <p:cNvPr id="5" name="TextBox 4">
            <a:extLst>
              <a:ext uri="{FF2B5EF4-FFF2-40B4-BE49-F238E27FC236}">
                <a16:creationId xmlns:a16="http://schemas.microsoft.com/office/drawing/2014/main" id="{9ECD1875-8CC0-BD4E-BC18-63B501CF14E1}"/>
              </a:ext>
            </a:extLst>
          </p:cNvPr>
          <p:cNvSpPr txBox="1"/>
          <p:nvPr/>
        </p:nvSpPr>
        <p:spPr>
          <a:xfrm>
            <a:off x="9192344" y="1331356"/>
            <a:ext cx="2180084" cy="276999"/>
          </a:xfrm>
          <a:prstGeom prst="rect">
            <a:avLst/>
          </a:prstGeom>
          <a:noFill/>
        </p:spPr>
        <p:txBody>
          <a:bodyPr wrap="none" lIns="0" tIns="0" rIns="0" bIns="0" rtlCol="0">
            <a:spAutoFit/>
          </a:bodyPr>
          <a:lstStyle/>
          <a:p>
            <a:r>
              <a:rPr lang="en-GB" b="1" dirty="0">
                <a:latin typeface="Arial" panose="020B0604020202020204" pitchFamily="34" charset="0"/>
                <a:cs typeface="Arial" panose="020B0604020202020204" pitchFamily="34" charset="0"/>
              </a:rPr>
              <a:t>Gastrinoma triangle</a:t>
            </a:r>
            <a:endParaRPr lang="en-GB" sz="1200" b="1" dirty="0">
              <a:latin typeface="Arial" panose="020B0604020202020204" pitchFamily="34" charset="0"/>
              <a:ea typeface="Aileron" charset="0"/>
              <a:cs typeface="Arial" panose="020B0604020202020204" pitchFamily="34" charset="0"/>
            </a:endParaRPr>
          </a:p>
        </p:txBody>
      </p:sp>
      <p:cxnSp>
        <p:nvCxnSpPr>
          <p:cNvPr id="9" name="Straight Connector 8">
            <a:extLst>
              <a:ext uri="{FF2B5EF4-FFF2-40B4-BE49-F238E27FC236}">
                <a16:creationId xmlns:a16="http://schemas.microsoft.com/office/drawing/2014/main" id="{291B0BB2-91EE-C14B-B345-1F02978C975F}"/>
              </a:ext>
            </a:extLst>
          </p:cNvPr>
          <p:cNvCxnSpPr>
            <a:cxnSpLocks/>
          </p:cNvCxnSpPr>
          <p:nvPr/>
        </p:nvCxnSpPr>
        <p:spPr>
          <a:xfrm flipH="1">
            <a:off x="9614486" y="1664662"/>
            <a:ext cx="425735" cy="1870857"/>
          </a:xfrm>
          <a:prstGeom prst="line">
            <a:avLst/>
          </a:prstGeom>
          <a:ln w="28575">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181267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9D809D94-E6F7-FCB3-6221-E30B5983AC2E}"/>
              </a:ext>
            </a:extLst>
          </p:cNvPr>
          <p:cNvSpPr>
            <a:spLocks noGrp="1"/>
          </p:cNvSpPr>
          <p:nvPr>
            <p:ph type="title"/>
          </p:nvPr>
        </p:nvSpPr>
        <p:spPr/>
        <p:txBody>
          <a:bodyPr>
            <a:normAutofit/>
          </a:bodyPr>
          <a:lstStyle/>
          <a:p>
            <a:r>
              <a:rPr kumimoji="0" lang="en-GB"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NON-</a:t>
            </a:r>
            <a:r>
              <a:rPr lang="en-GB" cap="none" dirty="0">
                <a:solidFill>
                  <a:schemeClr val="tx2"/>
                </a:solidFill>
                <a:ea typeface="+mn-ea"/>
              </a:rPr>
              <a:t>FUNCTIONAL P</a:t>
            </a:r>
            <a:r>
              <a:rPr kumimoji="0" lang="en-GB"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anNETs – </a:t>
            </a:r>
            <a:r>
              <a:rPr lang="en-GB" dirty="0">
                <a:solidFill>
                  <a:schemeClr val="tx2"/>
                </a:solidFill>
              </a:rPr>
              <a:t>Presenting symptoms</a:t>
            </a:r>
          </a:p>
        </p:txBody>
      </p:sp>
      <p:sp>
        <p:nvSpPr>
          <p:cNvPr id="4" name="Slide Number Placeholder 3">
            <a:extLst>
              <a:ext uri="{FF2B5EF4-FFF2-40B4-BE49-F238E27FC236}">
                <a16:creationId xmlns:a16="http://schemas.microsoft.com/office/drawing/2014/main" id="{167AAED5-8C8E-612C-24EF-E77C794A704B}"/>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2" name="Content Placeholder 1">
            <a:extLst>
              <a:ext uri="{FF2B5EF4-FFF2-40B4-BE49-F238E27FC236}">
                <a16:creationId xmlns:a16="http://schemas.microsoft.com/office/drawing/2014/main" id="{186080E0-D4F6-1F49-9D48-0EBD504BE697}"/>
              </a:ext>
            </a:extLst>
          </p:cNvPr>
          <p:cNvSpPr>
            <a:spLocks noGrp="1"/>
          </p:cNvSpPr>
          <p:nvPr>
            <p:ph sz="quarter" idx="15"/>
          </p:nvPr>
        </p:nvSpPr>
        <p:spPr/>
        <p:txBody>
          <a:bodyPr anchor="b"/>
          <a:lstStyle/>
          <a:p>
            <a:r>
              <a:rPr lang="en-GB" dirty="0">
                <a:solidFill>
                  <a:schemeClr val="tx2"/>
                </a:solidFill>
              </a:rPr>
              <a:t>panNET, pancreatic neuroendocrine tumour</a:t>
            </a:r>
          </a:p>
          <a:p>
            <a:r>
              <a:rPr lang="en-GB" dirty="0"/>
              <a:t>Jensen R, et al. Neuroendocrinology. 2012;95:98-119; Falconi M, et al. Neuroendocrinology. 2012;95:120-34</a:t>
            </a:r>
          </a:p>
        </p:txBody>
      </p:sp>
      <p:graphicFrame>
        <p:nvGraphicFramePr>
          <p:cNvPr id="6" name="Table 5">
            <a:extLst>
              <a:ext uri="{FF2B5EF4-FFF2-40B4-BE49-F238E27FC236}">
                <a16:creationId xmlns:a16="http://schemas.microsoft.com/office/drawing/2014/main" id="{78674DB5-8EA2-E833-6132-AD356F886200}"/>
              </a:ext>
            </a:extLst>
          </p:cNvPr>
          <p:cNvGraphicFramePr>
            <a:graphicFrameLocks noGrp="1"/>
          </p:cNvGraphicFramePr>
          <p:nvPr>
            <p:extLst>
              <p:ext uri="{D42A27DB-BD31-4B8C-83A1-F6EECF244321}">
                <p14:modId xmlns:p14="http://schemas.microsoft.com/office/powerpoint/2010/main" val="1028130727"/>
              </p:ext>
            </p:extLst>
          </p:nvPr>
        </p:nvGraphicFramePr>
        <p:xfrm>
          <a:off x="619201" y="1235732"/>
          <a:ext cx="10816908" cy="1112520"/>
        </p:xfrm>
        <a:graphic>
          <a:graphicData uri="http://schemas.openxmlformats.org/drawingml/2006/table">
            <a:tbl>
              <a:tblPr firstRow="1" bandRow="1">
                <a:tableStyleId>{5C22544A-7EE6-4342-B048-85BDC9FD1C3A}</a:tableStyleId>
              </a:tblPr>
              <a:tblGrid>
                <a:gridCol w="4394404">
                  <a:extLst>
                    <a:ext uri="{9D8B030D-6E8A-4147-A177-3AD203B41FA5}">
                      <a16:colId xmlns:a16="http://schemas.microsoft.com/office/drawing/2014/main" val="1590207699"/>
                    </a:ext>
                  </a:extLst>
                </a:gridCol>
                <a:gridCol w="6422504">
                  <a:extLst>
                    <a:ext uri="{9D8B030D-6E8A-4147-A177-3AD203B41FA5}">
                      <a16:colId xmlns:a16="http://schemas.microsoft.com/office/drawing/2014/main" val="1469604350"/>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HU" dirty="0">
                          <a:latin typeface="Arial" panose="020B0604020202020204" pitchFamily="34" charset="0"/>
                          <a:cs typeface="Arial" panose="020B0604020202020204" pitchFamily="34" charset="0"/>
                        </a:rPr>
                        <a:t>Location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P</a:t>
                      </a:r>
                      <a:r>
                        <a:rPr lang="en-HU" dirty="0">
                          <a:latin typeface="Arial" panose="020B0604020202020204" pitchFamily="34" charset="0"/>
                          <a:cs typeface="Arial" panose="020B0604020202020204" pitchFamily="34" charset="0"/>
                        </a:rPr>
                        <a:t>resenting symptoms </a:t>
                      </a:r>
                    </a:p>
                  </a:txBody>
                  <a:tcPr/>
                </a:tc>
                <a:extLst>
                  <a:ext uri="{0D108BD9-81ED-4DB2-BD59-A6C34878D82A}">
                    <a16:rowId xmlns:a16="http://schemas.microsoft.com/office/drawing/2014/main" val="3361503572"/>
                  </a:ext>
                </a:extLst>
              </a:tr>
              <a:tr h="370840">
                <a:tc>
                  <a:txBody>
                    <a:bodyPr/>
                    <a:lstStyle/>
                    <a:p>
                      <a:r>
                        <a:rPr lang="en-HU" dirty="0">
                          <a:latin typeface="Arial" panose="020B0604020202020204" pitchFamily="34" charset="0"/>
                          <a:cs typeface="Arial" panose="020B0604020202020204" pitchFamily="34" charset="0"/>
                        </a:rPr>
                        <a:t>Head of pancreas </a:t>
                      </a:r>
                    </a:p>
                  </a:txBody>
                  <a:tcPr anchor="ctr"/>
                </a:tc>
                <a:tc>
                  <a:txBody>
                    <a:bodyPr/>
                    <a:lstStyle/>
                    <a:p>
                      <a:pPr marL="285750" indent="-285750">
                        <a:buClr>
                          <a:schemeClr val="accent1"/>
                        </a:buClr>
                        <a:buFont typeface="Arial" panose="020B0604020202020204" pitchFamily="34" charset="0"/>
                        <a:buChar char="•"/>
                      </a:pPr>
                      <a:r>
                        <a:rPr lang="en-HU" dirty="0">
                          <a:latin typeface="Arial" panose="020B0604020202020204" pitchFamily="34" charset="0"/>
                          <a:cs typeface="Arial" panose="020B0604020202020204" pitchFamily="34" charset="0"/>
                        </a:rPr>
                        <a:t>Jaundice, pain</a:t>
                      </a:r>
                    </a:p>
                  </a:txBody>
                  <a:tcPr/>
                </a:tc>
                <a:extLst>
                  <a:ext uri="{0D108BD9-81ED-4DB2-BD59-A6C34878D82A}">
                    <a16:rowId xmlns:a16="http://schemas.microsoft.com/office/drawing/2014/main" val="4011151194"/>
                  </a:ext>
                </a:extLst>
              </a:tr>
              <a:tr h="370840">
                <a:tc>
                  <a:txBody>
                    <a:bodyPr/>
                    <a:lstStyle/>
                    <a:p>
                      <a:r>
                        <a:rPr lang="en-GB" dirty="0">
                          <a:latin typeface="Arial" panose="020B0604020202020204" pitchFamily="34" charset="0"/>
                          <a:cs typeface="Arial" panose="020B0604020202020204" pitchFamily="34" charset="0"/>
                        </a:rPr>
                        <a:t>B</a:t>
                      </a:r>
                      <a:r>
                        <a:rPr lang="en-HU" dirty="0">
                          <a:latin typeface="Arial" panose="020B0604020202020204" pitchFamily="34" charset="0"/>
                          <a:cs typeface="Arial" panose="020B0604020202020204" pitchFamily="34" charset="0"/>
                        </a:rPr>
                        <a:t>ody/Tail </a:t>
                      </a:r>
                    </a:p>
                  </a:txBody>
                  <a:tcPr anchor="ctr"/>
                </a:tc>
                <a:tc>
                  <a:txBody>
                    <a:bodyPr/>
                    <a:lstStyle/>
                    <a:p>
                      <a:pPr marL="285750" indent="-285750">
                        <a:buClr>
                          <a:schemeClr val="accent1"/>
                        </a:buClr>
                        <a:buFont typeface="Arial" panose="020B0604020202020204" pitchFamily="34" charset="0"/>
                        <a:buChar char="•"/>
                      </a:pPr>
                      <a:r>
                        <a:rPr lang="en-HU" dirty="0">
                          <a:latin typeface="Arial" panose="020B0604020202020204" pitchFamily="34" charset="0"/>
                          <a:cs typeface="Arial" panose="020B0604020202020204" pitchFamily="34" charset="0"/>
                        </a:rPr>
                        <a:t>Diabetes, exocrine pancreatic insufficiency, pain</a:t>
                      </a:r>
                    </a:p>
                  </a:txBody>
                  <a:tcPr/>
                </a:tc>
                <a:extLst>
                  <a:ext uri="{0D108BD9-81ED-4DB2-BD59-A6C34878D82A}">
                    <a16:rowId xmlns:a16="http://schemas.microsoft.com/office/drawing/2014/main" val="96455674"/>
                  </a:ext>
                </a:extLst>
              </a:tr>
            </a:tbl>
          </a:graphicData>
        </a:graphic>
      </p:graphicFrame>
      <p:pic>
        <p:nvPicPr>
          <p:cNvPr id="17" name="Picture 16">
            <a:extLst>
              <a:ext uri="{FF2B5EF4-FFF2-40B4-BE49-F238E27FC236}">
                <a16:creationId xmlns:a16="http://schemas.microsoft.com/office/drawing/2014/main" id="{8648834D-473F-1448-8469-2E95B8BF4F86}"/>
              </a:ext>
            </a:extLst>
          </p:cNvPr>
          <p:cNvPicPr>
            <a:picLocks noChangeAspect="1"/>
          </p:cNvPicPr>
          <p:nvPr/>
        </p:nvPicPr>
        <p:blipFill>
          <a:blip r:embed="rId2"/>
          <a:stretch>
            <a:fillRect/>
          </a:stretch>
        </p:blipFill>
        <p:spPr>
          <a:xfrm>
            <a:off x="2873789" y="3173625"/>
            <a:ext cx="4241905" cy="2586527"/>
          </a:xfrm>
          <a:prstGeom prst="rect">
            <a:avLst/>
          </a:prstGeom>
        </p:spPr>
      </p:pic>
      <p:cxnSp>
        <p:nvCxnSpPr>
          <p:cNvPr id="18" name="Straight Connector 17">
            <a:extLst>
              <a:ext uri="{FF2B5EF4-FFF2-40B4-BE49-F238E27FC236}">
                <a16:creationId xmlns:a16="http://schemas.microsoft.com/office/drawing/2014/main" id="{CA6C9BD4-DFFB-0146-AC84-01D3CAC75CF4}"/>
              </a:ext>
            </a:extLst>
          </p:cNvPr>
          <p:cNvCxnSpPr>
            <a:cxnSpLocks/>
          </p:cNvCxnSpPr>
          <p:nvPr/>
        </p:nvCxnSpPr>
        <p:spPr>
          <a:xfrm>
            <a:off x="1878494" y="4311161"/>
            <a:ext cx="1921349" cy="630007"/>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C03DD8D3-CA00-B94C-979A-0345B4E50559}"/>
              </a:ext>
            </a:extLst>
          </p:cNvPr>
          <p:cNvSpPr txBox="1"/>
          <p:nvPr/>
        </p:nvSpPr>
        <p:spPr>
          <a:xfrm>
            <a:off x="1167515" y="4172662"/>
            <a:ext cx="948609" cy="276999"/>
          </a:xfrm>
          <a:prstGeom prst="rect">
            <a:avLst/>
          </a:prstGeom>
          <a:solidFill>
            <a:schemeClr val="tx2"/>
          </a:solidFill>
          <a:effectLst/>
        </p:spPr>
        <p:txBody>
          <a:bodyPr wrap="none" rtlCol="0">
            <a:noAutofit/>
          </a:bodyPr>
          <a:lstStyle/>
          <a:p>
            <a:pPr algn="ctr"/>
            <a:r>
              <a:rPr lang="en-GB" sz="1400" dirty="0">
                <a:solidFill>
                  <a:schemeClr val="bg1"/>
                </a:solidFill>
                <a:latin typeface="Arial" panose="020B0604020202020204" pitchFamily="34" charset="0"/>
                <a:ea typeface="Aileron" charset="0"/>
                <a:cs typeface="Arial" panose="020B0604020202020204" pitchFamily="34" charset="0"/>
              </a:rPr>
              <a:t>Head</a:t>
            </a:r>
          </a:p>
        </p:txBody>
      </p:sp>
      <p:cxnSp>
        <p:nvCxnSpPr>
          <p:cNvPr id="23" name="Straight Connector 22">
            <a:extLst>
              <a:ext uri="{FF2B5EF4-FFF2-40B4-BE49-F238E27FC236}">
                <a16:creationId xmlns:a16="http://schemas.microsoft.com/office/drawing/2014/main" id="{0BB4096D-CF94-ED40-8F99-6CD14831B536}"/>
              </a:ext>
            </a:extLst>
          </p:cNvPr>
          <p:cNvCxnSpPr>
            <a:cxnSpLocks/>
          </p:cNvCxnSpPr>
          <p:nvPr/>
        </p:nvCxnSpPr>
        <p:spPr>
          <a:xfrm>
            <a:off x="2942523" y="3330259"/>
            <a:ext cx="1105775" cy="975734"/>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0499CDE1-6A09-8845-B9E0-1F39D216E96E}"/>
              </a:ext>
            </a:extLst>
          </p:cNvPr>
          <p:cNvSpPr txBox="1"/>
          <p:nvPr/>
        </p:nvSpPr>
        <p:spPr>
          <a:xfrm>
            <a:off x="2613929" y="3208386"/>
            <a:ext cx="948609" cy="276999"/>
          </a:xfrm>
          <a:prstGeom prst="rect">
            <a:avLst/>
          </a:prstGeom>
          <a:solidFill>
            <a:schemeClr val="tx2"/>
          </a:solidFill>
          <a:effectLst/>
        </p:spPr>
        <p:txBody>
          <a:bodyPr wrap="none" rtlCol="0">
            <a:noAutofit/>
          </a:bodyPr>
          <a:lstStyle/>
          <a:p>
            <a:pPr algn="ctr"/>
            <a:r>
              <a:rPr lang="en-GB" sz="1400" dirty="0">
                <a:solidFill>
                  <a:schemeClr val="bg1"/>
                </a:solidFill>
                <a:latin typeface="Arial" panose="020B0604020202020204" pitchFamily="34" charset="0"/>
                <a:ea typeface="Aileron" charset="0"/>
                <a:cs typeface="Arial" panose="020B0604020202020204" pitchFamily="34" charset="0"/>
              </a:rPr>
              <a:t>Neck</a:t>
            </a:r>
          </a:p>
        </p:txBody>
      </p:sp>
      <p:cxnSp>
        <p:nvCxnSpPr>
          <p:cNvPr id="26" name="Straight Connector 25">
            <a:extLst>
              <a:ext uri="{FF2B5EF4-FFF2-40B4-BE49-F238E27FC236}">
                <a16:creationId xmlns:a16="http://schemas.microsoft.com/office/drawing/2014/main" id="{2390A0E7-5ECE-AD4A-B0ED-A2479B9A68FC}"/>
              </a:ext>
            </a:extLst>
          </p:cNvPr>
          <p:cNvCxnSpPr>
            <a:cxnSpLocks/>
          </p:cNvCxnSpPr>
          <p:nvPr/>
        </p:nvCxnSpPr>
        <p:spPr>
          <a:xfrm flipH="1" flipV="1">
            <a:off x="6392487" y="3674226"/>
            <a:ext cx="1288473" cy="473825"/>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B0F42C4F-C285-E14F-8813-2A9A221979AB}"/>
              </a:ext>
            </a:extLst>
          </p:cNvPr>
          <p:cNvSpPr txBox="1"/>
          <p:nvPr/>
        </p:nvSpPr>
        <p:spPr>
          <a:xfrm>
            <a:off x="7102802" y="4014721"/>
            <a:ext cx="948609" cy="276999"/>
          </a:xfrm>
          <a:prstGeom prst="rect">
            <a:avLst/>
          </a:prstGeom>
          <a:solidFill>
            <a:schemeClr val="tx2"/>
          </a:solidFill>
          <a:effectLst/>
        </p:spPr>
        <p:txBody>
          <a:bodyPr wrap="none" rtlCol="0">
            <a:noAutofit/>
          </a:bodyPr>
          <a:lstStyle/>
          <a:p>
            <a:pPr algn="ctr"/>
            <a:r>
              <a:rPr lang="en-GB" sz="1400" dirty="0">
                <a:solidFill>
                  <a:schemeClr val="bg1"/>
                </a:solidFill>
                <a:latin typeface="Arial" panose="020B0604020202020204" pitchFamily="34" charset="0"/>
                <a:ea typeface="Aileron" charset="0"/>
                <a:cs typeface="Arial" panose="020B0604020202020204" pitchFamily="34" charset="0"/>
              </a:rPr>
              <a:t>Tail</a:t>
            </a:r>
          </a:p>
        </p:txBody>
      </p:sp>
      <p:cxnSp>
        <p:nvCxnSpPr>
          <p:cNvPr id="30" name="Straight Connector 29">
            <a:extLst>
              <a:ext uri="{FF2B5EF4-FFF2-40B4-BE49-F238E27FC236}">
                <a16:creationId xmlns:a16="http://schemas.microsoft.com/office/drawing/2014/main" id="{DDBE6E2E-6050-264D-AAD7-EB1C5B36002A}"/>
              </a:ext>
            </a:extLst>
          </p:cNvPr>
          <p:cNvCxnSpPr>
            <a:cxnSpLocks/>
          </p:cNvCxnSpPr>
          <p:nvPr/>
        </p:nvCxnSpPr>
        <p:spPr>
          <a:xfrm flipH="1" flipV="1">
            <a:off x="5104015" y="3973486"/>
            <a:ext cx="839585" cy="856209"/>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743C6E3F-0814-004C-8CEB-CE0BEE715827}"/>
              </a:ext>
            </a:extLst>
          </p:cNvPr>
          <p:cNvSpPr txBox="1"/>
          <p:nvPr/>
        </p:nvSpPr>
        <p:spPr>
          <a:xfrm>
            <a:off x="5756140" y="4688052"/>
            <a:ext cx="948609" cy="276999"/>
          </a:xfrm>
          <a:prstGeom prst="rect">
            <a:avLst/>
          </a:prstGeom>
          <a:solidFill>
            <a:schemeClr val="tx2"/>
          </a:solidFill>
          <a:effectLst/>
        </p:spPr>
        <p:txBody>
          <a:bodyPr wrap="none" rtlCol="0">
            <a:noAutofit/>
          </a:bodyPr>
          <a:lstStyle/>
          <a:p>
            <a:pPr algn="ctr"/>
            <a:r>
              <a:rPr lang="en-GB" sz="1400" dirty="0">
                <a:solidFill>
                  <a:schemeClr val="bg1"/>
                </a:solidFill>
                <a:latin typeface="Arial" panose="020B0604020202020204" pitchFamily="34" charset="0"/>
                <a:ea typeface="Aileron" charset="0"/>
                <a:cs typeface="Arial" panose="020B0604020202020204" pitchFamily="34" charset="0"/>
              </a:rPr>
              <a:t>Body</a:t>
            </a:r>
          </a:p>
        </p:txBody>
      </p:sp>
      <p:sp>
        <p:nvSpPr>
          <p:cNvPr id="32" name="TextBox 31">
            <a:extLst>
              <a:ext uri="{FF2B5EF4-FFF2-40B4-BE49-F238E27FC236}">
                <a16:creationId xmlns:a16="http://schemas.microsoft.com/office/drawing/2014/main" id="{A798DB7A-2F4D-7943-9DFB-1FF464941A04}"/>
              </a:ext>
            </a:extLst>
          </p:cNvPr>
          <p:cNvSpPr txBox="1"/>
          <p:nvPr/>
        </p:nvSpPr>
        <p:spPr>
          <a:xfrm>
            <a:off x="6960097" y="4887919"/>
            <a:ext cx="4411204" cy="646331"/>
          </a:xfrm>
          <a:prstGeom prst="rect">
            <a:avLst/>
          </a:prstGeom>
          <a:noFill/>
        </p:spPr>
        <p:txBody>
          <a:bodyPr wrap="square" rtlCol="0">
            <a:spAutoFit/>
          </a:bodyPr>
          <a:lstStyle/>
          <a:p>
            <a:r>
              <a:rPr lang="en-GB" dirty="0">
                <a:latin typeface="Arial" panose="020B0604020202020204" pitchFamily="34" charset="0"/>
                <a:ea typeface="Aileron" charset="0"/>
                <a:cs typeface="Arial" panose="020B0604020202020204" pitchFamily="34" charset="0"/>
              </a:rPr>
              <a:t>The pancreas is divided into four general regions, the head, neck, body and tail</a:t>
            </a:r>
          </a:p>
        </p:txBody>
      </p:sp>
    </p:spTree>
    <p:extLst>
      <p:ext uri="{BB962C8B-B14F-4D97-AF65-F5344CB8AC3E}">
        <p14:creationId xmlns:p14="http://schemas.microsoft.com/office/powerpoint/2010/main" val="89927792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A2DC63EB-6107-BF53-F701-594A721AD21C}"/>
              </a:ext>
            </a:extLst>
          </p:cNvPr>
          <p:cNvGraphicFramePr/>
          <p:nvPr>
            <p:extLst>
              <p:ext uri="{D42A27DB-BD31-4B8C-83A1-F6EECF244321}">
                <p14:modId xmlns:p14="http://schemas.microsoft.com/office/powerpoint/2010/main" val="952923382"/>
              </p:ext>
            </p:extLst>
          </p:nvPr>
        </p:nvGraphicFramePr>
        <p:xfrm>
          <a:off x="7824192" y="537123"/>
          <a:ext cx="4536504" cy="5484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Diagram 19">
            <a:extLst>
              <a:ext uri="{FF2B5EF4-FFF2-40B4-BE49-F238E27FC236}">
                <a16:creationId xmlns:a16="http://schemas.microsoft.com/office/drawing/2014/main" id="{1E7E7D54-9DCF-8405-77ED-EB976114221D}"/>
              </a:ext>
            </a:extLst>
          </p:cNvPr>
          <p:cNvGraphicFramePr/>
          <p:nvPr>
            <p:extLst>
              <p:ext uri="{D42A27DB-BD31-4B8C-83A1-F6EECF244321}">
                <p14:modId xmlns:p14="http://schemas.microsoft.com/office/powerpoint/2010/main" val="3567873747"/>
              </p:ext>
            </p:extLst>
          </p:nvPr>
        </p:nvGraphicFramePr>
        <p:xfrm>
          <a:off x="621213" y="1270565"/>
          <a:ext cx="5186755" cy="46182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2" name="Diagram 41">
            <a:extLst>
              <a:ext uri="{FF2B5EF4-FFF2-40B4-BE49-F238E27FC236}">
                <a16:creationId xmlns:a16="http://schemas.microsoft.com/office/drawing/2014/main" id="{67FA1EF4-A49F-FF6C-68C5-CFD2CA77CDBC}"/>
              </a:ext>
            </a:extLst>
          </p:cNvPr>
          <p:cNvGraphicFramePr/>
          <p:nvPr>
            <p:extLst>
              <p:ext uri="{D42A27DB-BD31-4B8C-83A1-F6EECF244321}">
                <p14:modId xmlns:p14="http://schemas.microsoft.com/office/powerpoint/2010/main" val="1745628500"/>
              </p:ext>
            </p:extLst>
          </p:nvPr>
        </p:nvGraphicFramePr>
        <p:xfrm>
          <a:off x="6158414" y="1270566"/>
          <a:ext cx="5423985" cy="461826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41" name="Diagram 40">
            <a:extLst>
              <a:ext uri="{FF2B5EF4-FFF2-40B4-BE49-F238E27FC236}">
                <a16:creationId xmlns:a16="http://schemas.microsoft.com/office/drawing/2014/main" id="{68A15BBE-CE97-37E7-490C-6EF9BE429C47}"/>
              </a:ext>
            </a:extLst>
          </p:cNvPr>
          <p:cNvGraphicFramePr/>
          <p:nvPr>
            <p:extLst>
              <p:ext uri="{D42A27DB-BD31-4B8C-83A1-F6EECF244321}">
                <p14:modId xmlns:p14="http://schemas.microsoft.com/office/powerpoint/2010/main" val="6546775"/>
              </p:ext>
            </p:extLst>
          </p:nvPr>
        </p:nvGraphicFramePr>
        <p:xfrm>
          <a:off x="621213" y="1270565"/>
          <a:ext cx="5186755" cy="461826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nvGrpSpPr>
          <p:cNvPr id="6" name="Group 5">
            <a:extLst>
              <a:ext uri="{FF2B5EF4-FFF2-40B4-BE49-F238E27FC236}">
                <a16:creationId xmlns:a16="http://schemas.microsoft.com/office/drawing/2014/main" id="{8C7CC557-DBFE-ABA8-5BC6-B5F61073E24D}"/>
              </a:ext>
            </a:extLst>
          </p:cNvPr>
          <p:cNvGrpSpPr/>
          <p:nvPr/>
        </p:nvGrpSpPr>
        <p:grpSpPr>
          <a:xfrm>
            <a:off x="316965" y="1027759"/>
            <a:ext cx="11253822" cy="4516158"/>
            <a:chOff x="2362264" y="1273190"/>
            <a:chExt cx="7465436" cy="5289236"/>
          </a:xfrm>
        </p:grpSpPr>
        <p:sp>
          <p:nvSpPr>
            <p:cNvPr id="7" name="Rectangle: Rounded Corners 6">
              <a:extLst>
                <a:ext uri="{FF2B5EF4-FFF2-40B4-BE49-F238E27FC236}">
                  <a16:creationId xmlns:a16="http://schemas.microsoft.com/office/drawing/2014/main" id="{15CF215A-DD04-B2D5-FDDE-6B5245E52FBA}"/>
                </a:ext>
              </a:extLst>
            </p:cNvPr>
            <p:cNvSpPr/>
            <p:nvPr/>
          </p:nvSpPr>
          <p:spPr>
            <a:xfrm>
              <a:off x="2375912" y="1273190"/>
              <a:ext cx="3548470" cy="2129082"/>
            </a:xfrm>
            <a:prstGeom prst="round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i="0" kern="1200" baseline="0" dirty="0">
                  <a:solidFill>
                    <a:schemeClr val="accent1"/>
                  </a:solidFill>
                  <a:latin typeface="Arial" panose="020B0604020202020204" pitchFamily="34" charset="0"/>
                  <a:cs typeface="Arial" panose="020B0604020202020204" pitchFamily="34" charset="0"/>
                </a:rPr>
                <a:t>Pathological diagnosis</a:t>
              </a:r>
              <a:endParaRPr lang="en-GB" sz="1800" kern="1200" dirty="0">
                <a:solidFill>
                  <a:schemeClr val="accent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600" b="0" i="0" kern="1200" dirty="0">
                  <a:solidFill>
                    <a:schemeClr val="tx2"/>
                  </a:solidFill>
                  <a:latin typeface="Arial" panose="020B0604020202020204" pitchFamily="34" charset="0"/>
                  <a:cs typeface="Arial" panose="020B0604020202020204" pitchFamily="34" charset="0"/>
                </a:rPr>
                <a:t>Preferably via EUS-FNAB done by skilled endoscopist</a:t>
              </a:r>
              <a:endParaRPr lang="en-GB" sz="1600" kern="1200" dirty="0">
                <a:solidFill>
                  <a:schemeClr val="tx2"/>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B50BF1B2-1A20-F93B-B8B5-BC942996FEC4}"/>
                </a:ext>
              </a:extLst>
            </p:cNvPr>
            <p:cNvSpPr/>
            <p:nvPr/>
          </p:nvSpPr>
          <p:spPr>
            <a:xfrm>
              <a:off x="2362264" y="3476644"/>
              <a:ext cx="3548470" cy="3085782"/>
            </a:xfrm>
            <a:prstGeom prst="round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b="1" dirty="0">
                  <a:solidFill>
                    <a:schemeClr val="accent1"/>
                  </a:solidFill>
                  <a:latin typeface="Arial" panose="020B0604020202020204" pitchFamily="34" charset="0"/>
                  <a:cs typeface="Arial" panose="020B0604020202020204" pitchFamily="34" charset="0"/>
                </a:rPr>
                <a:t>Cross-sectional and functional i</a:t>
              </a:r>
              <a:r>
                <a:rPr lang="en-GB" sz="1800" b="1" i="0" kern="1200" baseline="0" dirty="0">
                  <a:solidFill>
                    <a:schemeClr val="accent1"/>
                  </a:solidFill>
                  <a:latin typeface="Arial" panose="020B0604020202020204" pitchFamily="34" charset="0"/>
                  <a:cs typeface="Arial" panose="020B0604020202020204" pitchFamily="34" charset="0"/>
                </a:rPr>
                <a:t>maging</a:t>
              </a:r>
            </a:p>
            <a:p>
              <a:pPr marL="285750" lvl="0" indent="-285750" algn="l" defTabSz="800100">
                <a:lnSpc>
                  <a:spcPct val="90000"/>
                </a:lnSpc>
                <a:spcBef>
                  <a:spcPct val="0"/>
                </a:spcBef>
                <a:spcAft>
                  <a:spcPct val="35000"/>
                </a:spcAft>
                <a:buFont typeface="Arial" panose="020B0604020202020204" pitchFamily="34" charset="0"/>
                <a:buChar char="•"/>
              </a:pPr>
              <a:r>
                <a:rPr lang="en-GB" sz="1600" kern="1200" dirty="0">
                  <a:solidFill>
                    <a:schemeClr val="tx2"/>
                  </a:solidFill>
                  <a:latin typeface="Arial" panose="020B0604020202020204" pitchFamily="34" charset="0"/>
                  <a:cs typeface="Arial" panose="020B0604020202020204" pitchFamily="34" charset="0"/>
                </a:rPr>
                <a:t>Cross-sectional imaging is mandatory before functional imaging</a:t>
              </a:r>
            </a:p>
            <a:p>
              <a:pPr marL="285750" lvl="1" indent="-285750" algn="l" defTabSz="622300">
                <a:lnSpc>
                  <a:spcPct val="90000"/>
                </a:lnSpc>
                <a:spcBef>
                  <a:spcPct val="0"/>
                </a:spcBef>
                <a:spcAft>
                  <a:spcPct val="15000"/>
                </a:spcAft>
                <a:buFont typeface="Arial" panose="020B0604020202020204" pitchFamily="34" charset="0"/>
                <a:buChar char="•"/>
              </a:pPr>
              <a:r>
                <a:rPr lang="en-GB" sz="1600" b="0" i="0" kern="1200" dirty="0">
                  <a:solidFill>
                    <a:schemeClr val="tx2"/>
                  </a:solidFill>
                  <a:latin typeface="Arial" panose="020B0604020202020204" pitchFamily="34" charset="0"/>
                  <a:cs typeface="Arial" panose="020B0604020202020204" pitchFamily="34" charset="0"/>
                </a:rPr>
                <a:t>70% of tumours express high levels of somatostatin receptors mainly SSTR2 and SSTR5 and can be imaged with a radio-labelled somatostatin analogue</a:t>
              </a:r>
              <a:endParaRPr lang="en-GB" sz="1600" kern="1200" dirty="0">
                <a:solidFill>
                  <a:schemeClr val="tx2"/>
                </a:solidFill>
                <a:latin typeface="Arial" panose="020B0604020202020204" pitchFamily="34" charset="0"/>
                <a:cs typeface="Arial" panose="020B0604020202020204" pitchFamily="34" charset="0"/>
              </a:endParaRPr>
            </a:p>
            <a:p>
              <a:pPr marL="285750" lvl="1" indent="-285750" algn="l" defTabSz="622300">
                <a:lnSpc>
                  <a:spcPct val="90000"/>
                </a:lnSpc>
                <a:spcBef>
                  <a:spcPct val="0"/>
                </a:spcBef>
                <a:spcAft>
                  <a:spcPct val="15000"/>
                </a:spcAft>
                <a:buFont typeface="Arial" panose="020B0604020202020204" pitchFamily="34" charset="0"/>
                <a:buChar char="•"/>
              </a:pPr>
              <a:r>
                <a:rPr lang="en-GB" sz="1600" b="0" i="0" kern="1200" dirty="0">
                  <a:solidFill>
                    <a:schemeClr val="tx2"/>
                  </a:solidFill>
                  <a:latin typeface="Arial" panose="020B0604020202020204" pitchFamily="34" charset="0"/>
                  <a:cs typeface="Arial" panose="020B0604020202020204" pitchFamily="34" charset="0"/>
                </a:rPr>
                <a:t>Ga</a:t>
              </a:r>
              <a:r>
                <a:rPr lang="en-GB" sz="1600" b="0" i="0" kern="1200" baseline="30000" dirty="0">
                  <a:solidFill>
                    <a:schemeClr val="tx2"/>
                  </a:solidFill>
                  <a:latin typeface="Arial" panose="020B0604020202020204" pitchFamily="34" charset="0"/>
                  <a:cs typeface="Arial" panose="020B0604020202020204" pitchFamily="34" charset="0"/>
                </a:rPr>
                <a:t>68</a:t>
              </a:r>
              <a:r>
                <a:rPr lang="en-GB" sz="1600" b="0" i="0" kern="1200" dirty="0">
                  <a:solidFill>
                    <a:schemeClr val="tx2"/>
                  </a:solidFill>
                  <a:latin typeface="Arial" panose="020B0604020202020204" pitchFamily="34" charset="0"/>
                  <a:cs typeface="Arial" panose="020B0604020202020204" pitchFamily="34" charset="0"/>
                </a:rPr>
                <a:t>-PET/CT provides imaging of whole body and functional information about somatostatin expression</a:t>
              </a:r>
              <a:endParaRPr lang="en-GB" sz="1600" kern="1200" dirty="0">
                <a:solidFill>
                  <a:schemeClr val="tx2"/>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A01EA90C-F0CC-F9ED-4E92-FF7A0460896A}"/>
                </a:ext>
              </a:extLst>
            </p:cNvPr>
            <p:cNvSpPr/>
            <p:nvPr/>
          </p:nvSpPr>
          <p:spPr>
            <a:xfrm>
              <a:off x="6279229" y="1273190"/>
              <a:ext cx="3548470" cy="2129082"/>
            </a:xfrm>
            <a:prstGeom prst="round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i="0" kern="1200" baseline="0" dirty="0">
                  <a:solidFill>
                    <a:schemeClr val="accent1"/>
                  </a:solidFill>
                  <a:latin typeface="Arial" panose="020B0604020202020204" pitchFamily="34" charset="0"/>
                  <a:cs typeface="Arial" panose="020B0604020202020204" pitchFamily="34" charset="0"/>
                </a:rPr>
                <a:t>Laboratory test in non-functional NET</a:t>
              </a:r>
              <a:endParaRPr lang="en-GB" sz="1800" kern="1200" dirty="0">
                <a:solidFill>
                  <a:schemeClr val="accent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600" b="0" i="0" kern="1200" dirty="0">
                  <a:solidFill>
                    <a:schemeClr val="tx2"/>
                  </a:solidFill>
                  <a:latin typeface="Arial" panose="020B0604020202020204" pitchFamily="34" charset="0"/>
                  <a:cs typeface="Arial" panose="020B0604020202020204" pitchFamily="34" charset="0"/>
                </a:rPr>
                <a:t>Plasma chromogranin A (CgA) testing can be useful in diagnosing </a:t>
              </a:r>
              <a:r>
                <a:rPr lang="en-GB" sz="1600" dirty="0">
                  <a:solidFill>
                    <a:schemeClr val="tx2"/>
                  </a:solidFill>
                  <a:latin typeface="Arial" panose="020B0604020202020204" pitchFamily="34" charset="0"/>
                  <a:cs typeface="Arial" panose="020B0604020202020204" pitchFamily="34" charset="0"/>
                </a:rPr>
                <a:t>p</a:t>
              </a:r>
              <a:r>
                <a:rPr lang="en-GB" sz="1600" b="0" i="0" kern="1200" dirty="0">
                  <a:solidFill>
                    <a:schemeClr val="tx2"/>
                  </a:solidFill>
                  <a:latin typeface="Arial" panose="020B0604020202020204" pitchFamily="34" charset="0"/>
                  <a:cs typeface="Arial" panose="020B0604020202020204" pitchFamily="34" charset="0"/>
                </a:rPr>
                <a:t>anNETs, but it is not definitive and should be used in combination with other diagnostic methods</a:t>
              </a:r>
              <a:endParaRPr lang="en-GB" sz="1600" kern="1200" dirty="0">
                <a:solidFill>
                  <a:schemeClr val="tx2"/>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600" b="0" i="0" u="none" strike="noStrike" dirty="0">
                  <a:solidFill>
                    <a:schemeClr val="tx2"/>
                  </a:solidFill>
                  <a:effectLst/>
                  <a:latin typeface="ArialMT"/>
                </a:rPr>
                <a:t>Peptide hormones (insulin, gastrin, glucagon, etc) can be used as tumour markers in functioning </a:t>
              </a:r>
              <a:r>
                <a:rPr lang="en-GB" sz="1600" b="0" i="0" u="none" strike="noStrike" dirty="0" err="1">
                  <a:solidFill>
                    <a:schemeClr val="tx2"/>
                  </a:solidFill>
                  <a:effectLst/>
                  <a:latin typeface="ArialMT"/>
                </a:rPr>
                <a:t>panNETs</a:t>
              </a:r>
              <a:r>
                <a:rPr lang="en-GB" sz="1600" b="0" i="0" u="none" strike="noStrike" dirty="0">
                  <a:solidFill>
                    <a:schemeClr val="tx2"/>
                  </a:solidFill>
                  <a:effectLst/>
                  <a:latin typeface="ArialMT"/>
                </a:rPr>
                <a:t> </a:t>
              </a:r>
              <a:endParaRPr lang="en-GB" sz="1600" kern="1200" dirty="0">
                <a:solidFill>
                  <a:schemeClr val="tx2"/>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5353FD20-53B7-208F-74AE-868D793FF2DB}"/>
                </a:ext>
              </a:extLst>
            </p:cNvPr>
            <p:cNvSpPr/>
            <p:nvPr/>
          </p:nvSpPr>
          <p:spPr>
            <a:xfrm>
              <a:off x="6279230" y="3757120"/>
              <a:ext cx="3548470" cy="2129082"/>
            </a:xfrm>
            <a:prstGeom prst="round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b="1" i="0" kern="1200" baseline="0" dirty="0">
                  <a:solidFill>
                    <a:schemeClr val="accent1"/>
                  </a:solidFill>
                  <a:latin typeface="Arial" panose="020B0604020202020204" pitchFamily="34" charset="0"/>
                  <a:cs typeface="Arial" panose="020B0604020202020204" pitchFamily="34" charset="0"/>
                </a:rPr>
                <a:t>Genetic testing and counselling</a:t>
              </a:r>
              <a:endParaRPr lang="en-GB" kern="1200" dirty="0">
                <a:solidFill>
                  <a:schemeClr val="accent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600" b="0" i="0" kern="1200" dirty="0">
                  <a:solidFill>
                    <a:schemeClr val="tx2"/>
                  </a:solidFill>
                  <a:latin typeface="Arial" panose="020B0604020202020204" pitchFamily="34" charset="0"/>
                  <a:cs typeface="Arial" panose="020B0604020202020204" pitchFamily="34" charset="0"/>
                </a:rPr>
                <a:t>Should be performed in case of suspected familial predisposition and suggestive clinical scenarios (i.e., co-occurrence of parathyroid adenoma, pituitary adenoma and panNET is highly suspicious for MEN1 syndrome)</a:t>
              </a:r>
              <a:endParaRPr lang="en-GB" sz="1600" kern="1200" dirty="0">
                <a:solidFill>
                  <a:schemeClr val="tx2"/>
                </a:solidFill>
                <a:latin typeface="Arial" panose="020B0604020202020204" pitchFamily="34" charset="0"/>
                <a:cs typeface="Arial" panose="020B0604020202020204" pitchFamily="34" charset="0"/>
              </a:endParaRPr>
            </a:p>
          </p:txBody>
        </p:sp>
      </p:grpSp>
      <p:sp>
        <p:nvSpPr>
          <p:cNvPr id="3" name="Title 2">
            <a:extLst>
              <a:ext uri="{FF2B5EF4-FFF2-40B4-BE49-F238E27FC236}">
                <a16:creationId xmlns:a16="http://schemas.microsoft.com/office/drawing/2014/main" id="{109AA34D-688F-1F00-2132-250A044524C8}"/>
              </a:ext>
            </a:extLst>
          </p:cNvPr>
          <p:cNvSpPr>
            <a:spLocks noGrp="1"/>
          </p:cNvSpPr>
          <p:nvPr>
            <p:ph type="title"/>
          </p:nvPr>
        </p:nvSpPr>
        <p:spPr/>
        <p:txBody>
          <a:bodyPr/>
          <a:lstStyle/>
          <a:p>
            <a:r>
              <a:rPr kumimoji="0" lang="en-GB" sz="2800" b="1" i="0" u="none" strike="noStrike" kern="1200" cap="none" spc="0" normalizeH="0" baseline="0" dirty="0">
                <a:ln>
                  <a:noFill/>
                </a:ln>
                <a:solidFill>
                  <a:srgbClr val="5D8298"/>
                </a:solidFill>
                <a:effectLst/>
                <a:uLnTx/>
                <a:uFillTx/>
                <a:ea typeface="+mn-ea"/>
              </a:rPr>
              <a:t>PanNETs – STEPS TO DIAGNOSIS</a:t>
            </a:r>
            <a:endParaRPr lang="en-GB" dirty="0"/>
          </a:p>
        </p:txBody>
      </p:sp>
      <p:sp>
        <p:nvSpPr>
          <p:cNvPr id="4" name="Slide Number Placeholder 3">
            <a:extLst>
              <a:ext uri="{FF2B5EF4-FFF2-40B4-BE49-F238E27FC236}">
                <a16:creationId xmlns:a16="http://schemas.microsoft.com/office/drawing/2014/main" id="{5CEFC0C4-C8D2-BBE1-40E9-3D916126E187}"/>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
        <p:nvSpPr>
          <p:cNvPr id="2" name="Text Placeholder 55">
            <a:extLst>
              <a:ext uri="{FF2B5EF4-FFF2-40B4-BE49-F238E27FC236}">
                <a16:creationId xmlns:a16="http://schemas.microsoft.com/office/drawing/2014/main" id="{9B5DC308-789C-FC24-F71F-09625888DB82}"/>
              </a:ext>
            </a:extLst>
          </p:cNvPr>
          <p:cNvSpPr txBox="1">
            <a:spLocks/>
          </p:cNvSpPr>
          <p:nvPr/>
        </p:nvSpPr>
        <p:spPr>
          <a:xfrm>
            <a:off x="119336" y="5543917"/>
            <a:ext cx="13553475" cy="720080"/>
          </a:xfrm>
          <a:prstGeom prst="rect">
            <a:avLst/>
          </a:prstGeom>
        </p:spPr>
        <p:txBody>
          <a:bodyPr vert="horz" lIns="0" tIns="0" rIns="0" bIns="0" rtlCol="0">
            <a:noAutofit/>
          </a:bodyPr>
          <a:lstStyle>
            <a:lvl1pPr marL="342900" indent="-342900" algn="l" defTabSz="457200" rtl="0" eaLnBrk="1" latinLnBrk="0" hangingPunct="1">
              <a:spcBef>
                <a:spcPts val="1200"/>
              </a:spcBef>
              <a:buClr>
                <a:schemeClr val="accent2"/>
              </a:buClr>
              <a:buFont typeface="Arial" charset="0"/>
              <a:buChar char="•"/>
              <a:defRPr sz="2000" b="0" i="0" kern="12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lgn="l" defTabSz="457200" rtl="0" eaLnBrk="1" latinLnBrk="0" hangingPunct="1">
              <a:spcBef>
                <a:spcPts val="400"/>
              </a:spcBef>
              <a:buClr>
                <a:schemeClr val="accent2"/>
              </a:buClr>
              <a:buFont typeface="Arial" charset="0"/>
              <a:buChar char="•"/>
              <a:defRPr sz="2000" b="0" i="0" kern="1200">
                <a:solidFill>
                  <a:srgbClr val="5D8298"/>
                </a:solidFill>
                <a:latin typeface="+mj-lt"/>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charset="0"/>
              <a:buChar char="•"/>
              <a:defRPr sz="2000" b="0" i="0" kern="1200" baseline="0">
                <a:solidFill>
                  <a:srgbClr val="5D8298"/>
                </a:solidFill>
                <a:latin typeface="+mj-lt"/>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charset="0"/>
              <a:buChar char="•"/>
              <a:defRPr sz="2000" b="0" i="0" kern="1200">
                <a:solidFill>
                  <a:srgbClr val="5D8298"/>
                </a:solidFill>
                <a:latin typeface="+mj-lt"/>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charset="0"/>
              <a:buChar char="•"/>
              <a:defRPr sz="1600" b="0" i="0" kern="1200">
                <a:solidFill>
                  <a:srgbClr val="5D8298"/>
                </a:solidFill>
                <a:latin typeface="+mj-lt"/>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panose="020B0604020202020204" pitchFamily="34" charset="0"/>
              <a:buChar char="•"/>
            </a:pPr>
            <a:r>
              <a:rPr lang="en-GB" sz="1600" dirty="0">
                <a:latin typeface="Arial" panose="020B0604020202020204" pitchFamily="34" charset="0"/>
              </a:rPr>
              <a:t>Upon confirmation of</a:t>
            </a:r>
            <a:r>
              <a:rPr lang="en-GB" sz="1600" dirty="0">
                <a:solidFill>
                  <a:schemeClr val="tx2"/>
                </a:solidFill>
                <a:latin typeface="Arial" panose="020B0604020202020204" pitchFamily="34" charset="0"/>
              </a:rPr>
              <a:t> histopathological </a:t>
            </a:r>
            <a:r>
              <a:rPr lang="en-GB" sz="1600" dirty="0">
                <a:latin typeface="Arial" panose="020B0604020202020204" pitchFamily="34" charset="0"/>
              </a:rPr>
              <a:t>diagnosis: advisable to refer patient to NET centre of excellence</a:t>
            </a:r>
          </a:p>
          <a:p>
            <a:pPr lvl="1">
              <a:buFont typeface="Arial" panose="020B0604020202020204" pitchFamily="34" charset="0"/>
              <a:buChar char="•"/>
            </a:pPr>
            <a:r>
              <a:rPr lang="en-GB" sz="1600" dirty="0">
                <a:latin typeface="Arial" panose="020B0604020202020204" pitchFamily="34" charset="0"/>
              </a:rPr>
              <a:t>Patient survival is usually long and treatment centres closer to home are deemed more favourable</a:t>
            </a:r>
          </a:p>
        </p:txBody>
      </p:sp>
      <p:sp>
        <p:nvSpPr>
          <p:cNvPr id="16" name="Content Placeholder 6">
            <a:extLst>
              <a:ext uri="{FF2B5EF4-FFF2-40B4-BE49-F238E27FC236}">
                <a16:creationId xmlns:a16="http://schemas.microsoft.com/office/drawing/2014/main" id="{A4193549-A706-9CC0-358C-F6D21420D98A}"/>
              </a:ext>
            </a:extLst>
          </p:cNvPr>
          <p:cNvSpPr>
            <a:spLocks noGrp="1"/>
          </p:cNvSpPr>
          <p:nvPr>
            <p:ph sz="quarter" idx="15"/>
          </p:nvPr>
        </p:nvSpPr>
        <p:spPr>
          <a:xfrm>
            <a:off x="620183" y="6356351"/>
            <a:ext cx="10180339" cy="365125"/>
          </a:xfrm>
        </p:spPr>
        <p:txBody>
          <a:bodyPr anchor="b"/>
          <a:lstStyle/>
          <a:p>
            <a:r>
              <a:rPr lang="en-GB" dirty="0">
                <a:solidFill>
                  <a:schemeClr val="tx2"/>
                </a:solidFill>
              </a:rPr>
              <a:t>CT, computed tomography; EUS-FNAB, endoscopic ultrasound fine needle aspiration biopsy; Ga</a:t>
            </a:r>
            <a:r>
              <a:rPr lang="en-GB" baseline="30000" dirty="0">
                <a:solidFill>
                  <a:schemeClr val="tx2"/>
                </a:solidFill>
              </a:rPr>
              <a:t>68</a:t>
            </a:r>
            <a:r>
              <a:rPr lang="en-GB" dirty="0">
                <a:solidFill>
                  <a:schemeClr val="tx2"/>
                </a:solidFill>
              </a:rPr>
              <a:t>, gallium-68; GI, gastrointestinal; NET, neuroendocrine tumour; panNET, pancreatic NET; PET, positron emission tomography; SSTR2, somatostatin receptor 2; SSTR2. somatostatin receptor 5</a:t>
            </a:r>
          </a:p>
          <a:p>
            <a:r>
              <a:rPr lang="en-GB" dirty="0">
                <a:solidFill>
                  <a:schemeClr val="tx2"/>
                </a:solidFill>
              </a:rPr>
              <a:t>Jensen R, et al. Neuroendocrinology. 2012;95:98-119; Falconi M, et al. Neuroendocrinology. 2012;95:120-34</a:t>
            </a:r>
          </a:p>
        </p:txBody>
      </p:sp>
    </p:spTree>
    <p:extLst>
      <p:ext uri="{BB962C8B-B14F-4D97-AF65-F5344CB8AC3E}">
        <p14:creationId xmlns:p14="http://schemas.microsoft.com/office/powerpoint/2010/main" val="279324399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8195B0-0E36-E7F2-A506-6FF29FBDB598}"/>
              </a:ext>
            </a:extLst>
          </p:cNvPr>
          <p:cNvSpPr>
            <a:spLocks noGrp="1"/>
          </p:cNvSpPr>
          <p:nvPr>
            <p:ph type="title"/>
          </p:nvPr>
        </p:nvSpPr>
        <p:spPr>
          <a:xfrm>
            <a:off x="619201" y="259200"/>
            <a:ext cx="10963199" cy="864000"/>
          </a:xfrm>
        </p:spPr>
        <p:txBody>
          <a:bodyPr>
            <a:normAutofit/>
          </a:bodyPr>
          <a:lstStyle/>
          <a:p>
            <a:r>
              <a:rPr kumimoji="0" lang="en-GB"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PanNETs </a:t>
            </a:r>
            <a:r>
              <a:rPr lang="en-GB" cap="none" dirty="0">
                <a:solidFill>
                  <a:schemeClr val="tx2"/>
                </a:solidFill>
                <a:ea typeface="+mn-ea"/>
              </a:rPr>
              <a:t>– </a:t>
            </a:r>
            <a:r>
              <a:rPr lang="en-GB" dirty="0"/>
              <a:t>Management based on tumour functionality And size</a:t>
            </a:r>
          </a:p>
        </p:txBody>
      </p:sp>
      <p:sp>
        <p:nvSpPr>
          <p:cNvPr id="4" name="Slide Number Placeholder 3">
            <a:extLst>
              <a:ext uri="{FF2B5EF4-FFF2-40B4-BE49-F238E27FC236}">
                <a16:creationId xmlns:a16="http://schemas.microsoft.com/office/drawing/2014/main" id="{7FEF6894-557C-4D80-5574-F2B792E41F63}"/>
              </a:ext>
            </a:extLst>
          </p:cNvPr>
          <p:cNvSpPr>
            <a:spLocks noGrp="1"/>
          </p:cNvSpPr>
          <p:nvPr>
            <p:ph type="sldNum" sz="quarter" idx="4"/>
          </p:nvPr>
        </p:nvSpPr>
        <p:spPr/>
        <p:txBody>
          <a:bodyPr/>
          <a:lstStyle/>
          <a:p>
            <a:fld id="{FCE43C0F-8A7B-3A4B-9DB5-B3472E36E833}" type="slidenum">
              <a:rPr lang="en-GB" smtClean="0"/>
              <a:pPr/>
              <a:t>13</a:t>
            </a:fld>
            <a:endParaRPr lang="en-GB" dirty="0"/>
          </a:p>
        </p:txBody>
      </p:sp>
      <p:graphicFrame>
        <p:nvGraphicFramePr>
          <p:cNvPr id="6" name="Table 5">
            <a:extLst>
              <a:ext uri="{FF2B5EF4-FFF2-40B4-BE49-F238E27FC236}">
                <a16:creationId xmlns:a16="http://schemas.microsoft.com/office/drawing/2014/main" id="{94BD6366-62F7-209E-9D16-165C9E3EE968}"/>
              </a:ext>
            </a:extLst>
          </p:cNvPr>
          <p:cNvGraphicFramePr>
            <a:graphicFrameLocks noGrp="1"/>
          </p:cNvGraphicFramePr>
          <p:nvPr>
            <p:extLst>
              <p:ext uri="{D42A27DB-BD31-4B8C-83A1-F6EECF244321}">
                <p14:modId xmlns:p14="http://schemas.microsoft.com/office/powerpoint/2010/main" val="3125153232"/>
              </p:ext>
            </p:extLst>
          </p:nvPr>
        </p:nvGraphicFramePr>
        <p:xfrm>
          <a:off x="619200" y="1417047"/>
          <a:ext cx="10373344" cy="2239454"/>
        </p:xfrm>
        <a:graphic>
          <a:graphicData uri="http://schemas.openxmlformats.org/drawingml/2006/table">
            <a:tbl>
              <a:tblPr firstRow="1" bandRow="1">
                <a:tableStyleId>{5C22544A-7EE6-4342-B048-85BDC9FD1C3A}</a:tableStyleId>
              </a:tblPr>
              <a:tblGrid>
                <a:gridCol w="1948408">
                  <a:extLst>
                    <a:ext uri="{9D8B030D-6E8A-4147-A177-3AD203B41FA5}">
                      <a16:colId xmlns:a16="http://schemas.microsoft.com/office/drawing/2014/main" val="1428386355"/>
                    </a:ext>
                  </a:extLst>
                </a:gridCol>
                <a:gridCol w="8424936">
                  <a:extLst>
                    <a:ext uri="{9D8B030D-6E8A-4147-A177-3AD203B41FA5}">
                      <a16:colId xmlns:a16="http://schemas.microsoft.com/office/drawing/2014/main" val="876109833"/>
                    </a:ext>
                  </a:extLst>
                </a:gridCol>
              </a:tblGrid>
              <a:tr h="359269">
                <a:tc>
                  <a:txBody>
                    <a:bodyPr/>
                    <a:lstStyle/>
                    <a:p>
                      <a:r>
                        <a:rPr lang="en-GB" sz="1800" b="1" i="0" dirty="0">
                          <a:latin typeface="Arial" panose="020B0604020202020204" pitchFamily="34" charset="0"/>
                          <a:cs typeface="Arial" panose="020B0604020202020204" pitchFamily="34" charset="0"/>
                        </a:rPr>
                        <a:t>Functionality</a:t>
                      </a:r>
                      <a:endParaRPr lang="en-HU" sz="1800" b="1" i="0" dirty="0">
                        <a:latin typeface="Arial" panose="020B0604020202020204" pitchFamily="34" charset="0"/>
                        <a:cs typeface="Arial" panose="020B0604020202020204" pitchFamily="34" charset="0"/>
                      </a:endParaRPr>
                    </a:p>
                  </a:txBody>
                  <a:tcPr marT="81720" marB="81720"/>
                </a:tc>
                <a:tc>
                  <a:txBody>
                    <a:bodyPr/>
                    <a:lstStyle/>
                    <a:p>
                      <a:r>
                        <a:rPr lang="en-GB" sz="1800" b="1" i="0" dirty="0">
                          <a:latin typeface="Arial" panose="020B0604020202020204" pitchFamily="34" charset="0"/>
                          <a:cs typeface="Arial" panose="020B0604020202020204" pitchFamily="34" charset="0"/>
                        </a:rPr>
                        <a:t>Tumour management</a:t>
                      </a:r>
                      <a:endParaRPr lang="en-HU" sz="1800" b="1" i="0" dirty="0">
                        <a:latin typeface="Arial" panose="020B0604020202020204" pitchFamily="34" charset="0"/>
                        <a:cs typeface="Arial" panose="020B0604020202020204" pitchFamily="34" charset="0"/>
                      </a:endParaRPr>
                    </a:p>
                  </a:txBody>
                  <a:tcPr marT="81720" marB="81720"/>
                </a:tc>
                <a:extLst>
                  <a:ext uri="{0D108BD9-81ED-4DB2-BD59-A6C34878D82A}">
                    <a16:rowId xmlns:a16="http://schemas.microsoft.com/office/drawing/2014/main" val="1772823011"/>
                  </a:ext>
                </a:extLst>
              </a:tr>
              <a:tr h="754334">
                <a:tc>
                  <a:txBody>
                    <a:bodyPr/>
                    <a:lstStyle/>
                    <a:p>
                      <a:pPr marL="0" indent="0">
                        <a:spcAft>
                          <a:spcPts val="600"/>
                        </a:spcAft>
                        <a:buClr>
                          <a:schemeClr val="accent1"/>
                        </a:buClr>
                        <a:buFont typeface="Arial" panose="020B0604020202020204" pitchFamily="34" charset="0"/>
                        <a:buNone/>
                      </a:pPr>
                      <a:r>
                        <a:rPr lang="en-US" sz="1600" b="0" i="0" dirty="0">
                          <a:latin typeface="Arial" panose="020B0604020202020204" pitchFamily="34" charset="0"/>
                          <a:cs typeface="Arial" panose="020B0604020202020204" pitchFamily="34" charset="0"/>
                        </a:rPr>
                        <a:t>Functional</a:t>
                      </a:r>
                    </a:p>
                  </a:txBody>
                  <a:tcPr marT="81720" marB="81720"/>
                </a:tc>
                <a:tc>
                  <a:txBody>
                    <a:bodyPr/>
                    <a:lstStyle/>
                    <a:p>
                      <a:pPr marL="285750" indent="-285750">
                        <a:spcAft>
                          <a:spcPts val="600"/>
                        </a:spcAft>
                        <a:buClr>
                          <a:schemeClr val="accent1"/>
                        </a:buClr>
                        <a:buFont typeface="Arial" panose="020B0604020202020204" pitchFamily="34" charset="0"/>
                        <a:buChar char="•"/>
                      </a:pPr>
                      <a:r>
                        <a:rPr lang="en-HU" sz="1600" b="0" i="0" dirty="0">
                          <a:latin typeface="Arial" panose="020B0604020202020204" pitchFamily="34" charset="0"/>
                          <a:cs typeface="Arial" panose="020B0604020202020204" pitchFamily="34" charset="0"/>
                        </a:rPr>
                        <a:t>Surgery </a:t>
                      </a:r>
                      <a:r>
                        <a:rPr lang="en-US" sz="1600" b="0" i="0" dirty="0">
                          <a:latin typeface="Arial" panose="020B0604020202020204" pitchFamily="34" charset="0"/>
                          <a:cs typeface="Arial" panose="020B0604020202020204" pitchFamily="34" charset="0"/>
                        </a:rPr>
                        <a:t>is the main treatment for localised disease</a:t>
                      </a:r>
                    </a:p>
                    <a:p>
                      <a:pPr marL="285750" indent="-285750">
                        <a:spcAft>
                          <a:spcPts val="600"/>
                        </a:spcAft>
                        <a:buClr>
                          <a:schemeClr val="accent1"/>
                        </a:buClr>
                        <a:buFont typeface="Arial" panose="020B0604020202020204" pitchFamily="34" charset="0"/>
                        <a:buChar char="•"/>
                      </a:pPr>
                      <a:r>
                        <a:rPr lang="en-US" sz="1600" b="0" i="0" dirty="0">
                          <a:latin typeface="Arial" panose="020B0604020202020204" pitchFamily="34" charset="0"/>
                          <a:cs typeface="Arial" panose="020B0604020202020204" pitchFamily="34" charset="0"/>
                        </a:rPr>
                        <a:t>SSAs might be administered to palliate hormonal symptoms before surgery</a:t>
                      </a:r>
                    </a:p>
                    <a:p>
                      <a:pPr marL="285750" marR="0" lvl="0" indent="-285750" algn="l" defTabSz="457200" rtl="0" eaLnBrk="1" fontAlgn="auto" latinLnBrk="0" hangingPunct="1">
                        <a:lnSpc>
                          <a:spcPct val="100000"/>
                        </a:lnSpc>
                        <a:spcBef>
                          <a:spcPts val="0"/>
                        </a:spcBef>
                        <a:spcAft>
                          <a:spcPts val="600"/>
                        </a:spcAft>
                        <a:buClr>
                          <a:schemeClr val="accent1"/>
                        </a:buClr>
                        <a:buSzTx/>
                        <a:buFont typeface="Arial" panose="020B0604020202020204" pitchFamily="34" charset="0"/>
                        <a:buChar char="•"/>
                        <a:tabLst/>
                        <a:defRPr/>
                      </a:pPr>
                      <a:r>
                        <a:rPr lang="en-HU" sz="1600" dirty="0">
                          <a:latin typeface="Arial" panose="020B0604020202020204" pitchFamily="34" charset="0"/>
                          <a:cs typeface="Arial" panose="020B0604020202020204" pitchFamily="34" charset="0"/>
                        </a:rPr>
                        <a:t>PPIs are the treatment of choice for the palliation of </a:t>
                      </a:r>
                      <a:r>
                        <a:rPr lang="en-HU" sz="1600">
                          <a:latin typeface="Arial" panose="020B0604020202020204" pitchFamily="34" charset="0"/>
                          <a:cs typeface="Arial" panose="020B0604020202020204" pitchFamily="34" charset="0"/>
                        </a:rPr>
                        <a:t>Zollinger-Ellison syndrome</a:t>
                      </a:r>
                      <a:endParaRPr lang="en-HU" sz="1600" dirty="0">
                        <a:latin typeface="Arial" panose="020B0604020202020204" pitchFamily="34" charset="0"/>
                        <a:cs typeface="Arial" panose="020B0604020202020204" pitchFamily="34" charset="0"/>
                      </a:endParaRPr>
                    </a:p>
                  </a:txBody>
                  <a:tcPr marT="81720" marB="81720"/>
                </a:tc>
                <a:extLst>
                  <a:ext uri="{0D108BD9-81ED-4DB2-BD59-A6C34878D82A}">
                    <a16:rowId xmlns:a16="http://schemas.microsoft.com/office/drawing/2014/main" val="3149809519"/>
                  </a:ext>
                </a:extLst>
              </a:tr>
              <a:tr h="754334">
                <a:tc>
                  <a:txBody>
                    <a:bodyPr/>
                    <a:lstStyle/>
                    <a:p>
                      <a:pPr marL="0" indent="0">
                        <a:spcAft>
                          <a:spcPts val="600"/>
                        </a:spcAft>
                        <a:buClr>
                          <a:schemeClr val="accent1"/>
                        </a:buClr>
                        <a:buFont typeface="Arial" panose="020B0604020202020204" pitchFamily="34" charset="0"/>
                        <a:buNone/>
                      </a:pPr>
                      <a:r>
                        <a:rPr lang="en-US" sz="1600" b="0" i="0" dirty="0">
                          <a:latin typeface="Arial" panose="020B0604020202020204" pitchFamily="34" charset="0"/>
                          <a:cs typeface="Arial" panose="020B0604020202020204" pitchFamily="34" charset="0"/>
                        </a:rPr>
                        <a:t>Non-functional</a:t>
                      </a:r>
                    </a:p>
                  </a:txBody>
                  <a:tcPr marT="81720" marB="81720"/>
                </a:tc>
                <a:tc>
                  <a:txBody>
                    <a:bodyPr/>
                    <a:lstStyle/>
                    <a:p>
                      <a:pPr marL="285750" indent="-285750">
                        <a:spcAft>
                          <a:spcPts val="600"/>
                        </a:spcAft>
                        <a:buClr>
                          <a:schemeClr val="accent1"/>
                        </a:buClr>
                        <a:buFont typeface="Arial" panose="020B0604020202020204" pitchFamily="34" charset="0"/>
                        <a:buChar char="•"/>
                      </a:pPr>
                      <a:r>
                        <a:rPr lang="en-GB" sz="1600" b="0" i="0" dirty="0">
                          <a:latin typeface="Arial" panose="020B0604020202020204" pitchFamily="34" charset="0"/>
                          <a:cs typeface="Arial" panose="020B0604020202020204" pitchFamily="34" charset="0"/>
                        </a:rPr>
                        <a:t>Treatment should be tailored according to tumour size for G1</a:t>
                      </a:r>
                    </a:p>
                    <a:p>
                      <a:pPr marL="285750" indent="-285750">
                        <a:spcAft>
                          <a:spcPts val="600"/>
                        </a:spcAft>
                        <a:buClr>
                          <a:schemeClr val="accent1"/>
                        </a:buClr>
                        <a:buFont typeface="Arial" panose="020B0604020202020204" pitchFamily="34" charset="0"/>
                        <a:buChar char="•"/>
                      </a:pPr>
                      <a:r>
                        <a:rPr lang="en-GB" sz="1600" b="0" i="0" dirty="0">
                          <a:latin typeface="Arial" panose="020B0604020202020204" pitchFamily="34" charset="0"/>
                          <a:cs typeface="Arial" panose="020B0604020202020204" pitchFamily="34" charset="0"/>
                        </a:rPr>
                        <a:t>Surgery is the mainstay for G2 and G3</a:t>
                      </a:r>
                    </a:p>
                  </a:txBody>
                  <a:tcPr marT="81720" marB="81720"/>
                </a:tc>
                <a:extLst>
                  <a:ext uri="{0D108BD9-81ED-4DB2-BD59-A6C34878D82A}">
                    <a16:rowId xmlns:a16="http://schemas.microsoft.com/office/drawing/2014/main" val="3114614820"/>
                  </a:ext>
                </a:extLst>
              </a:tr>
            </a:tbl>
          </a:graphicData>
        </a:graphic>
      </p:graphicFrame>
      <p:graphicFrame>
        <p:nvGraphicFramePr>
          <p:cNvPr id="7" name="Table 6">
            <a:extLst>
              <a:ext uri="{FF2B5EF4-FFF2-40B4-BE49-F238E27FC236}">
                <a16:creationId xmlns:a16="http://schemas.microsoft.com/office/drawing/2014/main" id="{C5315DD3-0368-80F4-0D51-D67F2B3109CF}"/>
              </a:ext>
            </a:extLst>
          </p:cNvPr>
          <p:cNvGraphicFramePr>
            <a:graphicFrameLocks noGrp="1"/>
          </p:cNvGraphicFramePr>
          <p:nvPr>
            <p:extLst>
              <p:ext uri="{D42A27DB-BD31-4B8C-83A1-F6EECF244321}">
                <p14:modId xmlns:p14="http://schemas.microsoft.com/office/powerpoint/2010/main" val="672189962"/>
              </p:ext>
            </p:extLst>
          </p:nvPr>
        </p:nvGraphicFramePr>
        <p:xfrm>
          <a:off x="620182" y="3909784"/>
          <a:ext cx="10372362" cy="1935480"/>
        </p:xfrm>
        <a:graphic>
          <a:graphicData uri="http://schemas.openxmlformats.org/drawingml/2006/table">
            <a:tbl>
              <a:tblPr firstRow="1" bandRow="1">
                <a:tableStyleId>{5C22544A-7EE6-4342-B048-85BDC9FD1C3A}</a:tableStyleId>
              </a:tblPr>
              <a:tblGrid>
                <a:gridCol w="1947426">
                  <a:extLst>
                    <a:ext uri="{9D8B030D-6E8A-4147-A177-3AD203B41FA5}">
                      <a16:colId xmlns:a16="http://schemas.microsoft.com/office/drawing/2014/main" val="3488094974"/>
                    </a:ext>
                  </a:extLst>
                </a:gridCol>
                <a:gridCol w="8424936">
                  <a:extLst>
                    <a:ext uri="{9D8B030D-6E8A-4147-A177-3AD203B41FA5}">
                      <a16:colId xmlns:a16="http://schemas.microsoft.com/office/drawing/2014/main" val="1938261497"/>
                    </a:ext>
                  </a:extLst>
                </a:gridCol>
              </a:tblGrid>
              <a:tr h="202282">
                <a:tc>
                  <a:txBody>
                    <a:bodyPr/>
                    <a:lstStyle/>
                    <a:p>
                      <a:r>
                        <a:rPr lang="en-GB" sz="1800" b="1" i="0" dirty="0">
                          <a:latin typeface="Arial" panose="020B0604020202020204" pitchFamily="34" charset="0"/>
                          <a:cs typeface="Arial" panose="020B0604020202020204" pitchFamily="34" charset="0"/>
                        </a:rPr>
                        <a:t>Size</a:t>
                      </a:r>
                      <a:endParaRPr lang="en-HU" sz="1800" b="1" i="0" dirty="0">
                        <a:latin typeface="Arial" panose="020B0604020202020204" pitchFamily="34" charset="0"/>
                        <a:cs typeface="Arial" panose="020B0604020202020204" pitchFamily="34" charset="0"/>
                      </a:endParaRPr>
                    </a:p>
                  </a:txBody>
                  <a:tcPr/>
                </a:tc>
                <a:tc>
                  <a:txBody>
                    <a:bodyPr/>
                    <a:lstStyle/>
                    <a:p>
                      <a:r>
                        <a:rPr lang="en-GB" sz="1800" b="1" i="0" noProof="0" dirty="0">
                          <a:latin typeface="Arial" panose="020B0604020202020204" pitchFamily="34" charset="0"/>
                          <a:cs typeface="Arial" panose="020B0604020202020204" pitchFamily="34" charset="0"/>
                        </a:rPr>
                        <a:t>Tumour</a:t>
                      </a:r>
                      <a:r>
                        <a:rPr lang="en-US" sz="1800" b="1" i="0" dirty="0">
                          <a:latin typeface="Arial" panose="020B0604020202020204" pitchFamily="34" charset="0"/>
                          <a:cs typeface="Arial" panose="020B0604020202020204" pitchFamily="34" charset="0"/>
                        </a:rPr>
                        <a:t> management</a:t>
                      </a:r>
                      <a:endParaRPr lang="en-HU" sz="1800" b="1"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97661872"/>
                  </a:ext>
                </a:extLst>
              </a:tr>
              <a:tr h="185426">
                <a:tc>
                  <a:txBody>
                    <a:bodyPr/>
                    <a:lstStyle/>
                    <a:p>
                      <a:pPr marL="0" indent="0">
                        <a:buClr>
                          <a:schemeClr val="accent1"/>
                        </a:buClr>
                        <a:buFont typeface="Arial" panose="020B0604020202020204" pitchFamily="34" charset="0"/>
                        <a:buNone/>
                      </a:pPr>
                      <a:r>
                        <a:rPr lang="en-GB" sz="1600" b="0" i="0" dirty="0">
                          <a:latin typeface="Arial" panose="020B0604020202020204" pitchFamily="34" charset="0"/>
                          <a:cs typeface="Arial" panose="020B0604020202020204" pitchFamily="34" charset="0"/>
                        </a:rPr>
                        <a:t>&lt;1 cm</a:t>
                      </a:r>
                      <a:endParaRPr lang="en-HU" sz="1600" b="0" i="0" dirty="0">
                        <a:latin typeface="Arial" panose="020B0604020202020204" pitchFamily="34" charset="0"/>
                        <a:cs typeface="Arial" panose="020B0604020202020204" pitchFamily="34" charset="0"/>
                      </a:endParaRPr>
                    </a:p>
                  </a:txBody>
                  <a:tcPr/>
                </a:tc>
                <a:tc>
                  <a:txBody>
                    <a:bodyPr/>
                    <a:lstStyle/>
                    <a:p>
                      <a:pPr marL="285750" indent="-285750">
                        <a:buClr>
                          <a:schemeClr val="accent1"/>
                        </a:buClr>
                        <a:buFont typeface="Arial" panose="020B0604020202020204" pitchFamily="34" charset="0"/>
                        <a:buChar char="•"/>
                      </a:pPr>
                      <a:r>
                        <a:rPr lang="en-HU" sz="1600" b="0" i="0" dirty="0">
                          <a:latin typeface="Arial" panose="020B0604020202020204" pitchFamily="34" charset="0"/>
                          <a:cs typeface="Arial" panose="020B0604020202020204" pitchFamily="34" charset="0"/>
                        </a:rPr>
                        <a:t>Watch and Wait (W&amp;W)</a:t>
                      </a:r>
                      <a:r>
                        <a:rPr lang="en-US" sz="1600" b="0" i="0" dirty="0">
                          <a:latin typeface="Arial" panose="020B0604020202020204" pitchFamily="34" charset="0"/>
                          <a:cs typeface="Arial" panose="020B0604020202020204" pitchFamily="34" charset="0"/>
                        </a:rPr>
                        <a:t> is recommended for </a:t>
                      </a:r>
                      <a:r>
                        <a:rPr lang="en-US" sz="1600" b="0" i="0" dirty="0">
                          <a:solidFill>
                            <a:schemeClr val="tx1"/>
                          </a:solidFill>
                          <a:latin typeface="Arial" panose="020B0604020202020204" pitchFamily="34" charset="0"/>
                          <a:cs typeface="Arial" panose="020B0604020202020204" pitchFamily="34" charset="0"/>
                        </a:rPr>
                        <a:t>G1 panNETs</a:t>
                      </a:r>
                      <a:endParaRPr lang="en-HU" sz="1600" b="0" i="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8472697"/>
                  </a:ext>
                </a:extLst>
              </a:tr>
              <a:tr h="674275">
                <a:tc>
                  <a:txBody>
                    <a:bodyPr/>
                    <a:lstStyle/>
                    <a:p>
                      <a:pPr marL="0" indent="0">
                        <a:buClr>
                          <a:schemeClr val="accent1"/>
                        </a:buClr>
                        <a:buFont typeface="Arial" panose="020B0604020202020204" pitchFamily="34" charset="0"/>
                        <a:buNone/>
                      </a:pPr>
                      <a:r>
                        <a:rPr lang="en-GB" sz="1600" b="0" i="0" dirty="0">
                          <a:latin typeface="Arial" panose="020B0604020202020204" pitchFamily="34" charset="0"/>
                          <a:cs typeface="Arial" panose="020B0604020202020204" pitchFamily="34" charset="0"/>
                        </a:rPr>
                        <a:t>1–2 cm</a:t>
                      </a:r>
                      <a:endParaRPr lang="en-HU" sz="1600" b="0" i="0" dirty="0">
                        <a:latin typeface="Arial" panose="020B0604020202020204" pitchFamily="34" charset="0"/>
                        <a:cs typeface="Arial" panose="020B0604020202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600"/>
                        </a:spcAft>
                        <a:buClr>
                          <a:schemeClr val="accent1"/>
                        </a:buClr>
                        <a:buSzTx/>
                        <a:buFont typeface="Arial" panose="020B0604020202020204" pitchFamily="34" charset="0"/>
                        <a:buChar char="•"/>
                        <a:tabLst/>
                        <a:defRPr/>
                      </a:pPr>
                      <a:r>
                        <a:rPr lang="en-GB" sz="1600" b="0" i="0" kern="1200" dirty="0">
                          <a:solidFill>
                            <a:schemeClr val="dk1"/>
                          </a:solidFill>
                          <a:effectLst/>
                          <a:latin typeface="Arial" panose="020B0604020202020204" pitchFamily="34" charset="0"/>
                          <a:ea typeface="+mn-ea"/>
                          <a:cs typeface="Arial" panose="020B0604020202020204" pitchFamily="34" charset="0"/>
                        </a:rPr>
                        <a:t>W&amp;W or surgical resection should be discussed with the patient </a:t>
                      </a:r>
                    </a:p>
                    <a:p>
                      <a:pPr marL="285750" marR="0" lvl="0" indent="-285750" algn="l" defTabSz="914400" rtl="0" eaLnBrk="1" fontAlgn="auto" latinLnBrk="0" hangingPunct="1">
                        <a:lnSpc>
                          <a:spcPct val="100000"/>
                        </a:lnSpc>
                        <a:spcBef>
                          <a:spcPts val="0"/>
                        </a:spcBef>
                        <a:spcAft>
                          <a:spcPts val="600"/>
                        </a:spcAft>
                        <a:buClr>
                          <a:schemeClr val="accent1"/>
                        </a:buClr>
                        <a:buSzTx/>
                        <a:buFont typeface="Arial" panose="020B0604020202020204" pitchFamily="34" charset="0"/>
                        <a:buChar char="•"/>
                        <a:tabLst/>
                        <a:defRPr/>
                      </a:pPr>
                      <a:r>
                        <a:rPr lang="en-GB" sz="1600" b="0" i="0" kern="1200" dirty="0">
                          <a:solidFill>
                            <a:schemeClr val="dk1"/>
                          </a:solidFill>
                          <a:effectLst/>
                          <a:latin typeface="Arial" panose="020B0604020202020204" pitchFamily="34" charset="0"/>
                          <a:ea typeface="+mn-ea"/>
                          <a:cs typeface="Arial" panose="020B0604020202020204" pitchFamily="34" charset="0"/>
                        </a:rPr>
                        <a:t>Results of the ASPEN study will highlight if any difference exists between the two management modalities</a:t>
                      </a:r>
                    </a:p>
                  </a:txBody>
                  <a:tcPr/>
                </a:tc>
                <a:extLst>
                  <a:ext uri="{0D108BD9-81ED-4DB2-BD59-A6C34878D82A}">
                    <a16:rowId xmlns:a16="http://schemas.microsoft.com/office/drawing/2014/main" val="726645795"/>
                  </a:ext>
                </a:extLst>
              </a:tr>
              <a:tr h="185426">
                <a:tc>
                  <a:txBody>
                    <a:bodyPr/>
                    <a:lstStyle/>
                    <a:p>
                      <a:pPr marL="0" indent="0">
                        <a:buClr>
                          <a:schemeClr val="accent1"/>
                        </a:buClr>
                        <a:buFont typeface="Arial" panose="020B0604020202020204" pitchFamily="34" charset="0"/>
                        <a:buNone/>
                      </a:pPr>
                      <a:r>
                        <a:rPr lang="en-GB" sz="1600" b="0" i="0" dirty="0">
                          <a:latin typeface="Arial" panose="020B0604020202020204" pitchFamily="34" charset="0"/>
                          <a:cs typeface="Arial" panose="020B0604020202020204" pitchFamily="34" charset="0"/>
                        </a:rPr>
                        <a:t>&gt;2 cm</a:t>
                      </a:r>
                      <a:endParaRPr lang="en-HU" sz="1600" b="0" i="0" dirty="0">
                        <a:latin typeface="Arial" panose="020B0604020202020204" pitchFamily="34" charset="0"/>
                        <a:cs typeface="Arial" panose="020B0604020202020204" pitchFamily="34" charset="0"/>
                      </a:endParaRPr>
                    </a:p>
                  </a:txBody>
                  <a:tcPr/>
                </a:tc>
                <a:tc>
                  <a:txBody>
                    <a:bodyPr/>
                    <a:lstStyle/>
                    <a:p>
                      <a:pPr marL="285750" marR="0" lvl="0" indent="-2857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1600" b="0" i="0" dirty="0">
                          <a:latin typeface="Arial" panose="020B0604020202020204" pitchFamily="34" charset="0"/>
                          <a:cs typeface="Arial" panose="020B0604020202020204" pitchFamily="34" charset="0"/>
                        </a:rPr>
                        <a:t>S</a:t>
                      </a:r>
                      <a:r>
                        <a:rPr lang="en-HU" sz="1600" b="0" i="0" dirty="0">
                          <a:latin typeface="Arial" panose="020B0604020202020204" pitchFamily="34" charset="0"/>
                          <a:cs typeface="Arial" panose="020B0604020202020204" pitchFamily="34" charset="0"/>
                        </a:rPr>
                        <a:t>urgical resection + regional lymph node dissection</a:t>
                      </a:r>
                      <a:r>
                        <a:rPr lang="en-US" sz="1600" b="0" i="0" dirty="0">
                          <a:latin typeface="Arial" panose="020B0604020202020204" pitchFamily="34" charset="0"/>
                          <a:cs typeface="Arial" panose="020B0604020202020204" pitchFamily="34" charset="0"/>
                        </a:rPr>
                        <a:t> should be performed</a:t>
                      </a:r>
                    </a:p>
                  </a:txBody>
                  <a:tcPr/>
                </a:tc>
                <a:extLst>
                  <a:ext uri="{0D108BD9-81ED-4DB2-BD59-A6C34878D82A}">
                    <a16:rowId xmlns:a16="http://schemas.microsoft.com/office/drawing/2014/main" val="87830010"/>
                  </a:ext>
                </a:extLst>
              </a:tr>
            </a:tbl>
          </a:graphicData>
        </a:graphic>
      </p:graphicFrame>
      <p:sp>
        <p:nvSpPr>
          <p:cNvPr id="9" name="Content Placeholder 1">
            <a:extLst>
              <a:ext uri="{FF2B5EF4-FFF2-40B4-BE49-F238E27FC236}">
                <a16:creationId xmlns:a16="http://schemas.microsoft.com/office/drawing/2014/main" id="{920E34B2-FAC3-3C34-ED10-6E8AD847D5D0}"/>
              </a:ext>
            </a:extLst>
          </p:cNvPr>
          <p:cNvSpPr txBox="1">
            <a:spLocks/>
          </p:cNvSpPr>
          <p:nvPr/>
        </p:nvSpPr>
        <p:spPr>
          <a:xfrm>
            <a:off x="609600" y="6332678"/>
            <a:ext cx="1018033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tx2"/>
                </a:solidFill>
              </a:rPr>
              <a:t>G, grade; </a:t>
            </a:r>
            <a:r>
              <a:rPr lang="en-GB" dirty="0" err="1">
                <a:solidFill>
                  <a:schemeClr val="tx2"/>
                </a:solidFill>
              </a:rPr>
              <a:t>panNET</a:t>
            </a:r>
            <a:r>
              <a:rPr lang="en-GB" dirty="0">
                <a:solidFill>
                  <a:schemeClr val="tx2"/>
                </a:solidFill>
              </a:rPr>
              <a:t>, pancreatic neuroendocrine tumour; SSA, somatostatin analogue</a:t>
            </a:r>
          </a:p>
          <a:p>
            <a:r>
              <a:rPr lang="en-GB" dirty="0">
                <a:solidFill>
                  <a:schemeClr val="tx2"/>
                </a:solidFill>
              </a:rPr>
              <a:t>Jensen R, et al. Neuroendocrinology. 2012;95:98-119; </a:t>
            </a:r>
            <a:r>
              <a:rPr lang="en-GB" dirty="0" err="1">
                <a:solidFill>
                  <a:schemeClr val="tx2"/>
                </a:solidFill>
              </a:rPr>
              <a:t>Cives</a:t>
            </a:r>
            <a:r>
              <a:rPr lang="en-GB" dirty="0">
                <a:solidFill>
                  <a:schemeClr val="tx2"/>
                </a:solidFill>
              </a:rPr>
              <a:t> M, et al. CA Cancer J Clin. 2018;68:471-87</a:t>
            </a:r>
          </a:p>
        </p:txBody>
      </p:sp>
    </p:spTree>
    <p:extLst>
      <p:ext uri="{BB962C8B-B14F-4D97-AF65-F5344CB8AC3E}">
        <p14:creationId xmlns:p14="http://schemas.microsoft.com/office/powerpoint/2010/main" val="117715777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
          <p:cNvSpPr txBox="1">
            <a:spLocks noGrp="1"/>
          </p:cNvSpPr>
          <p:nvPr>
            <p:ph type="title"/>
          </p:nvPr>
        </p:nvSpPr>
        <p:spPr/>
        <p:txBody>
          <a:bodyPr/>
          <a:lstStyle/>
          <a:p>
            <a:r>
              <a:rPr lang="en-GB" dirty="0"/>
              <a:t>GASTRIC NEUROENDOCRINE TUMOuRS (GNET</a:t>
            </a:r>
            <a:r>
              <a:rPr lang="en-GB" cap="none" dirty="0"/>
              <a:t>s</a:t>
            </a:r>
            <a:r>
              <a:rPr lang="en-GB" dirty="0"/>
              <a:t>)</a:t>
            </a:r>
          </a:p>
        </p:txBody>
      </p:sp>
      <p:sp>
        <p:nvSpPr>
          <p:cNvPr id="147" name="Google Shape;147;p8"/>
          <p:cNvSpPr txBox="1">
            <a:spLocks noGrp="1"/>
          </p:cNvSpPr>
          <p:nvPr>
            <p:ph type="sldNum" idx="4"/>
          </p:nvPr>
        </p:nvSpPr>
        <p:spPr/>
        <p:txBody>
          <a:bodyPr/>
          <a:lstStyle/>
          <a:p>
            <a:fld id="{00000000-1234-1234-1234-123412341234}" type="slidenum">
              <a:rPr lang="en-GB" smtClean="0"/>
              <a:pPr/>
              <a:t>14</a:t>
            </a:fld>
            <a:endParaRPr lang="en-GB" dirty="0"/>
          </a:p>
        </p:txBody>
      </p:sp>
    </p:spTree>
    <p:extLst>
      <p:ext uri="{BB962C8B-B14F-4D97-AF65-F5344CB8AC3E}">
        <p14:creationId xmlns:p14="http://schemas.microsoft.com/office/powerpoint/2010/main" val="370963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g1ba4e1be390_0_27"/>
          <p:cNvSpPr txBox="1">
            <a:spLocks noGrp="1"/>
          </p:cNvSpPr>
          <p:nvPr>
            <p:ph type="title"/>
          </p:nvPr>
        </p:nvSpPr>
        <p:spPr/>
        <p:txBody>
          <a:bodyPr/>
          <a:lstStyle/>
          <a:p>
            <a:r>
              <a:rPr lang="en-GB" dirty="0"/>
              <a:t>GASTRIC NEUROENDOCRINE TUMOURS – OVERVIEW</a:t>
            </a:r>
          </a:p>
        </p:txBody>
      </p:sp>
      <p:sp>
        <p:nvSpPr>
          <p:cNvPr id="216" name="Google Shape;216;g1ba4e1be390_0_27"/>
          <p:cNvSpPr txBox="1">
            <a:spLocks noGrp="1"/>
          </p:cNvSpPr>
          <p:nvPr>
            <p:ph sz="quarter" idx="14"/>
          </p:nvPr>
        </p:nvSpPr>
        <p:spPr/>
        <p:txBody>
          <a:bodyPr/>
          <a:lstStyle/>
          <a:p>
            <a:r>
              <a:rPr lang="en-GB" dirty="0"/>
              <a:t>GNETs represent about 8.7% of all NETs</a:t>
            </a:r>
          </a:p>
          <a:p>
            <a:r>
              <a:rPr lang="en-GB" dirty="0"/>
              <a:t>Categorised as types 1, 2 and 3 </a:t>
            </a:r>
          </a:p>
          <a:p>
            <a:r>
              <a:rPr lang="en-GB" dirty="0"/>
              <a:t>Tumour markers include CgA but elevation of this marker alone does not necessarily indicate presence of GNET, particularly in the context of atrophic gastritis</a:t>
            </a:r>
          </a:p>
        </p:txBody>
      </p:sp>
      <p:sp>
        <p:nvSpPr>
          <p:cNvPr id="6" name="Content Placeholder 5">
            <a:extLst>
              <a:ext uri="{FF2B5EF4-FFF2-40B4-BE49-F238E27FC236}">
                <a16:creationId xmlns:a16="http://schemas.microsoft.com/office/drawing/2014/main" id="{EF1BA337-16BF-FE4A-B1AD-33C94E5FADC6}"/>
              </a:ext>
            </a:extLst>
          </p:cNvPr>
          <p:cNvSpPr>
            <a:spLocks noGrp="1"/>
          </p:cNvSpPr>
          <p:nvPr>
            <p:ph sz="quarter" idx="15"/>
          </p:nvPr>
        </p:nvSpPr>
        <p:spPr/>
        <p:txBody>
          <a:bodyPr anchor="b"/>
          <a:lstStyle/>
          <a:p>
            <a:r>
              <a:rPr lang="en-GB" dirty="0">
                <a:solidFill>
                  <a:schemeClr val="tx2"/>
                </a:solidFill>
              </a:rPr>
              <a:t>CgA, chromogranin A; GNET, gastric NET; NET, neuroendocrine tumour</a:t>
            </a:r>
          </a:p>
          <a:p>
            <a:r>
              <a:rPr lang="en-GB" dirty="0">
                <a:solidFill>
                  <a:schemeClr val="tx2"/>
                </a:solidFill>
              </a:rPr>
              <a:t>Li TT. World J Gastroenterol. 2014;20(1):118-125; Cives M, et al. CA Cancer J Clin. 2018;68:471-87</a:t>
            </a:r>
          </a:p>
        </p:txBody>
      </p:sp>
      <p:sp>
        <p:nvSpPr>
          <p:cNvPr id="7" name="Slide Number Placeholder 6">
            <a:extLst>
              <a:ext uri="{FF2B5EF4-FFF2-40B4-BE49-F238E27FC236}">
                <a16:creationId xmlns:a16="http://schemas.microsoft.com/office/drawing/2014/main" id="{661B7637-3975-B345-8D70-9E343E9B7EAB}"/>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Tree>
    <p:extLst>
      <p:ext uri="{BB962C8B-B14F-4D97-AF65-F5344CB8AC3E}">
        <p14:creationId xmlns:p14="http://schemas.microsoft.com/office/powerpoint/2010/main" val="2888395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g1ba4e1be390_0_27"/>
          <p:cNvSpPr txBox="1">
            <a:spLocks noGrp="1"/>
          </p:cNvSpPr>
          <p:nvPr>
            <p:ph type="title"/>
          </p:nvPr>
        </p:nvSpPr>
        <p:spPr>
          <a:prstGeom prst="rect">
            <a:avLst/>
          </a:prstGeom>
          <a:noFill/>
          <a:ln>
            <a:noFill/>
          </a:ln>
        </p:spPr>
        <p:txBody>
          <a:bodyPr spcFirstLastPara="1" vert="horz" wrap="square" lIns="0" tIns="0" rIns="0" bIns="0" rtlCol="0" anchor="t" anchorCtr="0">
            <a:noAutofit/>
          </a:bodyPr>
          <a:lstStyle/>
          <a:p>
            <a:pPr>
              <a:buSzPts val="2100"/>
            </a:pPr>
            <a:r>
              <a:rPr lang="en-GB" dirty="0"/>
              <a:t>GNET</a:t>
            </a:r>
            <a:r>
              <a:rPr lang="en-GB" cap="none" dirty="0"/>
              <a:t>s </a:t>
            </a:r>
            <a:r>
              <a:rPr lang="en-GB" dirty="0"/>
              <a:t>– Presenting symptoms</a:t>
            </a:r>
          </a:p>
        </p:txBody>
      </p:sp>
      <p:sp>
        <p:nvSpPr>
          <p:cNvPr id="5" name="Content Placeholder 4">
            <a:extLst>
              <a:ext uri="{FF2B5EF4-FFF2-40B4-BE49-F238E27FC236}">
                <a16:creationId xmlns:a16="http://schemas.microsoft.com/office/drawing/2014/main" id="{D10FA0BE-9815-B049-A081-42B16CC62162}"/>
              </a:ext>
            </a:extLst>
          </p:cNvPr>
          <p:cNvSpPr>
            <a:spLocks noGrp="1"/>
          </p:cNvSpPr>
          <p:nvPr>
            <p:ph sz="quarter" idx="15"/>
          </p:nvPr>
        </p:nvSpPr>
        <p:spPr/>
        <p:txBody>
          <a:bodyPr anchor="b"/>
          <a:lstStyle/>
          <a:p>
            <a:r>
              <a:rPr lang="en-GB" dirty="0">
                <a:solidFill>
                  <a:schemeClr val="tx2"/>
                </a:solidFill>
              </a:rPr>
              <a:t>GNET, gastric neuroendocrine tumour; MEN1, multiple endocrine neoplasia type 1</a:t>
            </a:r>
          </a:p>
          <a:p>
            <a:r>
              <a:rPr lang="en-GB" dirty="0">
                <a:solidFill>
                  <a:schemeClr val="tx2"/>
                </a:solidFill>
              </a:rPr>
              <a:t>Li TT. World J Gastroenterol. 2014;20:118-25; Cives M, et al. CA Cancer J Clin. 2018;68:471-87</a:t>
            </a:r>
          </a:p>
        </p:txBody>
      </p:sp>
      <p:sp>
        <p:nvSpPr>
          <p:cNvPr id="6" name="Slide Number Placeholder 5">
            <a:extLst>
              <a:ext uri="{FF2B5EF4-FFF2-40B4-BE49-F238E27FC236}">
                <a16:creationId xmlns:a16="http://schemas.microsoft.com/office/drawing/2014/main" id="{C3C34AB3-937A-BB4E-8DA8-BB4530C45D0A}"/>
              </a:ext>
            </a:extLst>
          </p:cNvPr>
          <p:cNvSpPr>
            <a:spLocks noGrp="1"/>
          </p:cNvSpPr>
          <p:nvPr>
            <p:ph type="sldNum" sz="quarter" idx="4"/>
          </p:nvPr>
        </p:nvSpPr>
        <p:spPr/>
        <p:txBody>
          <a:bodyPr/>
          <a:lstStyle/>
          <a:p>
            <a:fld id="{FCE43C0F-8A7B-3A4B-9DB5-B3472E36E833}" type="slidenum">
              <a:rPr lang="en-GB" smtClean="0"/>
              <a:pPr/>
              <a:t>16</a:t>
            </a:fld>
            <a:endParaRPr lang="en-GB" dirty="0"/>
          </a:p>
        </p:txBody>
      </p:sp>
      <p:graphicFrame>
        <p:nvGraphicFramePr>
          <p:cNvPr id="3" name="Table 2">
            <a:extLst>
              <a:ext uri="{FF2B5EF4-FFF2-40B4-BE49-F238E27FC236}">
                <a16:creationId xmlns:a16="http://schemas.microsoft.com/office/drawing/2014/main" id="{6DFABDF1-8B9E-12D1-28BE-D48C5A8F9723}"/>
              </a:ext>
            </a:extLst>
          </p:cNvPr>
          <p:cNvGraphicFramePr>
            <a:graphicFrameLocks noGrp="1"/>
          </p:cNvGraphicFramePr>
          <p:nvPr>
            <p:extLst>
              <p:ext uri="{D42A27DB-BD31-4B8C-83A1-F6EECF244321}">
                <p14:modId xmlns:p14="http://schemas.microsoft.com/office/powerpoint/2010/main" val="3088900785"/>
              </p:ext>
            </p:extLst>
          </p:nvPr>
        </p:nvGraphicFramePr>
        <p:xfrm>
          <a:off x="619201" y="980728"/>
          <a:ext cx="10585176" cy="3863184"/>
        </p:xfrm>
        <a:graphic>
          <a:graphicData uri="http://schemas.openxmlformats.org/drawingml/2006/table">
            <a:tbl>
              <a:tblPr firstRow="1" bandRow="1">
                <a:tableStyleId>{5C22544A-7EE6-4342-B048-85BDC9FD1C3A}</a:tableStyleId>
              </a:tblPr>
              <a:tblGrid>
                <a:gridCol w="2018357">
                  <a:extLst>
                    <a:ext uri="{9D8B030D-6E8A-4147-A177-3AD203B41FA5}">
                      <a16:colId xmlns:a16="http://schemas.microsoft.com/office/drawing/2014/main" val="4174306713"/>
                    </a:ext>
                  </a:extLst>
                </a:gridCol>
                <a:gridCol w="8566819">
                  <a:extLst>
                    <a:ext uri="{9D8B030D-6E8A-4147-A177-3AD203B41FA5}">
                      <a16:colId xmlns:a16="http://schemas.microsoft.com/office/drawing/2014/main" val="3189492059"/>
                    </a:ext>
                  </a:extLst>
                </a:gridCol>
              </a:tblGrid>
              <a:tr h="933528">
                <a:tc>
                  <a:txBody>
                    <a:bodyPr/>
                    <a:lstStyle/>
                    <a:p>
                      <a:pPr>
                        <a:spcAft>
                          <a:spcPts val="600"/>
                        </a:spcAft>
                      </a:pPr>
                      <a:r>
                        <a:rPr lang="en-HU" b="1" i="0" dirty="0">
                          <a:latin typeface="Arial" panose="020B0604020202020204" pitchFamily="34" charset="0"/>
                          <a:cs typeface="Arial" panose="020B0604020202020204" pitchFamily="34" charset="0"/>
                        </a:rPr>
                        <a:t>GNET type</a:t>
                      </a:r>
                    </a:p>
                  </a:txBody>
                  <a:tcPr marT="81720" marB="81720"/>
                </a:tc>
                <a:tc>
                  <a:txBody>
                    <a:bodyPr/>
                    <a:lstStyle/>
                    <a:p>
                      <a:pPr>
                        <a:spcAft>
                          <a:spcPts val="600"/>
                        </a:spcAft>
                      </a:pPr>
                      <a:r>
                        <a:rPr lang="en-US" b="1" i="0" dirty="0">
                          <a:latin typeface="Arial" panose="020B0604020202020204" pitchFamily="34" charset="0"/>
                          <a:cs typeface="Arial" panose="020B0604020202020204" pitchFamily="34" charset="0"/>
                        </a:rPr>
                        <a:t>Presenting symptoms &amp; frequency   </a:t>
                      </a:r>
                      <a:endParaRPr lang="en-HU" b="1" i="0" dirty="0">
                        <a:latin typeface="Arial" panose="020B0604020202020204" pitchFamily="34" charset="0"/>
                        <a:cs typeface="Arial" panose="020B0604020202020204" pitchFamily="34" charset="0"/>
                      </a:endParaRPr>
                    </a:p>
                  </a:txBody>
                  <a:tcPr marT="81720" marB="81720"/>
                </a:tc>
                <a:extLst>
                  <a:ext uri="{0D108BD9-81ED-4DB2-BD59-A6C34878D82A}">
                    <a16:rowId xmlns:a16="http://schemas.microsoft.com/office/drawing/2014/main" val="505542556"/>
                  </a:ext>
                </a:extLst>
              </a:tr>
              <a:tr h="933528">
                <a:tc>
                  <a:txBody>
                    <a:bodyPr/>
                    <a:lstStyle/>
                    <a:p>
                      <a:pPr>
                        <a:spcAft>
                          <a:spcPts val="600"/>
                        </a:spcAft>
                      </a:pPr>
                      <a:r>
                        <a:rPr lang="en-GB" b="0" i="0" dirty="0">
                          <a:latin typeface="Arial" panose="020B0604020202020204" pitchFamily="34" charset="0"/>
                          <a:cs typeface="Arial" panose="020B0604020202020204" pitchFamily="34" charset="0"/>
                        </a:rPr>
                        <a:t>1</a:t>
                      </a:r>
                      <a:endParaRPr lang="en-HU" b="0" i="0" dirty="0">
                        <a:latin typeface="Arial" panose="020B0604020202020204" pitchFamily="34" charset="0"/>
                        <a:cs typeface="Arial" panose="020B0604020202020204" pitchFamily="34" charset="0"/>
                      </a:endParaRPr>
                    </a:p>
                  </a:txBody>
                  <a:tcPr marT="81720" marB="81720"/>
                </a:tc>
                <a:tc>
                  <a:txBody>
                    <a:bodyPr/>
                    <a:lstStyle/>
                    <a:p>
                      <a:pPr marL="285750" indent="-285750">
                        <a:spcAft>
                          <a:spcPts val="600"/>
                        </a:spcAft>
                        <a:buClr>
                          <a:schemeClr val="accent1"/>
                        </a:buClr>
                        <a:buFont typeface="Arial" panose="020B0604020202020204" pitchFamily="34" charset="0"/>
                        <a:buChar char="•"/>
                      </a:pPr>
                      <a:r>
                        <a:rPr lang="en-GB" b="0" i="0" dirty="0">
                          <a:latin typeface="Arial" panose="020B0604020202020204" pitchFamily="34" charset="0"/>
                          <a:cs typeface="Arial" panose="020B0604020202020204" pitchFamily="34" charset="0"/>
                        </a:rPr>
                        <a:t>O</a:t>
                      </a:r>
                      <a:r>
                        <a:rPr lang="en-HU" b="0" i="0" dirty="0">
                          <a:latin typeface="Arial" panose="020B0604020202020204" pitchFamily="34" charset="0"/>
                          <a:cs typeface="Arial" panose="020B0604020202020204" pitchFamily="34" charset="0"/>
                        </a:rPr>
                        <a:t>ccurs in patients with chronic gastritis and accounts for 80% of GNETs</a:t>
                      </a:r>
                    </a:p>
                    <a:p>
                      <a:pPr marL="285750" indent="-285750">
                        <a:spcAft>
                          <a:spcPts val="600"/>
                        </a:spcAft>
                        <a:buClr>
                          <a:schemeClr val="accent1"/>
                        </a:buClr>
                        <a:buFont typeface="Arial" panose="020B0604020202020204" pitchFamily="34" charset="0"/>
                        <a:buChar char="•"/>
                      </a:pPr>
                      <a:r>
                        <a:rPr lang="en-HU" b="0" i="0" dirty="0">
                          <a:latin typeface="Arial" panose="020B0604020202020204" pitchFamily="34" charset="0"/>
                          <a:cs typeface="Arial" panose="020B0604020202020204" pitchFamily="34" charset="0"/>
                        </a:rPr>
                        <a:t>Benign</a:t>
                      </a:r>
                      <a:r>
                        <a:rPr lang="en-US" b="0" i="0" dirty="0">
                          <a:latin typeface="Arial" panose="020B0604020202020204" pitchFamily="34" charset="0"/>
                          <a:cs typeface="Arial" panose="020B0604020202020204" pitchFamily="34" charset="0"/>
                        </a:rPr>
                        <a:t> </a:t>
                      </a:r>
                      <a:r>
                        <a:rPr lang="en-GB" b="0" i="0" noProof="0" dirty="0">
                          <a:latin typeface="Arial" panose="020B0604020202020204" pitchFamily="34" charset="0"/>
                          <a:cs typeface="Arial" panose="020B0604020202020204" pitchFamily="34" charset="0"/>
                        </a:rPr>
                        <a:t>behaviour</a:t>
                      </a:r>
                      <a:r>
                        <a:rPr lang="en-HU" b="0" i="0" dirty="0">
                          <a:latin typeface="Arial" panose="020B0604020202020204" pitchFamily="34" charset="0"/>
                          <a:cs typeface="Arial" panose="020B0604020202020204" pitchFamily="34" charset="0"/>
                        </a:rPr>
                        <a:t> </a:t>
                      </a:r>
                      <a:endParaRPr lang="en-US" b="0" i="0" dirty="0">
                        <a:latin typeface="Arial" panose="020B0604020202020204" pitchFamily="34" charset="0"/>
                        <a:cs typeface="Arial" panose="020B0604020202020204" pitchFamily="34" charset="0"/>
                      </a:endParaRPr>
                    </a:p>
                  </a:txBody>
                  <a:tcPr marT="81720" marB="81720"/>
                </a:tc>
                <a:extLst>
                  <a:ext uri="{0D108BD9-81ED-4DB2-BD59-A6C34878D82A}">
                    <a16:rowId xmlns:a16="http://schemas.microsoft.com/office/drawing/2014/main" val="745582382"/>
                  </a:ext>
                </a:extLst>
              </a:tr>
              <a:tr h="933528">
                <a:tc>
                  <a:txBody>
                    <a:bodyPr/>
                    <a:lstStyle/>
                    <a:p>
                      <a:pPr>
                        <a:spcAft>
                          <a:spcPts val="600"/>
                        </a:spcAft>
                      </a:pPr>
                      <a:r>
                        <a:rPr lang="en-GB" b="0" i="0" dirty="0">
                          <a:latin typeface="Arial" panose="020B0604020202020204" pitchFamily="34" charset="0"/>
                          <a:cs typeface="Arial" panose="020B0604020202020204" pitchFamily="34" charset="0"/>
                        </a:rPr>
                        <a:t>2</a:t>
                      </a:r>
                      <a:endParaRPr lang="en-HU" b="0" i="0" dirty="0">
                        <a:latin typeface="Arial" panose="020B0604020202020204" pitchFamily="34" charset="0"/>
                        <a:cs typeface="Arial" panose="020B0604020202020204" pitchFamily="34" charset="0"/>
                      </a:endParaRPr>
                    </a:p>
                  </a:txBody>
                  <a:tcPr marT="81720" marB="81720"/>
                </a:tc>
                <a:tc>
                  <a:txBody>
                    <a:bodyPr/>
                    <a:lstStyle/>
                    <a:p>
                      <a:pPr marL="285750" indent="-285750">
                        <a:spcAft>
                          <a:spcPts val="600"/>
                        </a:spcAft>
                        <a:buClr>
                          <a:schemeClr val="accent1"/>
                        </a:buClr>
                        <a:buFont typeface="Arial" panose="020B0604020202020204" pitchFamily="34" charset="0"/>
                        <a:buChar char="•"/>
                      </a:pPr>
                      <a:r>
                        <a:rPr lang="en-HU" b="0" i="0" dirty="0">
                          <a:latin typeface="Arial" panose="020B0604020202020204" pitchFamily="34" charset="0"/>
                          <a:cs typeface="Arial" panose="020B0604020202020204" pitchFamily="34" charset="0"/>
                        </a:rPr>
                        <a:t>Occurs in patients with underlying gastrinoma primar</a:t>
                      </a:r>
                      <a:r>
                        <a:rPr lang="es-ES" b="0" i="0" dirty="0">
                          <a:latin typeface="Arial" panose="020B0604020202020204" pitchFamily="34" charset="0"/>
                          <a:cs typeface="Arial" panose="020B0604020202020204" pitchFamily="34" charset="0"/>
                        </a:rPr>
                        <a:t>i</a:t>
                      </a:r>
                      <a:r>
                        <a:rPr lang="en-HU" b="0" i="0" dirty="0">
                          <a:latin typeface="Arial" panose="020B0604020202020204" pitchFamily="34" charset="0"/>
                          <a:cs typeface="Arial" panose="020B0604020202020204" pitchFamily="34" charset="0"/>
                        </a:rPr>
                        <a:t>ly in patients with MEN1</a:t>
                      </a:r>
                    </a:p>
                    <a:p>
                      <a:pPr marL="285750" indent="-285750">
                        <a:spcAft>
                          <a:spcPts val="600"/>
                        </a:spcAft>
                        <a:buClr>
                          <a:schemeClr val="accent1"/>
                        </a:buClr>
                        <a:buFont typeface="Arial" panose="020B0604020202020204" pitchFamily="34" charset="0"/>
                        <a:buChar char="•"/>
                      </a:pPr>
                      <a:r>
                        <a:rPr lang="en-HU" b="0" i="0" dirty="0">
                          <a:latin typeface="Arial" panose="020B0604020202020204" pitchFamily="34" charset="0"/>
                          <a:cs typeface="Arial" panose="020B0604020202020204" pitchFamily="34" charset="0"/>
                        </a:rPr>
                        <a:t>Symptoms of Zollinger-Ellison syndrome including diarrhoea</a:t>
                      </a:r>
                      <a:r>
                        <a:rPr lang="en-HU" b="0" i="0">
                          <a:latin typeface="Arial" panose="020B0604020202020204" pitchFamily="34" charset="0"/>
                          <a:cs typeface="Arial" panose="020B0604020202020204" pitchFamily="34" charset="0"/>
                        </a:rPr>
                        <a:t>, heartburn </a:t>
                      </a:r>
                      <a:r>
                        <a:rPr lang="en-HU" b="0" i="0" dirty="0">
                          <a:latin typeface="Arial" panose="020B0604020202020204" pitchFamily="34" charset="0"/>
                          <a:cs typeface="Arial" panose="020B0604020202020204" pitchFamily="34" charset="0"/>
                        </a:rPr>
                        <a:t>and peptic ulceration</a:t>
                      </a:r>
                    </a:p>
                  </a:txBody>
                  <a:tcPr marT="81720" marB="81720"/>
                </a:tc>
                <a:extLst>
                  <a:ext uri="{0D108BD9-81ED-4DB2-BD59-A6C34878D82A}">
                    <a16:rowId xmlns:a16="http://schemas.microsoft.com/office/drawing/2014/main" val="2548769956"/>
                  </a:ext>
                </a:extLst>
              </a:tr>
              <a:tr h="933528">
                <a:tc>
                  <a:txBody>
                    <a:bodyPr/>
                    <a:lstStyle/>
                    <a:p>
                      <a:pPr>
                        <a:spcAft>
                          <a:spcPts val="600"/>
                        </a:spcAft>
                      </a:pPr>
                      <a:r>
                        <a:rPr lang="en-GB" b="0" i="0" dirty="0">
                          <a:latin typeface="Arial" panose="020B0604020202020204" pitchFamily="34" charset="0"/>
                          <a:cs typeface="Arial" panose="020B0604020202020204" pitchFamily="34" charset="0"/>
                        </a:rPr>
                        <a:t>3</a:t>
                      </a:r>
                      <a:endParaRPr lang="en-HU" b="0" i="0" dirty="0">
                        <a:latin typeface="Arial" panose="020B0604020202020204" pitchFamily="34" charset="0"/>
                        <a:cs typeface="Arial" panose="020B0604020202020204" pitchFamily="34" charset="0"/>
                      </a:endParaRPr>
                    </a:p>
                  </a:txBody>
                  <a:tcPr marT="81720" marB="81720"/>
                </a:tc>
                <a:tc>
                  <a:txBody>
                    <a:bodyPr/>
                    <a:lstStyle/>
                    <a:p>
                      <a:pPr marL="285750" indent="-285750">
                        <a:spcAft>
                          <a:spcPts val="600"/>
                        </a:spcAft>
                        <a:buClr>
                          <a:schemeClr val="accent1"/>
                        </a:buClr>
                        <a:buFont typeface="Arial" panose="020B0604020202020204" pitchFamily="34" charset="0"/>
                        <a:buChar char="•"/>
                      </a:pPr>
                      <a:r>
                        <a:rPr lang="en-HU" b="0" i="0" dirty="0">
                          <a:latin typeface="Arial" panose="020B0604020202020204" pitchFamily="34" charset="0"/>
                          <a:cs typeface="Arial" panose="020B0604020202020204" pitchFamily="34" charset="0"/>
                        </a:rPr>
                        <a:t>Sporadic (less than 15% of all GNETs)</a:t>
                      </a:r>
                    </a:p>
                    <a:p>
                      <a:pPr marL="285750" indent="-285750">
                        <a:spcAft>
                          <a:spcPts val="600"/>
                        </a:spcAft>
                        <a:buClr>
                          <a:schemeClr val="accent1"/>
                        </a:buClr>
                        <a:buFont typeface="Arial" panose="020B0604020202020204" pitchFamily="34" charset="0"/>
                        <a:buChar char="•"/>
                      </a:pPr>
                      <a:r>
                        <a:rPr lang="en-GB" b="0" i="0" dirty="0">
                          <a:latin typeface="Arial" panose="020B0604020202020204" pitchFamily="34" charset="0"/>
                          <a:cs typeface="Arial" panose="020B0604020202020204" pitchFamily="34" charset="0"/>
                        </a:rPr>
                        <a:t>H</a:t>
                      </a:r>
                      <a:r>
                        <a:rPr lang="en-HU" b="0" i="0" dirty="0">
                          <a:latin typeface="Arial" panose="020B0604020202020204" pitchFamily="34" charset="0"/>
                          <a:cs typeface="Arial" panose="020B0604020202020204" pitchFamily="34" charset="0"/>
                        </a:rPr>
                        <a:t>igher malignancy potential</a:t>
                      </a:r>
                    </a:p>
                  </a:txBody>
                  <a:tcPr marT="81720" marB="81720"/>
                </a:tc>
                <a:extLst>
                  <a:ext uri="{0D108BD9-81ED-4DB2-BD59-A6C34878D82A}">
                    <a16:rowId xmlns:a16="http://schemas.microsoft.com/office/drawing/2014/main" val="860871480"/>
                  </a:ext>
                </a:extLst>
              </a:tr>
            </a:tbl>
          </a:graphicData>
        </a:graphic>
      </p:graphicFrame>
    </p:spTree>
    <p:extLst>
      <p:ext uri="{BB962C8B-B14F-4D97-AF65-F5344CB8AC3E}">
        <p14:creationId xmlns:p14="http://schemas.microsoft.com/office/powerpoint/2010/main" val="2775283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BB0F6E-7DC2-9ABE-D7CC-C1CAFABF33DD}"/>
              </a:ext>
            </a:extLst>
          </p:cNvPr>
          <p:cNvSpPr>
            <a:spLocks noGrp="1"/>
          </p:cNvSpPr>
          <p:nvPr>
            <p:ph type="title"/>
          </p:nvPr>
        </p:nvSpPr>
        <p:spPr>
          <a:xfrm>
            <a:off x="619201" y="259200"/>
            <a:ext cx="10963199" cy="864000"/>
          </a:xfrm>
        </p:spPr>
        <p:txBody>
          <a:bodyPr/>
          <a:lstStyle/>
          <a:p>
            <a:r>
              <a:rPr lang="en-GB" dirty="0"/>
              <a:t>GNET</a:t>
            </a:r>
            <a:r>
              <a:rPr lang="en-GB" cap="none" dirty="0"/>
              <a:t>s</a:t>
            </a:r>
            <a:r>
              <a:rPr lang="en-GB" dirty="0"/>
              <a:t> – STEPS to Diagnosis</a:t>
            </a:r>
          </a:p>
        </p:txBody>
      </p:sp>
      <p:sp>
        <p:nvSpPr>
          <p:cNvPr id="12" name="Slide Number Placeholder 4">
            <a:extLst>
              <a:ext uri="{FF2B5EF4-FFF2-40B4-BE49-F238E27FC236}">
                <a16:creationId xmlns:a16="http://schemas.microsoft.com/office/drawing/2014/main" id="{B9761072-8CB5-C8A8-5952-C64A566205A3}"/>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4" name="Content Placeholder 3">
            <a:extLst>
              <a:ext uri="{FF2B5EF4-FFF2-40B4-BE49-F238E27FC236}">
                <a16:creationId xmlns:a16="http://schemas.microsoft.com/office/drawing/2014/main" id="{0285B44B-1720-DE45-9B4B-F1B54B719146}"/>
              </a:ext>
            </a:extLst>
          </p:cNvPr>
          <p:cNvSpPr>
            <a:spLocks noGrp="1"/>
          </p:cNvSpPr>
          <p:nvPr>
            <p:ph sz="quarter" idx="15"/>
          </p:nvPr>
        </p:nvSpPr>
        <p:spPr/>
        <p:txBody>
          <a:bodyPr anchor="b"/>
          <a:lstStyle/>
          <a:p>
            <a:r>
              <a:rPr lang="en-GB" dirty="0">
                <a:solidFill>
                  <a:schemeClr val="tx2"/>
                </a:solidFill>
              </a:rPr>
              <a:t>CgA, chromogranin A; GNET, gastric neuroendocrine tumour</a:t>
            </a:r>
          </a:p>
          <a:p>
            <a:r>
              <a:rPr lang="en-GB" dirty="0">
                <a:solidFill>
                  <a:schemeClr val="tx2"/>
                </a:solidFill>
              </a:rPr>
              <a:t>Basuroy R, et al. Aliment Pharmacol Ther. 2014; 39:1071-84; Cives M, et al. CA Cancer J Clin. 2018;68:471-87</a:t>
            </a:r>
          </a:p>
        </p:txBody>
      </p:sp>
      <p:graphicFrame>
        <p:nvGraphicFramePr>
          <p:cNvPr id="11" name="Table 10">
            <a:extLst>
              <a:ext uri="{FF2B5EF4-FFF2-40B4-BE49-F238E27FC236}">
                <a16:creationId xmlns:a16="http://schemas.microsoft.com/office/drawing/2014/main" id="{AFD2C4CF-CCDE-E9E6-BEDF-E4108DF2A6E3}"/>
              </a:ext>
            </a:extLst>
          </p:cNvPr>
          <p:cNvGraphicFramePr>
            <a:graphicFrameLocks noGrp="1"/>
          </p:cNvGraphicFramePr>
          <p:nvPr>
            <p:extLst>
              <p:ext uri="{D42A27DB-BD31-4B8C-83A1-F6EECF244321}">
                <p14:modId xmlns:p14="http://schemas.microsoft.com/office/powerpoint/2010/main" val="113414423"/>
              </p:ext>
            </p:extLst>
          </p:nvPr>
        </p:nvGraphicFramePr>
        <p:xfrm>
          <a:off x="619201" y="1339200"/>
          <a:ext cx="3244551" cy="3912306"/>
        </p:xfrm>
        <a:graphic>
          <a:graphicData uri="http://schemas.openxmlformats.org/drawingml/2006/table">
            <a:tbl>
              <a:tblPr firstRow="1" bandRow="1">
                <a:tableStyleId>{5C22544A-7EE6-4342-B048-85BDC9FD1C3A}</a:tableStyleId>
              </a:tblPr>
              <a:tblGrid>
                <a:gridCol w="3244551">
                  <a:extLst>
                    <a:ext uri="{9D8B030D-6E8A-4147-A177-3AD203B41FA5}">
                      <a16:colId xmlns:a16="http://schemas.microsoft.com/office/drawing/2014/main" val="1844992226"/>
                    </a:ext>
                  </a:extLst>
                </a:gridCol>
              </a:tblGrid>
              <a:tr h="495126">
                <a:tc>
                  <a:txBody>
                    <a:bodyPr/>
                    <a:lstStyle/>
                    <a:p>
                      <a:r>
                        <a:rPr lang="en-US" sz="2100" b="1" i="0" dirty="0">
                          <a:latin typeface="Arial" panose="020B0604020202020204" pitchFamily="34" charset="0"/>
                          <a:cs typeface="Arial" panose="020B0604020202020204" pitchFamily="34" charset="0"/>
                        </a:rPr>
                        <a:t>GNET type 1 </a:t>
                      </a:r>
                      <a:endParaRPr lang="en-HU" sz="2100" b="1" i="0" dirty="0">
                        <a:latin typeface="Arial" panose="020B0604020202020204" pitchFamily="34" charset="0"/>
                        <a:cs typeface="Arial" panose="020B0604020202020204" pitchFamily="34" charset="0"/>
                      </a:endParaRPr>
                    </a:p>
                  </a:txBody>
                  <a:tcPr marL="121752" marR="121752" marT="60876" marB="60876"/>
                </a:tc>
                <a:extLst>
                  <a:ext uri="{0D108BD9-81ED-4DB2-BD59-A6C34878D82A}">
                    <a16:rowId xmlns:a16="http://schemas.microsoft.com/office/drawing/2014/main" val="632298063"/>
                  </a:ext>
                </a:extLst>
              </a:tr>
              <a:tr h="3417180">
                <a:tc>
                  <a:txBody>
                    <a:bodyPr/>
                    <a:lstStyle/>
                    <a:p>
                      <a:pPr marL="285750" indent="-285750">
                        <a:buClr>
                          <a:schemeClr val="accent1"/>
                        </a:buClr>
                        <a:buFont typeface="Arial" panose="020B0604020202020204" pitchFamily="34" charset="0"/>
                        <a:buChar char="•"/>
                      </a:pPr>
                      <a:r>
                        <a:rPr lang="en-GB" sz="2100" b="0" i="0" dirty="0">
                          <a:latin typeface="Arial" panose="020B0604020202020204" pitchFamily="34" charset="0"/>
                          <a:cs typeface="Arial" panose="020B0604020202020204" pitchFamily="34" charset="0"/>
                        </a:rPr>
                        <a:t>E</a:t>
                      </a:r>
                      <a:r>
                        <a:rPr lang="en-HU" sz="2100" b="0" i="0" dirty="0">
                          <a:latin typeface="Arial" panose="020B0604020202020204" pitchFamily="34" charset="0"/>
                          <a:cs typeface="Arial" panose="020B0604020202020204" pitchFamily="34" charset="0"/>
                        </a:rPr>
                        <a:t>levated serum gastrin level</a:t>
                      </a:r>
                    </a:p>
                    <a:p>
                      <a:pPr marL="285750" indent="-285750">
                        <a:buClr>
                          <a:schemeClr val="accent1"/>
                        </a:buClr>
                        <a:buFont typeface="Arial" panose="020B0604020202020204" pitchFamily="34" charset="0"/>
                        <a:buChar char="•"/>
                      </a:pPr>
                      <a:r>
                        <a:rPr lang="en-HU" sz="2100" b="0" i="0" dirty="0">
                          <a:latin typeface="Arial" panose="020B0604020202020204" pitchFamily="34" charset="0"/>
                          <a:cs typeface="Arial" panose="020B0604020202020204" pitchFamily="34" charset="0"/>
                        </a:rPr>
                        <a:t>Gastric </a:t>
                      </a:r>
                      <a:r>
                        <a:rPr lang="en-GB" sz="2100" b="0" i="0" dirty="0">
                          <a:latin typeface="Arial" panose="020B0604020202020204" pitchFamily="34" charset="0"/>
                          <a:cs typeface="Arial" panose="020B0604020202020204" pitchFamily="34" charset="0"/>
                        </a:rPr>
                        <a:t>p</a:t>
                      </a:r>
                      <a:r>
                        <a:rPr lang="en-HU" sz="2100" b="0" i="0" dirty="0">
                          <a:latin typeface="Arial" panose="020B0604020202020204" pitchFamily="34" charset="0"/>
                          <a:cs typeface="Arial" panose="020B0604020202020204" pitchFamily="34" charset="0"/>
                        </a:rPr>
                        <a:t>H &gt;4 </a:t>
                      </a:r>
                    </a:p>
                    <a:p>
                      <a:pPr marL="285750" indent="-285750">
                        <a:buClr>
                          <a:schemeClr val="accent1"/>
                        </a:buClr>
                        <a:buFont typeface="Arial" panose="020B0604020202020204" pitchFamily="34" charset="0"/>
                        <a:buChar char="•"/>
                      </a:pPr>
                      <a:r>
                        <a:rPr lang="en-HU" sz="2100" b="0" i="0" dirty="0">
                          <a:latin typeface="Arial" panose="020B0604020202020204" pitchFamily="34" charset="0"/>
                          <a:cs typeface="Arial" panose="020B0604020202020204" pitchFamily="34" charset="0"/>
                        </a:rPr>
                        <a:t>CgA elevation</a:t>
                      </a:r>
                    </a:p>
                    <a:p>
                      <a:pPr marL="285750" indent="-285750">
                        <a:buClr>
                          <a:schemeClr val="accent1"/>
                        </a:buClr>
                        <a:buFont typeface="Arial" panose="020B0604020202020204" pitchFamily="34" charset="0"/>
                        <a:buChar char="•"/>
                      </a:pPr>
                      <a:r>
                        <a:rPr lang="en-HU" sz="2100" b="0" i="0" dirty="0">
                          <a:latin typeface="Arial" panose="020B0604020202020204" pitchFamily="34" charset="0"/>
                          <a:cs typeface="Arial" panose="020B0604020202020204" pitchFamily="34" charset="0"/>
                        </a:rPr>
                        <a:t>Evidence of chronic atrophic gastritis on biopsy</a:t>
                      </a:r>
                    </a:p>
                  </a:txBody>
                  <a:tcPr marL="121752" marR="121752" marT="60876" marB="60876"/>
                </a:tc>
                <a:extLst>
                  <a:ext uri="{0D108BD9-81ED-4DB2-BD59-A6C34878D82A}">
                    <a16:rowId xmlns:a16="http://schemas.microsoft.com/office/drawing/2014/main" val="3713758392"/>
                  </a:ext>
                </a:extLst>
              </a:tr>
            </a:tbl>
          </a:graphicData>
        </a:graphic>
      </p:graphicFrame>
      <p:graphicFrame>
        <p:nvGraphicFramePr>
          <p:cNvPr id="14" name="Table 13">
            <a:extLst>
              <a:ext uri="{FF2B5EF4-FFF2-40B4-BE49-F238E27FC236}">
                <a16:creationId xmlns:a16="http://schemas.microsoft.com/office/drawing/2014/main" id="{1E93AEDB-2C36-E20C-E1C7-92E343864AA7}"/>
              </a:ext>
            </a:extLst>
          </p:cNvPr>
          <p:cNvGraphicFramePr>
            <a:graphicFrameLocks noGrp="1"/>
          </p:cNvGraphicFramePr>
          <p:nvPr>
            <p:extLst>
              <p:ext uri="{D42A27DB-BD31-4B8C-83A1-F6EECF244321}">
                <p14:modId xmlns:p14="http://schemas.microsoft.com/office/powerpoint/2010/main" val="3620544069"/>
              </p:ext>
            </p:extLst>
          </p:nvPr>
        </p:nvGraphicFramePr>
        <p:xfrm>
          <a:off x="4370043" y="1339200"/>
          <a:ext cx="3244551" cy="3902692"/>
        </p:xfrm>
        <a:graphic>
          <a:graphicData uri="http://schemas.openxmlformats.org/drawingml/2006/table">
            <a:tbl>
              <a:tblPr firstRow="1" bandRow="1">
                <a:tableStyleId>{5C22544A-7EE6-4342-B048-85BDC9FD1C3A}</a:tableStyleId>
              </a:tblPr>
              <a:tblGrid>
                <a:gridCol w="3244551">
                  <a:extLst>
                    <a:ext uri="{9D8B030D-6E8A-4147-A177-3AD203B41FA5}">
                      <a16:colId xmlns:a16="http://schemas.microsoft.com/office/drawing/2014/main" val="1560618065"/>
                    </a:ext>
                  </a:extLst>
                </a:gridCol>
              </a:tblGrid>
              <a:tr h="493909">
                <a:tc>
                  <a:txBody>
                    <a:bodyPr/>
                    <a:lstStyle/>
                    <a:p>
                      <a:r>
                        <a:rPr lang="en-US" sz="2100" b="1" i="0" dirty="0">
                          <a:latin typeface="Arial" panose="020B0604020202020204" pitchFamily="34" charset="0"/>
                          <a:cs typeface="Arial" panose="020B0604020202020204" pitchFamily="34" charset="0"/>
                        </a:rPr>
                        <a:t>GNET type 2</a:t>
                      </a:r>
                      <a:endParaRPr lang="en-HU" sz="2100" b="1" i="0" dirty="0">
                        <a:latin typeface="Arial" panose="020B0604020202020204" pitchFamily="34" charset="0"/>
                        <a:cs typeface="Arial" panose="020B0604020202020204" pitchFamily="34" charset="0"/>
                      </a:endParaRPr>
                    </a:p>
                  </a:txBody>
                  <a:tcPr marL="121752" marR="121752" marT="60876" marB="60876"/>
                </a:tc>
                <a:extLst>
                  <a:ext uri="{0D108BD9-81ED-4DB2-BD59-A6C34878D82A}">
                    <a16:rowId xmlns:a16="http://schemas.microsoft.com/office/drawing/2014/main" val="3017293800"/>
                  </a:ext>
                </a:extLst>
              </a:tr>
              <a:tr h="3408783">
                <a:tc>
                  <a:txBody>
                    <a:bodyPr/>
                    <a:lstStyle/>
                    <a:p>
                      <a:pPr marL="285750" marR="0" lvl="0" indent="-2857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HU" sz="2100" b="0" i="0" dirty="0">
                          <a:latin typeface="Arial" panose="020B0604020202020204" pitchFamily="34" charset="0"/>
                          <a:cs typeface="Arial" panose="020B0604020202020204" pitchFamily="34" charset="0"/>
                        </a:rPr>
                        <a:t>Elevated serum gastrin level</a:t>
                      </a:r>
                    </a:p>
                    <a:p>
                      <a:pPr marL="285750" marR="0" lvl="0" indent="-2857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HU" sz="2100" b="0" i="0" dirty="0">
                          <a:latin typeface="Arial" panose="020B0604020202020204" pitchFamily="34" charset="0"/>
                          <a:cs typeface="Arial" panose="020B0604020202020204" pitchFamily="34" charset="0"/>
                        </a:rPr>
                        <a:t>Low gastric </a:t>
                      </a:r>
                      <a:r>
                        <a:rPr lang="en-GB" sz="2100" b="0" i="0" dirty="0">
                          <a:latin typeface="Arial" panose="020B0604020202020204" pitchFamily="34" charset="0"/>
                          <a:cs typeface="Arial" panose="020B0604020202020204" pitchFamily="34" charset="0"/>
                        </a:rPr>
                        <a:t>p</a:t>
                      </a:r>
                      <a:r>
                        <a:rPr lang="en-HU" sz="2100" b="0" i="0" dirty="0">
                          <a:latin typeface="Arial" panose="020B0604020202020204" pitchFamily="34" charset="0"/>
                          <a:cs typeface="Arial" panose="020B0604020202020204" pitchFamily="34" charset="0"/>
                        </a:rPr>
                        <a:t>H</a:t>
                      </a:r>
                      <a:endParaRPr lang="en-US" sz="2100" b="0" i="0" kern="1200" dirty="0">
                        <a:solidFill>
                          <a:schemeClr val="dk1"/>
                        </a:solidFill>
                        <a:effectLst/>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2100" b="0" i="0" kern="1200" dirty="0">
                          <a:solidFill>
                            <a:schemeClr val="dk1"/>
                          </a:solidFill>
                          <a:effectLst/>
                          <a:latin typeface="Arial" panose="020B0604020202020204" pitchFamily="34" charset="0"/>
                          <a:ea typeface="+mn-ea"/>
                          <a:cs typeface="Arial" panose="020B0604020202020204" pitchFamily="34" charset="0"/>
                        </a:rPr>
                        <a:t>In case of underlying gastrinoma, painful abdominal point in the </a:t>
                      </a:r>
                      <a:r>
                        <a:rPr lang="en-GB" sz="2100" b="0" i="0" kern="1200" dirty="0">
                          <a:solidFill>
                            <a:schemeClr val="dk1"/>
                          </a:solidFill>
                          <a:effectLst/>
                          <a:latin typeface="Arial" panose="020B0604020202020204" pitchFamily="34" charset="0"/>
                          <a:ea typeface="+mn-ea"/>
                          <a:cs typeface="Arial" panose="020B0604020202020204" pitchFamily="34" charset="0"/>
                        </a:rPr>
                        <a:t>choledocho-pancreatic area of ​​Chauffard-Rivet</a:t>
                      </a:r>
                      <a:endParaRPr lang="en-HU" sz="2100" b="0" i="0" dirty="0">
                        <a:latin typeface="Arial" panose="020B0604020202020204" pitchFamily="34" charset="0"/>
                        <a:cs typeface="Arial" panose="020B0604020202020204" pitchFamily="34" charset="0"/>
                      </a:endParaRPr>
                    </a:p>
                  </a:txBody>
                  <a:tcPr marL="121752" marR="121752" marT="60876" marB="60876"/>
                </a:tc>
                <a:extLst>
                  <a:ext uri="{0D108BD9-81ED-4DB2-BD59-A6C34878D82A}">
                    <a16:rowId xmlns:a16="http://schemas.microsoft.com/office/drawing/2014/main" val="1210519812"/>
                  </a:ext>
                </a:extLst>
              </a:tr>
            </a:tbl>
          </a:graphicData>
        </a:graphic>
      </p:graphicFrame>
      <p:graphicFrame>
        <p:nvGraphicFramePr>
          <p:cNvPr id="15" name="Table 14">
            <a:extLst>
              <a:ext uri="{FF2B5EF4-FFF2-40B4-BE49-F238E27FC236}">
                <a16:creationId xmlns:a16="http://schemas.microsoft.com/office/drawing/2014/main" id="{B5CD81D2-B1F3-71D0-61AD-0BBD2C9D0AED}"/>
              </a:ext>
            </a:extLst>
          </p:cNvPr>
          <p:cNvGraphicFramePr>
            <a:graphicFrameLocks noGrp="1"/>
          </p:cNvGraphicFramePr>
          <p:nvPr>
            <p:extLst>
              <p:ext uri="{D42A27DB-BD31-4B8C-83A1-F6EECF244321}">
                <p14:modId xmlns:p14="http://schemas.microsoft.com/office/powerpoint/2010/main" val="4290140501"/>
              </p:ext>
            </p:extLst>
          </p:nvPr>
        </p:nvGraphicFramePr>
        <p:xfrm>
          <a:off x="8120885" y="1339200"/>
          <a:ext cx="3041440" cy="3902692"/>
        </p:xfrm>
        <a:graphic>
          <a:graphicData uri="http://schemas.openxmlformats.org/drawingml/2006/table">
            <a:tbl>
              <a:tblPr firstRow="1" bandRow="1">
                <a:tableStyleId>{5C22544A-7EE6-4342-B048-85BDC9FD1C3A}</a:tableStyleId>
              </a:tblPr>
              <a:tblGrid>
                <a:gridCol w="3041440">
                  <a:extLst>
                    <a:ext uri="{9D8B030D-6E8A-4147-A177-3AD203B41FA5}">
                      <a16:colId xmlns:a16="http://schemas.microsoft.com/office/drawing/2014/main" val="2532306142"/>
                    </a:ext>
                  </a:extLst>
                </a:gridCol>
              </a:tblGrid>
              <a:tr h="493910">
                <a:tc>
                  <a:txBody>
                    <a:bodyPr/>
                    <a:lstStyle/>
                    <a:p>
                      <a:r>
                        <a:rPr lang="en-US" sz="2100" b="1" i="0" dirty="0">
                          <a:latin typeface="Arial" panose="020B0604020202020204" pitchFamily="34" charset="0"/>
                          <a:cs typeface="Arial" panose="020B0604020202020204" pitchFamily="34" charset="0"/>
                        </a:rPr>
                        <a:t>GNET type 3</a:t>
                      </a:r>
                      <a:endParaRPr lang="en-HU" sz="2100" b="1" i="0" dirty="0">
                        <a:latin typeface="Arial" panose="020B0604020202020204" pitchFamily="34" charset="0"/>
                        <a:cs typeface="Arial" panose="020B0604020202020204" pitchFamily="34" charset="0"/>
                      </a:endParaRPr>
                    </a:p>
                  </a:txBody>
                  <a:tcPr marL="121752" marR="121752" marT="60876" marB="60876"/>
                </a:tc>
                <a:extLst>
                  <a:ext uri="{0D108BD9-81ED-4DB2-BD59-A6C34878D82A}">
                    <a16:rowId xmlns:a16="http://schemas.microsoft.com/office/drawing/2014/main" val="2851055228"/>
                  </a:ext>
                </a:extLst>
              </a:tr>
              <a:tr h="3408782">
                <a:tc>
                  <a:txBody>
                    <a:bodyPr/>
                    <a:lstStyle/>
                    <a:p>
                      <a:pPr marL="285750" indent="-285750">
                        <a:buClr>
                          <a:schemeClr val="accent1"/>
                        </a:buClr>
                        <a:buFont typeface="Arial" panose="020B0604020202020204" pitchFamily="34" charset="0"/>
                        <a:buChar char="•"/>
                      </a:pPr>
                      <a:r>
                        <a:rPr lang="en-HU" sz="2100" b="0" i="0" dirty="0">
                          <a:latin typeface="Arial" panose="020B0604020202020204" pitchFamily="34" charset="0"/>
                          <a:cs typeface="Arial" panose="020B0604020202020204" pitchFamily="34" charset="0"/>
                        </a:rPr>
                        <a:t>Not associated with gastrin</a:t>
                      </a:r>
                      <a:r>
                        <a:rPr lang="en-GB" sz="2100" b="0" i="0" dirty="0">
                          <a:latin typeface="Arial" panose="020B0604020202020204" pitchFamily="34" charset="0"/>
                          <a:cs typeface="Arial" panose="020B0604020202020204" pitchFamily="34" charset="0"/>
                        </a:rPr>
                        <a:t> </a:t>
                      </a:r>
                      <a:r>
                        <a:rPr lang="en-HU" sz="2100" b="0" i="0" dirty="0">
                          <a:latin typeface="Arial" panose="020B0604020202020204" pitchFamily="34" charset="0"/>
                          <a:cs typeface="Arial" panose="020B0604020202020204" pitchFamily="34" charset="0"/>
                        </a:rPr>
                        <a:t>overproduction</a:t>
                      </a:r>
                    </a:p>
                    <a:p>
                      <a:pPr marL="285750" indent="-285750">
                        <a:buClr>
                          <a:schemeClr val="accent1"/>
                        </a:buClr>
                        <a:buFont typeface="Arial" panose="020B0604020202020204" pitchFamily="34" charset="0"/>
                        <a:buChar char="•"/>
                      </a:pPr>
                      <a:r>
                        <a:rPr lang="en-HU" sz="2100" b="0" i="0" dirty="0">
                          <a:latin typeface="Arial" panose="020B0604020202020204" pitchFamily="34" charset="0"/>
                          <a:cs typeface="Arial" panose="020B0604020202020204" pitchFamily="34" charset="0"/>
                        </a:rPr>
                        <a:t>Ki-67 index of &gt;20%</a:t>
                      </a:r>
                    </a:p>
                  </a:txBody>
                  <a:tcPr marL="121752" marR="121752" marT="60876" marB="60876"/>
                </a:tc>
                <a:extLst>
                  <a:ext uri="{0D108BD9-81ED-4DB2-BD59-A6C34878D82A}">
                    <a16:rowId xmlns:a16="http://schemas.microsoft.com/office/drawing/2014/main" val="1398738924"/>
                  </a:ext>
                </a:extLst>
              </a:tr>
            </a:tbl>
          </a:graphicData>
        </a:graphic>
      </p:graphicFrame>
    </p:spTree>
    <p:extLst>
      <p:ext uri="{BB962C8B-B14F-4D97-AF65-F5344CB8AC3E}">
        <p14:creationId xmlns:p14="http://schemas.microsoft.com/office/powerpoint/2010/main" val="28568521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BB0F6E-7DC2-9ABE-D7CC-C1CAFABF33DD}"/>
              </a:ext>
            </a:extLst>
          </p:cNvPr>
          <p:cNvSpPr>
            <a:spLocks noGrp="1"/>
          </p:cNvSpPr>
          <p:nvPr>
            <p:ph type="title"/>
          </p:nvPr>
        </p:nvSpPr>
        <p:spPr/>
        <p:txBody>
          <a:bodyPr/>
          <a:lstStyle/>
          <a:p>
            <a:r>
              <a:rPr lang="en-GB" dirty="0"/>
              <a:t>GNET</a:t>
            </a:r>
            <a:r>
              <a:rPr lang="en-GB" cap="none" dirty="0"/>
              <a:t>s</a:t>
            </a:r>
            <a:r>
              <a:rPr lang="en-GB" dirty="0"/>
              <a:t> – MANAGEMENT</a:t>
            </a:r>
          </a:p>
        </p:txBody>
      </p:sp>
      <p:sp>
        <p:nvSpPr>
          <p:cNvPr id="12" name="Slide Number Placeholder 11">
            <a:extLst>
              <a:ext uri="{FF2B5EF4-FFF2-40B4-BE49-F238E27FC236}">
                <a16:creationId xmlns:a16="http://schemas.microsoft.com/office/drawing/2014/main" id="{DC1336DC-A3EE-7445-A2E4-B5F51F175BED}"/>
              </a:ext>
            </a:extLst>
          </p:cNvPr>
          <p:cNvSpPr>
            <a:spLocks noGrp="1"/>
          </p:cNvSpPr>
          <p:nvPr>
            <p:ph type="sldNum" sz="quarter" idx="4"/>
          </p:nvPr>
        </p:nvSpPr>
        <p:spPr/>
        <p:txBody>
          <a:bodyPr/>
          <a:lstStyle/>
          <a:p>
            <a:fld id="{FCE43C0F-8A7B-3A4B-9DB5-B3472E36E833}" type="slidenum">
              <a:rPr lang="en-GB" smtClean="0"/>
              <a:pPr/>
              <a:t>18</a:t>
            </a:fld>
            <a:endParaRPr lang="en-GB" dirty="0"/>
          </a:p>
        </p:txBody>
      </p:sp>
      <p:graphicFrame>
        <p:nvGraphicFramePr>
          <p:cNvPr id="7" name="Table 6">
            <a:extLst>
              <a:ext uri="{FF2B5EF4-FFF2-40B4-BE49-F238E27FC236}">
                <a16:creationId xmlns:a16="http://schemas.microsoft.com/office/drawing/2014/main" id="{03436588-B3F8-763E-7CF2-22094468D025}"/>
              </a:ext>
            </a:extLst>
          </p:cNvPr>
          <p:cNvGraphicFramePr>
            <a:graphicFrameLocks noGrp="1"/>
          </p:cNvGraphicFramePr>
          <p:nvPr>
            <p:extLst>
              <p:ext uri="{D42A27DB-BD31-4B8C-83A1-F6EECF244321}">
                <p14:modId xmlns:p14="http://schemas.microsoft.com/office/powerpoint/2010/main" val="2800092525"/>
              </p:ext>
            </p:extLst>
          </p:nvPr>
        </p:nvGraphicFramePr>
        <p:xfrm>
          <a:off x="803412" y="1274901"/>
          <a:ext cx="10585176" cy="4170323"/>
        </p:xfrm>
        <a:graphic>
          <a:graphicData uri="http://schemas.openxmlformats.org/drawingml/2006/table">
            <a:tbl>
              <a:tblPr firstRow="1" bandRow="1">
                <a:tableStyleId>{5C22544A-7EE6-4342-B048-85BDC9FD1C3A}</a:tableStyleId>
              </a:tblPr>
              <a:tblGrid>
                <a:gridCol w="2018357">
                  <a:extLst>
                    <a:ext uri="{9D8B030D-6E8A-4147-A177-3AD203B41FA5}">
                      <a16:colId xmlns:a16="http://schemas.microsoft.com/office/drawing/2014/main" val="4174306713"/>
                    </a:ext>
                  </a:extLst>
                </a:gridCol>
                <a:gridCol w="8566819">
                  <a:extLst>
                    <a:ext uri="{9D8B030D-6E8A-4147-A177-3AD203B41FA5}">
                      <a16:colId xmlns:a16="http://schemas.microsoft.com/office/drawing/2014/main" val="3189492059"/>
                    </a:ext>
                  </a:extLst>
                </a:gridCol>
              </a:tblGrid>
              <a:tr h="499926">
                <a:tc>
                  <a:txBody>
                    <a:bodyPr/>
                    <a:lstStyle/>
                    <a:p>
                      <a:pPr>
                        <a:lnSpc>
                          <a:spcPct val="100000"/>
                        </a:lnSpc>
                        <a:spcBef>
                          <a:spcPts val="0"/>
                        </a:spcBef>
                        <a:spcAft>
                          <a:spcPts val="600"/>
                        </a:spcAft>
                      </a:pPr>
                      <a:r>
                        <a:rPr lang="en-HU" b="1" i="0" dirty="0">
                          <a:latin typeface="Arial" panose="020B0604020202020204" pitchFamily="34" charset="0"/>
                          <a:cs typeface="Arial" panose="020B0604020202020204" pitchFamily="34" charset="0"/>
                        </a:rPr>
                        <a:t>GNET type</a:t>
                      </a:r>
                    </a:p>
                  </a:txBody>
                  <a:tcPr marT="81720" marB="81720"/>
                </a:tc>
                <a:tc>
                  <a:txBody>
                    <a:bodyPr/>
                    <a:lstStyle/>
                    <a:p>
                      <a:pPr>
                        <a:lnSpc>
                          <a:spcPct val="100000"/>
                        </a:lnSpc>
                        <a:spcBef>
                          <a:spcPts val="0"/>
                        </a:spcBef>
                        <a:spcAft>
                          <a:spcPts val="600"/>
                        </a:spcAft>
                      </a:pPr>
                      <a:r>
                        <a:rPr lang="en-US" b="1" i="0" dirty="0">
                          <a:latin typeface="Arial" panose="020B0604020202020204" pitchFamily="34" charset="0"/>
                          <a:cs typeface="Arial" panose="020B0604020202020204" pitchFamily="34" charset="0"/>
                        </a:rPr>
                        <a:t>Management</a:t>
                      </a:r>
                      <a:endParaRPr lang="en-HU" b="1" i="0" dirty="0">
                        <a:latin typeface="Arial" panose="020B0604020202020204" pitchFamily="34" charset="0"/>
                        <a:cs typeface="Arial" panose="020B0604020202020204" pitchFamily="34" charset="0"/>
                      </a:endParaRPr>
                    </a:p>
                  </a:txBody>
                  <a:tcPr marT="81720" marB="81720"/>
                </a:tc>
                <a:extLst>
                  <a:ext uri="{0D108BD9-81ED-4DB2-BD59-A6C34878D82A}">
                    <a16:rowId xmlns:a16="http://schemas.microsoft.com/office/drawing/2014/main" val="505542556"/>
                  </a:ext>
                </a:extLst>
              </a:tr>
              <a:tr h="2362952">
                <a:tc>
                  <a:txBody>
                    <a:bodyPr/>
                    <a:lstStyle/>
                    <a:p>
                      <a:pPr>
                        <a:lnSpc>
                          <a:spcPct val="100000"/>
                        </a:lnSpc>
                        <a:spcBef>
                          <a:spcPts val="0"/>
                        </a:spcBef>
                        <a:spcAft>
                          <a:spcPts val="600"/>
                        </a:spcAft>
                      </a:pPr>
                      <a:r>
                        <a:rPr lang="en-GB" b="0" i="0" dirty="0">
                          <a:latin typeface="Arial" panose="020B0604020202020204" pitchFamily="34" charset="0"/>
                          <a:cs typeface="Arial" panose="020B0604020202020204" pitchFamily="34" charset="0"/>
                        </a:rPr>
                        <a:t>1</a:t>
                      </a:r>
                      <a:endParaRPr lang="en-HU" b="0" i="0" dirty="0">
                        <a:latin typeface="Arial" panose="020B0604020202020204" pitchFamily="34" charset="0"/>
                        <a:cs typeface="Arial" panose="020B0604020202020204" pitchFamily="34" charset="0"/>
                      </a:endParaRPr>
                    </a:p>
                  </a:txBody>
                  <a:tcPr marT="81720" marB="81720"/>
                </a:tc>
                <a:tc>
                  <a:txBody>
                    <a:bodyPr/>
                    <a:lstStyle/>
                    <a:p>
                      <a:pPr marL="285750" marR="0" lvl="0" indent="-285750" algn="l" defTabSz="457200" rtl="0" eaLnBrk="1" fontAlgn="auto" latinLnBrk="0" hangingPunct="1">
                        <a:lnSpc>
                          <a:spcPct val="100000"/>
                        </a:lnSpc>
                        <a:spcBef>
                          <a:spcPts val="0"/>
                        </a:spcBef>
                        <a:spcAft>
                          <a:spcPts val="600"/>
                        </a:spcAft>
                        <a:buClr>
                          <a:schemeClr val="accent1"/>
                        </a:buClr>
                        <a:buSzTx/>
                        <a:buFont typeface="Arial" panose="020B0604020202020204" pitchFamily="34" charset="0"/>
                        <a:buChar char="•"/>
                        <a:tabLst/>
                        <a:defRPr/>
                      </a:pPr>
                      <a:r>
                        <a:rPr lang="en-US" sz="1800" b="0" i="0" dirty="0">
                          <a:latin typeface="Arial" panose="020B0604020202020204" pitchFamily="34" charset="0"/>
                          <a:cs typeface="Arial" panose="020B0604020202020204" pitchFamily="34" charset="0"/>
                        </a:rPr>
                        <a:t>E</a:t>
                      </a:r>
                      <a:r>
                        <a:rPr lang="en-HU" sz="1800" b="0" i="0" dirty="0">
                          <a:latin typeface="Arial" panose="020B0604020202020204" pitchFamily="34" charset="0"/>
                          <a:cs typeface="Arial" panose="020B0604020202020204" pitchFamily="34" charset="0"/>
                        </a:rPr>
                        <a:t>ndoscopic surveillance every </a:t>
                      </a:r>
                      <a:r>
                        <a:rPr lang="en-US" sz="1800" b="0" i="0" dirty="0">
                          <a:latin typeface="Arial" panose="020B0604020202020204" pitchFamily="34" charset="0"/>
                          <a:cs typeface="Arial" panose="020B0604020202020204" pitchFamily="34" charset="0"/>
                        </a:rPr>
                        <a:t>6-12 </a:t>
                      </a:r>
                      <a:r>
                        <a:rPr lang="en-HU" sz="1800" b="0" i="0" dirty="0">
                          <a:latin typeface="Arial" panose="020B0604020202020204" pitchFamily="34" charset="0"/>
                          <a:cs typeface="Arial" panose="020B0604020202020204" pitchFamily="34" charset="0"/>
                        </a:rPr>
                        <a:t>months </a:t>
                      </a:r>
                      <a:r>
                        <a:rPr lang="en-US" sz="1800" b="0" i="0" dirty="0">
                          <a:latin typeface="Arial" panose="020B0604020202020204" pitchFamily="34" charset="0"/>
                          <a:cs typeface="Arial" panose="020B0604020202020204" pitchFamily="34" charset="0"/>
                        </a:rPr>
                        <a:t>is appropriate in the vast majority of cases</a:t>
                      </a:r>
                    </a:p>
                    <a:p>
                      <a:pPr marL="285750" indent="-285750">
                        <a:lnSpc>
                          <a:spcPct val="100000"/>
                        </a:lnSpc>
                        <a:spcBef>
                          <a:spcPts val="0"/>
                        </a:spcBef>
                        <a:spcAft>
                          <a:spcPts val="600"/>
                        </a:spcAft>
                        <a:buClr>
                          <a:schemeClr val="accent1"/>
                        </a:buClr>
                        <a:buFont typeface="Arial" panose="020B0604020202020204" pitchFamily="34" charset="0"/>
                        <a:buChar char="•"/>
                      </a:pPr>
                      <a:r>
                        <a:rPr lang="en-US" sz="1800" b="0" i="0" dirty="0">
                          <a:latin typeface="Arial" panose="020B0604020202020204" pitchFamily="34" charset="0"/>
                          <a:cs typeface="Arial" panose="020B0604020202020204" pitchFamily="34" charset="0"/>
                        </a:rPr>
                        <a:t>In selected cases, n</a:t>
                      </a:r>
                      <a:r>
                        <a:rPr lang="en-HU" sz="1800" b="0" i="0" dirty="0">
                          <a:latin typeface="Arial" panose="020B0604020202020204" pitchFamily="34" charset="0"/>
                          <a:cs typeface="Arial" panose="020B0604020202020204" pitchFamily="34" charset="0"/>
                        </a:rPr>
                        <a:t>etazepide, an oral antagonist of gastrin/cholecystokinin receptors </a:t>
                      </a:r>
                      <a:r>
                        <a:rPr lang="en-US" sz="1800" b="0" i="0" dirty="0">
                          <a:latin typeface="Arial" panose="020B0604020202020204" pitchFamily="34" charset="0"/>
                          <a:cs typeface="Arial" panose="020B0604020202020204" pitchFamily="34" charset="0"/>
                        </a:rPr>
                        <a:t>can be useful</a:t>
                      </a:r>
                      <a:endParaRPr lang="en-HU" sz="1800" b="0" i="0" dirty="0">
                        <a:latin typeface="Arial" panose="020B0604020202020204" pitchFamily="34" charset="0"/>
                        <a:cs typeface="Arial" panose="020B0604020202020204" pitchFamily="34" charset="0"/>
                      </a:endParaRPr>
                    </a:p>
                    <a:p>
                      <a:pPr marL="285750" indent="-285750">
                        <a:lnSpc>
                          <a:spcPct val="100000"/>
                        </a:lnSpc>
                        <a:spcBef>
                          <a:spcPts val="0"/>
                        </a:spcBef>
                        <a:spcAft>
                          <a:spcPts val="600"/>
                        </a:spcAft>
                        <a:buClr>
                          <a:schemeClr val="accent1"/>
                        </a:buClr>
                        <a:buFont typeface="Arial" panose="020B0604020202020204" pitchFamily="34" charset="0"/>
                        <a:buChar char="•"/>
                      </a:pPr>
                      <a:r>
                        <a:rPr lang="en-US" sz="1800" b="0" i="0" dirty="0">
                          <a:latin typeface="Arial" panose="020B0604020202020204" pitchFamily="34" charset="0"/>
                          <a:cs typeface="Arial" panose="020B0604020202020204" pitchFamily="34" charset="0"/>
                        </a:rPr>
                        <a:t>There is no indication for </a:t>
                      </a:r>
                      <a:r>
                        <a:rPr lang="en-HU" sz="1800" b="0" i="0" dirty="0">
                          <a:latin typeface="Arial" panose="020B0604020202020204" pitchFamily="34" charset="0"/>
                          <a:cs typeface="Arial" panose="020B0604020202020204" pitchFamily="34" charset="0"/>
                        </a:rPr>
                        <a:t>gastrectomy</a:t>
                      </a:r>
                      <a:endParaRPr lang="en-US" sz="1800" b="0" i="0" dirty="0">
                        <a:latin typeface="Arial" panose="020B0604020202020204" pitchFamily="34" charset="0"/>
                        <a:cs typeface="Arial" panose="020B0604020202020204" pitchFamily="34" charset="0"/>
                      </a:endParaRPr>
                    </a:p>
                    <a:p>
                      <a:pPr marL="285750" indent="-285750">
                        <a:lnSpc>
                          <a:spcPct val="100000"/>
                        </a:lnSpc>
                        <a:spcBef>
                          <a:spcPts val="0"/>
                        </a:spcBef>
                        <a:spcAft>
                          <a:spcPts val="600"/>
                        </a:spcAft>
                        <a:buClr>
                          <a:schemeClr val="accent1"/>
                        </a:buClr>
                        <a:buFont typeface="Arial" panose="020B0604020202020204" pitchFamily="34" charset="0"/>
                        <a:buChar char="•"/>
                      </a:pPr>
                      <a:r>
                        <a:rPr lang="en-US" sz="1800" b="0" i="0" dirty="0">
                          <a:latin typeface="Arial" panose="020B0604020202020204" pitchFamily="34" charset="0"/>
                          <a:cs typeface="Arial" panose="020B0604020202020204" pitchFamily="34" charset="0"/>
                        </a:rPr>
                        <a:t>Patient should be referred to the nearest NET </a:t>
                      </a:r>
                      <a:r>
                        <a:rPr lang="en-GB" sz="1800" b="0" i="0" noProof="0" dirty="0">
                          <a:latin typeface="Arial" panose="020B0604020202020204" pitchFamily="34" charset="0"/>
                          <a:cs typeface="Arial" panose="020B0604020202020204" pitchFamily="34" charset="0"/>
                        </a:rPr>
                        <a:t>centre</a:t>
                      </a:r>
                      <a:r>
                        <a:rPr lang="en-US" sz="1800" b="0" i="0" dirty="0">
                          <a:latin typeface="Arial" panose="020B0604020202020204" pitchFamily="34" charset="0"/>
                          <a:cs typeface="Arial" panose="020B0604020202020204" pitchFamily="34" charset="0"/>
                        </a:rPr>
                        <a:t> of excellence for consultation and surveillance</a:t>
                      </a:r>
                      <a:endParaRPr lang="en-HU" sz="1800" b="0" i="0" dirty="0">
                        <a:latin typeface="Arial" panose="020B0604020202020204" pitchFamily="34" charset="0"/>
                        <a:cs typeface="Arial" panose="020B0604020202020204" pitchFamily="34" charset="0"/>
                      </a:endParaRPr>
                    </a:p>
                  </a:txBody>
                  <a:tcPr marT="81720" marB="81720"/>
                </a:tc>
                <a:extLst>
                  <a:ext uri="{0D108BD9-81ED-4DB2-BD59-A6C34878D82A}">
                    <a16:rowId xmlns:a16="http://schemas.microsoft.com/office/drawing/2014/main" val="745582382"/>
                  </a:ext>
                </a:extLst>
              </a:tr>
              <a:tr h="499926">
                <a:tc>
                  <a:txBody>
                    <a:bodyPr/>
                    <a:lstStyle/>
                    <a:p>
                      <a:pPr>
                        <a:lnSpc>
                          <a:spcPct val="100000"/>
                        </a:lnSpc>
                        <a:spcBef>
                          <a:spcPts val="0"/>
                        </a:spcBef>
                        <a:spcAft>
                          <a:spcPts val="600"/>
                        </a:spcAft>
                      </a:pPr>
                      <a:r>
                        <a:rPr lang="en-GB" b="0" i="0" dirty="0">
                          <a:latin typeface="Arial" panose="020B0604020202020204" pitchFamily="34" charset="0"/>
                          <a:cs typeface="Arial" panose="020B0604020202020204" pitchFamily="34" charset="0"/>
                        </a:rPr>
                        <a:t>2</a:t>
                      </a:r>
                      <a:endParaRPr lang="en-HU" b="0" i="0" dirty="0">
                        <a:latin typeface="Arial" panose="020B0604020202020204" pitchFamily="34" charset="0"/>
                        <a:cs typeface="Arial" panose="020B0604020202020204" pitchFamily="34" charset="0"/>
                      </a:endParaRPr>
                    </a:p>
                  </a:txBody>
                  <a:tcPr marT="81720" marB="81720"/>
                </a:tc>
                <a:tc>
                  <a:txBody>
                    <a:bodyPr/>
                    <a:lstStyle/>
                    <a:p>
                      <a:pPr marL="285750" indent="-285750">
                        <a:lnSpc>
                          <a:spcPct val="100000"/>
                        </a:lnSpc>
                        <a:spcBef>
                          <a:spcPts val="0"/>
                        </a:spcBef>
                        <a:spcAft>
                          <a:spcPts val="600"/>
                        </a:spcAft>
                        <a:buClr>
                          <a:schemeClr val="accent1"/>
                        </a:buClr>
                        <a:buFont typeface="Arial" panose="020B0604020202020204" pitchFamily="34" charset="0"/>
                        <a:buChar char="•"/>
                      </a:pPr>
                      <a:r>
                        <a:rPr lang="en-GB" sz="1800" b="0" i="0" dirty="0">
                          <a:latin typeface="Arial" panose="020B0604020202020204" pitchFamily="34" charset="0"/>
                          <a:cs typeface="Arial" panose="020B0604020202020204" pitchFamily="34" charset="0"/>
                        </a:rPr>
                        <a:t>T</a:t>
                      </a:r>
                      <a:r>
                        <a:rPr lang="en-HU" sz="1800" b="0" i="0" dirty="0">
                          <a:latin typeface="Arial" panose="020B0604020202020204" pitchFamily="34" charset="0"/>
                          <a:cs typeface="Arial" panose="020B0604020202020204" pitchFamily="34" charset="0"/>
                        </a:rPr>
                        <a:t>reatment for underlying gastrinoma in NET centre of excellence </a:t>
                      </a:r>
                    </a:p>
                  </a:txBody>
                  <a:tcPr marT="81720" marB="81720"/>
                </a:tc>
                <a:extLst>
                  <a:ext uri="{0D108BD9-81ED-4DB2-BD59-A6C34878D82A}">
                    <a16:rowId xmlns:a16="http://schemas.microsoft.com/office/drawing/2014/main" val="2548769956"/>
                  </a:ext>
                </a:extLst>
              </a:tr>
              <a:tr h="807519">
                <a:tc>
                  <a:txBody>
                    <a:bodyPr/>
                    <a:lstStyle/>
                    <a:p>
                      <a:pPr>
                        <a:lnSpc>
                          <a:spcPct val="100000"/>
                        </a:lnSpc>
                        <a:spcBef>
                          <a:spcPts val="0"/>
                        </a:spcBef>
                        <a:spcAft>
                          <a:spcPts val="600"/>
                        </a:spcAft>
                      </a:pPr>
                      <a:r>
                        <a:rPr lang="en-GB" b="0" i="0" dirty="0">
                          <a:latin typeface="Arial" panose="020B0604020202020204" pitchFamily="34" charset="0"/>
                          <a:cs typeface="Arial" panose="020B0604020202020204" pitchFamily="34" charset="0"/>
                        </a:rPr>
                        <a:t>3</a:t>
                      </a:r>
                      <a:endParaRPr lang="en-HU" b="0" i="0" dirty="0">
                        <a:latin typeface="Arial" panose="020B0604020202020204" pitchFamily="34" charset="0"/>
                        <a:cs typeface="Arial" panose="020B0604020202020204" pitchFamily="34" charset="0"/>
                      </a:endParaRPr>
                    </a:p>
                  </a:txBody>
                  <a:tcPr marT="81720" marB="81720"/>
                </a:tc>
                <a:tc>
                  <a:txBody>
                    <a:bodyPr/>
                    <a:lstStyle/>
                    <a:p>
                      <a:pPr marL="285750" indent="-285750">
                        <a:lnSpc>
                          <a:spcPct val="100000"/>
                        </a:lnSpc>
                        <a:spcBef>
                          <a:spcPts val="0"/>
                        </a:spcBef>
                        <a:spcAft>
                          <a:spcPts val="600"/>
                        </a:spcAft>
                        <a:buClr>
                          <a:schemeClr val="accent1"/>
                        </a:buClr>
                        <a:buFont typeface="Arial" panose="020B0604020202020204" pitchFamily="34" charset="0"/>
                        <a:buChar char="•"/>
                      </a:pPr>
                      <a:r>
                        <a:rPr lang="en-HU" sz="1800" b="0" i="0" dirty="0">
                          <a:latin typeface="Arial" panose="020B0604020202020204" pitchFamily="34" charset="0"/>
                          <a:cs typeface="Arial" panose="020B0604020202020204" pitchFamily="34" charset="0"/>
                        </a:rPr>
                        <a:t>Surgical resection</a:t>
                      </a:r>
                    </a:p>
                    <a:p>
                      <a:pPr marL="285750" indent="-285750">
                        <a:lnSpc>
                          <a:spcPct val="100000"/>
                        </a:lnSpc>
                        <a:spcBef>
                          <a:spcPts val="0"/>
                        </a:spcBef>
                        <a:spcAft>
                          <a:spcPts val="600"/>
                        </a:spcAft>
                        <a:buClr>
                          <a:schemeClr val="accent1"/>
                        </a:buClr>
                        <a:buFont typeface="Arial" panose="020B0604020202020204" pitchFamily="34" charset="0"/>
                        <a:buChar char="•"/>
                      </a:pPr>
                      <a:r>
                        <a:rPr lang="en-HU" sz="1800" b="0" i="0" dirty="0">
                          <a:latin typeface="Arial" panose="020B0604020202020204" pitchFamily="34" charset="0"/>
                          <a:cs typeface="Arial" panose="020B0604020202020204" pitchFamily="34" charset="0"/>
                        </a:rPr>
                        <a:t>Patient should be referred to NET centr</a:t>
                      </a:r>
                      <a:r>
                        <a:rPr lang="es-ES" sz="1800" b="0" i="0" dirty="0">
                          <a:latin typeface="Arial" panose="020B0604020202020204" pitchFamily="34" charset="0"/>
                          <a:cs typeface="Arial" panose="020B0604020202020204" pitchFamily="34" charset="0"/>
                        </a:rPr>
                        <a:t>e</a:t>
                      </a:r>
                      <a:r>
                        <a:rPr lang="en-HU" sz="1800" b="0" i="0" dirty="0">
                          <a:latin typeface="Arial" panose="020B0604020202020204" pitchFamily="34" charset="0"/>
                          <a:cs typeface="Arial" panose="020B0604020202020204" pitchFamily="34" charset="0"/>
                        </a:rPr>
                        <a:t> of excellence </a:t>
                      </a:r>
                    </a:p>
                  </a:txBody>
                  <a:tcPr marT="81720" marB="81720"/>
                </a:tc>
                <a:extLst>
                  <a:ext uri="{0D108BD9-81ED-4DB2-BD59-A6C34878D82A}">
                    <a16:rowId xmlns:a16="http://schemas.microsoft.com/office/drawing/2014/main" val="860871480"/>
                  </a:ext>
                </a:extLst>
              </a:tr>
            </a:tbl>
          </a:graphicData>
        </a:graphic>
      </p:graphicFrame>
      <p:sp>
        <p:nvSpPr>
          <p:cNvPr id="5" name="Content Placeholder 7">
            <a:extLst>
              <a:ext uri="{FF2B5EF4-FFF2-40B4-BE49-F238E27FC236}">
                <a16:creationId xmlns:a16="http://schemas.microsoft.com/office/drawing/2014/main" id="{315E1331-54C3-F523-04DE-F7296384F058}"/>
              </a:ext>
            </a:extLst>
          </p:cNvPr>
          <p:cNvSpPr txBox="1">
            <a:spLocks/>
          </p:cNvSpPr>
          <p:nvPr/>
        </p:nvSpPr>
        <p:spPr>
          <a:xfrm>
            <a:off x="620183" y="6356351"/>
            <a:ext cx="1018033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tx2"/>
                </a:solidFill>
              </a:rPr>
              <a:t>GNET, gastric NET; NET, neuroendocrine tumour</a:t>
            </a:r>
          </a:p>
          <a:p>
            <a:r>
              <a:rPr lang="en-GB" dirty="0">
                <a:solidFill>
                  <a:schemeClr val="tx2"/>
                </a:solidFill>
              </a:rPr>
              <a:t>Basuroy R, et al. Aliment Pharmacol Ther. 2014; 39:1071-84; Cives M, et al. CA Cancer J Clin. 2018;68:471-87</a:t>
            </a:r>
          </a:p>
        </p:txBody>
      </p:sp>
    </p:spTree>
    <p:extLst>
      <p:ext uri="{BB962C8B-B14F-4D97-AF65-F5344CB8AC3E}">
        <p14:creationId xmlns:p14="http://schemas.microsoft.com/office/powerpoint/2010/main" val="11651391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
          <p:cNvSpPr txBox="1">
            <a:spLocks noGrp="1"/>
          </p:cNvSpPr>
          <p:nvPr>
            <p:ph type="title"/>
          </p:nvPr>
        </p:nvSpPr>
        <p:spPr/>
        <p:txBody>
          <a:bodyPr/>
          <a:lstStyle/>
          <a:p>
            <a:r>
              <a:rPr lang="en-GB" dirty="0"/>
              <a:t>RECTAL NEUROENDOCRINE TUMOuRS (RNET</a:t>
            </a:r>
            <a:r>
              <a:rPr lang="en-GB" cap="none" dirty="0"/>
              <a:t>s</a:t>
            </a:r>
            <a:r>
              <a:rPr lang="en-GB" dirty="0"/>
              <a:t>)</a:t>
            </a:r>
          </a:p>
        </p:txBody>
      </p:sp>
      <p:sp>
        <p:nvSpPr>
          <p:cNvPr id="147" name="Google Shape;147;p8"/>
          <p:cNvSpPr txBox="1">
            <a:spLocks noGrp="1"/>
          </p:cNvSpPr>
          <p:nvPr>
            <p:ph type="sldNum" idx="4"/>
          </p:nvPr>
        </p:nvSpPr>
        <p:spPr/>
        <p:txBody>
          <a:bodyPr/>
          <a:lstStyle/>
          <a:p>
            <a:fld id="{00000000-1234-1234-1234-123412341234}" type="slidenum">
              <a:rPr lang="en-GB" smtClean="0"/>
              <a:pPr/>
              <a:t>19</a:t>
            </a:fld>
            <a:endParaRPr lang="en-GB" dirty="0"/>
          </a:p>
        </p:txBody>
      </p:sp>
    </p:spTree>
    <p:extLst>
      <p:ext uri="{BB962C8B-B14F-4D97-AF65-F5344CB8AC3E}">
        <p14:creationId xmlns:p14="http://schemas.microsoft.com/office/powerpoint/2010/main" val="232243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8762-C4CA-76CD-B4D3-5ECC6EB53D0A}"/>
              </a:ext>
            </a:extLst>
          </p:cNvPr>
          <p:cNvSpPr>
            <a:spLocks noGrp="1"/>
          </p:cNvSpPr>
          <p:nvPr>
            <p:ph type="title"/>
          </p:nvPr>
        </p:nvSpPr>
        <p:spPr/>
        <p:txBody>
          <a:bodyPr>
            <a:normAutofit/>
          </a:bodyPr>
          <a:lstStyle/>
          <a:p>
            <a:r>
              <a:rPr lang="en-GB" sz="3600" dirty="0">
                <a:latin typeface="Arial"/>
                <a:cs typeface="Arial"/>
              </a:rPr>
              <a:t>Recognising, diagnosing and managing neuroendocrine tumours </a:t>
            </a:r>
            <a:br>
              <a:rPr lang="en-GB" sz="1300" dirty="0"/>
            </a:br>
            <a:br>
              <a:rPr lang="en-GB" sz="1300" dirty="0"/>
            </a:br>
            <a:r>
              <a:rPr lang="en-GB" sz="2800" dirty="0">
                <a:latin typeface="Arial"/>
                <a:cs typeface="Arial"/>
              </a:rPr>
              <a:t>micro learning</a:t>
            </a:r>
            <a:br>
              <a:rPr lang="en-GB" dirty="0"/>
            </a:br>
            <a:br>
              <a:rPr lang="en-GB" dirty="0"/>
            </a:br>
            <a:r>
              <a:rPr lang="en-GB" sz="2400" cap="none" dirty="0">
                <a:latin typeface="Arial"/>
                <a:cs typeface="Arial"/>
              </a:rPr>
              <a:t>Dr Jaume Capdevila</a:t>
            </a:r>
            <a:br>
              <a:rPr lang="en-GB" sz="2400" cap="none" dirty="0"/>
            </a:br>
            <a:r>
              <a:rPr lang="en-GB" sz="2200" b="0" cap="none" dirty="0">
                <a:latin typeface="Arial"/>
                <a:cs typeface="Arial"/>
              </a:rPr>
              <a:t>Vall d’Hebron University Hospital and Vall d’Hebron Institute of Oncology, Spain</a:t>
            </a:r>
            <a:br>
              <a:rPr lang="en-GB" sz="2200" b="0" cap="none" dirty="0"/>
            </a:br>
            <a:br>
              <a:rPr lang="en-GB" sz="2200" b="0" cap="none" dirty="0"/>
            </a:br>
            <a:r>
              <a:rPr lang="en-GB" sz="2400" cap="none" dirty="0">
                <a:latin typeface="Arial"/>
                <a:cs typeface="Arial"/>
              </a:rPr>
              <a:t>Asst Prof. Mauro Cives</a:t>
            </a:r>
            <a:br>
              <a:rPr lang="en-GB" sz="2400" cap="none" dirty="0"/>
            </a:br>
            <a:r>
              <a:rPr lang="en-GB" sz="2200" b="0" cap="none" dirty="0">
                <a:latin typeface="Arial"/>
                <a:cs typeface="Arial"/>
              </a:rPr>
              <a:t>University of Bari “Aldo Moro”, Italy</a:t>
            </a:r>
            <a:br>
              <a:rPr lang="en-GB" sz="2200" dirty="0"/>
            </a:br>
            <a:br>
              <a:rPr lang="en-GB" dirty="0"/>
            </a:br>
            <a:r>
              <a:rPr lang="en-GB" sz="2400" dirty="0">
                <a:latin typeface="Arial"/>
                <a:cs typeface="Arial"/>
              </a:rPr>
              <a:t>AUGUST 2023</a:t>
            </a:r>
          </a:p>
        </p:txBody>
      </p:sp>
      <p:sp>
        <p:nvSpPr>
          <p:cNvPr id="3" name="Slide Number Placeholder 2">
            <a:extLst>
              <a:ext uri="{FF2B5EF4-FFF2-40B4-BE49-F238E27FC236}">
                <a16:creationId xmlns:a16="http://schemas.microsoft.com/office/drawing/2014/main" id="{DC371B2A-BB27-9697-CC34-D8387CB8A304}"/>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8278660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72D4CF-F0F8-56D7-B5AA-1116CB45E664}"/>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
        <p:nvSpPr>
          <p:cNvPr id="13" name="Title 2">
            <a:extLst>
              <a:ext uri="{FF2B5EF4-FFF2-40B4-BE49-F238E27FC236}">
                <a16:creationId xmlns:a16="http://schemas.microsoft.com/office/drawing/2014/main" id="{0205C728-9943-15D7-8443-EFCB11110ABC}"/>
              </a:ext>
            </a:extLst>
          </p:cNvPr>
          <p:cNvSpPr>
            <a:spLocks noGrp="1"/>
          </p:cNvSpPr>
          <p:nvPr>
            <p:ph type="title"/>
          </p:nvPr>
        </p:nvSpPr>
        <p:spPr>
          <a:xfrm>
            <a:off x="619201" y="259200"/>
            <a:ext cx="10963199" cy="864000"/>
          </a:xfrm>
        </p:spPr>
        <p:txBody>
          <a:bodyPr>
            <a:normAutofit/>
          </a:bodyPr>
          <a:lstStyle/>
          <a:p>
            <a:r>
              <a:rPr lang="en-GB" sz="2800" dirty="0">
                <a:solidFill>
                  <a:schemeClr val="tx2"/>
                </a:solidFill>
              </a:rPr>
              <a:t>RECTAL NEUROENDOCRINE TUMOURS – OVERVIEW and presenting symptoms </a:t>
            </a:r>
          </a:p>
        </p:txBody>
      </p:sp>
      <p:sp>
        <p:nvSpPr>
          <p:cNvPr id="14" name="Content Placeholder 4">
            <a:extLst>
              <a:ext uri="{FF2B5EF4-FFF2-40B4-BE49-F238E27FC236}">
                <a16:creationId xmlns:a16="http://schemas.microsoft.com/office/drawing/2014/main" id="{E34A5660-8A33-D5D3-E1BD-CFD0DB909000}"/>
              </a:ext>
            </a:extLst>
          </p:cNvPr>
          <p:cNvSpPr>
            <a:spLocks noGrp="1"/>
          </p:cNvSpPr>
          <p:nvPr>
            <p:ph sz="quarter" idx="15"/>
          </p:nvPr>
        </p:nvSpPr>
        <p:spPr>
          <a:xfrm>
            <a:off x="620183" y="6356351"/>
            <a:ext cx="10444369" cy="365125"/>
          </a:xfrm>
        </p:spPr>
        <p:txBody>
          <a:bodyPr anchor="b"/>
          <a:lstStyle/>
          <a:p>
            <a:r>
              <a:rPr lang="en-GB" dirty="0">
                <a:solidFill>
                  <a:schemeClr val="tx2"/>
                </a:solidFill>
              </a:rPr>
              <a:t>NET, neuroendocrine tumour; RNET, rectal NET</a:t>
            </a:r>
          </a:p>
          <a:p>
            <a:r>
              <a:rPr lang="en-GB" dirty="0"/>
              <a:t>Volante M, et al. Pathologica. 2021.DOI: </a:t>
            </a:r>
            <a:r>
              <a:rPr lang="en-GB" dirty="0">
                <a:hlinkClick r:id="rId3"/>
              </a:rPr>
              <a:t>10.32074/1591-951X-230</a:t>
            </a:r>
            <a:r>
              <a:rPr lang="en-GB" dirty="0"/>
              <a:t>; Caplin M, et al. Neuroendocrinology. 2012;95:88-97; </a:t>
            </a:r>
            <a:r>
              <a:rPr lang="en-GB" dirty="0" err="1">
                <a:solidFill>
                  <a:schemeClr val="tx2"/>
                </a:solidFill>
              </a:rPr>
              <a:t>Cives</a:t>
            </a:r>
            <a:r>
              <a:rPr lang="en-GB" dirty="0">
                <a:solidFill>
                  <a:schemeClr val="tx2"/>
                </a:solidFill>
              </a:rPr>
              <a:t> M, et al. CA Cancer J Clin. 2018;68:471-87</a:t>
            </a:r>
            <a:r>
              <a:rPr lang="en-GB" dirty="0"/>
              <a:t> </a:t>
            </a:r>
          </a:p>
        </p:txBody>
      </p:sp>
      <p:grpSp>
        <p:nvGrpSpPr>
          <p:cNvPr id="23" name="Group 22">
            <a:extLst>
              <a:ext uri="{FF2B5EF4-FFF2-40B4-BE49-F238E27FC236}">
                <a16:creationId xmlns:a16="http://schemas.microsoft.com/office/drawing/2014/main" id="{E8B9B95D-4D80-E2F5-72A6-D10EC82AB9BF}"/>
              </a:ext>
            </a:extLst>
          </p:cNvPr>
          <p:cNvGrpSpPr/>
          <p:nvPr/>
        </p:nvGrpSpPr>
        <p:grpSpPr>
          <a:xfrm>
            <a:off x="502998" y="1461647"/>
            <a:ext cx="11165608" cy="3934705"/>
            <a:chOff x="2375911" y="1273190"/>
            <a:chExt cx="7406918" cy="4608249"/>
          </a:xfrm>
        </p:grpSpPr>
        <p:sp>
          <p:nvSpPr>
            <p:cNvPr id="24" name="Rectangle: Rounded Corners 23">
              <a:extLst>
                <a:ext uri="{FF2B5EF4-FFF2-40B4-BE49-F238E27FC236}">
                  <a16:creationId xmlns:a16="http://schemas.microsoft.com/office/drawing/2014/main" id="{E315D8A3-7B0C-8A49-224E-437048641D51}"/>
                </a:ext>
              </a:extLst>
            </p:cNvPr>
            <p:cNvSpPr/>
            <p:nvPr/>
          </p:nvSpPr>
          <p:spPr>
            <a:xfrm>
              <a:off x="2375912" y="1273190"/>
              <a:ext cx="3548470" cy="2129082"/>
            </a:xfrm>
            <a:prstGeom prst="round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i="0" kern="1200" baseline="0" dirty="0">
                  <a:solidFill>
                    <a:schemeClr val="accent1"/>
                  </a:solidFill>
                  <a:latin typeface="Arial" panose="020B0604020202020204" pitchFamily="34" charset="0"/>
                  <a:cs typeface="Arial" panose="020B0604020202020204" pitchFamily="34" charset="0"/>
                </a:rPr>
                <a:t>P</a:t>
              </a:r>
              <a:r>
                <a:rPr lang="en-GB" b="1" dirty="0">
                  <a:solidFill>
                    <a:schemeClr val="accent1"/>
                  </a:solidFill>
                  <a:latin typeface="Arial" panose="020B0604020202020204" pitchFamily="34" charset="0"/>
                  <a:cs typeface="Arial" panose="020B0604020202020204" pitchFamily="34" charset="0"/>
                </a:rPr>
                <a:t>revalence/incidence</a:t>
              </a:r>
              <a:endParaRPr lang="en-GB" sz="1800" kern="1200" dirty="0">
                <a:solidFill>
                  <a:schemeClr val="accent1"/>
                </a:solidFill>
                <a:latin typeface="Arial" panose="020B0604020202020204" pitchFamily="34" charset="0"/>
                <a:cs typeface="Arial" panose="020B0604020202020204" pitchFamily="34" charset="0"/>
              </a:endParaRP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GB" sz="19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RNETs: 12% to 27% of all NETs</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GB" sz="19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Higher incidence and prevalence in both African American and Asian populations vs Caucasians</a:t>
              </a:r>
            </a:p>
          </p:txBody>
        </p:sp>
        <p:sp>
          <p:nvSpPr>
            <p:cNvPr id="25" name="Rectangle: Rounded Corners 24">
              <a:extLst>
                <a:ext uri="{FF2B5EF4-FFF2-40B4-BE49-F238E27FC236}">
                  <a16:creationId xmlns:a16="http://schemas.microsoft.com/office/drawing/2014/main" id="{EEA0B01C-8953-2B64-2F59-D8A4FF251498}"/>
                </a:ext>
              </a:extLst>
            </p:cNvPr>
            <p:cNvSpPr/>
            <p:nvPr/>
          </p:nvSpPr>
          <p:spPr>
            <a:xfrm>
              <a:off x="2375911" y="3752357"/>
              <a:ext cx="3548470" cy="2129082"/>
            </a:xfrm>
            <a:prstGeom prst="round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b="1" dirty="0">
                  <a:solidFill>
                    <a:schemeClr val="accent1"/>
                  </a:solidFill>
                  <a:latin typeface="Arial" panose="020B0604020202020204" pitchFamily="34" charset="0"/>
                  <a:cs typeface="Arial" panose="020B0604020202020204" pitchFamily="34" charset="0"/>
                </a:rPr>
                <a:t>C</a:t>
              </a:r>
              <a:r>
                <a:rPr lang="en-GB" sz="1800" b="1" i="0" kern="1200" baseline="0" dirty="0">
                  <a:solidFill>
                    <a:schemeClr val="accent1"/>
                  </a:solidFill>
                  <a:latin typeface="Arial" panose="020B0604020202020204" pitchFamily="34" charset="0"/>
                  <a:cs typeface="Arial" panose="020B0604020202020204" pitchFamily="34" charset="0"/>
                </a:rPr>
                <a:t>lassification</a:t>
              </a:r>
              <a:endParaRPr lang="en-GB" sz="1800" kern="1200" dirty="0">
                <a:solidFill>
                  <a:schemeClr val="accent1"/>
                </a:solidFill>
                <a:latin typeface="Arial" panose="020B0604020202020204" pitchFamily="34" charset="0"/>
                <a:cs typeface="Arial" panose="020B0604020202020204" pitchFamily="34" charset="0"/>
              </a:endParaRP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GB" sz="19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Low grade (G1)</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GB" sz="19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Intermediate grade (G2)</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GB" sz="19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High grade (G3)</a:t>
              </a:r>
            </a:p>
          </p:txBody>
        </p:sp>
        <p:sp>
          <p:nvSpPr>
            <p:cNvPr id="26" name="Rectangle: Rounded Corners 25">
              <a:extLst>
                <a:ext uri="{FF2B5EF4-FFF2-40B4-BE49-F238E27FC236}">
                  <a16:creationId xmlns:a16="http://schemas.microsoft.com/office/drawing/2014/main" id="{1A3C0611-1ECB-FE58-5848-BD4297D1CB5B}"/>
                </a:ext>
              </a:extLst>
            </p:cNvPr>
            <p:cNvSpPr/>
            <p:nvPr/>
          </p:nvSpPr>
          <p:spPr>
            <a:xfrm>
              <a:off x="6234359" y="2376218"/>
              <a:ext cx="3548470" cy="2752277"/>
            </a:xfrm>
            <a:prstGeom prst="round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i="0" kern="1200" baseline="0" dirty="0">
                  <a:solidFill>
                    <a:schemeClr val="accent1"/>
                  </a:solidFill>
                  <a:latin typeface="Arial" panose="020B0604020202020204" pitchFamily="34" charset="0"/>
                  <a:cs typeface="Arial" panose="020B0604020202020204" pitchFamily="34" charset="0"/>
                </a:rPr>
                <a:t>Symptoms</a:t>
              </a:r>
              <a:endParaRPr lang="en-GB" sz="1800" kern="1200" dirty="0">
                <a:solidFill>
                  <a:schemeClr val="accent1"/>
                </a:solidFill>
                <a:latin typeface="Arial" panose="020B0604020202020204" pitchFamily="34" charset="0"/>
                <a:cs typeface="Arial" panose="020B0604020202020204" pitchFamily="34" charset="0"/>
              </a:endParaRPr>
            </a:p>
            <a:p>
              <a:pPr marL="228600" marR="0" lvl="1" indent="-228600" algn="l" defTabSz="889000" rtl="0" eaLnBrk="1" fontAlgn="auto" latinLnBrk="0" hangingPunct="1">
                <a:lnSpc>
                  <a:spcPct val="90000"/>
                </a:lnSpc>
                <a:spcBef>
                  <a:spcPct val="0"/>
                </a:spcBef>
                <a:spcAft>
                  <a:spcPts val="600"/>
                </a:spcAft>
                <a:buClrTx/>
                <a:buSzTx/>
                <a:buFontTx/>
                <a:buChar char="•"/>
                <a:tabLst/>
                <a:defRPr/>
              </a:pPr>
              <a:r>
                <a:rPr kumimoji="0" lang="en-GB" sz="19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Often asymptomatic</a:t>
              </a:r>
            </a:p>
            <a:p>
              <a:pPr marL="228600" marR="0" lvl="1" indent="-228600" algn="l" defTabSz="889000" rtl="0" eaLnBrk="1" fontAlgn="auto" latinLnBrk="0" hangingPunct="1">
                <a:lnSpc>
                  <a:spcPct val="90000"/>
                </a:lnSpc>
                <a:spcBef>
                  <a:spcPct val="0"/>
                </a:spcBef>
                <a:spcAft>
                  <a:spcPts val="600"/>
                </a:spcAft>
                <a:buClrTx/>
                <a:buSzTx/>
                <a:buFontTx/>
                <a:buChar char="•"/>
                <a:tabLst/>
                <a:defRPr/>
              </a:pPr>
              <a:r>
                <a:rPr kumimoji="0" lang="en-GB" sz="19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50% present with:</a:t>
              </a:r>
            </a:p>
            <a:p>
              <a:pPr marL="457200" marR="0" lvl="2" indent="-228600" algn="l" defTabSz="889000" rtl="0" eaLnBrk="1" fontAlgn="auto" latinLnBrk="0" hangingPunct="1">
                <a:lnSpc>
                  <a:spcPct val="90000"/>
                </a:lnSpc>
                <a:spcBef>
                  <a:spcPct val="0"/>
                </a:spcBef>
                <a:spcAft>
                  <a:spcPts val="200"/>
                </a:spcAft>
                <a:buClrTx/>
                <a:buSzTx/>
                <a:buFontTx/>
                <a:buChar char="•"/>
                <a:tabLst/>
                <a:defRPr/>
              </a:pPr>
              <a:r>
                <a:rPr kumimoji="0" lang="en-GB" sz="19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Rectal tenesmus</a:t>
              </a:r>
            </a:p>
            <a:p>
              <a:pPr marL="457200" marR="0" lvl="2" indent="-228600" algn="l" defTabSz="889000" rtl="0" eaLnBrk="1" fontAlgn="auto" latinLnBrk="0" hangingPunct="1">
                <a:lnSpc>
                  <a:spcPct val="90000"/>
                </a:lnSpc>
                <a:spcBef>
                  <a:spcPct val="0"/>
                </a:spcBef>
                <a:spcAft>
                  <a:spcPts val="200"/>
                </a:spcAft>
                <a:buClrTx/>
                <a:buSzTx/>
                <a:buFontTx/>
                <a:buChar char="•"/>
                <a:tabLst/>
                <a:defRPr/>
              </a:pPr>
              <a:r>
                <a:rPr lang="en-GB" sz="1900" dirty="0">
                  <a:solidFill>
                    <a:schemeClr val="tx2"/>
                  </a:solidFill>
                  <a:latin typeface="Arial" panose="020B0604020202020204" pitchFamily="34" charset="0"/>
                  <a:cs typeface="Arial" panose="020B0604020202020204" pitchFamily="34" charset="0"/>
                </a:rPr>
                <a:t>C</a:t>
              </a:r>
              <a:r>
                <a:rPr kumimoji="0" lang="en-GB" sz="1900" b="0" i="0" u="none" strike="noStrike" kern="1200" cap="none" spc="0" normalizeH="0" baseline="0" noProof="0" dirty="0" err="1">
                  <a:ln>
                    <a:noFill/>
                  </a:ln>
                  <a:solidFill>
                    <a:schemeClr val="tx2"/>
                  </a:solidFill>
                  <a:effectLst/>
                  <a:uLnTx/>
                  <a:uFillTx/>
                  <a:latin typeface="Arial" panose="020B0604020202020204" pitchFamily="34" charset="0"/>
                  <a:cs typeface="Arial" panose="020B0604020202020204" pitchFamily="34" charset="0"/>
                </a:rPr>
                <a:t>hanges</a:t>
              </a:r>
              <a:r>
                <a:rPr kumimoji="0" lang="en-GB" sz="19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 in bowel habits</a:t>
              </a:r>
            </a:p>
          </p:txBody>
        </p:sp>
      </p:grpSp>
    </p:spTree>
    <p:extLst>
      <p:ext uri="{BB962C8B-B14F-4D97-AF65-F5344CB8AC3E}">
        <p14:creationId xmlns:p14="http://schemas.microsoft.com/office/powerpoint/2010/main" val="415523565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992E94-E570-86F8-C8BB-4F69C0DBDC4E}"/>
              </a:ext>
            </a:extLst>
          </p:cNvPr>
          <p:cNvSpPr>
            <a:spLocks noGrp="1"/>
          </p:cNvSpPr>
          <p:nvPr>
            <p:ph type="title"/>
          </p:nvPr>
        </p:nvSpPr>
        <p:spPr/>
        <p:txBody>
          <a:bodyPr anchor="t">
            <a:normAutofit/>
          </a:bodyPr>
          <a:lstStyle/>
          <a:p>
            <a:r>
              <a:rPr lang="en-GB" sz="2800" dirty="0">
                <a:solidFill>
                  <a:schemeClr val="tx2"/>
                </a:solidFill>
              </a:rPr>
              <a:t>Rnet</a:t>
            </a:r>
            <a:r>
              <a:rPr lang="en-GB" sz="2800" cap="none" dirty="0">
                <a:solidFill>
                  <a:schemeClr val="tx2"/>
                </a:solidFill>
              </a:rPr>
              <a:t>s</a:t>
            </a:r>
            <a:r>
              <a:rPr lang="en-GB" sz="2800" dirty="0">
                <a:solidFill>
                  <a:schemeClr val="tx2"/>
                </a:solidFill>
              </a:rPr>
              <a:t> – STEPS to DIAGNOSIS</a:t>
            </a:r>
          </a:p>
        </p:txBody>
      </p:sp>
      <p:sp>
        <p:nvSpPr>
          <p:cNvPr id="5" name="Content Placeholder 4">
            <a:extLst>
              <a:ext uri="{FF2B5EF4-FFF2-40B4-BE49-F238E27FC236}">
                <a16:creationId xmlns:a16="http://schemas.microsoft.com/office/drawing/2014/main" id="{EFDB822D-F037-51C2-903C-105583280695}"/>
              </a:ext>
            </a:extLst>
          </p:cNvPr>
          <p:cNvSpPr>
            <a:spLocks noGrp="1"/>
          </p:cNvSpPr>
          <p:nvPr>
            <p:ph sz="quarter" idx="14"/>
          </p:nvPr>
        </p:nvSpPr>
        <p:spPr>
          <a:xfrm>
            <a:off x="6023992" y="1425600"/>
            <a:ext cx="5558408" cy="4525200"/>
          </a:xfrm>
        </p:spPr>
        <p:txBody>
          <a:bodyPr anchor="ctr">
            <a:normAutofit lnSpcReduction="10000"/>
          </a:bodyPr>
          <a:lstStyle/>
          <a:p>
            <a:pPr marL="0" indent="0">
              <a:buNone/>
            </a:pPr>
            <a:r>
              <a:rPr lang="en-GB" b="1" dirty="0">
                <a:solidFill>
                  <a:schemeClr val="accent1"/>
                </a:solidFill>
              </a:rPr>
              <a:t>Endoscopy</a:t>
            </a:r>
          </a:p>
          <a:p>
            <a:r>
              <a:rPr lang="en-GB" dirty="0"/>
              <a:t>Most rectal tumours are discovered endoscopically and receive a confirmed diagnosis after histological assessment</a:t>
            </a:r>
          </a:p>
          <a:p>
            <a:r>
              <a:rPr lang="en-GB" dirty="0"/>
              <a:t>Full colonoscopy is used to rule out other colonic diseases </a:t>
            </a:r>
          </a:p>
          <a:p>
            <a:r>
              <a:rPr lang="en-GB" b="1" dirty="0">
                <a:solidFill>
                  <a:schemeClr val="accent1"/>
                </a:solidFill>
              </a:rPr>
              <a:t>Gold standard of diagnosing RNETs</a:t>
            </a:r>
          </a:p>
          <a:p>
            <a:pPr marL="0" indent="0">
              <a:spcBef>
                <a:spcPts val="2400"/>
              </a:spcBef>
              <a:buNone/>
            </a:pPr>
            <a:r>
              <a:rPr lang="en-GB" b="1" dirty="0">
                <a:solidFill>
                  <a:schemeClr val="accent1"/>
                </a:solidFill>
              </a:rPr>
              <a:t>Imaging</a:t>
            </a:r>
            <a:r>
              <a:rPr lang="en-GB" b="1" dirty="0"/>
              <a:t> </a:t>
            </a:r>
          </a:p>
          <a:p>
            <a:r>
              <a:rPr lang="en-GB" dirty="0"/>
              <a:t>Endoanal/rectal ultrasound (EUS) highly useful for pre-operative assessment. EUS can assess tumour size, depth of invasion and presence of pararectal lymph node metastases</a:t>
            </a:r>
          </a:p>
          <a:p>
            <a:pPr marL="0" indent="0">
              <a:buNone/>
            </a:pPr>
            <a:endParaRPr lang="en-GB" dirty="0"/>
          </a:p>
        </p:txBody>
      </p:sp>
      <p:sp>
        <p:nvSpPr>
          <p:cNvPr id="4" name="Slide Number Placeholder 3">
            <a:extLst>
              <a:ext uri="{FF2B5EF4-FFF2-40B4-BE49-F238E27FC236}">
                <a16:creationId xmlns:a16="http://schemas.microsoft.com/office/drawing/2014/main" id="{C3D28B67-5F30-F078-7590-DBA0FECA5D60}"/>
              </a:ext>
            </a:extLst>
          </p:cNvPr>
          <p:cNvSpPr>
            <a:spLocks noGrp="1"/>
          </p:cNvSpPr>
          <p:nvPr>
            <p:ph type="sldNum" sz="quarter" idx="4"/>
          </p:nvPr>
        </p:nvSpPr>
        <p:spPr/>
        <p:txBody>
          <a:bodyPr anchor="ctr">
            <a:normAutofit/>
          </a:bodyPr>
          <a:lstStyle/>
          <a:p>
            <a:pPr>
              <a:spcAft>
                <a:spcPts val="600"/>
              </a:spcAft>
            </a:pPr>
            <a:fld id="{FCE43C0F-8A7B-3A4B-9DB5-B3472E36E833}" type="slidenum">
              <a:rPr lang="en-GB" smtClean="0"/>
              <a:pPr>
                <a:spcAft>
                  <a:spcPts val="600"/>
                </a:spcAft>
              </a:pPr>
              <a:t>21</a:t>
            </a:fld>
            <a:endParaRPr lang="en-GB" dirty="0"/>
          </a:p>
        </p:txBody>
      </p:sp>
      <p:sp>
        <p:nvSpPr>
          <p:cNvPr id="2" name="Content Placeholder 1">
            <a:extLst>
              <a:ext uri="{FF2B5EF4-FFF2-40B4-BE49-F238E27FC236}">
                <a16:creationId xmlns:a16="http://schemas.microsoft.com/office/drawing/2014/main" id="{8099AF08-3DAE-3A49-E9E3-6E74441549AE}"/>
              </a:ext>
            </a:extLst>
          </p:cNvPr>
          <p:cNvSpPr>
            <a:spLocks noGrp="1"/>
          </p:cNvSpPr>
          <p:nvPr>
            <p:ph sz="quarter" idx="15"/>
          </p:nvPr>
        </p:nvSpPr>
        <p:spPr>
          <a:xfrm>
            <a:off x="620183" y="6181203"/>
            <a:ext cx="10180339" cy="540274"/>
          </a:xfrm>
        </p:spPr>
        <p:txBody>
          <a:bodyPr anchor="b">
            <a:normAutofit/>
          </a:bodyPr>
          <a:lstStyle/>
          <a:p>
            <a:r>
              <a:rPr lang="en-GB" dirty="0">
                <a:solidFill>
                  <a:schemeClr val="tx2"/>
                </a:solidFill>
              </a:rPr>
              <a:t>RNET, rectal neuroendocrine tumour</a:t>
            </a:r>
          </a:p>
          <a:p>
            <a:r>
              <a:rPr lang="en-GB" dirty="0">
                <a:solidFill>
                  <a:schemeClr val="tx2"/>
                </a:solidFill>
              </a:rPr>
              <a:t>Caplin M, et al. Neuroendocrinology. 2012;95:88-97 </a:t>
            </a:r>
          </a:p>
        </p:txBody>
      </p:sp>
      <p:pic>
        <p:nvPicPr>
          <p:cNvPr id="8" name="Picture 7">
            <a:extLst>
              <a:ext uri="{FF2B5EF4-FFF2-40B4-BE49-F238E27FC236}">
                <a16:creationId xmlns:a16="http://schemas.microsoft.com/office/drawing/2014/main" id="{3BD1EC1A-EAC2-7F48-9FC9-681DBCE28FE1}"/>
              </a:ext>
            </a:extLst>
          </p:cNvPr>
          <p:cNvPicPr>
            <a:picLocks noChangeAspect="1"/>
          </p:cNvPicPr>
          <p:nvPr/>
        </p:nvPicPr>
        <p:blipFill>
          <a:blip r:embed="rId3"/>
          <a:stretch>
            <a:fillRect/>
          </a:stretch>
        </p:blipFill>
        <p:spPr>
          <a:xfrm>
            <a:off x="587625" y="1480002"/>
            <a:ext cx="5169357" cy="4060817"/>
          </a:xfrm>
          <a:prstGeom prst="rect">
            <a:avLst/>
          </a:prstGeom>
        </p:spPr>
      </p:pic>
      <p:cxnSp>
        <p:nvCxnSpPr>
          <p:cNvPr id="11" name="Straight Connector 10">
            <a:extLst>
              <a:ext uri="{FF2B5EF4-FFF2-40B4-BE49-F238E27FC236}">
                <a16:creationId xmlns:a16="http://schemas.microsoft.com/office/drawing/2014/main" id="{55E1D446-50F3-CD41-A736-F74AD5929E60}"/>
              </a:ext>
            </a:extLst>
          </p:cNvPr>
          <p:cNvCxnSpPr/>
          <p:nvPr/>
        </p:nvCxnSpPr>
        <p:spPr>
          <a:xfrm>
            <a:off x="1327597" y="3835648"/>
            <a:ext cx="724225" cy="0"/>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03E990A1-56E2-B34A-BF12-61ABBE18F9EA}"/>
              </a:ext>
            </a:extLst>
          </p:cNvPr>
          <p:cNvSpPr txBox="1"/>
          <p:nvPr/>
        </p:nvSpPr>
        <p:spPr>
          <a:xfrm>
            <a:off x="593677" y="3672241"/>
            <a:ext cx="720773" cy="288147"/>
          </a:xfrm>
          <a:prstGeom prst="rect">
            <a:avLst/>
          </a:prstGeom>
          <a:solidFill>
            <a:schemeClr val="bg1"/>
          </a:solidFill>
        </p:spPr>
        <p:txBody>
          <a:bodyPr wrap="square" lIns="36000" tIns="36000" rIns="0" bIns="36000" rtlCol="0">
            <a:spAutoFit/>
          </a:bodyPr>
          <a:lstStyle/>
          <a:p>
            <a:pPr algn="l"/>
            <a:r>
              <a:rPr lang="en-GB" sz="1400" dirty="0">
                <a:latin typeface="Arial" panose="020B0604020202020204" pitchFamily="34" charset="0"/>
                <a:ea typeface="Aileron" charset="0"/>
                <a:cs typeface="Arial" panose="020B0604020202020204" pitchFamily="34" charset="0"/>
              </a:rPr>
              <a:t>Bladder</a:t>
            </a:r>
          </a:p>
        </p:txBody>
      </p:sp>
      <p:cxnSp>
        <p:nvCxnSpPr>
          <p:cNvPr id="13" name="Straight Connector 12">
            <a:extLst>
              <a:ext uri="{FF2B5EF4-FFF2-40B4-BE49-F238E27FC236}">
                <a16:creationId xmlns:a16="http://schemas.microsoft.com/office/drawing/2014/main" id="{EBEADAB4-96DE-E343-9BB0-05EBD4ED74D9}"/>
              </a:ext>
            </a:extLst>
          </p:cNvPr>
          <p:cNvCxnSpPr/>
          <p:nvPr/>
        </p:nvCxnSpPr>
        <p:spPr>
          <a:xfrm>
            <a:off x="1152972" y="4848473"/>
            <a:ext cx="724225" cy="0"/>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A440112-5435-7C41-A5B4-9C66D4EB6A04}"/>
              </a:ext>
            </a:extLst>
          </p:cNvPr>
          <p:cNvSpPr txBox="1"/>
          <p:nvPr/>
        </p:nvSpPr>
        <p:spPr>
          <a:xfrm>
            <a:off x="593677" y="4338991"/>
            <a:ext cx="720773" cy="288147"/>
          </a:xfrm>
          <a:prstGeom prst="rect">
            <a:avLst/>
          </a:prstGeom>
          <a:solidFill>
            <a:schemeClr val="bg1"/>
          </a:solidFill>
        </p:spPr>
        <p:txBody>
          <a:bodyPr wrap="square" lIns="36000" tIns="36000" rIns="0" bIns="36000" rtlCol="0">
            <a:spAutoFit/>
          </a:bodyPr>
          <a:lstStyle/>
          <a:p>
            <a:pPr algn="l"/>
            <a:r>
              <a:rPr lang="en-GB" sz="1400" dirty="0">
                <a:latin typeface="Arial" panose="020B0604020202020204" pitchFamily="34" charset="0"/>
                <a:ea typeface="Aileron" charset="0"/>
                <a:cs typeface="Arial" panose="020B0604020202020204" pitchFamily="34" charset="0"/>
              </a:rPr>
              <a:t>Rectum</a:t>
            </a:r>
          </a:p>
        </p:txBody>
      </p:sp>
      <p:sp>
        <p:nvSpPr>
          <p:cNvPr id="15" name="TextBox 14">
            <a:extLst>
              <a:ext uri="{FF2B5EF4-FFF2-40B4-BE49-F238E27FC236}">
                <a16:creationId xmlns:a16="http://schemas.microsoft.com/office/drawing/2014/main" id="{13FA9428-4A44-0347-A9EA-BD4475B505DA}"/>
              </a:ext>
            </a:extLst>
          </p:cNvPr>
          <p:cNvSpPr txBox="1"/>
          <p:nvPr/>
        </p:nvSpPr>
        <p:spPr>
          <a:xfrm>
            <a:off x="593678" y="4688241"/>
            <a:ext cx="562022" cy="288147"/>
          </a:xfrm>
          <a:prstGeom prst="rect">
            <a:avLst/>
          </a:prstGeom>
          <a:solidFill>
            <a:schemeClr val="bg1"/>
          </a:solidFill>
        </p:spPr>
        <p:txBody>
          <a:bodyPr wrap="square" lIns="36000" tIns="36000" rIns="0" bIns="36000" rtlCol="0">
            <a:spAutoFit/>
          </a:bodyPr>
          <a:lstStyle/>
          <a:p>
            <a:pPr algn="l"/>
            <a:r>
              <a:rPr lang="en-GB" sz="1400" dirty="0">
                <a:latin typeface="Arial" panose="020B0604020202020204" pitchFamily="34" charset="0"/>
                <a:ea typeface="Aileron" charset="0"/>
                <a:cs typeface="Arial" panose="020B0604020202020204" pitchFamily="34" charset="0"/>
              </a:rPr>
              <a:t>Spine</a:t>
            </a:r>
          </a:p>
        </p:txBody>
      </p:sp>
      <p:cxnSp>
        <p:nvCxnSpPr>
          <p:cNvPr id="17" name="Straight Connector 16">
            <a:extLst>
              <a:ext uri="{FF2B5EF4-FFF2-40B4-BE49-F238E27FC236}">
                <a16:creationId xmlns:a16="http://schemas.microsoft.com/office/drawing/2014/main" id="{C17BB478-C3D7-C945-AE67-ACEE24AAF274}"/>
              </a:ext>
            </a:extLst>
          </p:cNvPr>
          <p:cNvCxnSpPr/>
          <p:nvPr/>
        </p:nvCxnSpPr>
        <p:spPr>
          <a:xfrm>
            <a:off x="1327597" y="4505573"/>
            <a:ext cx="724225" cy="0"/>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B6E7DB1C-BC60-CD45-A03F-80FEB6CB8AE2}"/>
              </a:ext>
            </a:extLst>
          </p:cNvPr>
          <p:cNvSpPr txBox="1"/>
          <p:nvPr/>
        </p:nvSpPr>
        <p:spPr>
          <a:xfrm>
            <a:off x="3740102" y="4288191"/>
            <a:ext cx="1310827" cy="503590"/>
          </a:xfrm>
          <a:prstGeom prst="rect">
            <a:avLst/>
          </a:prstGeom>
          <a:solidFill>
            <a:schemeClr val="bg1"/>
          </a:solidFill>
        </p:spPr>
        <p:txBody>
          <a:bodyPr wrap="square" lIns="36000" tIns="36000" rIns="0" bIns="36000" rtlCol="0">
            <a:spAutoFit/>
          </a:bodyPr>
          <a:lstStyle/>
          <a:p>
            <a:r>
              <a:rPr lang="en-GB" sz="1400" dirty="0">
                <a:latin typeface="Arial" panose="020B0604020202020204" pitchFamily="34" charset="0"/>
                <a:ea typeface="Aileron" charset="0"/>
                <a:cs typeface="Arial" panose="020B0604020202020204" pitchFamily="34" charset="0"/>
              </a:rPr>
              <a:t>Ultrasound</a:t>
            </a:r>
          </a:p>
          <a:p>
            <a:r>
              <a:rPr lang="en-GB" sz="1400" dirty="0">
                <a:latin typeface="Arial" panose="020B0604020202020204" pitchFamily="34" charset="0"/>
                <a:ea typeface="Aileron" charset="0"/>
                <a:cs typeface="Arial" panose="020B0604020202020204" pitchFamily="34" charset="0"/>
              </a:rPr>
              <a:t>probe</a:t>
            </a:r>
          </a:p>
        </p:txBody>
      </p:sp>
      <p:cxnSp>
        <p:nvCxnSpPr>
          <p:cNvPr id="20" name="Straight Connector 19">
            <a:extLst>
              <a:ext uri="{FF2B5EF4-FFF2-40B4-BE49-F238E27FC236}">
                <a16:creationId xmlns:a16="http://schemas.microsoft.com/office/drawing/2014/main" id="{5D6B47E4-0A7C-9A4C-BBF2-F950B6E84925}"/>
              </a:ext>
            </a:extLst>
          </p:cNvPr>
          <p:cNvCxnSpPr>
            <a:cxnSpLocks/>
          </p:cNvCxnSpPr>
          <p:nvPr/>
        </p:nvCxnSpPr>
        <p:spPr>
          <a:xfrm flipH="1">
            <a:off x="2934148" y="4435723"/>
            <a:ext cx="790127" cy="0"/>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81A9330-179D-E349-B5D7-36344CE8E18D}"/>
              </a:ext>
            </a:extLst>
          </p:cNvPr>
          <p:cNvCxnSpPr>
            <a:cxnSpLocks/>
          </p:cNvCxnSpPr>
          <p:nvPr/>
        </p:nvCxnSpPr>
        <p:spPr>
          <a:xfrm flipH="1">
            <a:off x="2483299" y="3845173"/>
            <a:ext cx="1456876" cy="0"/>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45BA1390-6C55-8247-9021-24009AEDC1EB}"/>
              </a:ext>
            </a:extLst>
          </p:cNvPr>
          <p:cNvSpPr/>
          <p:nvPr/>
        </p:nvSpPr>
        <p:spPr>
          <a:xfrm>
            <a:off x="3968750" y="3746500"/>
            <a:ext cx="768350" cy="184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CDA88349-5F95-2B4E-ABE2-FA31F50CEB21}"/>
              </a:ext>
            </a:extLst>
          </p:cNvPr>
          <p:cNvSpPr txBox="1"/>
          <p:nvPr/>
        </p:nvSpPr>
        <p:spPr>
          <a:xfrm>
            <a:off x="3949652" y="3700816"/>
            <a:ext cx="777923" cy="288147"/>
          </a:xfrm>
          <a:prstGeom prst="rect">
            <a:avLst/>
          </a:prstGeom>
          <a:noFill/>
        </p:spPr>
        <p:txBody>
          <a:bodyPr wrap="square" lIns="36000" tIns="36000" rIns="0" bIns="36000" rtlCol="0">
            <a:spAutoFit/>
          </a:bodyPr>
          <a:lstStyle/>
          <a:p>
            <a:r>
              <a:rPr lang="en-GB" sz="1400" dirty="0">
                <a:latin typeface="Arial" panose="020B0604020202020204" pitchFamily="34" charset="0"/>
                <a:ea typeface="Aileron" charset="0"/>
                <a:cs typeface="Arial" panose="020B0604020202020204" pitchFamily="34" charset="0"/>
              </a:rPr>
              <a:t>Prostate</a:t>
            </a:r>
          </a:p>
        </p:txBody>
      </p:sp>
      <p:cxnSp>
        <p:nvCxnSpPr>
          <p:cNvPr id="28" name="Straight Connector 27">
            <a:extLst>
              <a:ext uri="{FF2B5EF4-FFF2-40B4-BE49-F238E27FC236}">
                <a16:creationId xmlns:a16="http://schemas.microsoft.com/office/drawing/2014/main" id="{1BC25955-E432-3844-BF24-7D566BAAB019}"/>
              </a:ext>
            </a:extLst>
          </p:cNvPr>
          <p:cNvCxnSpPr>
            <a:cxnSpLocks/>
          </p:cNvCxnSpPr>
          <p:nvPr/>
        </p:nvCxnSpPr>
        <p:spPr>
          <a:xfrm flipH="1">
            <a:off x="2495999" y="4092823"/>
            <a:ext cx="1437826" cy="0"/>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CB1CFF15-EF84-3C4C-BAED-EF0745B608ED}"/>
              </a:ext>
            </a:extLst>
          </p:cNvPr>
          <p:cNvSpPr txBox="1"/>
          <p:nvPr/>
        </p:nvSpPr>
        <p:spPr>
          <a:xfrm>
            <a:off x="3949652" y="3954816"/>
            <a:ext cx="850204" cy="288147"/>
          </a:xfrm>
          <a:prstGeom prst="rect">
            <a:avLst/>
          </a:prstGeom>
          <a:solidFill>
            <a:schemeClr val="bg1"/>
          </a:solidFill>
        </p:spPr>
        <p:txBody>
          <a:bodyPr wrap="square" lIns="36000" tIns="36000" rIns="0" bIns="36000" rtlCol="0">
            <a:spAutoFit/>
          </a:bodyPr>
          <a:lstStyle/>
          <a:p>
            <a:r>
              <a:rPr lang="en-GB" sz="1400" dirty="0">
                <a:latin typeface="Arial" panose="020B0604020202020204" pitchFamily="34" charset="0"/>
                <a:ea typeface="Aileron" charset="0"/>
                <a:cs typeface="Arial" panose="020B0604020202020204" pitchFamily="34" charset="0"/>
              </a:rPr>
              <a:t>Needle</a:t>
            </a:r>
          </a:p>
        </p:txBody>
      </p:sp>
    </p:spTree>
    <p:extLst>
      <p:ext uri="{BB962C8B-B14F-4D97-AF65-F5344CB8AC3E}">
        <p14:creationId xmlns:p14="http://schemas.microsoft.com/office/powerpoint/2010/main" val="342616721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B2D75C-785F-5A8D-FA00-BE53E4940C29}"/>
              </a:ext>
            </a:extLst>
          </p:cNvPr>
          <p:cNvSpPr>
            <a:spLocks noGrp="1"/>
          </p:cNvSpPr>
          <p:nvPr>
            <p:ph type="title"/>
          </p:nvPr>
        </p:nvSpPr>
        <p:spPr>
          <a:xfrm>
            <a:off x="619201" y="259200"/>
            <a:ext cx="10963199" cy="864000"/>
          </a:xfrm>
        </p:spPr>
        <p:txBody>
          <a:bodyPr/>
          <a:lstStyle/>
          <a:p>
            <a:r>
              <a:rPr lang="en-GB" dirty="0"/>
              <a:t>RNET</a:t>
            </a:r>
            <a:r>
              <a:rPr lang="en-GB" cap="none" dirty="0"/>
              <a:t>s</a:t>
            </a:r>
            <a:r>
              <a:rPr lang="en-GB" dirty="0"/>
              <a:t> – management</a:t>
            </a:r>
          </a:p>
        </p:txBody>
      </p:sp>
      <p:sp>
        <p:nvSpPr>
          <p:cNvPr id="2" name="Text Placeholder 1">
            <a:extLst>
              <a:ext uri="{FF2B5EF4-FFF2-40B4-BE49-F238E27FC236}">
                <a16:creationId xmlns:a16="http://schemas.microsoft.com/office/drawing/2014/main" id="{8D474BAD-6BD2-035A-4128-6CE68470494A}"/>
              </a:ext>
            </a:extLst>
          </p:cNvPr>
          <p:cNvSpPr>
            <a:spLocks noGrp="1"/>
          </p:cNvSpPr>
          <p:nvPr>
            <p:ph sz="quarter" idx="14"/>
          </p:nvPr>
        </p:nvSpPr>
        <p:spPr>
          <a:xfrm>
            <a:off x="620184" y="3833517"/>
            <a:ext cx="10962216" cy="2449792"/>
          </a:xfrm>
        </p:spPr>
        <p:txBody>
          <a:bodyPr>
            <a:normAutofit fontScale="92500" lnSpcReduction="10000"/>
          </a:bodyPr>
          <a:lstStyle/>
          <a:p>
            <a:pPr marL="0" indent="0">
              <a:buNone/>
            </a:pPr>
            <a:r>
              <a:rPr lang="en-GB" b="1" dirty="0">
                <a:solidFill>
                  <a:schemeClr val="accent1"/>
                </a:solidFill>
              </a:rPr>
              <a:t>Endoscopic removal methods</a:t>
            </a:r>
          </a:p>
          <a:p>
            <a:r>
              <a:rPr lang="en-GB" dirty="0"/>
              <a:t>Endoscopic submucosal dissection (ESD) – high complete and </a:t>
            </a:r>
            <a:r>
              <a:rPr lang="en-GB" i="1" dirty="0"/>
              <a:t>en-bloc </a:t>
            </a:r>
            <a:r>
              <a:rPr lang="en-GB" dirty="0"/>
              <a:t>resection rates, but also an increased risk of complications including perforation</a:t>
            </a:r>
          </a:p>
          <a:p>
            <a:r>
              <a:rPr lang="en-GB" dirty="0"/>
              <a:t>Endoscopic mucosal resection (EMR) – first line for resection of small rectal NETs due to safety and effectiveness. EMR-L is a variation that includes a ligation band and is commonly used</a:t>
            </a:r>
          </a:p>
          <a:p>
            <a:r>
              <a:rPr lang="en-GB" dirty="0"/>
              <a:t>Due to highly specialised nature of procedure, referral of patients to NET centres of excellence is advisable</a:t>
            </a:r>
          </a:p>
        </p:txBody>
      </p:sp>
      <p:sp>
        <p:nvSpPr>
          <p:cNvPr id="4" name="Text Placeholder 3">
            <a:extLst>
              <a:ext uri="{FF2B5EF4-FFF2-40B4-BE49-F238E27FC236}">
                <a16:creationId xmlns:a16="http://schemas.microsoft.com/office/drawing/2014/main" id="{A60705CD-6E11-7CDD-B39C-62E763D03E42}"/>
              </a:ext>
            </a:extLst>
          </p:cNvPr>
          <p:cNvSpPr>
            <a:spLocks noGrp="1"/>
          </p:cNvSpPr>
          <p:nvPr>
            <p:ph sz="quarter" idx="15"/>
          </p:nvPr>
        </p:nvSpPr>
        <p:spPr>
          <a:xfrm>
            <a:off x="620183" y="6021289"/>
            <a:ext cx="10180339" cy="700188"/>
          </a:xfrm>
        </p:spPr>
        <p:txBody>
          <a:bodyPr anchor="b"/>
          <a:lstStyle/>
          <a:p>
            <a:r>
              <a:rPr lang="en-GB" dirty="0">
                <a:solidFill>
                  <a:schemeClr val="tx2"/>
                </a:solidFill>
              </a:rPr>
              <a:t>EMR-L, EMR with a ligation device; NET, neuroendocrine tumour; RNET, rectal NET</a:t>
            </a:r>
          </a:p>
          <a:p>
            <a:r>
              <a:rPr lang="en-GB" dirty="0">
                <a:solidFill>
                  <a:schemeClr val="tx2"/>
                </a:solidFill>
              </a:rPr>
              <a:t>Chablaney S, et al. Clin Endosc. 2017;50:530-36; Maione F, et al. Diagnostics. 2021;11:771; Caplin M, et al. Neuroendocrinology. 2012;95:88-97 </a:t>
            </a:r>
          </a:p>
        </p:txBody>
      </p:sp>
      <p:sp>
        <p:nvSpPr>
          <p:cNvPr id="16" name="Slide Number Placeholder 15">
            <a:extLst>
              <a:ext uri="{FF2B5EF4-FFF2-40B4-BE49-F238E27FC236}">
                <a16:creationId xmlns:a16="http://schemas.microsoft.com/office/drawing/2014/main" id="{15878846-4749-5F44-8305-74375A798E24}"/>
              </a:ext>
            </a:extLst>
          </p:cNvPr>
          <p:cNvSpPr>
            <a:spLocks noGrp="1"/>
          </p:cNvSpPr>
          <p:nvPr>
            <p:ph type="sldNum" sz="quarter" idx="4"/>
          </p:nvPr>
        </p:nvSpPr>
        <p:spPr/>
        <p:txBody>
          <a:bodyPr/>
          <a:lstStyle/>
          <a:p>
            <a:fld id="{FCE43C0F-8A7B-3A4B-9DB5-B3472E36E833}" type="slidenum">
              <a:rPr lang="en-GB" smtClean="0"/>
              <a:pPr/>
              <a:t>22</a:t>
            </a:fld>
            <a:endParaRPr lang="en-GB" dirty="0"/>
          </a:p>
        </p:txBody>
      </p:sp>
      <p:graphicFrame>
        <p:nvGraphicFramePr>
          <p:cNvPr id="6" name="Table 5">
            <a:extLst>
              <a:ext uri="{FF2B5EF4-FFF2-40B4-BE49-F238E27FC236}">
                <a16:creationId xmlns:a16="http://schemas.microsoft.com/office/drawing/2014/main" id="{AFDCB457-577A-72D2-944A-F42C5EC6DFAF}"/>
              </a:ext>
            </a:extLst>
          </p:cNvPr>
          <p:cNvGraphicFramePr>
            <a:graphicFrameLocks noGrp="1"/>
          </p:cNvGraphicFramePr>
          <p:nvPr>
            <p:extLst>
              <p:ext uri="{D42A27DB-BD31-4B8C-83A1-F6EECF244321}">
                <p14:modId xmlns:p14="http://schemas.microsoft.com/office/powerpoint/2010/main" val="3513387552"/>
              </p:ext>
            </p:extLst>
          </p:nvPr>
        </p:nvGraphicFramePr>
        <p:xfrm>
          <a:off x="645087" y="834804"/>
          <a:ext cx="10009112" cy="2737440"/>
        </p:xfrm>
        <a:graphic>
          <a:graphicData uri="http://schemas.openxmlformats.org/drawingml/2006/table">
            <a:tbl>
              <a:tblPr firstRow="1" bandRow="1">
                <a:tableStyleId>{5C22544A-7EE6-4342-B048-85BDC9FD1C3A}</a:tableStyleId>
              </a:tblPr>
              <a:tblGrid>
                <a:gridCol w="1908514">
                  <a:extLst>
                    <a:ext uri="{9D8B030D-6E8A-4147-A177-3AD203B41FA5}">
                      <a16:colId xmlns:a16="http://schemas.microsoft.com/office/drawing/2014/main" val="4174306713"/>
                    </a:ext>
                  </a:extLst>
                </a:gridCol>
                <a:gridCol w="8100598">
                  <a:extLst>
                    <a:ext uri="{9D8B030D-6E8A-4147-A177-3AD203B41FA5}">
                      <a16:colId xmlns:a16="http://schemas.microsoft.com/office/drawing/2014/main" val="3189492059"/>
                    </a:ext>
                  </a:extLst>
                </a:gridCol>
              </a:tblGrid>
              <a:tr h="223010">
                <a:tc>
                  <a:txBody>
                    <a:bodyPr/>
                    <a:lstStyle/>
                    <a:p>
                      <a:pPr>
                        <a:lnSpc>
                          <a:spcPct val="100000"/>
                        </a:lnSpc>
                        <a:spcBef>
                          <a:spcPts val="0"/>
                        </a:spcBef>
                        <a:spcAft>
                          <a:spcPts val="600"/>
                        </a:spcAft>
                      </a:pPr>
                      <a:r>
                        <a:rPr lang="en-GB" b="1" i="0" dirty="0">
                          <a:latin typeface="Arial" panose="020B0604020202020204" pitchFamily="34" charset="0"/>
                          <a:cs typeface="Arial" panose="020B0604020202020204" pitchFamily="34" charset="0"/>
                        </a:rPr>
                        <a:t>Tumour size</a:t>
                      </a:r>
                      <a:endParaRPr lang="en-HU" b="1" i="0" dirty="0">
                        <a:latin typeface="Arial" panose="020B0604020202020204" pitchFamily="34" charset="0"/>
                        <a:cs typeface="Arial" panose="020B0604020202020204" pitchFamily="34" charset="0"/>
                      </a:endParaRPr>
                    </a:p>
                  </a:txBody>
                  <a:tcPr marT="81720" marB="81720"/>
                </a:tc>
                <a:tc>
                  <a:txBody>
                    <a:bodyPr/>
                    <a:lstStyle/>
                    <a:p>
                      <a:pPr>
                        <a:lnSpc>
                          <a:spcPct val="100000"/>
                        </a:lnSpc>
                        <a:spcBef>
                          <a:spcPts val="0"/>
                        </a:spcBef>
                        <a:spcAft>
                          <a:spcPts val="600"/>
                        </a:spcAft>
                      </a:pPr>
                      <a:r>
                        <a:rPr lang="en-GB" b="1" i="0" noProof="0" dirty="0">
                          <a:latin typeface="Arial" panose="020B0604020202020204" pitchFamily="34" charset="0"/>
                          <a:cs typeface="Arial" panose="020B0604020202020204" pitchFamily="34" charset="0"/>
                        </a:rPr>
                        <a:t>Tumour</a:t>
                      </a:r>
                      <a:r>
                        <a:rPr lang="en-US" b="1" i="0" dirty="0">
                          <a:latin typeface="Arial" panose="020B0604020202020204" pitchFamily="34" charset="0"/>
                          <a:cs typeface="Arial" panose="020B0604020202020204" pitchFamily="34" charset="0"/>
                        </a:rPr>
                        <a:t> management</a:t>
                      </a:r>
                      <a:endParaRPr lang="en-HU" b="1" i="0" dirty="0">
                        <a:latin typeface="Arial" panose="020B0604020202020204" pitchFamily="34" charset="0"/>
                        <a:cs typeface="Arial" panose="020B0604020202020204" pitchFamily="34" charset="0"/>
                      </a:endParaRPr>
                    </a:p>
                  </a:txBody>
                  <a:tcPr marT="81720" marB="81720"/>
                </a:tc>
                <a:extLst>
                  <a:ext uri="{0D108BD9-81ED-4DB2-BD59-A6C34878D82A}">
                    <a16:rowId xmlns:a16="http://schemas.microsoft.com/office/drawing/2014/main" val="505542556"/>
                  </a:ext>
                </a:extLst>
              </a:tr>
              <a:tr h="415358">
                <a:tc>
                  <a:txBody>
                    <a:bodyPr/>
                    <a:lstStyle/>
                    <a:p>
                      <a:pPr>
                        <a:lnSpc>
                          <a:spcPct val="100000"/>
                        </a:lnSpc>
                        <a:spcBef>
                          <a:spcPts val="0"/>
                        </a:spcBef>
                        <a:spcAft>
                          <a:spcPts val="600"/>
                        </a:spcAft>
                      </a:pPr>
                      <a:r>
                        <a:rPr lang="en-GB" b="0" i="0" dirty="0">
                          <a:latin typeface="Arial" panose="020B0604020202020204" pitchFamily="34" charset="0"/>
                          <a:cs typeface="Arial" panose="020B0604020202020204" pitchFamily="34" charset="0"/>
                        </a:rPr>
                        <a:t>&lt;1 cm</a:t>
                      </a:r>
                      <a:endParaRPr lang="en-HU" b="0" i="0" dirty="0">
                        <a:latin typeface="Arial" panose="020B0604020202020204" pitchFamily="34" charset="0"/>
                        <a:cs typeface="Arial" panose="020B0604020202020204" pitchFamily="34" charset="0"/>
                      </a:endParaRPr>
                    </a:p>
                  </a:txBody>
                  <a:tcPr marT="81720" marB="81720"/>
                </a:tc>
                <a:tc>
                  <a:txBody>
                    <a:bodyPr/>
                    <a:lstStyle/>
                    <a:p>
                      <a:pPr marL="285750" indent="-285750">
                        <a:buFont typeface="Arial" panose="020B0604020202020204" pitchFamily="34" charset="0"/>
                        <a:buChar char="•"/>
                      </a:pPr>
                      <a:r>
                        <a:rPr lang="en-HU" sz="1800" b="0" i="0" dirty="0">
                          <a:latin typeface="Arial" panose="020B0604020202020204" pitchFamily="34" charset="0"/>
                          <a:cs typeface="Arial" panose="020B0604020202020204" pitchFamily="34" charset="0"/>
                        </a:rPr>
                        <a:t>Endoscopic removal </a:t>
                      </a:r>
                    </a:p>
                  </a:txBody>
                  <a:tcPr marT="81720" marB="81720"/>
                </a:tc>
                <a:extLst>
                  <a:ext uri="{0D108BD9-81ED-4DB2-BD59-A6C34878D82A}">
                    <a16:rowId xmlns:a16="http://schemas.microsoft.com/office/drawing/2014/main" val="745582382"/>
                  </a:ext>
                </a:extLst>
              </a:tr>
              <a:tr h="362757">
                <a:tc>
                  <a:txBody>
                    <a:bodyPr/>
                    <a:lstStyle/>
                    <a:p>
                      <a:pPr>
                        <a:lnSpc>
                          <a:spcPct val="100000"/>
                        </a:lnSpc>
                        <a:spcBef>
                          <a:spcPts val="0"/>
                        </a:spcBef>
                        <a:spcAft>
                          <a:spcPts val="600"/>
                        </a:spcAft>
                      </a:pPr>
                      <a:r>
                        <a:rPr lang="en-GB" b="0" i="0" dirty="0">
                          <a:latin typeface="Arial" panose="020B0604020202020204" pitchFamily="34" charset="0"/>
                          <a:cs typeface="Arial" panose="020B0604020202020204" pitchFamily="34" charset="0"/>
                        </a:rPr>
                        <a:t>1–2 cm</a:t>
                      </a:r>
                      <a:endParaRPr lang="en-HU" b="0" i="0" dirty="0">
                        <a:latin typeface="Arial" panose="020B0604020202020204" pitchFamily="34" charset="0"/>
                        <a:cs typeface="Arial" panose="020B0604020202020204" pitchFamily="34" charset="0"/>
                      </a:endParaRPr>
                    </a:p>
                  </a:txBody>
                  <a:tcPr marT="81720" marB="81720"/>
                </a:tc>
                <a:tc>
                  <a:txBody>
                    <a:bodyPr/>
                    <a:lstStyle/>
                    <a:p>
                      <a:pPr marL="285750" indent="-285750">
                        <a:buFont typeface="Arial" panose="020B0604020202020204" pitchFamily="34" charset="0"/>
                        <a:buChar char="•"/>
                      </a:pPr>
                      <a:r>
                        <a:rPr lang="en-HU" sz="1800" b="0" i="0" dirty="0">
                          <a:latin typeface="Arial" panose="020B0604020202020204" pitchFamily="34" charset="0"/>
                          <a:cs typeface="Arial" panose="020B0604020202020204" pitchFamily="34" charset="0"/>
                        </a:rPr>
                        <a:t>Mostly removed endoscopically if there is a low mitotic index and no invasion of muscularis prop</a:t>
                      </a:r>
                      <a:r>
                        <a:rPr lang="es-ES" sz="1800" b="0" i="0" dirty="0">
                          <a:latin typeface="Arial" panose="020B0604020202020204" pitchFamily="34" charset="0"/>
                          <a:cs typeface="Arial" panose="020B0604020202020204" pitchFamily="34" charset="0"/>
                        </a:rPr>
                        <a:t>r</a:t>
                      </a:r>
                      <a:r>
                        <a:rPr lang="en-HU" sz="1800" b="0" i="0" dirty="0">
                          <a:latin typeface="Arial" panose="020B0604020202020204" pitchFamily="34" charset="0"/>
                          <a:cs typeface="Arial" panose="020B0604020202020204" pitchFamily="34" charset="0"/>
                        </a:rPr>
                        <a:t>ia</a:t>
                      </a:r>
                    </a:p>
                  </a:txBody>
                  <a:tcPr marT="81720" marB="81720"/>
                </a:tc>
                <a:extLst>
                  <a:ext uri="{0D108BD9-81ED-4DB2-BD59-A6C34878D82A}">
                    <a16:rowId xmlns:a16="http://schemas.microsoft.com/office/drawing/2014/main" val="2548769956"/>
                  </a:ext>
                </a:extLst>
              </a:tr>
              <a:tr h="223010">
                <a:tc>
                  <a:txBody>
                    <a:bodyPr/>
                    <a:lstStyle/>
                    <a:p>
                      <a:pPr>
                        <a:lnSpc>
                          <a:spcPct val="100000"/>
                        </a:lnSpc>
                        <a:spcBef>
                          <a:spcPts val="0"/>
                        </a:spcBef>
                        <a:spcAft>
                          <a:spcPts val="600"/>
                        </a:spcAft>
                      </a:pPr>
                      <a:r>
                        <a:rPr lang="en-GB" b="0" i="0" dirty="0">
                          <a:latin typeface="Arial" panose="020B0604020202020204" pitchFamily="34" charset="0"/>
                          <a:cs typeface="Arial" panose="020B0604020202020204" pitchFamily="34" charset="0"/>
                        </a:rPr>
                        <a:t>&gt;2 cm</a:t>
                      </a:r>
                      <a:endParaRPr lang="en-HU" b="0" i="0" dirty="0">
                        <a:latin typeface="Arial" panose="020B0604020202020204" pitchFamily="34" charset="0"/>
                        <a:cs typeface="Arial" panose="020B0604020202020204" pitchFamily="34" charset="0"/>
                      </a:endParaRPr>
                    </a:p>
                  </a:txBody>
                  <a:tcPr marT="81720" marB="81720"/>
                </a:tc>
                <a:tc>
                  <a:txBody>
                    <a:bodyPr/>
                    <a:lstStyle/>
                    <a:p>
                      <a:pPr marL="285750" indent="-285750">
                        <a:buFont typeface="Arial" panose="020B0604020202020204" pitchFamily="34" charset="0"/>
                        <a:buChar char="•"/>
                      </a:pPr>
                      <a:r>
                        <a:rPr lang="en-US" sz="1800" b="0" i="0" dirty="0">
                          <a:latin typeface="Arial" panose="020B0604020202020204" pitchFamily="34" charset="0"/>
                          <a:cs typeface="Arial" panose="020B0604020202020204" pitchFamily="34" charset="0"/>
                        </a:rPr>
                        <a:t>Surgical resection</a:t>
                      </a:r>
                      <a:endParaRPr lang="en-HU" sz="1800" b="0" i="0" dirty="0">
                        <a:latin typeface="Arial" panose="020B0604020202020204" pitchFamily="34" charset="0"/>
                        <a:cs typeface="Arial" panose="020B0604020202020204" pitchFamily="34" charset="0"/>
                      </a:endParaRPr>
                    </a:p>
                  </a:txBody>
                  <a:tcPr marT="81720" marB="81720"/>
                </a:tc>
                <a:extLst>
                  <a:ext uri="{0D108BD9-81ED-4DB2-BD59-A6C34878D82A}">
                    <a16:rowId xmlns:a16="http://schemas.microsoft.com/office/drawing/2014/main" val="860871480"/>
                  </a:ext>
                </a:extLst>
              </a:tr>
              <a:tr h="223010">
                <a:tc gridSpan="2">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HU" sz="1800" b="0" i="0" dirty="0">
                          <a:latin typeface="Arial" panose="020B0604020202020204" pitchFamily="34" charset="0"/>
                          <a:cs typeface="Arial" panose="020B0604020202020204" pitchFamily="34" charset="0"/>
                        </a:rPr>
                        <a:t>It is important to note that localised </a:t>
                      </a:r>
                      <a:r>
                        <a:rPr lang="es-ES" sz="1800" b="0" i="0" dirty="0">
                          <a:latin typeface="Arial" panose="020B0604020202020204" pitchFamily="34" charset="0"/>
                          <a:cs typeface="Arial" panose="020B0604020202020204" pitchFamily="34" charset="0"/>
                        </a:rPr>
                        <a:t>r</a:t>
                      </a:r>
                      <a:r>
                        <a:rPr lang="en-HU" sz="1800" b="0" i="0" dirty="0">
                          <a:latin typeface="Arial" panose="020B0604020202020204" pitchFamily="34" charset="0"/>
                          <a:cs typeface="Arial" panose="020B0604020202020204" pitchFamily="34" charset="0"/>
                        </a:rPr>
                        <a:t>ectal NETs should not be treated as typical rectal cancers by treating patients with chemoradiotherapy </a:t>
                      </a:r>
                    </a:p>
                  </a:txBody>
                  <a:tcPr marT="81720" marB="81720"/>
                </a:tc>
                <a:tc hMerge="1">
                  <a:txBody>
                    <a:bodyPr/>
                    <a:lstStyle/>
                    <a:p>
                      <a:pPr marL="285750" indent="-285750">
                        <a:buFont typeface="Arial" panose="020B0604020202020204" pitchFamily="34" charset="0"/>
                        <a:buChar char="•"/>
                      </a:pPr>
                      <a:endParaRPr lang="en-HU" sz="1800" b="0" i="0" dirty="0">
                        <a:latin typeface="Arial" panose="020B0604020202020204" pitchFamily="34" charset="0"/>
                        <a:cs typeface="Arial" panose="020B0604020202020204" pitchFamily="34" charset="0"/>
                      </a:endParaRPr>
                    </a:p>
                  </a:txBody>
                  <a:tcPr marT="81720" marB="81720"/>
                </a:tc>
                <a:extLst>
                  <a:ext uri="{0D108BD9-81ED-4DB2-BD59-A6C34878D82A}">
                    <a16:rowId xmlns:a16="http://schemas.microsoft.com/office/drawing/2014/main" val="2967568340"/>
                  </a:ext>
                </a:extLst>
              </a:tr>
            </a:tbl>
          </a:graphicData>
        </a:graphic>
      </p:graphicFrame>
    </p:spTree>
    <p:extLst>
      <p:ext uri="{BB962C8B-B14F-4D97-AF65-F5344CB8AC3E}">
        <p14:creationId xmlns:p14="http://schemas.microsoft.com/office/powerpoint/2010/main" val="61290533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4F36D6-8320-9048-9FF3-90C1CB519FBC}"/>
              </a:ext>
            </a:extLst>
          </p:cNvPr>
          <p:cNvSpPr>
            <a:spLocks noGrp="1"/>
          </p:cNvSpPr>
          <p:nvPr>
            <p:ph type="title"/>
          </p:nvPr>
        </p:nvSpPr>
        <p:spPr/>
        <p:txBody>
          <a:bodyPr/>
          <a:lstStyle/>
          <a:p>
            <a:r>
              <a:rPr lang="en-GB" dirty="0"/>
              <a:t>ESD and EMR endoscopic techniques</a:t>
            </a:r>
          </a:p>
        </p:txBody>
      </p:sp>
      <p:sp>
        <p:nvSpPr>
          <p:cNvPr id="10" name="TextBox 9">
            <a:extLst>
              <a:ext uri="{FF2B5EF4-FFF2-40B4-BE49-F238E27FC236}">
                <a16:creationId xmlns:a16="http://schemas.microsoft.com/office/drawing/2014/main" id="{B5A83F1C-D0A7-054E-B924-B1E1D0A0D0D1}"/>
              </a:ext>
            </a:extLst>
          </p:cNvPr>
          <p:cNvSpPr txBox="1"/>
          <p:nvPr/>
        </p:nvSpPr>
        <p:spPr>
          <a:xfrm>
            <a:off x="542970" y="4896386"/>
            <a:ext cx="2232248" cy="369332"/>
          </a:xfrm>
          <a:prstGeom prst="rect">
            <a:avLst/>
          </a:prstGeom>
          <a:noFill/>
        </p:spPr>
        <p:txBody>
          <a:bodyPr wrap="square" rtlCol="0">
            <a:spAutoFit/>
          </a:bodyPr>
          <a:lstStyle/>
          <a:p>
            <a:r>
              <a:rPr lang="en-GB" b="1" dirty="0">
                <a:latin typeface="Arial" panose="020B0604020202020204" pitchFamily="34" charset="0"/>
                <a:ea typeface="Aileron" charset="0"/>
                <a:cs typeface="Arial" panose="020B0604020202020204" pitchFamily="34" charset="0"/>
              </a:rPr>
              <a:t>ESD</a:t>
            </a:r>
            <a:r>
              <a:rPr lang="en-GB" b="1" dirty="0">
                <a:highlight>
                  <a:srgbClr val="FF0000"/>
                </a:highlight>
                <a:latin typeface="Arial" panose="020B0604020202020204" pitchFamily="34" charset="0"/>
                <a:ea typeface="Aileron" charset="0"/>
                <a:cs typeface="Arial" panose="020B0604020202020204" pitchFamily="34" charset="0"/>
              </a:rPr>
              <a:t> </a:t>
            </a:r>
          </a:p>
        </p:txBody>
      </p:sp>
      <p:sp>
        <p:nvSpPr>
          <p:cNvPr id="12" name="Slide Number Placeholder 11">
            <a:extLst>
              <a:ext uri="{FF2B5EF4-FFF2-40B4-BE49-F238E27FC236}">
                <a16:creationId xmlns:a16="http://schemas.microsoft.com/office/drawing/2014/main" id="{6BC5DE9C-A401-E340-A469-29C1B4C40B62}"/>
              </a:ext>
            </a:extLst>
          </p:cNvPr>
          <p:cNvSpPr>
            <a:spLocks noGrp="1"/>
          </p:cNvSpPr>
          <p:nvPr>
            <p:ph type="sldNum" sz="quarter" idx="4"/>
          </p:nvPr>
        </p:nvSpPr>
        <p:spPr/>
        <p:txBody>
          <a:bodyPr/>
          <a:lstStyle/>
          <a:p>
            <a:fld id="{FCE43C0F-8A7B-3A4B-9DB5-B3472E36E833}" type="slidenum">
              <a:rPr lang="en-GB" smtClean="0"/>
              <a:pPr/>
              <a:t>23</a:t>
            </a:fld>
            <a:endParaRPr lang="en-GB" dirty="0"/>
          </a:p>
        </p:txBody>
      </p:sp>
      <p:pic>
        <p:nvPicPr>
          <p:cNvPr id="49" name="Content Placeholder 48">
            <a:extLst>
              <a:ext uri="{FF2B5EF4-FFF2-40B4-BE49-F238E27FC236}">
                <a16:creationId xmlns:a16="http://schemas.microsoft.com/office/drawing/2014/main" id="{427A8D01-9392-8840-A9EF-88B4463B7729}"/>
              </a:ext>
            </a:extLst>
          </p:cNvPr>
          <p:cNvPicPr>
            <a:picLocks noGrp="1" noChangeAspect="1"/>
          </p:cNvPicPr>
          <p:nvPr>
            <p:ph sz="quarter" idx="14"/>
          </p:nvPr>
        </p:nvPicPr>
        <p:blipFill>
          <a:blip r:embed="rId3"/>
          <a:stretch>
            <a:fillRect/>
          </a:stretch>
        </p:blipFill>
        <p:spPr>
          <a:xfrm>
            <a:off x="639588" y="1548240"/>
            <a:ext cx="6159041" cy="3323018"/>
          </a:xfrm>
        </p:spPr>
      </p:pic>
      <p:sp>
        <p:nvSpPr>
          <p:cNvPr id="15" name="TextBox 14">
            <a:extLst>
              <a:ext uri="{FF2B5EF4-FFF2-40B4-BE49-F238E27FC236}">
                <a16:creationId xmlns:a16="http://schemas.microsoft.com/office/drawing/2014/main" id="{1882896B-8AD6-1B45-BA06-7131043039F3}"/>
              </a:ext>
            </a:extLst>
          </p:cNvPr>
          <p:cNvSpPr txBox="1"/>
          <p:nvPr/>
        </p:nvSpPr>
        <p:spPr>
          <a:xfrm>
            <a:off x="5224256" y="1646354"/>
            <a:ext cx="1237947" cy="153888"/>
          </a:xfrm>
          <a:prstGeom prst="rect">
            <a:avLst/>
          </a:prstGeom>
          <a:noFill/>
        </p:spPr>
        <p:txBody>
          <a:bodyPr wrap="square" lIns="0" tIns="0" rIns="0" bIns="0" rtlCol="0">
            <a:spAutoFit/>
          </a:bodyPr>
          <a:lstStyle/>
          <a:p>
            <a:r>
              <a:rPr lang="en-GB" sz="1000" dirty="0">
                <a:latin typeface="Arial" panose="020B0604020202020204" pitchFamily="34" charset="0"/>
                <a:ea typeface="Aileron" charset="0"/>
                <a:cs typeface="Arial" panose="020B0604020202020204" pitchFamily="34" charset="0"/>
              </a:rPr>
              <a:t>Cutting mucosa</a:t>
            </a:r>
            <a:r>
              <a:rPr lang="en-GB" sz="1000" dirty="0">
                <a:highlight>
                  <a:srgbClr val="FF0000"/>
                </a:highlight>
                <a:latin typeface="Arial" panose="020B0604020202020204" pitchFamily="34" charset="0"/>
                <a:ea typeface="Aileron" charset="0"/>
                <a:cs typeface="Arial" panose="020B0604020202020204" pitchFamily="34" charset="0"/>
              </a:rPr>
              <a:t> </a:t>
            </a:r>
          </a:p>
        </p:txBody>
      </p:sp>
      <p:sp>
        <p:nvSpPr>
          <p:cNvPr id="50" name="TextBox 49">
            <a:extLst>
              <a:ext uri="{FF2B5EF4-FFF2-40B4-BE49-F238E27FC236}">
                <a16:creationId xmlns:a16="http://schemas.microsoft.com/office/drawing/2014/main" id="{524F1E82-7C65-6144-9815-94C70BC7D1B2}"/>
              </a:ext>
            </a:extLst>
          </p:cNvPr>
          <p:cNvSpPr txBox="1"/>
          <p:nvPr/>
        </p:nvSpPr>
        <p:spPr>
          <a:xfrm>
            <a:off x="987945" y="1646354"/>
            <a:ext cx="1237947" cy="153888"/>
          </a:xfrm>
          <a:prstGeom prst="rect">
            <a:avLst/>
          </a:prstGeom>
          <a:noFill/>
        </p:spPr>
        <p:txBody>
          <a:bodyPr wrap="square" lIns="0" tIns="0" rIns="0" bIns="0" rtlCol="0">
            <a:spAutoFit/>
          </a:bodyPr>
          <a:lstStyle/>
          <a:p>
            <a:r>
              <a:rPr lang="en-GB" sz="1000" dirty="0">
                <a:latin typeface="Arial" panose="020B0604020202020204" pitchFamily="34" charset="0"/>
                <a:ea typeface="Aileron" charset="0"/>
                <a:cs typeface="Arial" panose="020B0604020202020204" pitchFamily="34" charset="0"/>
              </a:rPr>
              <a:t>Marking</a:t>
            </a:r>
            <a:endParaRPr lang="en-GB" sz="1000" dirty="0">
              <a:highlight>
                <a:srgbClr val="FF0000"/>
              </a:highlight>
              <a:latin typeface="Arial" panose="020B0604020202020204" pitchFamily="34" charset="0"/>
              <a:ea typeface="Aileron" charset="0"/>
              <a:cs typeface="Arial" panose="020B0604020202020204" pitchFamily="34" charset="0"/>
            </a:endParaRPr>
          </a:p>
        </p:txBody>
      </p:sp>
      <p:sp>
        <p:nvSpPr>
          <p:cNvPr id="51" name="TextBox 50">
            <a:extLst>
              <a:ext uri="{FF2B5EF4-FFF2-40B4-BE49-F238E27FC236}">
                <a16:creationId xmlns:a16="http://schemas.microsoft.com/office/drawing/2014/main" id="{898612A8-E120-2543-AA3A-6A4A48103D6D}"/>
              </a:ext>
            </a:extLst>
          </p:cNvPr>
          <p:cNvSpPr txBox="1"/>
          <p:nvPr/>
        </p:nvSpPr>
        <p:spPr>
          <a:xfrm>
            <a:off x="3097788" y="1646354"/>
            <a:ext cx="1237947" cy="153888"/>
          </a:xfrm>
          <a:prstGeom prst="rect">
            <a:avLst/>
          </a:prstGeom>
          <a:noFill/>
        </p:spPr>
        <p:txBody>
          <a:bodyPr wrap="square" lIns="0" tIns="0" rIns="0" bIns="0" rtlCol="0">
            <a:spAutoFit/>
          </a:bodyPr>
          <a:lstStyle/>
          <a:p>
            <a:r>
              <a:rPr lang="en-GB" sz="1000" dirty="0">
                <a:latin typeface="Arial" panose="020B0604020202020204" pitchFamily="34" charset="0"/>
                <a:ea typeface="Aileron" charset="0"/>
                <a:cs typeface="Arial" panose="020B0604020202020204" pitchFamily="34" charset="0"/>
              </a:rPr>
              <a:t>Injection</a:t>
            </a:r>
            <a:endParaRPr lang="en-GB" sz="1000" dirty="0">
              <a:highlight>
                <a:srgbClr val="FF0000"/>
              </a:highlight>
              <a:latin typeface="Arial" panose="020B0604020202020204" pitchFamily="34" charset="0"/>
              <a:ea typeface="Aileron" charset="0"/>
              <a:cs typeface="Arial" panose="020B0604020202020204" pitchFamily="34" charset="0"/>
            </a:endParaRPr>
          </a:p>
        </p:txBody>
      </p:sp>
      <p:sp>
        <p:nvSpPr>
          <p:cNvPr id="52" name="TextBox 51">
            <a:extLst>
              <a:ext uri="{FF2B5EF4-FFF2-40B4-BE49-F238E27FC236}">
                <a16:creationId xmlns:a16="http://schemas.microsoft.com/office/drawing/2014/main" id="{BE1E9A32-5383-3A4A-BBE2-056F72509BE1}"/>
              </a:ext>
            </a:extLst>
          </p:cNvPr>
          <p:cNvSpPr txBox="1"/>
          <p:nvPr/>
        </p:nvSpPr>
        <p:spPr>
          <a:xfrm>
            <a:off x="5224256" y="3381758"/>
            <a:ext cx="1237947" cy="153888"/>
          </a:xfrm>
          <a:prstGeom prst="rect">
            <a:avLst/>
          </a:prstGeom>
          <a:noFill/>
        </p:spPr>
        <p:txBody>
          <a:bodyPr wrap="square" lIns="0" tIns="0" rIns="0" bIns="0" rtlCol="0">
            <a:spAutoFit/>
          </a:bodyPr>
          <a:lstStyle/>
          <a:p>
            <a:r>
              <a:rPr lang="en-GB" sz="1000" dirty="0">
                <a:latin typeface="Arial" panose="020B0604020202020204" pitchFamily="34" charset="0"/>
                <a:ea typeface="Aileron" charset="0"/>
                <a:cs typeface="Arial" panose="020B0604020202020204" pitchFamily="34" charset="0"/>
              </a:rPr>
              <a:t>Complete resection</a:t>
            </a:r>
            <a:endParaRPr lang="en-GB" sz="1000" dirty="0">
              <a:highlight>
                <a:srgbClr val="FF0000"/>
              </a:highlight>
              <a:latin typeface="Arial" panose="020B0604020202020204" pitchFamily="34" charset="0"/>
              <a:ea typeface="Aileron" charset="0"/>
              <a:cs typeface="Arial" panose="020B0604020202020204" pitchFamily="34" charset="0"/>
            </a:endParaRPr>
          </a:p>
        </p:txBody>
      </p:sp>
      <p:sp>
        <p:nvSpPr>
          <p:cNvPr id="53" name="TextBox 52">
            <a:extLst>
              <a:ext uri="{FF2B5EF4-FFF2-40B4-BE49-F238E27FC236}">
                <a16:creationId xmlns:a16="http://schemas.microsoft.com/office/drawing/2014/main" id="{7C83B369-89FE-AB40-B0A9-782118E5B913}"/>
              </a:ext>
            </a:extLst>
          </p:cNvPr>
          <p:cNvSpPr txBox="1"/>
          <p:nvPr/>
        </p:nvSpPr>
        <p:spPr>
          <a:xfrm>
            <a:off x="987945" y="3381758"/>
            <a:ext cx="1237947" cy="153888"/>
          </a:xfrm>
          <a:prstGeom prst="rect">
            <a:avLst/>
          </a:prstGeom>
          <a:noFill/>
        </p:spPr>
        <p:txBody>
          <a:bodyPr wrap="square" lIns="0" tIns="0" rIns="0" bIns="0" rtlCol="0">
            <a:spAutoFit/>
          </a:bodyPr>
          <a:lstStyle/>
          <a:p>
            <a:r>
              <a:rPr lang="en-GB" sz="1000" dirty="0">
                <a:latin typeface="Arial" panose="020B0604020202020204" pitchFamily="34" charset="0"/>
                <a:ea typeface="Aileron" charset="0"/>
                <a:cs typeface="Arial" panose="020B0604020202020204" pitchFamily="34" charset="0"/>
              </a:rPr>
              <a:t>Dissection</a:t>
            </a:r>
            <a:endParaRPr lang="en-GB" sz="1000" dirty="0">
              <a:highlight>
                <a:srgbClr val="FF0000"/>
              </a:highlight>
              <a:latin typeface="Arial" panose="020B0604020202020204" pitchFamily="34" charset="0"/>
              <a:ea typeface="Aileron" charset="0"/>
              <a:cs typeface="Arial" panose="020B0604020202020204" pitchFamily="34" charset="0"/>
            </a:endParaRPr>
          </a:p>
        </p:txBody>
      </p:sp>
      <p:sp>
        <p:nvSpPr>
          <p:cNvPr id="54" name="TextBox 53">
            <a:extLst>
              <a:ext uri="{FF2B5EF4-FFF2-40B4-BE49-F238E27FC236}">
                <a16:creationId xmlns:a16="http://schemas.microsoft.com/office/drawing/2014/main" id="{4C8BB487-A9B3-4048-9CCA-234D53D13CB3}"/>
              </a:ext>
            </a:extLst>
          </p:cNvPr>
          <p:cNvSpPr txBox="1"/>
          <p:nvPr/>
        </p:nvSpPr>
        <p:spPr>
          <a:xfrm>
            <a:off x="3097788" y="3381758"/>
            <a:ext cx="1649360" cy="153888"/>
          </a:xfrm>
          <a:prstGeom prst="rect">
            <a:avLst/>
          </a:prstGeom>
          <a:noFill/>
        </p:spPr>
        <p:txBody>
          <a:bodyPr wrap="square" lIns="0" tIns="0" rIns="0" bIns="0" rtlCol="0">
            <a:spAutoFit/>
          </a:bodyPr>
          <a:lstStyle/>
          <a:p>
            <a:r>
              <a:rPr lang="en-GB" sz="1000" dirty="0">
                <a:latin typeface="Arial" panose="020B0604020202020204" pitchFamily="34" charset="0"/>
                <a:ea typeface="Aileron" charset="0"/>
                <a:cs typeface="Arial" panose="020B0604020202020204" pitchFamily="34" charset="0"/>
              </a:rPr>
              <a:t>Proceeding dissection</a:t>
            </a:r>
            <a:endParaRPr lang="en-GB" sz="1000" dirty="0">
              <a:highlight>
                <a:srgbClr val="FF0000"/>
              </a:highlight>
              <a:latin typeface="Arial" panose="020B0604020202020204" pitchFamily="34" charset="0"/>
              <a:ea typeface="Aileron" charset="0"/>
              <a:cs typeface="Arial" panose="020B0604020202020204" pitchFamily="34" charset="0"/>
            </a:endParaRPr>
          </a:p>
        </p:txBody>
      </p:sp>
      <p:sp>
        <p:nvSpPr>
          <p:cNvPr id="55" name="TextBox 54">
            <a:extLst>
              <a:ext uri="{FF2B5EF4-FFF2-40B4-BE49-F238E27FC236}">
                <a16:creationId xmlns:a16="http://schemas.microsoft.com/office/drawing/2014/main" id="{E415D597-4EEB-E043-BD61-B74A03442917}"/>
              </a:ext>
            </a:extLst>
          </p:cNvPr>
          <p:cNvSpPr txBox="1"/>
          <p:nvPr/>
        </p:nvSpPr>
        <p:spPr>
          <a:xfrm>
            <a:off x="7013791" y="4896386"/>
            <a:ext cx="2232248" cy="369332"/>
          </a:xfrm>
          <a:prstGeom prst="rect">
            <a:avLst/>
          </a:prstGeom>
          <a:noFill/>
        </p:spPr>
        <p:txBody>
          <a:bodyPr wrap="square" rtlCol="0">
            <a:spAutoFit/>
          </a:bodyPr>
          <a:lstStyle/>
          <a:p>
            <a:r>
              <a:rPr lang="en-GB" b="1" dirty="0">
                <a:latin typeface="Arial" panose="020B0604020202020204" pitchFamily="34" charset="0"/>
                <a:ea typeface="Aileron" charset="0"/>
                <a:cs typeface="Arial" panose="020B0604020202020204" pitchFamily="34" charset="0"/>
              </a:rPr>
              <a:t>EMR</a:t>
            </a:r>
            <a:r>
              <a:rPr lang="en-GB" b="1" dirty="0">
                <a:highlight>
                  <a:srgbClr val="FF0000"/>
                </a:highlight>
                <a:latin typeface="Arial" panose="020B0604020202020204" pitchFamily="34" charset="0"/>
                <a:ea typeface="Aileron" charset="0"/>
                <a:cs typeface="Arial" panose="020B0604020202020204" pitchFamily="34" charset="0"/>
              </a:rPr>
              <a:t> </a:t>
            </a:r>
          </a:p>
        </p:txBody>
      </p:sp>
      <p:sp>
        <p:nvSpPr>
          <p:cNvPr id="56" name="TextBox 55">
            <a:extLst>
              <a:ext uri="{FF2B5EF4-FFF2-40B4-BE49-F238E27FC236}">
                <a16:creationId xmlns:a16="http://schemas.microsoft.com/office/drawing/2014/main" id="{FD60B2C3-3505-0946-9696-38F82769A902}"/>
              </a:ext>
            </a:extLst>
          </p:cNvPr>
          <p:cNvSpPr txBox="1"/>
          <p:nvPr/>
        </p:nvSpPr>
        <p:spPr>
          <a:xfrm>
            <a:off x="643823" y="1534621"/>
            <a:ext cx="386293" cy="369332"/>
          </a:xfrm>
          <a:prstGeom prst="rect">
            <a:avLst/>
          </a:prstGeom>
          <a:noFill/>
        </p:spPr>
        <p:txBody>
          <a:bodyPr wrap="square" rtlCol="0">
            <a:spAutoFit/>
          </a:bodyPr>
          <a:lstStyle/>
          <a:p>
            <a:r>
              <a:rPr lang="en-GB" b="1" dirty="0">
                <a:latin typeface="Arial" panose="020B0604020202020204" pitchFamily="34" charset="0"/>
                <a:ea typeface="Aileron" charset="0"/>
                <a:cs typeface="Arial" panose="020B0604020202020204" pitchFamily="34" charset="0"/>
              </a:rPr>
              <a:t>1.</a:t>
            </a:r>
          </a:p>
        </p:txBody>
      </p:sp>
      <p:sp>
        <p:nvSpPr>
          <p:cNvPr id="57" name="TextBox 56">
            <a:extLst>
              <a:ext uri="{FF2B5EF4-FFF2-40B4-BE49-F238E27FC236}">
                <a16:creationId xmlns:a16="http://schemas.microsoft.com/office/drawing/2014/main" id="{42DEE6B6-8123-B942-BE2A-FBE29E1F4999}"/>
              </a:ext>
            </a:extLst>
          </p:cNvPr>
          <p:cNvSpPr txBox="1"/>
          <p:nvPr/>
        </p:nvSpPr>
        <p:spPr>
          <a:xfrm>
            <a:off x="643823" y="3269292"/>
            <a:ext cx="386293" cy="369332"/>
          </a:xfrm>
          <a:prstGeom prst="rect">
            <a:avLst/>
          </a:prstGeom>
          <a:noFill/>
        </p:spPr>
        <p:txBody>
          <a:bodyPr wrap="square" rtlCol="0">
            <a:spAutoFit/>
          </a:bodyPr>
          <a:lstStyle/>
          <a:p>
            <a:r>
              <a:rPr lang="en-GB" b="1" dirty="0">
                <a:latin typeface="Arial" panose="020B0604020202020204" pitchFamily="34" charset="0"/>
                <a:ea typeface="Aileron" charset="0"/>
                <a:cs typeface="Arial" panose="020B0604020202020204" pitchFamily="34" charset="0"/>
              </a:rPr>
              <a:t>4.</a:t>
            </a:r>
          </a:p>
        </p:txBody>
      </p:sp>
      <p:sp>
        <p:nvSpPr>
          <p:cNvPr id="58" name="TextBox 57">
            <a:extLst>
              <a:ext uri="{FF2B5EF4-FFF2-40B4-BE49-F238E27FC236}">
                <a16:creationId xmlns:a16="http://schemas.microsoft.com/office/drawing/2014/main" id="{00D3CBC8-2DF6-E94D-98E7-A667909D494B}"/>
              </a:ext>
            </a:extLst>
          </p:cNvPr>
          <p:cNvSpPr txBox="1"/>
          <p:nvPr/>
        </p:nvSpPr>
        <p:spPr>
          <a:xfrm>
            <a:off x="2755011" y="1534621"/>
            <a:ext cx="386293" cy="369332"/>
          </a:xfrm>
          <a:prstGeom prst="rect">
            <a:avLst/>
          </a:prstGeom>
          <a:noFill/>
        </p:spPr>
        <p:txBody>
          <a:bodyPr wrap="square" rtlCol="0">
            <a:spAutoFit/>
          </a:bodyPr>
          <a:lstStyle/>
          <a:p>
            <a:r>
              <a:rPr lang="en-GB" b="1" dirty="0">
                <a:latin typeface="Arial" panose="020B0604020202020204" pitchFamily="34" charset="0"/>
                <a:ea typeface="Aileron" charset="0"/>
                <a:cs typeface="Arial" panose="020B0604020202020204" pitchFamily="34" charset="0"/>
              </a:rPr>
              <a:t>2.</a:t>
            </a:r>
          </a:p>
        </p:txBody>
      </p:sp>
      <p:sp>
        <p:nvSpPr>
          <p:cNvPr id="59" name="TextBox 58">
            <a:extLst>
              <a:ext uri="{FF2B5EF4-FFF2-40B4-BE49-F238E27FC236}">
                <a16:creationId xmlns:a16="http://schemas.microsoft.com/office/drawing/2014/main" id="{DED264B4-6512-3945-8DB0-D1B45451F876}"/>
              </a:ext>
            </a:extLst>
          </p:cNvPr>
          <p:cNvSpPr txBox="1"/>
          <p:nvPr/>
        </p:nvSpPr>
        <p:spPr>
          <a:xfrm>
            <a:off x="2755011" y="3269292"/>
            <a:ext cx="386293" cy="369332"/>
          </a:xfrm>
          <a:prstGeom prst="rect">
            <a:avLst/>
          </a:prstGeom>
          <a:noFill/>
        </p:spPr>
        <p:txBody>
          <a:bodyPr wrap="square" rtlCol="0">
            <a:spAutoFit/>
          </a:bodyPr>
          <a:lstStyle/>
          <a:p>
            <a:r>
              <a:rPr lang="en-GB" b="1" dirty="0">
                <a:latin typeface="Arial" panose="020B0604020202020204" pitchFamily="34" charset="0"/>
                <a:ea typeface="Aileron" charset="0"/>
                <a:cs typeface="Arial" panose="020B0604020202020204" pitchFamily="34" charset="0"/>
              </a:rPr>
              <a:t>5.</a:t>
            </a:r>
          </a:p>
        </p:txBody>
      </p:sp>
      <p:sp>
        <p:nvSpPr>
          <p:cNvPr id="60" name="TextBox 59">
            <a:extLst>
              <a:ext uri="{FF2B5EF4-FFF2-40B4-BE49-F238E27FC236}">
                <a16:creationId xmlns:a16="http://schemas.microsoft.com/office/drawing/2014/main" id="{E5BCEB50-4A49-6F46-8DC0-F51099C4183B}"/>
              </a:ext>
            </a:extLst>
          </p:cNvPr>
          <p:cNvSpPr txBox="1"/>
          <p:nvPr/>
        </p:nvSpPr>
        <p:spPr>
          <a:xfrm>
            <a:off x="4879645" y="1534621"/>
            <a:ext cx="386293" cy="369332"/>
          </a:xfrm>
          <a:prstGeom prst="rect">
            <a:avLst/>
          </a:prstGeom>
          <a:noFill/>
        </p:spPr>
        <p:txBody>
          <a:bodyPr wrap="square" rtlCol="0">
            <a:spAutoFit/>
          </a:bodyPr>
          <a:lstStyle/>
          <a:p>
            <a:r>
              <a:rPr lang="en-GB" b="1" dirty="0">
                <a:latin typeface="Arial" panose="020B0604020202020204" pitchFamily="34" charset="0"/>
                <a:ea typeface="Aileron" charset="0"/>
                <a:cs typeface="Arial" panose="020B0604020202020204" pitchFamily="34" charset="0"/>
              </a:rPr>
              <a:t>3.</a:t>
            </a:r>
          </a:p>
        </p:txBody>
      </p:sp>
      <p:sp>
        <p:nvSpPr>
          <p:cNvPr id="61" name="TextBox 60">
            <a:extLst>
              <a:ext uri="{FF2B5EF4-FFF2-40B4-BE49-F238E27FC236}">
                <a16:creationId xmlns:a16="http://schemas.microsoft.com/office/drawing/2014/main" id="{F565A74F-7A73-8347-9F2C-5929167555C7}"/>
              </a:ext>
            </a:extLst>
          </p:cNvPr>
          <p:cNvSpPr txBox="1"/>
          <p:nvPr/>
        </p:nvSpPr>
        <p:spPr>
          <a:xfrm>
            <a:off x="4879645" y="3269292"/>
            <a:ext cx="386293" cy="369332"/>
          </a:xfrm>
          <a:prstGeom prst="rect">
            <a:avLst/>
          </a:prstGeom>
          <a:noFill/>
        </p:spPr>
        <p:txBody>
          <a:bodyPr wrap="square" rtlCol="0">
            <a:spAutoFit/>
          </a:bodyPr>
          <a:lstStyle/>
          <a:p>
            <a:r>
              <a:rPr lang="en-GB" b="1" dirty="0">
                <a:latin typeface="Arial" panose="020B0604020202020204" pitchFamily="34" charset="0"/>
                <a:ea typeface="Aileron" charset="0"/>
                <a:cs typeface="Arial" panose="020B0604020202020204" pitchFamily="34" charset="0"/>
              </a:rPr>
              <a:t>6.</a:t>
            </a:r>
          </a:p>
        </p:txBody>
      </p:sp>
      <p:pic>
        <p:nvPicPr>
          <p:cNvPr id="6" name="Picture 5">
            <a:extLst>
              <a:ext uri="{FF2B5EF4-FFF2-40B4-BE49-F238E27FC236}">
                <a16:creationId xmlns:a16="http://schemas.microsoft.com/office/drawing/2014/main" id="{E295AC6A-C896-1A47-A28B-440A8B46E5E4}"/>
              </a:ext>
            </a:extLst>
          </p:cNvPr>
          <p:cNvPicPr>
            <a:picLocks noChangeAspect="1"/>
          </p:cNvPicPr>
          <p:nvPr/>
        </p:nvPicPr>
        <p:blipFill rotWithShape="1">
          <a:blip r:embed="rId4"/>
          <a:srcRect l="21329" t="51221"/>
          <a:stretch/>
        </p:blipFill>
        <p:spPr>
          <a:xfrm>
            <a:off x="7070476" y="3204519"/>
            <a:ext cx="4701648" cy="1659825"/>
          </a:xfrm>
          <a:prstGeom prst="rect">
            <a:avLst/>
          </a:prstGeom>
        </p:spPr>
      </p:pic>
      <p:pic>
        <p:nvPicPr>
          <p:cNvPr id="27" name="Picture 26">
            <a:extLst>
              <a:ext uri="{FF2B5EF4-FFF2-40B4-BE49-F238E27FC236}">
                <a16:creationId xmlns:a16="http://schemas.microsoft.com/office/drawing/2014/main" id="{16939DE1-AA69-6B47-8ACB-28DF60464B05}"/>
              </a:ext>
            </a:extLst>
          </p:cNvPr>
          <p:cNvPicPr>
            <a:picLocks noChangeAspect="1"/>
          </p:cNvPicPr>
          <p:nvPr/>
        </p:nvPicPr>
        <p:blipFill rotWithShape="1">
          <a:blip r:embed="rId4"/>
          <a:srcRect l="21329" t="-8334" b="51200"/>
          <a:stretch/>
        </p:blipFill>
        <p:spPr>
          <a:xfrm>
            <a:off x="7070476" y="1252152"/>
            <a:ext cx="4701648" cy="1944130"/>
          </a:xfrm>
          <a:prstGeom prst="rect">
            <a:avLst/>
          </a:prstGeom>
        </p:spPr>
      </p:pic>
      <p:pic>
        <p:nvPicPr>
          <p:cNvPr id="13" name="Picture 12">
            <a:extLst>
              <a:ext uri="{FF2B5EF4-FFF2-40B4-BE49-F238E27FC236}">
                <a16:creationId xmlns:a16="http://schemas.microsoft.com/office/drawing/2014/main" id="{CB714D9B-4092-1C4B-A87A-265DC505199E}"/>
              </a:ext>
            </a:extLst>
          </p:cNvPr>
          <p:cNvPicPr>
            <a:picLocks noChangeAspect="1"/>
          </p:cNvPicPr>
          <p:nvPr/>
        </p:nvPicPr>
        <p:blipFill>
          <a:blip r:embed="rId5"/>
          <a:stretch>
            <a:fillRect/>
          </a:stretch>
        </p:blipFill>
        <p:spPr>
          <a:xfrm>
            <a:off x="8574216" y="2047961"/>
            <a:ext cx="711200" cy="850900"/>
          </a:xfrm>
          <a:prstGeom prst="rect">
            <a:avLst/>
          </a:prstGeom>
        </p:spPr>
      </p:pic>
      <p:sp>
        <p:nvSpPr>
          <p:cNvPr id="30" name="TextBox 29">
            <a:extLst>
              <a:ext uri="{FF2B5EF4-FFF2-40B4-BE49-F238E27FC236}">
                <a16:creationId xmlns:a16="http://schemas.microsoft.com/office/drawing/2014/main" id="{FC07E6DD-89EE-7B42-83B0-6F32C697571A}"/>
              </a:ext>
            </a:extLst>
          </p:cNvPr>
          <p:cNvSpPr txBox="1"/>
          <p:nvPr/>
        </p:nvSpPr>
        <p:spPr>
          <a:xfrm>
            <a:off x="7127001" y="1534621"/>
            <a:ext cx="386293" cy="369332"/>
          </a:xfrm>
          <a:prstGeom prst="rect">
            <a:avLst/>
          </a:prstGeom>
          <a:noFill/>
        </p:spPr>
        <p:txBody>
          <a:bodyPr wrap="square" rtlCol="0">
            <a:spAutoFit/>
          </a:bodyPr>
          <a:lstStyle/>
          <a:p>
            <a:r>
              <a:rPr lang="en-GB" b="1" dirty="0">
                <a:latin typeface="Arial" panose="020B0604020202020204" pitchFamily="34" charset="0"/>
                <a:ea typeface="Aileron" charset="0"/>
                <a:cs typeface="Arial" panose="020B0604020202020204" pitchFamily="34" charset="0"/>
              </a:rPr>
              <a:t>1.</a:t>
            </a:r>
          </a:p>
        </p:txBody>
      </p:sp>
      <p:sp>
        <p:nvSpPr>
          <p:cNvPr id="31" name="TextBox 30">
            <a:extLst>
              <a:ext uri="{FF2B5EF4-FFF2-40B4-BE49-F238E27FC236}">
                <a16:creationId xmlns:a16="http://schemas.microsoft.com/office/drawing/2014/main" id="{A4FBBD0B-9EAC-CA4B-94DC-5B9FB4B951FD}"/>
              </a:ext>
            </a:extLst>
          </p:cNvPr>
          <p:cNvSpPr txBox="1"/>
          <p:nvPr/>
        </p:nvSpPr>
        <p:spPr>
          <a:xfrm>
            <a:off x="9598353" y="1534621"/>
            <a:ext cx="386293" cy="369332"/>
          </a:xfrm>
          <a:prstGeom prst="rect">
            <a:avLst/>
          </a:prstGeom>
          <a:noFill/>
        </p:spPr>
        <p:txBody>
          <a:bodyPr wrap="square" rtlCol="0">
            <a:spAutoFit/>
          </a:bodyPr>
          <a:lstStyle/>
          <a:p>
            <a:r>
              <a:rPr lang="en-GB" b="1" dirty="0">
                <a:latin typeface="Arial" panose="020B0604020202020204" pitchFamily="34" charset="0"/>
                <a:ea typeface="Aileron" charset="0"/>
                <a:cs typeface="Arial" panose="020B0604020202020204" pitchFamily="34" charset="0"/>
              </a:rPr>
              <a:t>2.</a:t>
            </a:r>
          </a:p>
        </p:txBody>
      </p:sp>
      <p:sp>
        <p:nvSpPr>
          <p:cNvPr id="32" name="TextBox 31">
            <a:extLst>
              <a:ext uri="{FF2B5EF4-FFF2-40B4-BE49-F238E27FC236}">
                <a16:creationId xmlns:a16="http://schemas.microsoft.com/office/drawing/2014/main" id="{3DDB5DF7-89B8-4749-9FF6-4968CE6CC4A4}"/>
              </a:ext>
            </a:extLst>
          </p:cNvPr>
          <p:cNvSpPr txBox="1"/>
          <p:nvPr/>
        </p:nvSpPr>
        <p:spPr>
          <a:xfrm>
            <a:off x="7127002" y="3269292"/>
            <a:ext cx="386293" cy="369332"/>
          </a:xfrm>
          <a:prstGeom prst="rect">
            <a:avLst/>
          </a:prstGeom>
          <a:noFill/>
        </p:spPr>
        <p:txBody>
          <a:bodyPr wrap="square" rtlCol="0">
            <a:spAutoFit/>
          </a:bodyPr>
          <a:lstStyle/>
          <a:p>
            <a:r>
              <a:rPr lang="en-GB" b="1" dirty="0">
                <a:latin typeface="Arial" panose="020B0604020202020204" pitchFamily="34" charset="0"/>
                <a:ea typeface="Aileron" charset="0"/>
                <a:cs typeface="Arial" panose="020B0604020202020204" pitchFamily="34" charset="0"/>
              </a:rPr>
              <a:t>3.</a:t>
            </a:r>
          </a:p>
        </p:txBody>
      </p:sp>
      <p:sp>
        <p:nvSpPr>
          <p:cNvPr id="33" name="TextBox 32">
            <a:extLst>
              <a:ext uri="{FF2B5EF4-FFF2-40B4-BE49-F238E27FC236}">
                <a16:creationId xmlns:a16="http://schemas.microsoft.com/office/drawing/2014/main" id="{B8E31A04-2995-3747-91AA-D0D8109BA0A1}"/>
              </a:ext>
            </a:extLst>
          </p:cNvPr>
          <p:cNvSpPr txBox="1"/>
          <p:nvPr/>
        </p:nvSpPr>
        <p:spPr>
          <a:xfrm>
            <a:off x="9598354" y="3269292"/>
            <a:ext cx="386293" cy="369332"/>
          </a:xfrm>
          <a:prstGeom prst="rect">
            <a:avLst/>
          </a:prstGeom>
          <a:noFill/>
        </p:spPr>
        <p:txBody>
          <a:bodyPr wrap="square" rtlCol="0">
            <a:spAutoFit/>
          </a:bodyPr>
          <a:lstStyle/>
          <a:p>
            <a:r>
              <a:rPr lang="en-GB" b="1" dirty="0">
                <a:latin typeface="Arial" panose="020B0604020202020204" pitchFamily="34" charset="0"/>
                <a:ea typeface="Aileron" charset="0"/>
                <a:cs typeface="Arial" panose="020B0604020202020204" pitchFamily="34" charset="0"/>
              </a:rPr>
              <a:t>4.</a:t>
            </a:r>
          </a:p>
        </p:txBody>
      </p:sp>
      <p:sp>
        <p:nvSpPr>
          <p:cNvPr id="2" name="Text Placeholder 3">
            <a:extLst>
              <a:ext uri="{FF2B5EF4-FFF2-40B4-BE49-F238E27FC236}">
                <a16:creationId xmlns:a16="http://schemas.microsoft.com/office/drawing/2014/main" id="{CE9FD972-6EA8-CF24-FB5E-01244BB96198}"/>
              </a:ext>
            </a:extLst>
          </p:cNvPr>
          <p:cNvSpPr>
            <a:spLocks noGrp="1"/>
          </p:cNvSpPr>
          <p:nvPr>
            <p:ph sz="quarter" idx="15"/>
          </p:nvPr>
        </p:nvSpPr>
        <p:spPr>
          <a:xfrm>
            <a:off x="620183" y="6021289"/>
            <a:ext cx="10180339" cy="700188"/>
          </a:xfrm>
        </p:spPr>
        <p:txBody>
          <a:bodyPr anchor="b"/>
          <a:lstStyle/>
          <a:p>
            <a:r>
              <a:rPr lang="en-GB" dirty="0">
                <a:solidFill>
                  <a:schemeClr val="tx2"/>
                </a:solidFill>
              </a:rPr>
              <a:t>EMR, endoscopic mucosal resection; ESD, endoscopic submucosal dissection</a:t>
            </a:r>
          </a:p>
          <a:p>
            <a:r>
              <a:rPr lang="en-GB" dirty="0">
                <a:solidFill>
                  <a:schemeClr val="tx2"/>
                </a:solidFill>
                <a:hlinkClick r:id="rId6">
                  <a:extLst>
                    <a:ext uri="{A12FA001-AC4F-418D-AE19-62706E023703}">
                      <ahyp:hlinkClr xmlns:ahyp="http://schemas.microsoft.com/office/drawing/2018/hyperlinkcolor" val="tx"/>
                    </a:ext>
                  </a:extLst>
                </a:hlinkClick>
              </a:rPr>
              <a:t>https://www.adventhealth.com/sites/default/files/assets/cie-understanding-endoscopic-mucosal-resection_0.pdf</a:t>
            </a:r>
            <a:r>
              <a:rPr lang="en-GB" dirty="0">
                <a:solidFill>
                  <a:schemeClr val="tx2"/>
                </a:solidFill>
              </a:rPr>
              <a:t> (accessed March 2023) </a:t>
            </a:r>
          </a:p>
        </p:txBody>
      </p:sp>
    </p:spTree>
    <p:extLst>
      <p:ext uri="{BB962C8B-B14F-4D97-AF65-F5344CB8AC3E}">
        <p14:creationId xmlns:p14="http://schemas.microsoft.com/office/powerpoint/2010/main" val="277822835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
          <p:cNvSpPr txBox="1">
            <a:spLocks noGrp="1"/>
          </p:cNvSpPr>
          <p:nvPr>
            <p:ph type="title"/>
          </p:nvPr>
        </p:nvSpPr>
        <p:spPr/>
        <p:txBody>
          <a:bodyPr/>
          <a:lstStyle/>
          <a:p>
            <a:r>
              <a:rPr lang="en-GB" dirty="0"/>
              <a:t>APPENDICEAL NEUROENDOCRINE TUMOuRS (ANET</a:t>
            </a:r>
            <a:r>
              <a:rPr lang="en-GB" cap="none" dirty="0"/>
              <a:t>s</a:t>
            </a:r>
            <a:r>
              <a:rPr lang="en-GB" dirty="0"/>
              <a:t>)</a:t>
            </a:r>
          </a:p>
        </p:txBody>
      </p:sp>
      <p:sp>
        <p:nvSpPr>
          <p:cNvPr id="147" name="Google Shape;147;p8"/>
          <p:cNvSpPr txBox="1">
            <a:spLocks noGrp="1"/>
          </p:cNvSpPr>
          <p:nvPr>
            <p:ph type="sldNum" idx="4"/>
          </p:nvPr>
        </p:nvSpPr>
        <p:spPr/>
        <p:txBody>
          <a:bodyPr/>
          <a:lstStyle/>
          <a:p>
            <a:fld id="{00000000-1234-1234-1234-123412341234}" type="slidenum">
              <a:rPr lang="en-GB" smtClean="0"/>
              <a:pPr/>
              <a:t>24</a:t>
            </a:fld>
            <a:endParaRPr lang="en-GB" dirty="0"/>
          </a:p>
        </p:txBody>
      </p:sp>
    </p:spTree>
    <p:extLst>
      <p:ext uri="{BB962C8B-B14F-4D97-AF65-F5344CB8AC3E}">
        <p14:creationId xmlns:p14="http://schemas.microsoft.com/office/powerpoint/2010/main" val="131421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975D-4BF3-2548-821F-708B6DD4C0A4}"/>
              </a:ext>
            </a:extLst>
          </p:cNvPr>
          <p:cNvSpPr>
            <a:spLocks noGrp="1"/>
          </p:cNvSpPr>
          <p:nvPr>
            <p:ph type="title"/>
          </p:nvPr>
        </p:nvSpPr>
        <p:spPr/>
        <p:txBody>
          <a:bodyPr/>
          <a:lstStyle/>
          <a:p>
            <a:r>
              <a:rPr lang="en-GB" dirty="0"/>
              <a:t>Appendiceal neuroendocrine tumours – </a:t>
            </a:r>
            <a:br>
              <a:rPr lang="en-GB" dirty="0"/>
            </a:br>
            <a:r>
              <a:rPr lang="en-GB" dirty="0"/>
              <a:t>overview and diagnosis</a:t>
            </a:r>
          </a:p>
        </p:txBody>
      </p:sp>
      <p:sp>
        <p:nvSpPr>
          <p:cNvPr id="3" name="Content Placeholder 2">
            <a:extLst>
              <a:ext uri="{FF2B5EF4-FFF2-40B4-BE49-F238E27FC236}">
                <a16:creationId xmlns:a16="http://schemas.microsoft.com/office/drawing/2014/main" id="{788B372F-BF40-A34E-A5FC-6CB048B380E6}"/>
              </a:ext>
            </a:extLst>
          </p:cNvPr>
          <p:cNvSpPr>
            <a:spLocks noGrp="1"/>
          </p:cNvSpPr>
          <p:nvPr>
            <p:ph sz="quarter" idx="14"/>
          </p:nvPr>
        </p:nvSpPr>
        <p:spPr/>
        <p:txBody>
          <a:bodyPr/>
          <a:lstStyle/>
          <a:p>
            <a:endParaRPr lang="en-GB" dirty="0"/>
          </a:p>
          <a:p>
            <a:r>
              <a:rPr lang="en-GB" dirty="0"/>
              <a:t>The </a:t>
            </a:r>
            <a:r>
              <a:rPr lang="en-GB" b="1" dirty="0">
                <a:solidFill>
                  <a:schemeClr val="accent1"/>
                </a:solidFill>
              </a:rPr>
              <a:t>prognosis of lower stage appendiceal NETs is excellent </a:t>
            </a:r>
            <a:r>
              <a:rPr lang="en-GB" dirty="0"/>
              <a:t>with more than 90% survival probability at 10 years and an overall risk of metastases of &lt;10%</a:t>
            </a:r>
          </a:p>
          <a:p>
            <a:r>
              <a:rPr lang="en-GB" dirty="0"/>
              <a:t>No characteristic tumour specific symptoms</a:t>
            </a:r>
          </a:p>
          <a:p>
            <a:r>
              <a:rPr lang="en-GB" dirty="0"/>
              <a:t>In most cases incidentally found during surgery for appendicitis</a:t>
            </a:r>
          </a:p>
          <a:p>
            <a:r>
              <a:rPr lang="en-GB" dirty="0"/>
              <a:t>Histopathologically confirmed patients can be referred to NET centres of excellence for a multidisciplinary approach and treatment</a:t>
            </a:r>
          </a:p>
        </p:txBody>
      </p:sp>
      <p:sp>
        <p:nvSpPr>
          <p:cNvPr id="4" name="Slide Number Placeholder 3">
            <a:extLst>
              <a:ext uri="{FF2B5EF4-FFF2-40B4-BE49-F238E27FC236}">
                <a16:creationId xmlns:a16="http://schemas.microsoft.com/office/drawing/2014/main" id="{365B6045-179C-F34A-BF9A-BB269BB04E10}"/>
              </a:ext>
            </a:extLst>
          </p:cNvPr>
          <p:cNvSpPr>
            <a:spLocks noGrp="1"/>
          </p:cNvSpPr>
          <p:nvPr>
            <p:ph type="sldNum" sz="quarter" idx="4"/>
          </p:nvPr>
        </p:nvSpPr>
        <p:spPr/>
        <p:txBody>
          <a:bodyPr/>
          <a:lstStyle/>
          <a:p>
            <a:fld id="{FCE43C0F-8A7B-3A4B-9DB5-B3472E36E833}" type="slidenum">
              <a:rPr lang="en-GB" smtClean="0"/>
              <a:pPr/>
              <a:t>25</a:t>
            </a:fld>
            <a:endParaRPr lang="en-GB" dirty="0"/>
          </a:p>
        </p:txBody>
      </p:sp>
      <p:sp>
        <p:nvSpPr>
          <p:cNvPr id="5" name="Content Placeholder 4">
            <a:extLst>
              <a:ext uri="{FF2B5EF4-FFF2-40B4-BE49-F238E27FC236}">
                <a16:creationId xmlns:a16="http://schemas.microsoft.com/office/drawing/2014/main" id="{90DFCDD1-3516-A448-97FC-7EDC5E8A6A36}"/>
              </a:ext>
            </a:extLst>
          </p:cNvPr>
          <p:cNvSpPr>
            <a:spLocks noGrp="1"/>
          </p:cNvSpPr>
          <p:nvPr>
            <p:ph sz="quarter" idx="15"/>
          </p:nvPr>
        </p:nvSpPr>
        <p:spPr/>
        <p:txBody>
          <a:bodyPr anchor="b"/>
          <a:lstStyle/>
          <a:p>
            <a:pPr>
              <a:lnSpc>
                <a:spcPct val="90000"/>
              </a:lnSpc>
            </a:pPr>
            <a:r>
              <a:rPr lang="en-GB" dirty="0">
                <a:solidFill>
                  <a:schemeClr val="tx2"/>
                </a:solidFill>
              </a:rPr>
              <a:t>NET, neuroendocrine tumour</a:t>
            </a:r>
          </a:p>
          <a:p>
            <a:pPr>
              <a:lnSpc>
                <a:spcPct val="90000"/>
              </a:lnSpc>
            </a:pPr>
            <a:r>
              <a:rPr lang="en-GB" dirty="0">
                <a:solidFill>
                  <a:schemeClr val="tx2"/>
                </a:solidFill>
              </a:rPr>
              <a:t>Volante M, et al. Pathologica. 2021;113:19-27; Pape U-F, et al. Neuroendocrinology. 2016;103:144-152</a:t>
            </a:r>
          </a:p>
        </p:txBody>
      </p:sp>
    </p:spTree>
    <p:extLst>
      <p:ext uri="{BB962C8B-B14F-4D97-AF65-F5344CB8AC3E}">
        <p14:creationId xmlns:p14="http://schemas.microsoft.com/office/powerpoint/2010/main" val="45011488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1fed0d9d814_0_1"/>
          <p:cNvSpPr txBox="1">
            <a:spLocks noGrp="1"/>
          </p:cNvSpPr>
          <p:nvPr>
            <p:ph type="title"/>
          </p:nvPr>
        </p:nvSpPr>
        <p:spPr/>
        <p:txBody>
          <a:bodyPr/>
          <a:lstStyle/>
          <a:p>
            <a:r>
              <a:rPr lang="en-GB" dirty="0"/>
              <a:t>ANET</a:t>
            </a:r>
            <a:r>
              <a:rPr lang="en-GB" cap="none" dirty="0"/>
              <a:t>s</a:t>
            </a:r>
            <a:r>
              <a:rPr lang="en-GB" dirty="0"/>
              <a:t> – Management and RECENT DEVELOPMENTS</a:t>
            </a:r>
          </a:p>
        </p:txBody>
      </p:sp>
      <p:sp>
        <p:nvSpPr>
          <p:cNvPr id="6" name="Content Placeholder 5">
            <a:extLst>
              <a:ext uri="{FF2B5EF4-FFF2-40B4-BE49-F238E27FC236}">
                <a16:creationId xmlns:a16="http://schemas.microsoft.com/office/drawing/2014/main" id="{E7C8A791-3999-2D4C-8104-BE51DAC53458}"/>
              </a:ext>
            </a:extLst>
          </p:cNvPr>
          <p:cNvSpPr>
            <a:spLocks noGrp="1"/>
          </p:cNvSpPr>
          <p:nvPr>
            <p:ph sz="quarter" idx="14"/>
          </p:nvPr>
        </p:nvSpPr>
        <p:spPr>
          <a:xfrm>
            <a:off x="620184" y="3933056"/>
            <a:ext cx="10962216" cy="2017744"/>
          </a:xfrm>
        </p:spPr>
        <p:txBody>
          <a:bodyPr/>
          <a:lstStyle/>
          <a:p>
            <a:pPr lvl="0"/>
            <a:r>
              <a:rPr lang="en-GB" dirty="0"/>
              <a:t>Retrospective cohort study</a:t>
            </a:r>
          </a:p>
          <a:p>
            <a:pPr lvl="0"/>
            <a:r>
              <a:rPr lang="en-GB" dirty="0"/>
              <a:t>Pooled data from 40 hospitals in 15 European countries</a:t>
            </a:r>
          </a:p>
          <a:p>
            <a:pPr lvl="0"/>
            <a:r>
              <a:rPr lang="en-GB" dirty="0"/>
              <a:t>Patients of any age and ECOG PS</a:t>
            </a:r>
          </a:p>
          <a:p>
            <a:pPr lvl="0"/>
            <a:r>
              <a:rPr lang="en-GB" dirty="0"/>
              <a:t>Histopathologically confirmed ANETs sized 1-2 cm</a:t>
            </a:r>
          </a:p>
        </p:txBody>
      </p:sp>
      <p:sp>
        <p:nvSpPr>
          <p:cNvPr id="237" name="Slide Number Placeholder 3">
            <a:extLst>
              <a:ext uri="{FF2B5EF4-FFF2-40B4-BE49-F238E27FC236}">
                <a16:creationId xmlns:a16="http://schemas.microsoft.com/office/drawing/2014/main" id="{D466A01D-CB64-807B-E8FA-727A72EE1124}"/>
              </a:ext>
            </a:extLst>
          </p:cNvPr>
          <p:cNvSpPr>
            <a:spLocks noGrp="1"/>
          </p:cNvSpPr>
          <p:nvPr>
            <p:ph type="sldNum" sz="quarter" idx="4"/>
          </p:nvPr>
        </p:nvSpPr>
        <p:spPr/>
        <p:txBody>
          <a:bodyPr/>
          <a:lstStyle/>
          <a:p>
            <a:fld id="{FCE43C0F-8A7B-3A4B-9DB5-B3472E36E833}" type="slidenum">
              <a:rPr lang="en-GB" smtClean="0"/>
              <a:pPr/>
              <a:t>26</a:t>
            </a:fld>
            <a:endParaRPr lang="en-GB" dirty="0"/>
          </a:p>
        </p:txBody>
      </p:sp>
      <p:sp>
        <p:nvSpPr>
          <p:cNvPr id="229" name="Google Shape;229;g1fed0d9d814_0_1"/>
          <p:cNvSpPr txBox="1">
            <a:spLocks noGrp="1"/>
          </p:cNvSpPr>
          <p:nvPr>
            <p:ph sz="quarter" idx="15"/>
          </p:nvPr>
        </p:nvSpPr>
        <p:spPr/>
        <p:txBody>
          <a:bodyPr anchor="b"/>
          <a:lstStyle/>
          <a:p>
            <a:r>
              <a:rPr lang="en-GB" dirty="0">
                <a:solidFill>
                  <a:schemeClr val="tx2"/>
                </a:solidFill>
              </a:rPr>
              <a:t>ANET, appendiceal NET; ECOG PS, Eastern Cooperative Oncology Group performance status; NET, neuroendocrine tumour</a:t>
            </a:r>
          </a:p>
          <a:p>
            <a:r>
              <a:rPr lang="en-GB" dirty="0">
                <a:solidFill>
                  <a:schemeClr val="tx2"/>
                </a:solidFill>
              </a:rPr>
              <a:t>Nesti C, et al. Lancet Oncol. 2023. 24:187-94</a:t>
            </a:r>
          </a:p>
        </p:txBody>
      </p:sp>
      <p:sp>
        <p:nvSpPr>
          <p:cNvPr id="15" name="Rounded Rectangle 14">
            <a:extLst>
              <a:ext uri="{FF2B5EF4-FFF2-40B4-BE49-F238E27FC236}">
                <a16:creationId xmlns:a16="http://schemas.microsoft.com/office/drawing/2014/main" id="{02F04DB7-DF56-EF40-BA96-B41C1EE64D7D}"/>
              </a:ext>
            </a:extLst>
          </p:cNvPr>
          <p:cNvSpPr/>
          <p:nvPr/>
        </p:nvSpPr>
        <p:spPr>
          <a:xfrm>
            <a:off x="620184" y="2794854"/>
            <a:ext cx="10962216" cy="864096"/>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The SurvivApp trial found evidence that right-sided hemicolectomy is not indicated in </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patients with 1-2 cm tumours who had complete resection, via appendectomy</a:t>
            </a:r>
          </a:p>
        </p:txBody>
      </p:sp>
      <p:graphicFrame>
        <p:nvGraphicFramePr>
          <p:cNvPr id="3" name="Table 2">
            <a:extLst>
              <a:ext uri="{FF2B5EF4-FFF2-40B4-BE49-F238E27FC236}">
                <a16:creationId xmlns:a16="http://schemas.microsoft.com/office/drawing/2014/main" id="{4848DD20-156B-73C4-2C15-7D19D67A82AE}"/>
              </a:ext>
            </a:extLst>
          </p:cNvPr>
          <p:cNvGraphicFramePr>
            <a:graphicFrameLocks noGrp="1"/>
          </p:cNvGraphicFramePr>
          <p:nvPr>
            <p:extLst>
              <p:ext uri="{D42A27DB-BD31-4B8C-83A1-F6EECF244321}">
                <p14:modId xmlns:p14="http://schemas.microsoft.com/office/powerpoint/2010/main" val="1005760727"/>
              </p:ext>
            </p:extLst>
          </p:nvPr>
        </p:nvGraphicFramePr>
        <p:xfrm>
          <a:off x="619201" y="1123200"/>
          <a:ext cx="10009112" cy="1313280"/>
        </p:xfrm>
        <a:graphic>
          <a:graphicData uri="http://schemas.openxmlformats.org/drawingml/2006/table">
            <a:tbl>
              <a:tblPr firstRow="1" bandRow="1">
                <a:tableStyleId>{5C22544A-7EE6-4342-B048-85BDC9FD1C3A}</a:tableStyleId>
              </a:tblPr>
              <a:tblGrid>
                <a:gridCol w="1908514">
                  <a:extLst>
                    <a:ext uri="{9D8B030D-6E8A-4147-A177-3AD203B41FA5}">
                      <a16:colId xmlns:a16="http://schemas.microsoft.com/office/drawing/2014/main" val="4174306713"/>
                    </a:ext>
                  </a:extLst>
                </a:gridCol>
                <a:gridCol w="8100598">
                  <a:extLst>
                    <a:ext uri="{9D8B030D-6E8A-4147-A177-3AD203B41FA5}">
                      <a16:colId xmlns:a16="http://schemas.microsoft.com/office/drawing/2014/main" val="3189492059"/>
                    </a:ext>
                  </a:extLst>
                </a:gridCol>
              </a:tblGrid>
              <a:tr h="223010">
                <a:tc>
                  <a:txBody>
                    <a:bodyPr/>
                    <a:lstStyle/>
                    <a:p>
                      <a:pPr>
                        <a:lnSpc>
                          <a:spcPct val="100000"/>
                        </a:lnSpc>
                        <a:spcBef>
                          <a:spcPts val="0"/>
                        </a:spcBef>
                        <a:spcAft>
                          <a:spcPts val="600"/>
                        </a:spcAft>
                      </a:pPr>
                      <a:r>
                        <a:rPr lang="en-GB" b="1" i="0" dirty="0">
                          <a:latin typeface="Arial" panose="020B0604020202020204" pitchFamily="34" charset="0"/>
                          <a:cs typeface="Arial" panose="020B0604020202020204" pitchFamily="34" charset="0"/>
                        </a:rPr>
                        <a:t>Tumour size</a:t>
                      </a:r>
                      <a:endParaRPr lang="en-HU" b="1" i="0" dirty="0">
                        <a:latin typeface="Arial" panose="020B0604020202020204" pitchFamily="34" charset="0"/>
                        <a:cs typeface="Arial" panose="020B0604020202020204" pitchFamily="34" charset="0"/>
                      </a:endParaRPr>
                    </a:p>
                  </a:txBody>
                  <a:tcPr marT="81720" marB="81720"/>
                </a:tc>
                <a:tc>
                  <a:txBody>
                    <a:bodyPr/>
                    <a:lstStyle/>
                    <a:p>
                      <a:pPr>
                        <a:lnSpc>
                          <a:spcPct val="100000"/>
                        </a:lnSpc>
                        <a:spcBef>
                          <a:spcPts val="0"/>
                        </a:spcBef>
                        <a:spcAft>
                          <a:spcPts val="600"/>
                        </a:spcAft>
                      </a:pPr>
                      <a:r>
                        <a:rPr lang="en-US" b="1" i="0" dirty="0">
                          <a:latin typeface="Arial" panose="020B0604020202020204" pitchFamily="34" charset="0"/>
                          <a:cs typeface="Arial" panose="020B0604020202020204" pitchFamily="34" charset="0"/>
                        </a:rPr>
                        <a:t>Intervention</a:t>
                      </a:r>
                      <a:endParaRPr lang="en-HU" b="1" i="0" dirty="0">
                        <a:latin typeface="Arial" panose="020B0604020202020204" pitchFamily="34" charset="0"/>
                        <a:cs typeface="Arial" panose="020B0604020202020204" pitchFamily="34" charset="0"/>
                      </a:endParaRPr>
                    </a:p>
                  </a:txBody>
                  <a:tcPr marT="81720" marB="81720"/>
                </a:tc>
                <a:extLst>
                  <a:ext uri="{0D108BD9-81ED-4DB2-BD59-A6C34878D82A}">
                    <a16:rowId xmlns:a16="http://schemas.microsoft.com/office/drawing/2014/main" val="505542556"/>
                  </a:ext>
                </a:extLst>
              </a:tr>
              <a:tr h="415358">
                <a:tc>
                  <a:txBody>
                    <a:bodyPr/>
                    <a:lstStyle/>
                    <a:p>
                      <a:pPr>
                        <a:lnSpc>
                          <a:spcPct val="100000"/>
                        </a:lnSpc>
                        <a:spcBef>
                          <a:spcPts val="0"/>
                        </a:spcBef>
                        <a:spcAft>
                          <a:spcPts val="600"/>
                        </a:spcAft>
                      </a:pPr>
                      <a:r>
                        <a:rPr lang="en-GB" b="0" i="0" dirty="0">
                          <a:latin typeface="Arial" panose="020B0604020202020204" pitchFamily="34" charset="0"/>
                          <a:cs typeface="Arial" panose="020B0604020202020204" pitchFamily="34" charset="0"/>
                        </a:rPr>
                        <a:t>&lt;2 cm</a:t>
                      </a:r>
                      <a:endParaRPr lang="en-HU" b="0" i="0" dirty="0">
                        <a:latin typeface="Arial" panose="020B0604020202020204" pitchFamily="34" charset="0"/>
                        <a:cs typeface="Arial" panose="020B0604020202020204" pitchFamily="34" charset="0"/>
                      </a:endParaRPr>
                    </a:p>
                  </a:txBody>
                  <a:tcPr marT="81720" marB="81720"/>
                </a:tc>
                <a:tc>
                  <a:txBody>
                    <a:bodyPr/>
                    <a:lstStyle/>
                    <a:p>
                      <a:pPr marL="285750" indent="-285750">
                        <a:buFont typeface="Arial" panose="020B0604020202020204" pitchFamily="34" charset="0"/>
                        <a:buChar char="•"/>
                      </a:pPr>
                      <a:r>
                        <a:rPr lang="en-GB" sz="1800" b="0" i="0" dirty="0">
                          <a:latin typeface="Arial" panose="020B0604020202020204" pitchFamily="34" charset="0"/>
                          <a:cs typeface="Arial" panose="020B0604020202020204" pitchFamily="34" charset="0"/>
                        </a:rPr>
                        <a:t>Simple appendectomy</a:t>
                      </a:r>
                      <a:endParaRPr lang="en-HU" sz="1800" b="0" i="0" dirty="0">
                        <a:latin typeface="Arial" panose="020B0604020202020204" pitchFamily="34" charset="0"/>
                        <a:cs typeface="Arial" panose="020B0604020202020204" pitchFamily="34" charset="0"/>
                      </a:endParaRPr>
                    </a:p>
                  </a:txBody>
                  <a:tcPr marT="81720" marB="81720"/>
                </a:tc>
                <a:extLst>
                  <a:ext uri="{0D108BD9-81ED-4DB2-BD59-A6C34878D82A}">
                    <a16:rowId xmlns:a16="http://schemas.microsoft.com/office/drawing/2014/main" val="745582382"/>
                  </a:ext>
                </a:extLst>
              </a:tr>
              <a:tr h="362757">
                <a:tc>
                  <a:txBody>
                    <a:bodyPr/>
                    <a:lstStyle/>
                    <a:p>
                      <a:pPr>
                        <a:lnSpc>
                          <a:spcPct val="100000"/>
                        </a:lnSpc>
                        <a:spcBef>
                          <a:spcPts val="0"/>
                        </a:spcBef>
                        <a:spcAft>
                          <a:spcPts val="600"/>
                        </a:spcAft>
                      </a:pPr>
                      <a:r>
                        <a:rPr lang="en-GB" b="0" i="0" dirty="0">
                          <a:latin typeface="Arial" panose="020B0604020202020204" pitchFamily="34" charset="0"/>
                          <a:cs typeface="Arial" panose="020B0604020202020204" pitchFamily="34" charset="0"/>
                        </a:rPr>
                        <a:t>&gt;2 cm</a:t>
                      </a:r>
                      <a:endParaRPr lang="en-HU" b="0" i="0" dirty="0">
                        <a:latin typeface="Arial" panose="020B0604020202020204" pitchFamily="34" charset="0"/>
                        <a:cs typeface="Arial" panose="020B0604020202020204" pitchFamily="34" charset="0"/>
                      </a:endParaRPr>
                    </a:p>
                  </a:txBody>
                  <a:tcPr marT="81720" marB="81720"/>
                </a:tc>
                <a:tc>
                  <a:txBody>
                    <a:bodyPr/>
                    <a:lstStyle/>
                    <a:p>
                      <a:pPr marL="285750" indent="-285750">
                        <a:buFont typeface="Arial" panose="020B0604020202020204" pitchFamily="34" charset="0"/>
                        <a:buChar char="•"/>
                      </a:pPr>
                      <a:r>
                        <a:rPr lang="en-HU" b="0" i="0" dirty="0">
                          <a:latin typeface="Arial" panose="020B0604020202020204" pitchFamily="34" charset="0"/>
                          <a:cs typeface="Arial" panose="020B0604020202020204" pitchFamily="34" charset="0"/>
                        </a:rPr>
                        <a:t>Simple appendectomy </a:t>
                      </a:r>
                      <a:r>
                        <a:rPr lang="en-HU" b="0" i="0">
                          <a:latin typeface="Arial" panose="020B0604020202020204" pitchFamily="34" charset="0"/>
                          <a:cs typeface="Arial" panose="020B0604020202020204" pitchFamily="34" charset="0"/>
                        </a:rPr>
                        <a:t>with right</a:t>
                      </a:r>
                      <a:r>
                        <a:rPr lang="es-ES" b="0" i="0" dirty="0">
                          <a:latin typeface="Arial" panose="020B0604020202020204" pitchFamily="34" charset="0"/>
                          <a:cs typeface="Arial" panose="020B0604020202020204" pitchFamily="34" charset="0"/>
                        </a:rPr>
                        <a:t>-</a:t>
                      </a:r>
                      <a:r>
                        <a:rPr lang="es-ES" b="0" i="0" dirty="0" err="1">
                          <a:latin typeface="Arial" panose="020B0604020202020204" pitchFamily="34" charset="0"/>
                          <a:cs typeface="Arial" panose="020B0604020202020204" pitchFamily="34" charset="0"/>
                        </a:rPr>
                        <a:t>sided</a:t>
                      </a:r>
                      <a:r>
                        <a:rPr lang="en-HU" b="0" i="0">
                          <a:latin typeface="Arial" panose="020B0604020202020204" pitchFamily="34" charset="0"/>
                          <a:cs typeface="Arial" panose="020B0604020202020204" pitchFamily="34" charset="0"/>
                        </a:rPr>
                        <a:t> </a:t>
                      </a:r>
                      <a:r>
                        <a:rPr lang="en-HU" b="0" i="0" dirty="0">
                          <a:latin typeface="Arial" panose="020B0604020202020204" pitchFamily="34" charset="0"/>
                          <a:cs typeface="Arial" panose="020B0604020202020204" pitchFamily="34" charset="0"/>
                        </a:rPr>
                        <a:t>hemicolectomy</a:t>
                      </a:r>
                    </a:p>
                  </a:txBody>
                  <a:tcPr marT="81720" marB="81720"/>
                </a:tc>
                <a:extLst>
                  <a:ext uri="{0D108BD9-81ED-4DB2-BD59-A6C34878D82A}">
                    <a16:rowId xmlns:a16="http://schemas.microsoft.com/office/drawing/2014/main" val="2548769956"/>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5891C-57C0-5931-275D-B41A88C5559B}"/>
              </a:ext>
            </a:extLst>
          </p:cNvPr>
          <p:cNvSpPr>
            <a:spLocks noGrp="1"/>
          </p:cNvSpPr>
          <p:nvPr>
            <p:ph type="title"/>
          </p:nvPr>
        </p:nvSpPr>
        <p:spPr>
          <a:xfrm>
            <a:off x="619201" y="259200"/>
            <a:ext cx="10963199" cy="864000"/>
          </a:xfrm>
        </p:spPr>
        <p:txBody>
          <a:bodyPr/>
          <a:lstStyle/>
          <a:p>
            <a:pPr lvl="0"/>
            <a:r>
              <a:rPr lang="en-GB" noProof="0" dirty="0"/>
              <a:t>S</a:t>
            </a:r>
            <a:r>
              <a:rPr lang="en-GB" cap="none" noProof="0" dirty="0"/>
              <a:t>urviv</a:t>
            </a:r>
            <a:r>
              <a:rPr lang="en-GB" noProof="0" dirty="0"/>
              <a:t>A</a:t>
            </a:r>
            <a:r>
              <a:rPr lang="en-GB" cap="none" noProof="0" dirty="0"/>
              <a:t>pp</a:t>
            </a:r>
            <a:r>
              <a:rPr lang="en-GB" noProof="0" dirty="0"/>
              <a:t> </a:t>
            </a:r>
            <a:r>
              <a:rPr lang="en-GB" dirty="0"/>
              <a:t>– results and discussion</a:t>
            </a:r>
          </a:p>
        </p:txBody>
      </p:sp>
      <p:sp>
        <p:nvSpPr>
          <p:cNvPr id="10" name="Text Placeholder 9">
            <a:extLst>
              <a:ext uri="{FF2B5EF4-FFF2-40B4-BE49-F238E27FC236}">
                <a16:creationId xmlns:a16="http://schemas.microsoft.com/office/drawing/2014/main" id="{13DAAED4-8E58-2CD5-E8FF-C7526247C5AC}"/>
              </a:ext>
            </a:extLst>
          </p:cNvPr>
          <p:cNvSpPr>
            <a:spLocks noGrp="1"/>
          </p:cNvSpPr>
          <p:nvPr>
            <p:ph sz="quarter" idx="14"/>
          </p:nvPr>
        </p:nvSpPr>
        <p:spPr>
          <a:xfrm>
            <a:off x="7083663" y="1425599"/>
            <a:ext cx="4622304" cy="4930751"/>
          </a:xfrm>
        </p:spPr>
        <p:txBody>
          <a:bodyPr>
            <a:normAutofit/>
          </a:bodyPr>
          <a:lstStyle/>
          <a:p>
            <a:pPr marL="0" indent="0">
              <a:buNone/>
            </a:pPr>
            <a:r>
              <a:rPr lang="en-GB" b="1" dirty="0">
                <a:solidFill>
                  <a:schemeClr val="accent1"/>
                </a:solidFill>
              </a:rPr>
              <a:t>Two main findings: </a:t>
            </a:r>
          </a:p>
          <a:p>
            <a:r>
              <a:rPr lang="en-GB" dirty="0"/>
              <a:t>Right-sided hemicolectomy has no benefit on long-term survival after complete resection of the primary 1-2 cm tumours by appendectomy </a:t>
            </a:r>
          </a:p>
          <a:p>
            <a:r>
              <a:rPr lang="en-GB" dirty="0"/>
              <a:t>Regional lymph node metastases of appendiceal NETs of 1-2 cm in size are clinically not relevant and not associated with reduced tumour-specific survival</a:t>
            </a:r>
          </a:p>
          <a:p>
            <a:pPr marL="0" indent="0">
              <a:buNone/>
            </a:pPr>
            <a:r>
              <a:rPr lang="en-GB" dirty="0"/>
              <a:t>However, the follow-up duration from this study has been too short to confirm that remnant lymph nodes have no impact on OS and more data is required</a:t>
            </a:r>
          </a:p>
        </p:txBody>
      </p:sp>
      <p:sp>
        <p:nvSpPr>
          <p:cNvPr id="4" name="Slide Number Placeholder 3">
            <a:extLst>
              <a:ext uri="{FF2B5EF4-FFF2-40B4-BE49-F238E27FC236}">
                <a16:creationId xmlns:a16="http://schemas.microsoft.com/office/drawing/2014/main" id="{2CD83687-1D9D-4A28-F0E8-EDCA660FE548}"/>
              </a:ext>
            </a:extLst>
          </p:cNvPr>
          <p:cNvSpPr>
            <a:spLocks noGrp="1"/>
          </p:cNvSpPr>
          <p:nvPr>
            <p:ph type="sldNum" sz="quarter" idx="4"/>
          </p:nvPr>
        </p:nvSpPr>
        <p:spPr/>
        <p:txBody>
          <a:bodyPr/>
          <a:lstStyle/>
          <a:p>
            <a:fld id="{00000000-1234-1234-1234-123412341234}" type="slidenum">
              <a:rPr lang="en-GB" smtClean="0"/>
              <a:pPr/>
              <a:t>27</a:t>
            </a:fld>
            <a:endParaRPr lang="en-GB" dirty="0"/>
          </a:p>
        </p:txBody>
      </p:sp>
      <p:sp>
        <p:nvSpPr>
          <p:cNvPr id="17" name="Content Placeholder 16">
            <a:extLst>
              <a:ext uri="{FF2B5EF4-FFF2-40B4-BE49-F238E27FC236}">
                <a16:creationId xmlns:a16="http://schemas.microsoft.com/office/drawing/2014/main" id="{39A9037D-FAA2-B04E-A118-403FF4B36A1F}"/>
              </a:ext>
            </a:extLst>
          </p:cNvPr>
          <p:cNvSpPr>
            <a:spLocks noGrp="1"/>
          </p:cNvSpPr>
          <p:nvPr>
            <p:ph sz="quarter" idx="15"/>
          </p:nvPr>
        </p:nvSpPr>
        <p:spPr/>
        <p:txBody>
          <a:bodyPr anchor="b"/>
          <a:lstStyle/>
          <a:p>
            <a:r>
              <a:rPr lang="en-GB" dirty="0">
                <a:solidFill>
                  <a:schemeClr val="tx2"/>
                </a:solidFill>
              </a:rPr>
              <a:t>CI, confidence interval; NET, neuroendocrine tumour; OS, overall survival</a:t>
            </a:r>
          </a:p>
          <a:p>
            <a:r>
              <a:rPr lang="en-GB" dirty="0">
                <a:solidFill>
                  <a:schemeClr val="tx2"/>
                </a:solidFill>
              </a:rPr>
              <a:t>Nesti C, et al. Lancet Oncol. 2023. 24:187-94</a:t>
            </a:r>
          </a:p>
        </p:txBody>
      </p:sp>
      <p:sp>
        <p:nvSpPr>
          <p:cNvPr id="6" name="TextBox 5">
            <a:extLst>
              <a:ext uri="{FF2B5EF4-FFF2-40B4-BE49-F238E27FC236}">
                <a16:creationId xmlns:a16="http://schemas.microsoft.com/office/drawing/2014/main" id="{CB8B161D-6F87-256D-39A4-CCAA402FE244}"/>
              </a:ext>
            </a:extLst>
          </p:cNvPr>
          <p:cNvSpPr txBox="1"/>
          <p:nvPr/>
        </p:nvSpPr>
        <p:spPr>
          <a:xfrm>
            <a:off x="619201" y="1337981"/>
            <a:ext cx="5400600" cy="400110"/>
          </a:xfrm>
          <a:prstGeom prst="rect">
            <a:avLst/>
          </a:prstGeom>
          <a:noFill/>
        </p:spPr>
        <p:txBody>
          <a:bodyPr wrap="square" lIns="0" rtlCol="0">
            <a:spAutoFit/>
          </a:bodyPr>
          <a:lstStyle/>
          <a:p>
            <a:r>
              <a:rPr lang="en-GB" sz="2000" b="1" dirty="0">
                <a:latin typeface="Arial" panose="020B0604020202020204" pitchFamily="34" charset="0"/>
                <a:ea typeface="Aileron" charset="0"/>
                <a:cs typeface="Arial" panose="020B0604020202020204" pitchFamily="34" charset="0"/>
              </a:rPr>
              <a:t>OS from the time of primary surgery </a:t>
            </a:r>
          </a:p>
        </p:txBody>
      </p:sp>
      <p:sp>
        <p:nvSpPr>
          <p:cNvPr id="5" name="TextBox 4">
            <a:extLst>
              <a:ext uri="{FF2B5EF4-FFF2-40B4-BE49-F238E27FC236}">
                <a16:creationId xmlns:a16="http://schemas.microsoft.com/office/drawing/2014/main" id="{82C45418-28D9-4F4B-9C05-E16EDA546772}"/>
              </a:ext>
            </a:extLst>
          </p:cNvPr>
          <p:cNvSpPr txBox="1"/>
          <p:nvPr/>
        </p:nvSpPr>
        <p:spPr>
          <a:xfrm>
            <a:off x="2917570" y="4458135"/>
            <a:ext cx="2973506" cy="215444"/>
          </a:xfrm>
          <a:prstGeom prst="rect">
            <a:avLst/>
          </a:prstGeom>
          <a:noFill/>
        </p:spPr>
        <p:txBody>
          <a:bodyPr wrap="none" lIns="0" tIns="0" rIns="0" bIns="0" rtlCol="0">
            <a:spAutoFit/>
          </a:bodyPr>
          <a:lstStyle/>
          <a:p>
            <a:r>
              <a:rPr lang="en-GB" sz="1400" b="1" dirty="0">
                <a:latin typeface="Arial" panose="020B0604020202020204" pitchFamily="34" charset="0"/>
                <a:ea typeface="Aileron" charset="0"/>
                <a:cs typeface="Arial" panose="020B0604020202020204" pitchFamily="34" charset="0"/>
              </a:rPr>
              <a:t>Time since primary surgery (years)</a:t>
            </a:r>
          </a:p>
        </p:txBody>
      </p:sp>
      <p:sp>
        <p:nvSpPr>
          <p:cNvPr id="11" name="TextBox 10">
            <a:extLst>
              <a:ext uri="{FF2B5EF4-FFF2-40B4-BE49-F238E27FC236}">
                <a16:creationId xmlns:a16="http://schemas.microsoft.com/office/drawing/2014/main" id="{D3504250-3733-144B-9401-B78511F52B7A}"/>
              </a:ext>
            </a:extLst>
          </p:cNvPr>
          <p:cNvSpPr txBox="1"/>
          <p:nvPr/>
        </p:nvSpPr>
        <p:spPr>
          <a:xfrm>
            <a:off x="543952" y="4532275"/>
            <a:ext cx="1393010" cy="923330"/>
          </a:xfrm>
          <a:prstGeom prst="rect">
            <a:avLst/>
          </a:prstGeom>
          <a:noFill/>
        </p:spPr>
        <p:txBody>
          <a:bodyPr wrap="none" lIns="0" tIns="0" rIns="0" bIns="0" rtlCol="0">
            <a:spAutoFit/>
          </a:bodyPr>
          <a:lstStyle/>
          <a:p>
            <a:pPr algn="r"/>
            <a:r>
              <a:rPr lang="en-GB" sz="1200" b="1" dirty="0">
                <a:latin typeface="Arial" panose="020B0604020202020204" pitchFamily="34" charset="0"/>
                <a:ea typeface="Aileron" charset="0"/>
                <a:cs typeface="Arial" panose="020B0604020202020204" pitchFamily="34" charset="0"/>
              </a:rPr>
              <a:t>Number at risk</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(number censored)</a:t>
            </a:r>
          </a:p>
          <a:p>
            <a:pPr algn="r"/>
            <a:r>
              <a:rPr lang="en-GB" sz="1200" b="1" dirty="0">
                <a:solidFill>
                  <a:schemeClr val="accent1"/>
                </a:solidFill>
                <a:latin typeface="Arial" panose="020B0604020202020204" pitchFamily="34" charset="0"/>
                <a:ea typeface="Aileron" charset="0"/>
                <a:cs typeface="Arial" panose="020B0604020202020204" pitchFamily="34" charset="0"/>
              </a:rPr>
              <a:t>Appendectomy</a:t>
            </a:r>
          </a:p>
          <a:p>
            <a:pPr algn="r"/>
            <a:r>
              <a:rPr lang="en-GB" sz="1200" b="1" dirty="0">
                <a:solidFill>
                  <a:schemeClr val="tx2"/>
                </a:solidFill>
                <a:latin typeface="Arial" panose="020B0604020202020204" pitchFamily="34" charset="0"/>
                <a:ea typeface="Aileron" charset="0"/>
                <a:cs typeface="Arial" panose="020B0604020202020204" pitchFamily="34" charset="0"/>
              </a:rPr>
              <a:t>Right-sided</a:t>
            </a:r>
            <a:br>
              <a:rPr lang="en-GB" sz="1200" b="1" dirty="0">
                <a:solidFill>
                  <a:schemeClr val="tx2"/>
                </a:solidFill>
                <a:latin typeface="Arial" panose="020B0604020202020204" pitchFamily="34" charset="0"/>
                <a:ea typeface="Aileron" charset="0"/>
                <a:cs typeface="Arial" panose="020B0604020202020204" pitchFamily="34" charset="0"/>
              </a:rPr>
            </a:br>
            <a:r>
              <a:rPr lang="en-GB" sz="1200" b="1" dirty="0">
                <a:solidFill>
                  <a:schemeClr val="tx2"/>
                </a:solidFill>
                <a:latin typeface="Arial" panose="020B0604020202020204" pitchFamily="34" charset="0"/>
                <a:ea typeface="Aileron" charset="0"/>
                <a:cs typeface="Arial" panose="020B0604020202020204" pitchFamily="34" charset="0"/>
              </a:rPr>
              <a:t>hemicolectomy</a:t>
            </a:r>
          </a:p>
        </p:txBody>
      </p:sp>
      <p:sp>
        <p:nvSpPr>
          <p:cNvPr id="12" name="TextBox 11">
            <a:extLst>
              <a:ext uri="{FF2B5EF4-FFF2-40B4-BE49-F238E27FC236}">
                <a16:creationId xmlns:a16="http://schemas.microsoft.com/office/drawing/2014/main" id="{82CB4782-D6ED-9F4E-AE18-E4E5919E4830}"/>
              </a:ext>
            </a:extLst>
          </p:cNvPr>
          <p:cNvSpPr txBox="1"/>
          <p:nvPr/>
        </p:nvSpPr>
        <p:spPr>
          <a:xfrm>
            <a:off x="2089678" y="4960642"/>
            <a:ext cx="485710" cy="369332"/>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163 (0)</a:t>
            </a:r>
          </a:p>
          <a:p>
            <a:pPr algn="ctr"/>
            <a:r>
              <a:rPr lang="en-GB" sz="1200" dirty="0">
                <a:latin typeface="Arial" panose="020B0604020202020204" pitchFamily="34" charset="0"/>
                <a:ea typeface="Aileron" charset="0"/>
                <a:cs typeface="Arial" panose="020B0604020202020204" pitchFamily="34" charset="0"/>
              </a:rPr>
              <a:t>115 (0)</a:t>
            </a:r>
          </a:p>
        </p:txBody>
      </p:sp>
      <p:sp>
        <p:nvSpPr>
          <p:cNvPr id="13" name="TextBox 12">
            <a:extLst>
              <a:ext uri="{FF2B5EF4-FFF2-40B4-BE49-F238E27FC236}">
                <a16:creationId xmlns:a16="http://schemas.microsoft.com/office/drawing/2014/main" id="{81FD4FCC-FA61-F048-90AD-7F57A8AAFD6E}"/>
              </a:ext>
            </a:extLst>
          </p:cNvPr>
          <p:cNvSpPr txBox="1"/>
          <p:nvPr/>
        </p:nvSpPr>
        <p:spPr>
          <a:xfrm>
            <a:off x="3061743" y="4960642"/>
            <a:ext cx="485710" cy="369332"/>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147 (9)</a:t>
            </a:r>
          </a:p>
          <a:p>
            <a:pPr algn="ctr"/>
            <a:r>
              <a:rPr lang="en-GB" sz="1200" dirty="0">
                <a:latin typeface="Arial" panose="020B0604020202020204" pitchFamily="34" charset="0"/>
                <a:ea typeface="Aileron" charset="0"/>
                <a:cs typeface="Arial" panose="020B0604020202020204" pitchFamily="34" charset="0"/>
              </a:rPr>
              <a:t>105 (3)</a:t>
            </a:r>
          </a:p>
        </p:txBody>
      </p:sp>
      <p:sp>
        <p:nvSpPr>
          <p:cNvPr id="14" name="TextBox 13">
            <a:extLst>
              <a:ext uri="{FF2B5EF4-FFF2-40B4-BE49-F238E27FC236}">
                <a16:creationId xmlns:a16="http://schemas.microsoft.com/office/drawing/2014/main" id="{556D3FFC-990C-574C-AB30-ADB492D27454}"/>
              </a:ext>
            </a:extLst>
          </p:cNvPr>
          <p:cNvSpPr txBox="1"/>
          <p:nvPr/>
        </p:nvSpPr>
        <p:spPr>
          <a:xfrm>
            <a:off x="3927024" y="4960642"/>
            <a:ext cx="674873" cy="369332"/>
          </a:xfrm>
          <a:prstGeom prst="rect">
            <a:avLst/>
          </a:prstGeom>
          <a:noFill/>
        </p:spPr>
        <p:txBody>
          <a:bodyPr wrap="squar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134 (16)</a:t>
            </a:r>
          </a:p>
          <a:p>
            <a:pPr algn="ctr"/>
            <a:r>
              <a:rPr lang="en-GB" sz="1200" dirty="0">
                <a:latin typeface="Arial" panose="020B0604020202020204" pitchFamily="34" charset="0"/>
                <a:ea typeface="Aileron" charset="0"/>
                <a:cs typeface="Arial" panose="020B0604020202020204" pitchFamily="34" charset="0"/>
              </a:rPr>
              <a:t>96 (9)</a:t>
            </a:r>
          </a:p>
        </p:txBody>
      </p:sp>
      <p:sp>
        <p:nvSpPr>
          <p:cNvPr id="15" name="TextBox 14">
            <a:extLst>
              <a:ext uri="{FF2B5EF4-FFF2-40B4-BE49-F238E27FC236}">
                <a16:creationId xmlns:a16="http://schemas.microsoft.com/office/drawing/2014/main" id="{6EB763B4-1181-9140-A8A4-C936873B9D07}"/>
              </a:ext>
            </a:extLst>
          </p:cNvPr>
          <p:cNvSpPr txBox="1"/>
          <p:nvPr/>
        </p:nvSpPr>
        <p:spPr>
          <a:xfrm>
            <a:off x="5887629" y="4960642"/>
            <a:ext cx="674873" cy="369332"/>
          </a:xfrm>
          <a:prstGeom prst="rect">
            <a:avLst/>
          </a:prstGeom>
          <a:noFill/>
        </p:spPr>
        <p:txBody>
          <a:bodyPr wrap="squar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4 (141)</a:t>
            </a:r>
          </a:p>
          <a:p>
            <a:pPr algn="ctr"/>
            <a:r>
              <a:rPr lang="en-GB" sz="1200" dirty="0">
                <a:latin typeface="Arial" panose="020B0604020202020204" pitchFamily="34" charset="0"/>
                <a:ea typeface="Aileron" charset="0"/>
                <a:cs typeface="Arial" panose="020B0604020202020204" pitchFamily="34" charset="0"/>
              </a:rPr>
              <a:t>3 (101)</a:t>
            </a:r>
          </a:p>
        </p:txBody>
      </p:sp>
      <p:sp>
        <p:nvSpPr>
          <p:cNvPr id="16" name="TextBox 15">
            <a:extLst>
              <a:ext uri="{FF2B5EF4-FFF2-40B4-BE49-F238E27FC236}">
                <a16:creationId xmlns:a16="http://schemas.microsoft.com/office/drawing/2014/main" id="{B1852C72-3516-3444-9CD9-56EFE6431D95}"/>
              </a:ext>
            </a:extLst>
          </p:cNvPr>
          <p:cNvSpPr txBox="1"/>
          <p:nvPr/>
        </p:nvSpPr>
        <p:spPr>
          <a:xfrm>
            <a:off x="4940277" y="4960642"/>
            <a:ext cx="674873" cy="369332"/>
          </a:xfrm>
          <a:prstGeom prst="rect">
            <a:avLst/>
          </a:prstGeom>
          <a:noFill/>
        </p:spPr>
        <p:txBody>
          <a:bodyPr wrap="squar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50 (95)</a:t>
            </a:r>
          </a:p>
          <a:p>
            <a:pPr algn="ctr"/>
            <a:r>
              <a:rPr lang="en-GB" sz="1200" dirty="0">
                <a:latin typeface="Arial" panose="020B0604020202020204" pitchFamily="34" charset="0"/>
                <a:ea typeface="Aileron" charset="0"/>
                <a:cs typeface="Arial" panose="020B0604020202020204" pitchFamily="34" charset="0"/>
              </a:rPr>
              <a:t>38 (65)</a:t>
            </a:r>
          </a:p>
        </p:txBody>
      </p:sp>
      <p:sp>
        <p:nvSpPr>
          <p:cNvPr id="18" name="TextBox 17">
            <a:extLst>
              <a:ext uri="{FF2B5EF4-FFF2-40B4-BE49-F238E27FC236}">
                <a16:creationId xmlns:a16="http://schemas.microsoft.com/office/drawing/2014/main" id="{637F0EEA-6DD2-374B-9D5E-0C4FA66C879D}"/>
              </a:ext>
            </a:extLst>
          </p:cNvPr>
          <p:cNvSpPr txBox="1"/>
          <p:nvPr/>
        </p:nvSpPr>
        <p:spPr>
          <a:xfrm rot="16200000">
            <a:off x="816923" y="2950611"/>
            <a:ext cx="1662315" cy="215444"/>
          </a:xfrm>
          <a:prstGeom prst="rect">
            <a:avLst/>
          </a:prstGeom>
          <a:noFill/>
        </p:spPr>
        <p:txBody>
          <a:bodyPr wrap="none" lIns="0" tIns="0" rIns="0" bIns="0" rtlCol="0">
            <a:spAutoFit/>
          </a:bodyPr>
          <a:lstStyle/>
          <a:p>
            <a:r>
              <a:rPr lang="en-GB" sz="1400" b="1" dirty="0">
                <a:latin typeface="Arial" panose="020B0604020202020204" pitchFamily="34" charset="0"/>
                <a:ea typeface="Aileron" charset="0"/>
                <a:cs typeface="Arial" panose="020B0604020202020204" pitchFamily="34" charset="0"/>
              </a:rPr>
              <a:t>Overall survival (%)</a:t>
            </a:r>
          </a:p>
        </p:txBody>
      </p:sp>
      <p:sp>
        <p:nvSpPr>
          <p:cNvPr id="19" name="TextBox 18">
            <a:extLst>
              <a:ext uri="{FF2B5EF4-FFF2-40B4-BE49-F238E27FC236}">
                <a16:creationId xmlns:a16="http://schemas.microsoft.com/office/drawing/2014/main" id="{E15F1935-CB90-2E46-902E-692A7A2C7AA3}"/>
              </a:ext>
            </a:extLst>
          </p:cNvPr>
          <p:cNvSpPr txBox="1"/>
          <p:nvPr/>
        </p:nvSpPr>
        <p:spPr>
          <a:xfrm>
            <a:off x="2299577" y="4229363"/>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0</a:t>
            </a:r>
          </a:p>
        </p:txBody>
      </p:sp>
      <p:sp>
        <p:nvSpPr>
          <p:cNvPr id="20" name="TextBox 19">
            <a:extLst>
              <a:ext uri="{FF2B5EF4-FFF2-40B4-BE49-F238E27FC236}">
                <a16:creationId xmlns:a16="http://schemas.microsoft.com/office/drawing/2014/main" id="{2001D825-8483-6749-8296-A9D6617DB888}"/>
              </a:ext>
            </a:extLst>
          </p:cNvPr>
          <p:cNvSpPr txBox="1"/>
          <p:nvPr/>
        </p:nvSpPr>
        <p:spPr>
          <a:xfrm>
            <a:off x="2852266" y="3403849"/>
            <a:ext cx="3007800" cy="369332"/>
          </a:xfrm>
          <a:prstGeom prst="rect">
            <a:avLst/>
          </a:prstGeom>
          <a:noFill/>
        </p:spPr>
        <p:txBody>
          <a:bodyPr wrap="square" lIns="0" tIns="0" rIns="0" bIns="0" rtlCol="0">
            <a:spAutoFit/>
          </a:bodyPr>
          <a:lstStyle/>
          <a:p>
            <a:r>
              <a:rPr lang="en-GB" sz="1200" dirty="0">
                <a:latin typeface="Arial" panose="020B0604020202020204" pitchFamily="34" charset="0"/>
                <a:ea typeface="Aileron" charset="0"/>
                <a:cs typeface="Arial" panose="020B0604020202020204" pitchFamily="34" charset="0"/>
              </a:rPr>
              <a:t>Appendectomy</a:t>
            </a:r>
          </a:p>
          <a:p>
            <a:r>
              <a:rPr lang="en-GB" sz="1200" dirty="0">
                <a:latin typeface="Arial" panose="020B0604020202020204" pitchFamily="34" charset="0"/>
                <a:ea typeface="Aileron" charset="0"/>
                <a:cs typeface="Arial" panose="020B0604020202020204" pitchFamily="34" charset="0"/>
              </a:rPr>
              <a:t>Right-sided hemicolectomy</a:t>
            </a:r>
          </a:p>
        </p:txBody>
      </p:sp>
      <p:sp>
        <p:nvSpPr>
          <p:cNvPr id="21" name="TextBox 20">
            <a:extLst>
              <a:ext uri="{FF2B5EF4-FFF2-40B4-BE49-F238E27FC236}">
                <a16:creationId xmlns:a16="http://schemas.microsoft.com/office/drawing/2014/main" id="{43061B0A-EC18-F640-82AD-709ED4961ADC}"/>
              </a:ext>
            </a:extLst>
          </p:cNvPr>
          <p:cNvSpPr txBox="1"/>
          <p:nvPr/>
        </p:nvSpPr>
        <p:spPr>
          <a:xfrm>
            <a:off x="2537823" y="3854894"/>
            <a:ext cx="3347965" cy="184666"/>
          </a:xfrm>
          <a:prstGeom prst="rect">
            <a:avLst/>
          </a:prstGeom>
          <a:noFill/>
        </p:spPr>
        <p:txBody>
          <a:bodyPr wrap="square" lIns="0" tIns="0" rIns="0" bIns="0" rtlCol="0">
            <a:spAutoFit/>
          </a:bodyPr>
          <a:lstStyle/>
          <a:p>
            <a:r>
              <a:rPr lang="en-GB" sz="1200" dirty="0">
                <a:latin typeface="Arial" panose="020B0604020202020204" pitchFamily="34" charset="0"/>
                <a:ea typeface="Aileron" charset="0"/>
                <a:cs typeface="Arial" panose="020B0604020202020204" pitchFamily="34" charset="0"/>
              </a:rPr>
              <a:t>Hazard ratio 0.88 (95% CI 0.44-1.75); P=0.71</a:t>
            </a:r>
          </a:p>
        </p:txBody>
      </p:sp>
      <p:sp>
        <p:nvSpPr>
          <p:cNvPr id="22" name="TextBox 21">
            <a:extLst>
              <a:ext uri="{FF2B5EF4-FFF2-40B4-BE49-F238E27FC236}">
                <a16:creationId xmlns:a16="http://schemas.microsoft.com/office/drawing/2014/main" id="{C6C982C3-24D7-5C43-B342-1DEEC932A82D}"/>
              </a:ext>
            </a:extLst>
          </p:cNvPr>
          <p:cNvSpPr txBox="1"/>
          <p:nvPr/>
        </p:nvSpPr>
        <p:spPr>
          <a:xfrm>
            <a:off x="1944142" y="1941904"/>
            <a:ext cx="25487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100</a:t>
            </a:r>
          </a:p>
        </p:txBody>
      </p:sp>
      <p:sp>
        <p:nvSpPr>
          <p:cNvPr id="23" name="TextBox 22">
            <a:extLst>
              <a:ext uri="{FF2B5EF4-FFF2-40B4-BE49-F238E27FC236}">
                <a16:creationId xmlns:a16="http://schemas.microsoft.com/office/drawing/2014/main" id="{B58CB100-110E-824F-A4E6-82894E9319FF}"/>
              </a:ext>
            </a:extLst>
          </p:cNvPr>
          <p:cNvSpPr txBox="1"/>
          <p:nvPr/>
        </p:nvSpPr>
        <p:spPr>
          <a:xfrm>
            <a:off x="2029102" y="2481654"/>
            <a:ext cx="16991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75</a:t>
            </a:r>
          </a:p>
        </p:txBody>
      </p:sp>
      <p:sp>
        <p:nvSpPr>
          <p:cNvPr id="24" name="TextBox 23">
            <a:extLst>
              <a:ext uri="{FF2B5EF4-FFF2-40B4-BE49-F238E27FC236}">
                <a16:creationId xmlns:a16="http://schemas.microsoft.com/office/drawing/2014/main" id="{E7CE6FDE-B21F-9244-90CD-6B1DA53E31D0}"/>
              </a:ext>
            </a:extLst>
          </p:cNvPr>
          <p:cNvSpPr txBox="1"/>
          <p:nvPr/>
        </p:nvSpPr>
        <p:spPr>
          <a:xfrm>
            <a:off x="2029102" y="3002354"/>
            <a:ext cx="16991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50</a:t>
            </a:r>
          </a:p>
        </p:txBody>
      </p:sp>
      <p:sp>
        <p:nvSpPr>
          <p:cNvPr id="26" name="TextBox 25">
            <a:extLst>
              <a:ext uri="{FF2B5EF4-FFF2-40B4-BE49-F238E27FC236}">
                <a16:creationId xmlns:a16="http://schemas.microsoft.com/office/drawing/2014/main" id="{C8308994-7ADE-6542-9BD1-B9E025922CA6}"/>
              </a:ext>
            </a:extLst>
          </p:cNvPr>
          <p:cNvSpPr txBox="1"/>
          <p:nvPr/>
        </p:nvSpPr>
        <p:spPr>
          <a:xfrm>
            <a:off x="2029101" y="3535754"/>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25</a:t>
            </a:r>
          </a:p>
        </p:txBody>
      </p:sp>
      <p:sp>
        <p:nvSpPr>
          <p:cNvPr id="27" name="TextBox 26">
            <a:extLst>
              <a:ext uri="{FF2B5EF4-FFF2-40B4-BE49-F238E27FC236}">
                <a16:creationId xmlns:a16="http://schemas.microsoft.com/office/drawing/2014/main" id="{4F037D20-B54F-B34A-B25B-344894673B30}"/>
              </a:ext>
            </a:extLst>
          </p:cNvPr>
          <p:cNvSpPr txBox="1"/>
          <p:nvPr/>
        </p:nvSpPr>
        <p:spPr>
          <a:xfrm>
            <a:off x="2114060" y="4053279"/>
            <a:ext cx="8496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a:t>
            </a:r>
          </a:p>
        </p:txBody>
      </p:sp>
      <p:cxnSp>
        <p:nvCxnSpPr>
          <p:cNvPr id="9" name="Straight Connector 8">
            <a:extLst>
              <a:ext uri="{FF2B5EF4-FFF2-40B4-BE49-F238E27FC236}">
                <a16:creationId xmlns:a16="http://schemas.microsoft.com/office/drawing/2014/main" id="{3799DACD-4CA9-1640-A187-84B0DDE154D9}"/>
              </a:ext>
            </a:extLst>
          </p:cNvPr>
          <p:cNvCxnSpPr>
            <a:cxnSpLocks/>
          </p:cNvCxnSpPr>
          <p:nvPr/>
        </p:nvCxnSpPr>
        <p:spPr>
          <a:xfrm>
            <a:off x="2247900" y="2035567"/>
            <a:ext cx="8572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CFF415A-F1D1-264A-A4EA-C8F8D4181C1B}"/>
              </a:ext>
            </a:extLst>
          </p:cNvPr>
          <p:cNvCxnSpPr>
            <a:cxnSpLocks/>
          </p:cNvCxnSpPr>
          <p:nvPr/>
        </p:nvCxnSpPr>
        <p:spPr>
          <a:xfrm>
            <a:off x="2247900" y="2562617"/>
            <a:ext cx="8572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64DD454-73EF-114F-815E-D9189AD0D321}"/>
              </a:ext>
            </a:extLst>
          </p:cNvPr>
          <p:cNvCxnSpPr>
            <a:cxnSpLocks/>
          </p:cNvCxnSpPr>
          <p:nvPr/>
        </p:nvCxnSpPr>
        <p:spPr>
          <a:xfrm>
            <a:off x="2247900" y="3092842"/>
            <a:ext cx="8572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1AE6227-B7A4-F94C-BC85-C825024434C3}"/>
              </a:ext>
            </a:extLst>
          </p:cNvPr>
          <p:cNvCxnSpPr>
            <a:cxnSpLocks/>
          </p:cNvCxnSpPr>
          <p:nvPr/>
        </p:nvCxnSpPr>
        <p:spPr>
          <a:xfrm>
            <a:off x="2247900" y="3616717"/>
            <a:ext cx="8572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960799E-0738-7840-A836-94AB0760068E}"/>
              </a:ext>
            </a:extLst>
          </p:cNvPr>
          <p:cNvCxnSpPr>
            <a:cxnSpLocks/>
          </p:cNvCxnSpPr>
          <p:nvPr/>
        </p:nvCxnSpPr>
        <p:spPr>
          <a:xfrm>
            <a:off x="2247900" y="4143767"/>
            <a:ext cx="433387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39A23B7D-1198-B14B-84F9-0EB0AB853FCC}"/>
              </a:ext>
            </a:extLst>
          </p:cNvPr>
          <p:cNvCxnSpPr>
            <a:cxnSpLocks/>
          </p:cNvCxnSpPr>
          <p:nvPr/>
        </p:nvCxnSpPr>
        <p:spPr>
          <a:xfrm flipH="1" flipV="1">
            <a:off x="2335213" y="2024620"/>
            <a:ext cx="1" cy="219058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6C74C4E9-48CE-BF46-A8BB-F5315EF71868}"/>
              </a:ext>
            </a:extLst>
          </p:cNvPr>
          <p:cNvCxnSpPr>
            <a:cxnSpLocks/>
          </p:cNvCxnSpPr>
          <p:nvPr/>
        </p:nvCxnSpPr>
        <p:spPr>
          <a:xfrm rot="16200000">
            <a:off x="3263902" y="4178692"/>
            <a:ext cx="8572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64D0189-836D-5941-B779-7A37B4B882A0}"/>
              </a:ext>
            </a:extLst>
          </p:cNvPr>
          <p:cNvCxnSpPr>
            <a:cxnSpLocks/>
          </p:cNvCxnSpPr>
          <p:nvPr/>
        </p:nvCxnSpPr>
        <p:spPr>
          <a:xfrm rot="16200000">
            <a:off x="4241803" y="4178693"/>
            <a:ext cx="8572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190207CF-A92C-534D-9991-A9CA50DDF65E}"/>
              </a:ext>
            </a:extLst>
          </p:cNvPr>
          <p:cNvCxnSpPr>
            <a:cxnSpLocks/>
          </p:cNvCxnSpPr>
          <p:nvPr/>
        </p:nvCxnSpPr>
        <p:spPr>
          <a:xfrm rot="16200000">
            <a:off x="5216529" y="4178693"/>
            <a:ext cx="8572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77D3EAF-071E-8D43-AF6E-F41D11AF6395}"/>
              </a:ext>
            </a:extLst>
          </p:cNvPr>
          <p:cNvCxnSpPr>
            <a:cxnSpLocks/>
          </p:cNvCxnSpPr>
          <p:nvPr/>
        </p:nvCxnSpPr>
        <p:spPr>
          <a:xfrm rot="16200000">
            <a:off x="6188080" y="4178693"/>
            <a:ext cx="8572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5519ED08-9849-334A-9F14-55043BB99AF9}"/>
              </a:ext>
            </a:extLst>
          </p:cNvPr>
          <p:cNvSpPr txBox="1"/>
          <p:nvPr/>
        </p:nvSpPr>
        <p:spPr>
          <a:xfrm>
            <a:off x="3271127" y="4229363"/>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5</a:t>
            </a:r>
          </a:p>
        </p:txBody>
      </p:sp>
      <p:sp>
        <p:nvSpPr>
          <p:cNvPr id="42" name="TextBox 41">
            <a:extLst>
              <a:ext uri="{FF2B5EF4-FFF2-40B4-BE49-F238E27FC236}">
                <a16:creationId xmlns:a16="http://schemas.microsoft.com/office/drawing/2014/main" id="{DEEF960E-325D-1C49-89E1-4D4ACEDBF3A8}"/>
              </a:ext>
            </a:extLst>
          </p:cNvPr>
          <p:cNvSpPr txBox="1"/>
          <p:nvPr/>
        </p:nvSpPr>
        <p:spPr>
          <a:xfrm>
            <a:off x="4197023" y="4229363"/>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10</a:t>
            </a:r>
          </a:p>
        </p:txBody>
      </p:sp>
      <p:sp>
        <p:nvSpPr>
          <p:cNvPr id="43" name="TextBox 42">
            <a:extLst>
              <a:ext uri="{FF2B5EF4-FFF2-40B4-BE49-F238E27FC236}">
                <a16:creationId xmlns:a16="http://schemas.microsoft.com/office/drawing/2014/main" id="{30E4BE85-23B1-A84E-B0AD-FF7D058D1697}"/>
              </a:ext>
            </a:extLst>
          </p:cNvPr>
          <p:cNvSpPr txBox="1"/>
          <p:nvPr/>
        </p:nvSpPr>
        <p:spPr>
          <a:xfrm>
            <a:off x="5162223" y="4229363"/>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15</a:t>
            </a:r>
          </a:p>
        </p:txBody>
      </p:sp>
      <p:sp>
        <p:nvSpPr>
          <p:cNvPr id="44" name="TextBox 43">
            <a:extLst>
              <a:ext uri="{FF2B5EF4-FFF2-40B4-BE49-F238E27FC236}">
                <a16:creationId xmlns:a16="http://schemas.microsoft.com/office/drawing/2014/main" id="{DC13EE1C-8CE8-1F42-A652-8AAB4225BBF0}"/>
              </a:ext>
            </a:extLst>
          </p:cNvPr>
          <p:cNvSpPr txBox="1"/>
          <p:nvPr/>
        </p:nvSpPr>
        <p:spPr>
          <a:xfrm>
            <a:off x="6140123" y="4229363"/>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20</a:t>
            </a:r>
          </a:p>
        </p:txBody>
      </p:sp>
      <p:pic>
        <p:nvPicPr>
          <p:cNvPr id="48" name="Picture 47">
            <a:extLst>
              <a:ext uri="{FF2B5EF4-FFF2-40B4-BE49-F238E27FC236}">
                <a16:creationId xmlns:a16="http://schemas.microsoft.com/office/drawing/2014/main" id="{F26B8EE3-3585-B14E-957D-4B872E9DEE60}"/>
              </a:ext>
            </a:extLst>
          </p:cNvPr>
          <p:cNvPicPr>
            <a:picLocks noChangeAspect="1"/>
          </p:cNvPicPr>
          <p:nvPr/>
        </p:nvPicPr>
        <p:blipFill>
          <a:blip r:embed="rId3"/>
          <a:stretch>
            <a:fillRect/>
          </a:stretch>
        </p:blipFill>
        <p:spPr>
          <a:xfrm>
            <a:off x="2326331" y="1994501"/>
            <a:ext cx="4192410" cy="458744"/>
          </a:xfrm>
          <a:prstGeom prst="rect">
            <a:avLst/>
          </a:prstGeom>
        </p:spPr>
      </p:pic>
      <p:cxnSp>
        <p:nvCxnSpPr>
          <p:cNvPr id="39" name="Straight Connector 38">
            <a:extLst>
              <a:ext uri="{FF2B5EF4-FFF2-40B4-BE49-F238E27FC236}">
                <a16:creationId xmlns:a16="http://schemas.microsoft.com/office/drawing/2014/main" id="{946BAC70-F1C2-6440-B35F-9065FE8AB821}"/>
              </a:ext>
            </a:extLst>
          </p:cNvPr>
          <p:cNvCxnSpPr>
            <a:cxnSpLocks/>
          </p:cNvCxnSpPr>
          <p:nvPr/>
        </p:nvCxnSpPr>
        <p:spPr>
          <a:xfrm>
            <a:off x="2537823" y="3497325"/>
            <a:ext cx="213683"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A1A184F7-CD73-794E-94DF-4211B97EDD04}"/>
              </a:ext>
            </a:extLst>
          </p:cNvPr>
          <p:cNvCxnSpPr>
            <a:cxnSpLocks/>
          </p:cNvCxnSpPr>
          <p:nvPr/>
        </p:nvCxnSpPr>
        <p:spPr>
          <a:xfrm>
            <a:off x="2537823" y="3691000"/>
            <a:ext cx="213683"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543461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EE48-0FB1-AC02-7137-7C3A96AD5068}"/>
              </a:ext>
            </a:extLst>
          </p:cNvPr>
          <p:cNvSpPr>
            <a:spLocks noGrp="1"/>
          </p:cNvSpPr>
          <p:nvPr>
            <p:ph type="title"/>
          </p:nvPr>
        </p:nvSpPr>
        <p:spPr/>
        <p:txBody>
          <a:bodyPr/>
          <a:lstStyle/>
          <a:p>
            <a:r>
              <a:rPr lang="en-GB" dirty="0"/>
              <a:t>summary </a:t>
            </a:r>
          </a:p>
        </p:txBody>
      </p:sp>
      <p:sp>
        <p:nvSpPr>
          <p:cNvPr id="10" name="Content Placeholder 9">
            <a:extLst>
              <a:ext uri="{FF2B5EF4-FFF2-40B4-BE49-F238E27FC236}">
                <a16:creationId xmlns:a16="http://schemas.microsoft.com/office/drawing/2014/main" id="{3FC25E4C-2213-8240-B2AA-5ABC44361D75}"/>
              </a:ext>
            </a:extLst>
          </p:cNvPr>
          <p:cNvSpPr>
            <a:spLocks noGrp="1"/>
          </p:cNvSpPr>
          <p:nvPr>
            <p:ph sz="quarter" idx="14"/>
          </p:nvPr>
        </p:nvSpPr>
        <p:spPr/>
        <p:txBody>
          <a:bodyPr/>
          <a:lstStyle/>
          <a:p>
            <a:r>
              <a:rPr lang="en-GB" dirty="0"/>
              <a:t>Recognising pancreatic, gastric, rectal and appendiceal NETs can be challenging and patients may experience </a:t>
            </a:r>
            <a:r>
              <a:rPr lang="en-GB" dirty="0">
                <a:solidFill>
                  <a:schemeClr val="tx2"/>
                </a:solidFill>
              </a:rPr>
              <a:t>no symptoms or symptoms </a:t>
            </a:r>
            <a:r>
              <a:rPr lang="en-GB" dirty="0"/>
              <a:t>found in other diseases. At the </a:t>
            </a:r>
            <a:r>
              <a:rPr lang="en-GB" b="1" dirty="0">
                <a:solidFill>
                  <a:schemeClr val="accent1"/>
                </a:solidFill>
              </a:rPr>
              <a:t>localised stage</a:t>
            </a:r>
            <a:r>
              <a:rPr lang="en-GB" dirty="0"/>
              <a:t>, symptoms also depend on </a:t>
            </a:r>
            <a:r>
              <a:rPr lang="en-GB" b="1" dirty="0">
                <a:solidFill>
                  <a:schemeClr val="accent1"/>
                </a:solidFill>
              </a:rPr>
              <a:t>size</a:t>
            </a:r>
            <a:r>
              <a:rPr lang="en-GB" dirty="0"/>
              <a:t> and the </a:t>
            </a:r>
            <a:r>
              <a:rPr lang="en-GB" b="1" dirty="0">
                <a:solidFill>
                  <a:schemeClr val="accent1"/>
                </a:solidFill>
              </a:rPr>
              <a:t>hormones produced by the tumour</a:t>
            </a:r>
          </a:p>
          <a:p>
            <a:r>
              <a:rPr lang="en-GB" dirty="0"/>
              <a:t>Steps to diagnosis of a potential NET include assessing all symptoms, size, grade, and stage of the tumour. In </a:t>
            </a:r>
            <a:r>
              <a:rPr lang="en-GB" b="1" dirty="0">
                <a:solidFill>
                  <a:schemeClr val="accent1"/>
                </a:solidFill>
              </a:rPr>
              <a:t>panNET diagnosis</a:t>
            </a:r>
            <a:r>
              <a:rPr lang="en-GB" dirty="0"/>
              <a:t>, hereditary syndromes may play a key role and </a:t>
            </a:r>
            <a:r>
              <a:rPr lang="en-GB" b="1" dirty="0">
                <a:solidFill>
                  <a:schemeClr val="accent1"/>
                </a:solidFill>
              </a:rPr>
              <a:t>genetic counselling</a:t>
            </a:r>
            <a:r>
              <a:rPr lang="en-GB" dirty="0"/>
              <a:t> is </a:t>
            </a:r>
            <a:r>
              <a:rPr lang="en-GB" b="1" dirty="0">
                <a:solidFill>
                  <a:schemeClr val="accent1"/>
                </a:solidFill>
              </a:rPr>
              <a:t>advised</a:t>
            </a:r>
          </a:p>
          <a:p>
            <a:r>
              <a:rPr lang="en-GB" dirty="0"/>
              <a:t>Referral to a NET centre of excellence with a multidisciplinary team is recommended for comprehensive care, specialised expertise, access to advanced diagnostic techniques and personalised support for patients with neuroendocrine tumours</a:t>
            </a:r>
          </a:p>
          <a:p>
            <a:endParaRPr lang="en-GB" dirty="0"/>
          </a:p>
        </p:txBody>
      </p:sp>
      <p:sp>
        <p:nvSpPr>
          <p:cNvPr id="4" name="Slide Number Placeholder 3">
            <a:extLst>
              <a:ext uri="{FF2B5EF4-FFF2-40B4-BE49-F238E27FC236}">
                <a16:creationId xmlns:a16="http://schemas.microsoft.com/office/drawing/2014/main" id="{172B97D2-0468-8015-90ED-BCF2D5607A1C}"/>
              </a:ext>
            </a:extLst>
          </p:cNvPr>
          <p:cNvSpPr>
            <a:spLocks noGrp="1"/>
          </p:cNvSpPr>
          <p:nvPr>
            <p:ph type="sldNum" sz="quarter" idx="4"/>
          </p:nvPr>
        </p:nvSpPr>
        <p:spPr/>
        <p:txBody>
          <a:bodyPr/>
          <a:lstStyle/>
          <a:p>
            <a:fld id="{00000000-1234-1234-1234-123412341234}" type="slidenum">
              <a:rPr lang="en-GB" smtClean="0"/>
              <a:pPr/>
              <a:t>28</a:t>
            </a:fld>
            <a:endParaRPr lang="en-GB" dirty="0"/>
          </a:p>
        </p:txBody>
      </p:sp>
      <p:sp>
        <p:nvSpPr>
          <p:cNvPr id="3" name="Content Placeholder 16">
            <a:extLst>
              <a:ext uri="{FF2B5EF4-FFF2-40B4-BE49-F238E27FC236}">
                <a16:creationId xmlns:a16="http://schemas.microsoft.com/office/drawing/2014/main" id="{486221A8-C37F-DEE0-A233-83D30C53D65B}"/>
              </a:ext>
            </a:extLst>
          </p:cNvPr>
          <p:cNvSpPr>
            <a:spLocks noGrp="1"/>
          </p:cNvSpPr>
          <p:nvPr>
            <p:ph sz="quarter" idx="15"/>
          </p:nvPr>
        </p:nvSpPr>
        <p:spPr>
          <a:xfrm>
            <a:off x="620183" y="6356351"/>
            <a:ext cx="10180339" cy="365125"/>
          </a:xfrm>
        </p:spPr>
        <p:txBody>
          <a:bodyPr anchor="b"/>
          <a:lstStyle/>
          <a:p>
            <a:r>
              <a:rPr lang="en-GB" dirty="0">
                <a:solidFill>
                  <a:schemeClr val="tx2"/>
                </a:solidFill>
              </a:rPr>
              <a:t>NET, neuroendocrine tumour; panNET, pancreatic NET</a:t>
            </a:r>
          </a:p>
        </p:txBody>
      </p:sp>
    </p:spTree>
    <p:extLst>
      <p:ext uri="{BB962C8B-B14F-4D97-AF65-F5344CB8AC3E}">
        <p14:creationId xmlns:p14="http://schemas.microsoft.com/office/powerpoint/2010/main" val="221771549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extLst>
              <a:ext uri="{FF2B5EF4-FFF2-40B4-BE49-F238E27FC236}">
                <a16:creationId xmlns:a16="http://schemas.microsoft.com/office/drawing/2014/main" id="{77D5A0F7-E4A1-BB44-A87B-07B974887500}"/>
              </a:ext>
            </a:extLst>
          </p:cNvPr>
          <p:cNvPicPr>
            <a:picLocks noChangeAspect="1"/>
          </p:cNvPicPr>
          <p:nvPr/>
        </p:nvPicPr>
        <p:blipFill rotWithShape="1">
          <a:blip r:embed="rId4"/>
          <a:srcRect r="1774"/>
          <a:stretch/>
        </p:blipFill>
        <p:spPr>
          <a:xfrm>
            <a:off x="7380000" y="1213200"/>
            <a:ext cx="2513722" cy="991659"/>
          </a:xfrm>
          <a:prstGeom prst="rect">
            <a:avLst/>
          </a:prstGeom>
        </p:spPr>
      </p:pic>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latin typeface="Arial" panose="020B0604020202020204" pitchFamily="34" charset="0"/>
              </a:rPr>
              <a:t>Developed by NET COnnect</a:t>
            </a:r>
          </a:p>
        </p:txBody>
      </p:sp>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4"/>
          </p:nvPr>
        </p:nvSpPr>
        <p:spPr/>
        <p:txBody>
          <a:bodyPr>
            <a:normAutofit fontScale="85000" lnSpcReduction="20000"/>
          </a:bodyPr>
          <a:lstStyle/>
          <a:p>
            <a:pPr marL="0" indent="0">
              <a:lnSpc>
                <a:spcPct val="120000"/>
              </a:lnSpc>
              <a:spcBef>
                <a:spcPts val="600"/>
              </a:spcBef>
              <a:buNone/>
            </a:pPr>
            <a:r>
              <a:rPr lang="en-GB" altLang="en-US" b="1" dirty="0">
                <a:latin typeface="Arial" panose="020B0604020202020204" pitchFamily="34" charset="0"/>
              </a:rPr>
              <a:t>This programme is developed by NET CONNECT, </a:t>
            </a:r>
            <a:br>
              <a:rPr lang="en-GB" altLang="en-US" b="1" dirty="0">
                <a:latin typeface="Arial" panose="020B0604020202020204" pitchFamily="34" charset="0"/>
              </a:rPr>
            </a:br>
            <a:r>
              <a:rPr lang="en-GB" altLang="en-US" b="1" dirty="0">
                <a:latin typeface="Arial" panose="020B0604020202020204" pitchFamily="34" charset="0"/>
              </a:rPr>
              <a:t>an international group of experts in the field of </a:t>
            </a:r>
            <a:br>
              <a:rPr lang="en-GB" altLang="en-US" b="1" dirty="0">
                <a:latin typeface="Arial" panose="020B0604020202020204" pitchFamily="34" charset="0"/>
              </a:rPr>
            </a:br>
            <a:r>
              <a:rPr lang="en-GB" b="1" dirty="0"/>
              <a:t>neuroendocrine tumours.</a:t>
            </a:r>
            <a:endParaRPr lang="en-GB" altLang="en-US" b="1" dirty="0">
              <a:latin typeface="Arial" panose="020B0604020202020204" pitchFamily="34" charset="0"/>
            </a:endParaRPr>
          </a:p>
          <a:p>
            <a:pPr marL="0" indent="0">
              <a:lnSpc>
                <a:spcPct val="120000"/>
              </a:lnSpc>
              <a:spcBef>
                <a:spcPts val="600"/>
              </a:spcBef>
              <a:buNone/>
            </a:pPr>
            <a:endParaRPr lang="en-GB" altLang="en-US" dirty="0">
              <a:latin typeface="Arial" panose="020B0604020202020204" pitchFamily="34" charset="0"/>
            </a:endParaRPr>
          </a:p>
          <a:p>
            <a:pPr marL="0" indent="0">
              <a:spcBef>
                <a:spcPts val="600"/>
              </a:spcBef>
              <a:buNone/>
            </a:pPr>
            <a:r>
              <a:rPr lang="en-GB" b="1" dirty="0">
                <a:solidFill>
                  <a:schemeClr val="accent1"/>
                </a:solidFill>
                <a:latin typeface="Arial" panose="020B0604020202020204" pitchFamily="34" charset="0"/>
              </a:rPr>
              <a:t>Acknowledgement and disclosures</a:t>
            </a:r>
            <a:endParaRPr lang="en-GB" altLang="en-US" b="1" dirty="0">
              <a:solidFill>
                <a:schemeClr val="accent1"/>
              </a:solidFill>
              <a:latin typeface="Arial" panose="020B0604020202020204" pitchFamily="34" charset="0"/>
            </a:endParaRPr>
          </a:p>
          <a:p>
            <a:pPr marL="0" indent="0">
              <a:buNone/>
            </a:pPr>
            <a:r>
              <a:rPr lang="en-GB" altLang="en-US" dirty="0">
                <a:latin typeface="Arial" panose="020B0604020202020204" pitchFamily="34" charset="0"/>
              </a:rPr>
              <a:t>This NET CONNECT programme is supported through an independent educational grant from </a:t>
            </a:r>
            <a:r>
              <a:rPr lang="en-GB" dirty="0"/>
              <a:t>Ipsen</a:t>
            </a:r>
            <a:r>
              <a:rPr lang="en-GB" altLang="en-US" dirty="0">
                <a:latin typeface="Arial" panose="020B0604020202020204" pitchFamily="34" charset="0"/>
              </a:rPr>
              <a:t>. The programme is therefore independent, the content is not influenced by the supporter and is under the sole responsibility of the experts.</a:t>
            </a:r>
            <a:endParaRPr lang="en-GB" dirty="0">
              <a:latin typeface="Arial" panose="020B0604020202020204" pitchFamily="34" charset="0"/>
            </a:endParaRPr>
          </a:p>
          <a:p>
            <a:pPr marL="0" indent="0">
              <a:buNone/>
            </a:pPr>
            <a:r>
              <a:rPr lang="en-GB" b="1" dirty="0">
                <a:latin typeface="Arial" panose="020B0604020202020204" pitchFamily="34" charset="0"/>
              </a:rPr>
              <a:t>Please note:</a:t>
            </a:r>
            <a:r>
              <a:rPr lang="en-GB" dirty="0">
                <a:latin typeface="Arial" panose="020B0604020202020204" pitchFamily="34" charset="0"/>
              </a:rPr>
              <a:t> The views expressed within this programme are the personal opinions of the experts. They do not necessarily represent the views of the experts’ institutions, or the rest of the NET CONNECT group.</a:t>
            </a:r>
          </a:p>
          <a:p>
            <a:pPr marL="0" indent="0">
              <a:buNone/>
            </a:pPr>
            <a:r>
              <a:rPr lang="en-GB" dirty="0">
                <a:latin typeface="Arial" panose="020B0604020202020204" pitchFamily="34" charset="0"/>
              </a:rPr>
              <a:t>Expert Disclaimers:</a:t>
            </a:r>
          </a:p>
          <a:p>
            <a:r>
              <a:rPr lang="en-GB" b="1" dirty="0">
                <a:solidFill>
                  <a:srgbClr val="C6573B"/>
                </a:solidFill>
                <a:latin typeface="Arial" panose="020B0604020202020204" pitchFamily="34" charset="0"/>
              </a:rPr>
              <a:t>Dr Jaume Capdevila </a:t>
            </a:r>
            <a:r>
              <a:rPr lang="en-GB" dirty="0">
                <a:latin typeface="Arial" panose="020B0604020202020204" pitchFamily="34" charset="0"/>
              </a:rPr>
              <a:t>has received financial support/sponsorship for research support, consultation, or speaker fees from the following companies: AAA, Bayer, Eisai</a:t>
            </a:r>
            <a:r>
              <a:rPr lang="en-GB" dirty="0"/>
              <a:t>, Ipsen, Merck</a:t>
            </a:r>
            <a:r>
              <a:rPr lang="en-GB" dirty="0">
                <a:latin typeface="Arial" panose="020B0604020202020204" pitchFamily="34" charset="0"/>
              </a:rPr>
              <a:t>, Novartis, Pfizer and Sanofi</a:t>
            </a:r>
          </a:p>
          <a:p>
            <a:r>
              <a:rPr lang="en-GB" b="1" dirty="0">
                <a:solidFill>
                  <a:schemeClr val="accent1"/>
                </a:solidFill>
                <a:latin typeface="Arial" panose="020B0604020202020204" pitchFamily="34" charset="0"/>
              </a:rPr>
              <a:t>Asst. Prof. Mauro Cives </a:t>
            </a:r>
            <a:r>
              <a:rPr lang="en-GB" dirty="0">
                <a:latin typeface="Arial" panose="020B0604020202020204" pitchFamily="34" charset="0"/>
              </a:rPr>
              <a:t>has received financial support/sponsorship for research support, consultation, or speaker fees from the following companies: AAA, Ipsen and Novartis</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fld id="{FCE43C0F-8A7B-3A4B-9DB5-B3472E36E833}" type="slidenum">
              <a:rPr lang="en-GB" smtClean="0">
                <a:latin typeface="Arial" panose="020B0604020202020204" pitchFamily="34" charset="0"/>
                <a:cs typeface="Arial" panose="020B0604020202020204" pitchFamily="34" charset="0"/>
              </a:rPr>
              <a:pPr/>
              <a:t>3</a:t>
            </a:fld>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charset="0"/>
              <a:ea typeface="Aileron" charset="0"/>
              <a:cs typeface="Aileron" charset="0"/>
            </a:endParaRPr>
          </a:p>
        </p:txBody>
      </p:sp>
    </p:spTree>
    <p:extLst>
      <p:ext uri="{BB962C8B-B14F-4D97-AF65-F5344CB8AC3E}">
        <p14:creationId xmlns:p14="http://schemas.microsoft.com/office/powerpoint/2010/main" val="14353829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7A1E4-94EA-48ED-844D-6F0729F6815B}"/>
              </a:ext>
            </a:extLst>
          </p:cNvPr>
          <p:cNvSpPr>
            <a:spLocks noGrp="1"/>
          </p:cNvSpPr>
          <p:nvPr>
            <p:ph type="title"/>
          </p:nvPr>
        </p:nvSpPr>
        <p:spPr/>
        <p:txBody>
          <a:bodyPr>
            <a:normAutofit/>
          </a:bodyPr>
          <a:lstStyle/>
          <a:p>
            <a:r>
              <a:rPr lang="en-GB" dirty="0"/>
              <a:t>This programme has been developed by two international experts</a:t>
            </a:r>
          </a:p>
        </p:txBody>
      </p:sp>
      <p:sp>
        <p:nvSpPr>
          <p:cNvPr id="4" name="Slide Number Placeholder 3">
            <a:extLst>
              <a:ext uri="{FF2B5EF4-FFF2-40B4-BE49-F238E27FC236}">
                <a16:creationId xmlns:a16="http://schemas.microsoft.com/office/drawing/2014/main" id="{62A7D3FD-1CEE-F940-8B61-C2D15929BC21}"/>
              </a:ext>
            </a:extLst>
          </p:cNvPr>
          <p:cNvSpPr>
            <a:spLocks noGrp="1"/>
          </p:cNvSpPr>
          <p:nvPr>
            <p:ph type="sldNum" sz="quarter" idx="4"/>
          </p:nvPr>
        </p:nvSpPr>
        <p:spPr/>
        <p:txBody>
          <a:bodyPr/>
          <a:lstStyle/>
          <a:p>
            <a:fld id="{FCE43C0F-8A7B-3A4B-9DB5-B3472E36E833}" type="slidenum">
              <a:rPr lang="en-GB" smtClean="0"/>
              <a:pPr/>
              <a:t>4</a:t>
            </a:fld>
            <a:endParaRPr lang="en-GB" dirty="0"/>
          </a:p>
        </p:txBody>
      </p:sp>
      <p:grpSp>
        <p:nvGrpSpPr>
          <p:cNvPr id="22" name="Group 21">
            <a:extLst>
              <a:ext uri="{FF2B5EF4-FFF2-40B4-BE49-F238E27FC236}">
                <a16:creationId xmlns:a16="http://schemas.microsoft.com/office/drawing/2014/main" id="{74B615FA-7344-114B-823D-E9827E47F412}"/>
              </a:ext>
            </a:extLst>
          </p:cNvPr>
          <p:cNvGrpSpPr/>
          <p:nvPr/>
        </p:nvGrpSpPr>
        <p:grpSpPr>
          <a:xfrm>
            <a:off x="2279547" y="1838629"/>
            <a:ext cx="3185220" cy="3888000"/>
            <a:chOff x="1830660" y="1838629"/>
            <a:chExt cx="3185220" cy="3888000"/>
          </a:xfrm>
        </p:grpSpPr>
        <p:sp>
          <p:nvSpPr>
            <p:cNvPr id="24" name="Rectangle 23">
              <a:extLst>
                <a:ext uri="{FF2B5EF4-FFF2-40B4-BE49-F238E27FC236}">
                  <a16:creationId xmlns:a16="http://schemas.microsoft.com/office/drawing/2014/main" id="{B3A39144-7545-2647-A529-1AEFFDD56FBD}"/>
                </a:ext>
              </a:extLst>
            </p:cNvPr>
            <p:cNvSpPr/>
            <p:nvPr/>
          </p:nvSpPr>
          <p:spPr>
            <a:xfrm>
              <a:off x="1830660" y="1838629"/>
              <a:ext cx="3185220" cy="3888000"/>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 name="Freeform 24">
              <a:extLst>
                <a:ext uri="{FF2B5EF4-FFF2-40B4-BE49-F238E27FC236}">
                  <a16:creationId xmlns:a16="http://schemas.microsoft.com/office/drawing/2014/main" id="{5DFB63FE-84A5-5446-8F40-055B3C138EE5}"/>
                </a:ext>
              </a:extLst>
            </p:cNvPr>
            <p:cNvSpPr/>
            <p:nvPr/>
          </p:nvSpPr>
          <p:spPr>
            <a:xfrm>
              <a:off x="2002324" y="1970678"/>
              <a:ext cx="2841892" cy="1080103"/>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kern="1200" noProof="0" dirty="0">
                  <a:latin typeface="Arial" panose="020B0604020202020204" pitchFamily="34" charset="0"/>
                  <a:cs typeface="Arial" panose="020B0604020202020204" pitchFamily="34" charset="0"/>
                </a:rPr>
                <a:t>Dr Jaume Capdevila</a:t>
              </a:r>
            </a:p>
            <a:p>
              <a:pPr marL="0" lvl="0" indent="0" algn="ctr" defTabSz="622300">
                <a:lnSpc>
                  <a:spcPct val="90000"/>
                </a:lnSpc>
                <a:spcBef>
                  <a:spcPct val="0"/>
                </a:spcBef>
                <a:spcAft>
                  <a:spcPts val="300"/>
                </a:spcAft>
                <a:buNone/>
              </a:pPr>
              <a:r>
                <a:rPr lang="en-GB" sz="1400" dirty="0">
                  <a:latin typeface="Arial" panose="020B0604020202020204" pitchFamily="34" charset="0"/>
                  <a:cs typeface="Arial" panose="020B0604020202020204" pitchFamily="34" charset="0"/>
                </a:rPr>
                <a:t>Medical Oncologist</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Vall d’Hebron University Hospital and Vall d’Hebron Institute of Oncology, Spain</a:t>
              </a:r>
              <a:endParaRPr lang="en-GB" sz="1400" kern="1200" noProof="0" dirty="0">
                <a:latin typeface="Arial" panose="020B0604020202020204" pitchFamily="34" charset="0"/>
                <a:cs typeface="Arial" panose="020B0604020202020204" pitchFamily="34" charset="0"/>
              </a:endParaRPr>
            </a:p>
          </p:txBody>
        </p:sp>
      </p:grpSp>
      <p:pic>
        <p:nvPicPr>
          <p:cNvPr id="26" name="Content Placeholder 10">
            <a:extLst>
              <a:ext uri="{FF2B5EF4-FFF2-40B4-BE49-F238E27FC236}">
                <a16:creationId xmlns:a16="http://schemas.microsoft.com/office/drawing/2014/main" id="{89D4231B-B394-3D41-810E-542277B0E4C6}"/>
              </a:ext>
            </a:extLst>
          </p:cNvPr>
          <p:cNvPicPr>
            <a:picLocks noChangeAspect="1"/>
          </p:cNvPicPr>
          <p:nvPr/>
        </p:nvPicPr>
        <p:blipFill rotWithShape="1">
          <a:blip r:embed="rId3"/>
          <a:srcRect l="10923" r="5445" b="21569"/>
          <a:stretch/>
        </p:blipFill>
        <p:spPr>
          <a:xfrm>
            <a:off x="2451957" y="3146517"/>
            <a:ext cx="2840400" cy="2485658"/>
          </a:xfrm>
          <a:prstGeom prst="rect">
            <a:avLst/>
          </a:prstGeom>
        </p:spPr>
      </p:pic>
      <p:grpSp>
        <p:nvGrpSpPr>
          <p:cNvPr id="27" name="Group 26">
            <a:extLst>
              <a:ext uri="{FF2B5EF4-FFF2-40B4-BE49-F238E27FC236}">
                <a16:creationId xmlns:a16="http://schemas.microsoft.com/office/drawing/2014/main" id="{0A691E16-8884-794B-BBC9-C37FE0C17070}"/>
              </a:ext>
            </a:extLst>
          </p:cNvPr>
          <p:cNvGrpSpPr/>
          <p:nvPr/>
        </p:nvGrpSpPr>
        <p:grpSpPr>
          <a:xfrm>
            <a:off x="6746879" y="1838630"/>
            <a:ext cx="3185221" cy="3888000"/>
            <a:chOff x="6672064" y="1838630"/>
            <a:chExt cx="3185221" cy="3888000"/>
          </a:xfrm>
        </p:grpSpPr>
        <p:sp>
          <p:nvSpPr>
            <p:cNvPr id="30" name="Rectangle 29">
              <a:extLst>
                <a:ext uri="{FF2B5EF4-FFF2-40B4-BE49-F238E27FC236}">
                  <a16:creationId xmlns:a16="http://schemas.microsoft.com/office/drawing/2014/main" id="{6F720B10-B14C-F447-9F79-FB0698ED7B67}"/>
                </a:ext>
              </a:extLst>
            </p:cNvPr>
            <p:cNvSpPr/>
            <p:nvPr/>
          </p:nvSpPr>
          <p:spPr>
            <a:xfrm>
              <a:off x="6672064" y="1838630"/>
              <a:ext cx="3185221" cy="3888000"/>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2" name="Freeform 31">
              <a:extLst>
                <a:ext uri="{FF2B5EF4-FFF2-40B4-BE49-F238E27FC236}">
                  <a16:creationId xmlns:a16="http://schemas.microsoft.com/office/drawing/2014/main" id="{48CB146A-4EE8-994C-BD78-BEB5722B1D54}"/>
                </a:ext>
              </a:extLst>
            </p:cNvPr>
            <p:cNvSpPr/>
            <p:nvPr/>
          </p:nvSpPr>
          <p:spPr>
            <a:xfrm>
              <a:off x="6843728" y="1970677"/>
              <a:ext cx="2841893" cy="1080000"/>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a:ln w="25400" cap="flat" cmpd="sng" algn="ctr">
              <a:solidFill>
                <a:srgbClr val="C6573B">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kern="1200" noProof="0" dirty="0">
                  <a:latin typeface="Arial" panose="020B0604020202020204" pitchFamily="34" charset="0"/>
                  <a:cs typeface="Arial" panose="020B0604020202020204" pitchFamily="34" charset="0"/>
                </a:rPr>
                <a:t>Asst Prof. Mauro Cives</a:t>
              </a:r>
            </a:p>
            <a:p>
              <a:pPr marL="0" lvl="0" indent="0" algn="ctr" defTabSz="622300">
                <a:lnSpc>
                  <a:spcPct val="90000"/>
                </a:lnSpc>
                <a:spcBef>
                  <a:spcPct val="0"/>
                </a:spcBef>
                <a:spcAft>
                  <a:spcPts val="300"/>
                </a:spcAft>
                <a:buNone/>
              </a:pPr>
              <a:r>
                <a:rPr lang="en-GB" sz="1400" dirty="0">
                  <a:latin typeface="Arial" panose="020B0604020202020204" pitchFamily="34" charset="0"/>
                  <a:cs typeface="Arial" panose="020B0604020202020204" pitchFamily="34" charset="0"/>
                </a:rPr>
                <a:t>Medical Oncologist</a:t>
              </a:r>
            </a:p>
            <a:p>
              <a:pPr marL="0" lvl="0" indent="0" algn="ctr" defTabSz="622300">
                <a:lnSpc>
                  <a:spcPct val="90000"/>
                </a:lnSpc>
                <a:spcBef>
                  <a:spcPct val="0"/>
                </a:spcBef>
                <a:spcAft>
                  <a:spcPts val="300"/>
                </a:spcAft>
                <a:buNone/>
              </a:pPr>
              <a:r>
                <a:rPr lang="en-GB" sz="1400" dirty="0">
                  <a:latin typeface="Arial" panose="020B0604020202020204" pitchFamily="34" charset="0"/>
                  <a:cs typeface="Arial" panose="020B0604020202020204" pitchFamily="34" charset="0"/>
                </a:rPr>
                <a:t>University of Bari “Aldo Moro”, Italy</a:t>
              </a:r>
              <a:endParaRPr lang="en-GB" sz="1400" kern="1200" noProof="0" dirty="0">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1EA3F103-4CD9-6343-B1D0-2BAE9778CD07}"/>
                </a:ext>
              </a:extLst>
            </p:cNvPr>
            <p:cNvPicPr>
              <a:picLocks noChangeAspect="1"/>
            </p:cNvPicPr>
            <p:nvPr/>
          </p:nvPicPr>
          <p:blipFill rotWithShape="1">
            <a:blip r:embed="rId4"/>
            <a:srcRect t="2148" r="55073" b="45875"/>
            <a:stretch/>
          </p:blipFill>
          <p:spPr>
            <a:xfrm>
              <a:off x="6844474" y="3146517"/>
              <a:ext cx="2840400" cy="2464573"/>
            </a:xfrm>
            <a:prstGeom prst="rect">
              <a:avLst/>
            </a:prstGeom>
          </p:spPr>
        </p:pic>
      </p:grpSp>
    </p:spTree>
    <p:extLst>
      <p:ext uri="{BB962C8B-B14F-4D97-AF65-F5344CB8AC3E}">
        <p14:creationId xmlns:p14="http://schemas.microsoft.com/office/powerpoint/2010/main" val="112669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Educational objectives</a:t>
            </a:r>
          </a:p>
        </p:txBody>
      </p:sp>
      <p:sp>
        <p:nvSpPr>
          <p:cNvPr id="2" name="Content Placeholder 1">
            <a:extLst>
              <a:ext uri="{FF2B5EF4-FFF2-40B4-BE49-F238E27FC236}">
                <a16:creationId xmlns:a16="http://schemas.microsoft.com/office/drawing/2014/main" id="{7F5C3EEC-7BE9-CEF0-E86B-2726096E624D}"/>
              </a:ext>
            </a:extLst>
          </p:cNvPr>
          <p:cNvSpPr>
            <a:spLocks noGrp="1"/>
          </p:cNvSpPr>
          <p:nvPr>
            <p:ph sz="quarter" idx="14"/>
          </p:nvPr>
        </p:nvSpPr>
        <p:spPr/>
        <p:txBody>
          <a:bodyPr/>
          <a:lstStyle/>
          <a:p>
            <a:r>
              <a:rPr lang="en-GB" dirty="0"/>
              <a:t>Be able to </a:t>
            </a:r>
            <a:r>
              <a:rPr lang="en-GB" b="1" dirty="0">
                <a:solidFill>
                  <a:schemeClr val="accent1"/>
                </a:solidFill>
              </a:rPr>
              <a:t>recognise the presenting symptoms </a:t>
            </a:r>
            <a:r>
              <a:rPr lang="en-GB" dirty="0"/>
              <a:t>of potential NET patients</a:t>
            </a:r>
          </a:p>
          <a:p>
            <a:r>
              <a:rPr lang="en-GB" dirty="0"/>
              <a:t>Be aware of the </a:t>
            </a:r>
            <a:r>
              <a:rPr lang="en-GB" b="1" dirty="0">
                <a:solidFill>
                  <a:schemeClr val="accent1"/>
                </a:solidFill>
              </a:rPr>
              <a:t>steps to diagnosis </a:t>
            </a:r>
            <a:r>
              <a:rPr lang="en-GB" dirty="0"/>
              <a:t>and </a:t>
            </a:r>
            <a:r>
              <a:rPr lang="en-GB" b="1" dirty="0">
                <a:solidFill>
                  <a:schemeClr val="accent1"/>
                </a:solidFill>
              </a:rPr>
              <a:t>the importance of referral to a NET centre of excellence/expertise</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5</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p:txBody>
          <a:bodyPr/>
          <a:lstStyle/>
          <a:p>
            <a:r>
              <a:rPr lang="en-GB" dirty="0"/>
              <a:t>NET, neuroendocrine tumour</a:t>
            </a:r>
          </a:p>
        </p:txBody>
      </p:sp>
    </p:spTree>
    <p:extLst>
      <p:ext uri="{BB962C8B-B14F-4D97-AF65-F5344CB8AC3E}">
        <p14:creationId xmlns:p14="http://schemas.microsoft.com/office/powerpoint/2010/main" val="374120086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Clinical takeaways</a:t>
            </a:r>
          </a:p>
        </p:txBody>
      </p:sp>
      <p:sp>
        <p:nvSpPr>
          <p:cNvPr id="2" name="Content Placeholder 1">
            <a:extLst>
              <a:ext uri="{FF2B5EF4-FFF2-40B4-BE49-F238E27FC236}">
                <a16:creationId xmlns:a16="http://schemas.microsoft.com/office/drawing/2014/main" id="{7F5C3EEC-7BE9-CEF0-E86B-2726096E624D}"/>
              </a:ext>
            </a:extLst>
          </p:cNvPr>
          <p:cNvSpPr>
            <a:spLocks noGrp="1"/>
          </p:cNvSpPr>
          <p:nvPr>
            <p:ph sz="quarter" idx="14"/>
          </p:nvPr>
        </p:nvSpPr>
        <p:spPr/>
        <p:txBody>
          <a:bodyPr>
            <a:normAutofit/>
          </a:bodyPr>
          <a:lstStyle/>
          <a:p>
            <a:r>
              <a:rPr lang="en-GB"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Recognising the symptoms of a potential NET can be challenging </a:t>
            </a:r>
            <a:r>
              <a:rPr lang="en-GB" dirty="0">
                <a:effectLst/>
                <a:latin typeface="Arial" panose="020B0604020202020204" pitchFamily="34" charset="0"/>
                <a:ea typeface="Calibri" panose="020F0502020204030204" pitchFamily="34" charset="0"/>
                <a:cs typeface="Arial" panose="020B0604020202020204" pitchFamily="34" charset="0"/>
              </a:rPr>
              <a:t>as presentation may be heterogenous, dependent on hormone secretion and many patients have symptoms similar to those found in other conditions</a:t>
            </a:r>
            <a:endParaRPr lang="en-GB" dirty="0">
              <a:effectLst/>
              <a:latin typeface="Calibri" panose="020F0502020204030204" pitchFamily="34" charset="0"/>
              <a:ea typeface="Calibri" panose="020F0502020204030204" pitchFamily="34" charset="0"/>
              <a:cs typeface="Arial" panose="020B0604020202020204" pitchFamily="34" charset="0"/>
            </a:endParaRPr>
          </a:p>
          <a:p>
            <a:r>
              <a:rPr lang="en-GB"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Steps to diagnosis </a:t>
            </a:r>
            <a:r>
              <a:rPr lang="en-GB" dirty="0">
                <a:effectLst/>
                <a:latin typeface="Arial" panose="020B0604020202020204" pitchFamily="34" charset="0"/>
                <a:ea typeface="Calibri" panose="020F0502020204030204" pitchFamily="34" charset="0"/>
                <a:cs typeface="Arial" panose="020B0604020202020204" pitchFamily="34" charset="0"/>
              </a:rPr>
              <a:t>include symptom assessment, size, grade and stage of the tumour, whether the tumour is hormone-secreting and evaluation of predisposition to an underlying hereditary syndrome</a:t>
            </a:r>
            <a:endParaRPr lang="en-GB" dirty="0">
              <a:effectLst/>
              <a:latin typeface="Calibri" panose="020F0502020204030204" pitchFamily="34" charset="0"/>
              <a:ea typeface="Calibri" panose="020F0502020204030204" pitchFamily="34" charset="0"/>
              <a:cs typeface="Arial" panose="020B0604020202020204" pitchFamily="34" charset="0"/>
            </a:endParaRPr>
          </a:p>
          <a:p>
            <a:r>
              <a:rPr lang="en-GB" b="1" dirty="0">
                <a:solidFill>
                  <a:schemeClr val="accent1"/>
                </a:solidFill>
                <a:ea typeface="Calibri" panose="020F0502020204030204" pitchFamily="34" charset="0"/>
              </a:rPr>
              <a:t>R</a:t>
            </a:r>
            <a:r>
              <a:rPr lang="en-GB"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eferral to a NET centre of excellence is advised, </a:t>
            </a:r>
            <a:r>
              <a:rPr lang="en-GB" dirty="0">
                <a:effectLst/>
                <a:latin typeface="Arial" panose="020B0604020202020204" pitchFamily="34" charset="0"/>
                <a:ea typeface="Calibri" panose="020F0502020204030204" pitchFamily="34" charset="0"/>
                <a:cs typeface="Arial" panose="020B0604020202020204" pitchFamily="34" charset="0"/>
              </a:rPr>
              <a:t>to ensure comprehensive care by a multidisciplinary team, which provides access to advanced imaging techniques and innovative treatments for the earliest possible treatment of localised </a:t>
            </a:r>
            <a:r>
              <a:rPr lang="en-GB" dirty="0">
                <a:ea typeface="Calibri" panose="020F0502020204030204" pitchFamily="34" charset="0"/>
              </a:rPr>
              <a:t>and advanced </a:t>
            </a:r>
            <a:r>
              <a:rPr lang="en-GB" dirty="0">
                <a:effectLst/>
                <a:latin typeface="Arial" panose="020B0604020202020204" pitchFamily="34" charset="0"/>
                <a:ea typeface="Calibri" panose="020F0502020204030204" pitchFamily="34" charset="0"/>
                <a:cs typeface="Arial" panose="020B0604020202020204" pitchFamily="34" charset="0"/>
              </a:rPr>
              <a:t>tumours</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b="1"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p:txBody>
          <a:bodyPr/>
          <a:lstStyle/>
          <a:p>
            <a:r>
              <a:rPr lang="en-GB" dirty="0"/>
              <a:t>NET, neuroendocrine tumour</a:t>
            </a:r>
          </a:p>
        </p:txBody>
      </p:sp>
    </p:spTree>
    <p:extLst>
      <p:ext uri="{BB962C8B-B14F-4D97-AF65-F5344CB8AC3E}">
        <p14:creationId xmlns:p14="http://schemas.microsoft.com/office/powerpoint/2010/main" val="246934044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30FCBF-4AFF-F1DD-17A2-661C79176972}"/>
              </a:ext>
            </a:extLst>
          </p:cNvPr>
          <p:cNvSpPr>
            <a:spLocks noGrp="1"/>
          </p:cNvSpPr>
          <p:nvPr>
            <p:ph type="title"/>
          </p:nvPr>
        </p:nvSpPr>
        <p:spPr>
          <a:xfrm>
            <a:off x="619201" y="355823"/>
            <a:ext cx="10963199" cy="864000"/>
          </a:xfrm>
        </p:spPr>
        <p:txBody>
          <a:bodyPr/>
          <a:lstStyle/>
          <a:p>
            <a:r>
              <a:rPr lang="en-GB" dirty="0"/>
              <a:t>Introduction</a:t>
            </a:r>
          </a:p>
        </p:txBody>
      </p:sp>
      <p:sp>
        <p:nvSpPr>
          <p:cNvPr id="2" name="Content Placeholder 1">
            <a:extLst>
              <a:ext uri="{FF2B5EF4-FFF2-40B4-BE49-F238E27FC236}">
                <a16:creationId xmlns:a16="http://schemas.microsoft.com/office/drawing/2014/main" id="{508B578B-3B1B-76E6-4D8A-43F86215E4A6}"/>
              </a:ext>
            </a:extLst>
          </p:cNvPr>
          <p:cNvSpPr>
            <a:spLocks noGrp="1"/>
          </p:cNvSpPr>
          <p:nvPr>
            <p:ph sz="quarter" idx="14"/>
          </p:nvPr>
        </p:nvSpPr>
        <p:spPr>
          <a:xfrm>
            <a:off x="620184" y="1425600"/>
            <a:ext cx="7564048" cy="4525200"/>
          </a:xfrm>
        </p:spPr>
        <p:txBody>
          <a:bodyPr/>
          <a:lstStyle/>
          <a:p>
            <a:pPr algn="l">
              <a:buFont typeface="Arial" panose="020B0604020202020204" pitchFamily="34" charset="0"/>
              <a:buChar char="•"/>
            </a:pPr>
            <a:r>
              <a:rPr lang="en-GB" sz="1800" dirty="0">
                <a:effectLst/>
                <a:ea typeface="Calibri" panose="020F0502020204030204" pitchFamily="34" charset="0"/>
              </a:rPr>
              <a:t>Gastrointestinal neuroendocrine tumours covered in this module include </a:t>
            </a:r>
            <a:r>
              <a:rPr lang="en-GB" sz="1800" b="1" dirty="0">
                <a:solidFill>
                  <a:schemeClr val="accent1"/>
                </a:solidFill>
                <a:effectLst/>
                <a:ea typeface="Calibri" panose="020F0502020204030204" pitchFamily="34" charset="0"/>
              </a:rPr>
              <a:t>pancreatic</a:t>
            </a:r>
            <a:r>
              <a:rPr lang="en-GB" sz="1800" dirty="0">
                <a:solidFill>
                  <a:schemeClr val="accent1"/>
                </a:solidFill>
                <a:effectLst/>
                <a:ea typeface="Calibri" panose="020F0502020204030204" pitchFamily="34" charset="0"/>
              </a:rPr>
              <a:t>, </a:t>
            </a:r>
            <a:r>
              <a:rPr lang="en-GB" sz="1800" b="1" dirty="0">
                <a:solidFill>
                  <a:schemeClr val="accent1"/>
                </a:solidFill>
                <a:effectLst/>
                <a:ea typeface="Calibri" panose="020F0502020204030204" pitchFamily="34" charset="0"/>
              </a:rPr>
              <a:t>gastric</a:t>
            </a:r>
            <a:r>
              <a:rPr lang="en-GB" sz="1800" dirty="0">
                <a:solidFill>
                  <a:schemeClr val="accent1"/>
                </a:solidFill>
                <a:effectLst/>
                <a:ea typeface="Calibri" panose="020F0502020204030204" pitchFamily="34" charset="0"/>
              </a:rPr>
              <a:t>, </a:t>
            </a:r>
            <a:r>
              <a:rPr lang="en-GB" sz="1800" b="1" dirty="0">
                <a:solidFill>
                  <a:schemeClr val="accent1"/>
                </a:solidFill>
                <a:effectLst/>
                <a:ea typeface="Calibri" panose="020F0502020204030204" pitchFamily="34" charset="0"/>
              </a:rPr>
              <a:t>rectal</a:t>
            </a:r>
            <a:r>
              <a:rPr lang="en-GB" sz="1800" dirty="0">
                <a:solidFill>
                  <a:schemeClr val="accent1"/>
                </a:solidFill>
                <a:effectLst/>
                <a:ea typeface="Calibri" panose="020F0502020204030204" pitchFamily="34" charset="0"/>
              </a:rPr>
              <a:t> </a:t>
            </a:r>
            <a:r>
              <a:rPr lang="en-GB" sz="1800" dirty="0">
                <a:effectLst/>
                <a:ea typeface="Calibri" panose="020F0502020204030204" pitchFamily="34" charset="0"/>
              </a:rPr>
              <a:t>and </a:t>
            </a:r>
            <a:r>
              <a:rPr lang="en-GB" sz="1800" b="1" dirty="0">
                <a:solidFill>
                  <a:schemeClr val="accent1"/>
                </a:solidFill>
                <a:effectLst/>
                <a:ea typeface="Calibri" panose="020F0502020204030204" pitchFamily="34" charset="0"/>
              </a:rPr>
              <a:t>appendiceal</a:t>
            </a:r>
            <a:r>
              <a:rPr lang="en-GB" sz="1800" dirty="0">
                <a:effectLst/>
                <a:ea typeface="Calibri" panose="020F0502020204030204" pitchFamily="34" charset="0"/>
              </a:rPr>
              <a:t> NETs. </a:t>
            </a:r>
            <a:r>
              <a:rPr lang="en-GB" sz="1800" dirty="0">
                <a:effectLst/>
              </a:rPr>
              <a:t>GI NETs have diverse presentations and can be mistaken for other common conditions, leading to delays in diagnosis</a:t>
            </a:r>
          </a:p>
          <a:p>
            <a:pPr algn="l">
              <a:buFont typeface="Arial" panose="020B0604020202020204" pitchFamily="34" charset="0"/>
              <a:buChar char="•"/>
            </a:pPr>
            <a:r>
              <a:rPr lang="en-GB" sz="1800" dirty="0">
                <a:effectLst/>
              </a:rPr>
              <a:t>Comprehensive evaluation of patients with possible NETs includes assessing symptoms, tumour characteristics, hormone secretion, and hereditary predisposition. This requires specialist investigations such as nuclear medicine scans</a:t>
            </a:r>
          </a:p>
          <a:p>
            <a:pPr algn="l">
              <a:buFont typeface="Arial" panose="020B0604020202020204" pitchFamily="34" charset="0"/>
              <a:buChar char="•"/>
            </a:pPr>
            <a:r>
              <a:rPr lang="en-GB" sz="1800" dirty="0">
                <a:effectLst/>
              </a:rPr>
              <a:t>Patient management and prognosis should be discussed by a fully constituted NET multidisciplinary team in a NET centre of excellence</a:t>
            </a:r>
          </a:p>
          <a:p>
            <a:pPr algn="l">
              <a:buFont typeface="Arial" panose="020B0604020202020204" pitchFamily="34" charset="0"/>
              <a:buChar char="•"/>
            </a:pPr>
            <a:r>
              <a:rPr lang="en-GB" sz="1800" dirty="0">
                <a:effectLst/>
              </a:rPr>
              <a:t>Localised tumours are typically considered for endoscopic or surgical resection. Early referral to a NET specialist centre can improve patient outcomes and quality of life</a:t>
            </a:r>
          </a:p>
          <a:p>
            <a:endParaRPr lang="en-GB" b="0" i="0" dirty="0">
              <a:solidFill>
                <a:srgbClr val="374151"/>
              </a:solidFill>
              <a:effectLst/>
              <a:latin typeface="Söhne"/>
            </a:endParaRPr>
          </a:p>
        </p:txBody>
      </p:sp>
      <p:sp>
        <p:nvSpPr>
          <p:cNvPr id="4" name="Slide Number Placeholder 3">
            <a:extLst>
              <a:ext uri="{FF2B5EF4-FFF2-40B4-BE49-F238E27FC236}">
                <a16:creationId xmlns:a16="http://schemas.microsoft.com/office/drawing/2014/main" id="{218B45BA-866C-656B-EA09-9BE7A87B524E}"/>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5" name="Content Placeholder 4">
            <a:extLst>
              <a:ext uri="{FF2B5EF4-FFF2-40B4-BE49-F238E27FC236}">
                <a16:creationId xmlns:a16="http://schemas.microsoft.com/office/drawing/2014/main" id="{043A6A71-8E13-1947-8DB1-07BAE3D19BF7}"/>
              </a:ext>
            </a:extLst>
          </p:cNvPr>
          <p:cNvSpPr>
            <a:spLocks noGrp="1"/>
          </p:cNvSpPr>
          <p:nvPr>
            <p:ph sz="quarter" idx="15"/>
          </p:nvPr>
        </p:nvSpPr>
        <p:spPr/>
        <p:txBody>
          <a:bodyPr anchor="b"/>
          <a:lstStyle/>
          <a:p>
            <a:r>
              <a:rPr lang="en-GB" dirty="0">
                <a:solidFill>
                  <a:schemeClr val="tx2"/>
                </a:solidFill>
              </a:rPr>
              <a:t>GI, gastrointestinal; NET, neuroendocrine tumour</a:t>
            </a:r>
          </a:p>
          <a:p>
            <a:r>
              <a:rPr lang="en-GB" dirty="0">
                <a:solidFill>
                  <a:schemeClr val="tx2"/>
                </a:solidFill>
              </a:rPr>
              <a:t>Cives M, et al. CA Cancer J Clin. 2018;68:471-87</a:t>
            </a:r>
          </a:p>
        </p:txBody>
      </p:sp>
      <p:sp>
        <p:nvSpPr>
          <p:cNvPr id="9" name="AutoShape 5">
            <a:extLst>
              <a:ext uri="{FF2B5EF4-FFF2-40B4-BE49-F238E27FC236}">
                <a16:creationId xmlns:a16="http://schemas.microsoft.com/office/drawing/2014/main" id="{BE4490E5-D80F-6B48-831F-1B20C46C6F43}"/>
              </a:ext>
            </a:extLst>
          </p:cNvPr>
          <p:cNvSpPr>
            <a:spLocks noChangeAspect="1" noChangeArrowheads="1" noTextEdit="1"/>
          </p:cNvSpPr>
          <p:nvPr/>
        </p:nvSpPr>
        <p:spPr bwMode="auto">
          <a:xfrm>
            <a:off x="9079260" y="1941138"/>
            <a:ext cx="3352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6" name="Freeform 7">
            <a:extLst>
              <a:ext uri="{FF2B5EF4-FFF2-40B4-BE49-F238E27FC236}">
                <a16:creationId xmlns:a16="http://schemas.microsoft.com/office/drawing/2014/main" id="{2E337C36-9F66-FB49-A5F1-2FB65D3556BA}"/>
              </a:ext>
            </a:extLst>
          </p:cNvPr>
          <p:cNvSpPr>
            <a:spLocks/>
          </p:cNvSpPr>
          <p:nvPr/>
        </p:nvSpPr>
        <p:spPr bwMode="auto">
          <a:xfrm>
            <a:off x="11116022" y="2238846"/>
            <a:ext cx="261938" cy="633413"/>
          </a:xfrm>
          <a:custGeom>
            <a:avLst/>
            <a:gdLst>
              <a:gd name="T0" fmla="*/ 1 w 1653"/>
              <a:gd name="T1" fmla="*/ 0 h 3989"/>
              <a:gd name="T2" fmla="*/ 1 w 1653"/>
              <a:gd name="T3" fmla="*/ 0 h 3989"/>
              <a:gd name="T4" fmla="*/ 1 w 1653"/>
              <a:gd name="T5" fmla="*/ 0 h 3989"/>
              <a:gd name="T6" fmla="*/ 1 w 1653"/>
              <a:gd name="T7" fmla="*/ 0 h 3989"/>
              <a:gd name="T8" fmla="*/ 1 w 1653"/>
              <a:gd name="T9" fmla="*/ 0 h 3989"/>
              <a:gd name="T10" fmla="*/ 1 w 1653"/>
              <a:gd name="T11" fmla="*/ 0 h 3989"/>
              <a:gd name="T12" fmla="*/ 1 w 1653"/>
              <a:gd name="T13" fmla="*/ 1 h 3989"/>
              <a:gd name="T14" fmla="*/ 1 w 1653"/>
              <a:gd name="T15" fmla="*/ 1 h 3989"/>
              <a:gd name="T16" fmla="*/ 2 w 1653"/>
              <a:gd name="T17" fmla="*/ 1 h 3989"/>
              <a:gd name="T18" fmla="*/ 2 w 1653"/>
              <a:gd name="T19" fmla="*/ 2 h 3989"/>
              <a:gd name="T20" fmla="*/ 2 w 1653"/>
              <a:gd name="T21" fmla="*/ 2 h 3989"/>
              <a:gd name="T22" fmla="*/ 2 w 1653"/>
              <a:gd name="T23" fmla="*/ 3 h 3989"/>
              <a:gd name="T24" fmla="*/ 2 w 1653"/>
              <a:gd name="T25" fmla="*/ 3 h 3989"/>
              <a:gd name="T26" fmla="*/ 1 w 1653"/>
              <a:gd name="T27" fmla="*/ 3 h 3989"/>
              <a:gd name="T28" fmla="*/ 1 w 1653"/>
              <a:gd name="T29" fmla="*/ 3 h 3989"/>
              <a:gd name="T30" fmla="*/ 1 w 1653"/>
              <a:gd name="T31" fmla="*/ 4 h 3989"/>
              <a:gd name="T32" fmla="*/ 1 w 1653"/>
              <a:gd name="T33" fmla="*/ 4 h 3989"/>
              <a:gd name="T34" fmla="*/ 1 w 1653"/>
              <a:gd name="T35" fmla="*/ 4 h 3989"/>
              <a:gd name="T36" fmla="*/ 1 w 1653"/>
              <a:gd name="T37" fmla="*/ 4 h 3989"/>
              <a:gd name="T38" fmla="*/ 1 w 1653"/>
              <a:gd name="T39" fmla="*/ 4 h 3989"/>
              <a:gd name="T40" fmla="*/ 1 w 1653"/>
              <a:gd name="T41" fmla="*/ 4 h 3989"/>
              <a:gd name="T42" fmla="*/ 0 w 1653"/>
              <a:gd name="T43" fmla="*/ 4 h 3989"/>
              <a:gd name="T44" fmla="*/ 0 w 1653"/>
              <a:gd name="T45" fmla="*/ 4 h 3989"/>
              <a:gd name="T46" fmla="*/ 0 w 1653"/>
              <a:gd name="T47" fmla="*/ 4 h 3989"/>
              <a:gd name="T48" fmla="*/ 0 w 1653"/>
              <a:gd name="T49" fmla="*/ 4 h 3989"/>
              <a:gd name="T50" fmla="*/ 0 w 1653"/>
              <a:gd name="T51" fmla="*/ 3 h 3989"/>
              <a:gd name="T52" fmla="*/ 0 w 1653"/>
              <a:gd name="T53" fmla="*/ 3 h 3989"/>
              <a:gd name="T54" fmla="*/ 0 w 1653"/>
              <a:gd name="T55" fmla="*/ 3 h 3989"/>
              <a:gd name="T56" fmla="*/ 1 w 1653"/>
              <a:gd name="T57" fmla="*/ 2 h 3989"/>
              <a:gd name="T58" fmla="*/ 1 w 1653"/>
              <a:gd name="T59" fmla="*/ 2 h 3989"/>
              <a:gd name="T60" fmla="*/ 1 w 1653"/>
              <a:gd name="T61" fmla="*/ 2 h 3989"/>
              <a:gd name="T62" fmla="*/ 1 w 1653"/>
              <a:gd name="T63" fmla="*/ 1 h 3989"/>
              <a:gd name="T64" fmla="*/ 1 w 1653"/>
              <a:gd name="T65" fmla="*/ 1 h 3989"/>
              <a:gd name="T66" fmla="*/ 1 w 1653"/>
              <a:gd name="T67" fmla="*/ 0 h 3989"/>
              <a:gd name="T68" fmla="*/ 1 w 1653"/>
              <a:gd name="T69" fmla="*/ 0 h 3989"/>
              <a:gd name="T70" fmla="*/ 1 w 1653"/>
              <a:gd name="T71" fmla="*/ 0 h 3989"/>
              <a:gd name="T72" fmla="*/ 1 w 1653"/>
              <a:gd name="T73" fmla="*/ 0 h 39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53" h="3989">
                <a:moveTo>
                  <a:pt x="652" y="33"/>
                </a:moveTo>
                <a:lnTo>
                  <a:pt x="671" y="18"/>
                </a:lnTo>
                <a:lnTo>
                  <a:pt x="700" y="7"/>
                </a:lnTo>
                <a:lnTo>
                  <a:pt x="777" y="0"/>
                </a:lnTo>
                <a:lnTo>
                  <a:pt x="874" y="9"/>
                </a:lnTo>
                <a:lnTo>
                  <a:pt x="985" y="34"/>
                </a:lnTo>
                <a:lnTo>
                  <a:pt x="1100" y="74"/>
                </a:lnTo>
                <a:lnTo>
                  <a:pt x="1210" y="126"/>
                </a:lnTo>
                <a:lnTo>
                  <a:pt x="1308" y="190"/>
                </a:lnTo>
                <a:lnTo>
                  <a:pt x="1385" y="264"/>
                </a:lnTo>
                <a:lnTo>
                  <a:pt x="1403" y="291"/>
                </a:lnTo>
                <a:lnTo>
                  <a:pt x="1418" y="328"/>
                </a:lnTo>
                <a:lnTo>
                  <a:pt x="1443" y="431"/>
                </a:lnTo>
                <a:lnTo>
                  <a:pt x="1467" y="570"/>
                </a:lnTo>
                <a:lnTo>
                  <a:pt x="1490" y="740"/>
                </a:lnTo>
                <a:lnTo>
                  <a:pt x="1514" y="937"/>
                </a:lnTo>
                <a:lnTo>
                  <a:pt x="1542" y="1157"/>
                </a:lnTo>
                <a:lnTo>
                  <a:pt x="1575" y="1397"/>
                </a:lnTo>
                <a:lnTo>
                  <a:pt x="1617" y="1650"/>
                </a:lnTo>
                <a:lnTo>
                  <a:pt x="1633" y="1772"/>
                </a:lnTo>
                <a:lnTo>
                  <a:pt x="1646" y="1927"/>
                </a:lnTo>
                <a:lnTo>
                  <a:pt x="1653" y="2105"/>
                </a:lnTo>
                <a:lnTo>
                  <a:pt x="1652" y="2295"/>
                </a:lnTo>
                <a:lnTo>
                  <a:pt x="1639" y="2484"/>
                </a:lnTo>
                <a:lnTo>
                  <a:pt x="1612" y="2660"/>
                </a:lnTo>
                <a:lnTo>
                  <a:pt x="1593" y="2740"/>
                </a:lnTo>
                <a:lnTo>
                  <a:pt x="1569" y="2813"/>
                </a:lnTo>
                <a:lnTo>
                  <a:pt x="1541" y="2876"/>
                </a:lnTo>
                <a:lnTo>
                  <a:pt x="1508" y="2929"/>
                </a:lnTo>
                <a:lnTo>
                  <a:pt x="1388" y="3107"/>
                </a:lnTo>
                <a:lnTo>
                  <a:pt x="1279" y="3292"/>
                </a:lnTo>
                <a:lnTo>
                  <a:pt x="1180" y="3474"/>
                </a:lnTo>
                <a:lnTo>
                  <a:pt x="1088" y="3644"/>
                </a:lnTo>
                <a:lnTo>
                  <a:pt x="996" y="3791"/>
                </a:lnTo>
                <a:lnTo>
                  <a:pt x="902" y="3904"/>
                </a:lnTo>
                <a:lnTo>
                  <a:pt x="854" y="3945"/>
                </a:lnTo>
                <a:lnTo>
                  <a:pt x="802" y="3974"/>
                </a:lnTo>
                <a:lnTo>
                  <a:pt x="750" y="3989"/>
                </a:lnTo>
                <a:lnTo>
                  <a:pt x="693" y="3989"/>
                </a:lnTo>
                <a:lnTo>
                  <a:pt x="671" y="3982"/>
                </a:lnTo>
                <a:lnTo>
                  <a:pt x="639" y="3968"/>
                </a:lnTo>
                <a:lnTo>
                  <a:pt x="599" y="3948"/>
                </a:lnTo>
                <a:lnTo>
                  <a:pt x="554" y="3922"/>
                </a:lnTo>
                <a:lnTo>
                  <a:pt x="448" y="3857"/>
                </a:lnTo>
                <a:lnTo>
                  <a:pt x="333" y="3782"/>
                </a:lnTo>
                <a:lnTo>
                  <a:pt x="219" y="3704"/>
                </a:lnTo>
                <a:lnTo>
                  <a:pt x="119" y="3632"/>
                </a:lnTo>
                <a:lnTo>
                  <a:pt x="77" y="3602"/>
                </a:lnTo>
                <a:lnTo>
                  <a:pt x="42" y="3575"/>
                </a:lnTo>
                <a:lnTo>
                  <a:pt x="16" y="3555"/>
                </a:lnTo>
                <a:lnTo>
                  <a:pt x="0" y="3541"/>
                </a:lnTo>
                <a:lnTo>
                  <a:pt x="122" y="3347"/>
                </a:lnTo>
                <a:lnTo>
                  <a:pt x="231" y="3155"/>
                </a:lnTo>
                <a:lnTo>
                  <a:pt x="331" y="2970"/>
                </a:lnTo>
                <a:lnTo>
                  <a:pt x="419" y="2787"/>
                </a:lnTo>
                <a:lnTo>
                  <a:pt x="497" y="2610"/>
                </a:lnTo>
                <a:lnTo>
                  <a:pt x="567" y="2437"/>
                </a:lnTo>
                <a:lnTo>
                  <a:pt x="627" y="2268"/>
                </a:lnTo>
                <a:lnTo>
                  <a:pt x="679" y="2105"/>
                </a:lnTo>
                <a:lnTo>
                  <a:pt x="723" y="1946"/>
                </a:lnTo>
                <a:lnTo>
                  <a:pt x="758" y="1793"/>
                </a:lnTo>
                <a:lnTo>
                  <a:pt x="788" y="1645"/>
                </a:lnTo>
                <a:lnTo>
                  <a:pt x="811" y="1502"/>
                </a:lnTo>
                <a:lnTo>
                  <a:pt x="839" y="1235"/>
                </a:lnTo>
                <a:lnTo>
                  <a:pt x="846" y="990"/>
                </a:lnTo>
                <a:lnTo>
                  <a:pt x="837" y="771"/>
                </a:lnTo>
                <a:lnTo>
                  <a:pt x="816" y="577"/>
                </a:lnTo>
                <a:lnTo>
                  <a:pt x="786" y="411"/>
                </a:lnTo>
                <a:lnTo>
                  <a:pt x="753" y="273"/>
                </a:lnTo>
                <a:lnTo>
                  <a:pt x="719" y="166"/>
                </a:lnTo>
                <a:lnTo>
                  <a:pt x="687" y="89"/>
                </a:lnTo>
                <a:lnTo>
                  <a:pt x="664" y="45"/>
                </a:lnTo>
                <a:lnTo>
                  <a:pt x="656" y="35"/>
                </a:lnTo>
                <a:lnTo>
                  <a:pt x="652" y="33"/>
                </a:lnTo>
                <a:close/>
              </a:path>
            </a:pathLst>
          </a:custGeom>
          <a:solidFill>
            <a:srgbClr val="996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7" name="Freeform 8">
            <a:extLst>
              <a:ext uri="{FF2B5EF4-FFF2-40B4-BE49-F238E27FC236}">
                <a16:creationId xmlns:a16="http://schemas.microsoft.com/office/drawing/2014/main" id="{5CB980E5-8D9F-B143-A202-351BA0C0DD7C}"/>
              </a:ext>
            </a:extLst>
          </p:cNvPr>
          <p:cNvSpPr>
            <a:spLocks/>
          </p:cNvSpPr>
          <p:nvPr/>
        </p:nvSpPr>
        <p:spPr bwMode="auto">
          <a:xfrm>
            <a:off x="11116022" y="2238846"/>
            <a:ext cx="261938" cy="633413"/>
          </a:xfrm>
          <a:custGeom>
            <a:avLst/>
            <a:gdLst>
              <a:gd name="T0" fmla="*/ 1 w 1653"/>
              <a:gd name="T1" fmla="*/ 0 h 3989"/>
              <a:gd name="T2" fmla="*/ 1 w 1653"/>
              <a:gd name="T3" fmla="*/ 0 h 3989"/>
              <a:gd name="T4" fmla="*/ 1 w 1653"/>
              <a:gd name="T5" fmla="*/ 0 h 3989"/>
              <a:gd name="T6" fmla="*/ 1 w 1653"/>
              <a:gd name="T7" fmla="*/ 0 h 3989"/>
              <a:gd name="T8" fmla="*/ 1 w 1653"/>
              <a:gd name="T9" fmla="*/ 0 h 3989"/>
              <a:gd name="T10" fmla="*/ 1 w 1653"/>
              <a:gd name="T11" fmla="*/ 0 h 3989"/>
              <a:gd name="T12" fmla="*/ 1 w 1653"/>
              <a:gd name="T13" fmla="*/ 1 h 3989"/>
              <a:gd name="T14" fmla="*/ 1 w 1653"/>
              <a:gd name="T15" fmla="*/ 1 h 3989"/>
              <a:gd name="T16" fmla="*/ 2 w 1653"/>
              <a:gd name="T17" fmla="*/ 1 h 3989"/>
              <a:gd name="T18" fmla="*/ 2 w 1653"/>
              <a:gd name="T19" fmla="*/ 2 h 3989"/>
              <a:gd name="T20" fmla="*/ 2 w 1653"/>
              <a:gd name="T21" fmla="*/ 2 h 3989"/>
              <a:gd name="T22" fmla="*/ 2 w 1653"/>
              <a:gd name="T23" fmla="*/ 3 h 3989"/>
              <a:gd name="T24" fmla="*/ 2 w 1653"/>
              <a:gd name="T25" fmla="*/ 3 h 3989"/>
              <a:gd name="T26" fmla="*/ 1 w 1653"/>
              <a:gd name="T27" fmla="*/ 3 h 3989"/>
              <a:gd name="T28" fmla="*/ 1 w 1653"/>
              <a:gd name="T29" fmla="*/ 3 h 3989"/>
              <a:gd name="T30" fmla="*/ 1 w 1653"/>
              <a:gd name="T31" fmla="*/ 4 h 3989"/>
              <a:gd name="T32" fmla="*/ 1 w 1653"/>
              <a:gd name="T33" fmla="*/ 4 h 3989"/>
              <a:gd name="T34" fmla="*/ 1 w 1653"/>
              <a:gd name="T35" fmla="*/ 4 h 3989"/>
              <a:gd name="T36" fmla="*/ 1 w 1653"/>
              <a:gd name="T37" fmla="*/ 4 h 3989"/>
              <a:gd name="T38" fmla="*/ 1 w 1653"/>
              <a:gd name="T39" fmla="*/ 4 h 3989"/>
              <a:gd name="T40" fmla="*/ 1 w 1653"/>
              <a:gd name="T41" fmla="*/ 4 h 3989"/>
              <a:gd name="T42" fmla="*/ 0 w 1653"/>
              <a:gd name="T43" fmla="*/ 4 h 3989"/>
              <a:gd name="T44" fmla="*/ 0 w 1653"/>
              <a:gd name="T45" fmla="*/ 4 h 3989"/>
              <a:gd name="T46" fmla="*/ 0 w 1653"/>
              <a:gd name="T47" fmla="*/ 4 h 3989"/>
              <a:gd name="T48" fmla="*/ 0 w 1653"/>
              <a:gd name="T49" fmla="*/ 4 h 3989"/>
              <a:gd name="T50" fmla="*/ 0 w 1653"/>
              <a:gd name="T51" fmla="*/ 3 h 3989"/>
              <a:gd name="T52" fmla="*/ 0 w 1653"/>
              <a:gd name="T53" fmla="*/ 3 h 3989"/>
              <a:gd name="T54" fmla="*/ 0 w 1653"/>
              <a:gd name="T55" fmla="*/ 3 h 3989"/>
              <a:gd name="T56" fmla="*/ 1 w 1653"/>
              <a:gd name="T57" fmla="*/ 2 h 3989"/>
              <a:gd name="T58" fmla="*/ 1 w 1653"/>
              <a:gd name="T59" fmla="*/ 2 h 3989"/>
              <a:gd name="T60" fmla="*/ 1 w 1653"/>
              <a:gd name="T61" fmla="*/ 2 h 3989"/>
              <a:gd name="T62" fmla="*/ 1 w 1653"/>
              <a:gd name="T63" fmla="*/ 1 h 3989"/>
              <a:gd name="T64" fmla="*/ 1 w 1653"/>
              <a:gd name="T65" fmla="*/ 1 h 3989"/>
              <a:gd name="T66" fmla="*/ 1 w 1653"/>
              <a:gd name="T67" fmla="*/ 0 h 3989"/>
              <a:gd name="T68" fmla="*/ 1 w 1653"/>
              <a:gd name="T69" fmla="*/ 0 h 3989"/>
              <a:gd name="T70" fmla="*/ 1 w 1653"/>
              <a:gd name="T71" fmla="*/ 0 h 3989"/>
              <a:gd name="T72" fmla="*/ 1 w 1653"/>
              <a:gd name="T73" fmla="*/ 0 h 39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53" h="3989">
                <a:moveTo>
                  <a:pt x="652" y="33"/>
                </a:moveTo>
                <a:lnTo>
                  <a:pt x="671" y="18"/>
                </a:lnTo>
                <a:lnTo>
                  <a:pt x="700" y="7"/>
                </a:lnTo>
                <a:lnTo>
                  <a:pt x="777" y="0"/>
                </a:lnTo>
                <a:lnTo>
                  <a:pt x="874" y="9"/>
                </a:lnTo>
                <a:lnTo>
                  <a:pt x="985" y="34"/>
                </a:lnTo>
                <a:lnTo>
                  <a:pt x="1100" y="74"/>
                </a:lnTo>
                <a:lnTo>
                  <a:pt x="1210" y="126"/>
                </a:lnTo>
                <a:lnTo>
                  <a:pt x="1308" y="190"/>
                </a:lnTo>
                <a:lnTo>
                  <a:pt x="1385" y="264"/>
                </a:lnTo>
                <a:lnTo>
                  <a:pt x="1403" y="291"/>
                </a:lnTo>
                <a:lnTo>
                  <a:pt x="1418" y="328"/>
                </a:lnTo>
                <a:lnTo>
                  <a:pt x="1443" y="431"/>
                </a:lnTo>
                <a:lnTo>
                  <a:pt x="1467" y="570"/>
                </a:lnTo>
                <a:lnTo>
                  <a:pt x="1490" y="740"/>
                </a:lnTo>
                <a:lnTo>
                  <a:pt x="1514" y="937"/>
                </a:lnTo>
                <a:lnTo>
                  <a:pt x="1542" y="1157"/>
                </a:lnTo>
                <a:lnTo>
                  <a:pt x="1575" y="1397"/>
                </a:lnTo>
                <a:lnTo>
                  <a:pt x="1617" y="1650"/>
                </a:lnTo>
                <a:lnTo>
                  <a:pt x="1633" y="1772"/>
                </a:lnTo>
                <a:lnTo>
                  <a:pt x="1646" y="1927"/>
                </a:lnTo>
                <a:lnTo>
                  <a:pt x="1653" y="2105"/>
                </a:lnTo>
                <a:lnTo>
                  <a:pt x="1652" y="2295"/>
                </a:lnTo>
                <a:lnTo>
                  <a:pt x="1639" y="2484"/>
                </a:lnTo>
                <a:lnTo>
                  <a:pt x="1612" y="2660"/>
                </a:lnTo>
                <a:lnTo>
                  <a:pt x="1593" y="2740"/>
                </a:lnTo>
                <a:lnTo>
                  <a:pt x="1569" y="2813"/>
                </a:lnTo>
                <a:lnTo>
                  <a:pt x="1541" y="2876"/>
                </a:lnTo>
                <a:lnTo>
                  <a:pt x="1508" y="2929"/>
                </a:lnTo>
                <a:lnTo>
                  <a:pt x="1388" y="3107"/>
                </a:lnTo>
                <a:lnTo>
                  <a:pt x="1279" y="3292"/>
                </a:lnTo>
                <a:lnTo>
                  <a:pt x="1180" y="3474"/>
                </a:lnTo>
                <a:lnTo>
                  <a:pt x="1088" y="3644"/>
                </a:lnTo>
                <a:lnTo>
                  <a:pt x="996" y="3791"/>
                </a:lnTo>
                <a:lnTo>
                  <a:pt x="902" y="3904"/>
                </a:lnTo>
                <a:lnTo>
                  <a:pt x="854" y="3945"/>
                </a:lnTo>
                <a:lnTo>
                  <a:pt x="802" y="3974"/>
                </a:lnTo>
                <a:lnTo>
                  <a:pt x="750" y="3989"/>
                </a:lnTo>
                <a:lnTo>
                  <a:pt x="693" y="3989"/>
                </a:lnTo>
                <a:lnTo>
                  <a:pt x="671" y="3982"/>
                </a:lnTo>
                <a:lnTo>
                  <a:pt x="639" y="3968"/>
                </a:lnTo>
                <a:lnTo>
                  <a:pt x="599" y="3948"/>
                </a:lnTo>
                <a:lnTo>
                  <a:pt x="554" y="3922"/>
                </a:lnTo>
                <a:lnTo>
                  <a:pt x="448" y="3857"/>
                </a:lnTo>
                <a:lnTo>
                  <a:pt x="333" y="3782"/>
                </a:lnTo>
                <a:lnTo>
                  <a:pt x="219" y="3704"/>
                </a:lnTo>
                <a:lnTo>
                  <a:pt x="119" y="3632"/>
                </a:lnTo>
                <a:lnTo>
                  <a:pt x="77" y="3602"/>
                </a:lnTo>
                <a:lnTo>
                  <a:pt x="42" y="3575"/>
                </a:lnTo>
                <a:lnTo>
                  <a:pt x="16" y="3555"/>
                </a:lnTo>
                <a:lnTo>
                  <a:pt x="0" y="3541"/>
                </a:lnTo>
                <a:lnTo>
                  <a:pt x="122" y="3347"/>
                </a:lnTo>
                <a:lnTo>
                  <a:pt x="231" y="3155"/>
                </a:lnTo>
                <a:lnTo>
                  <a:pt x="331" y="2970"/>
                </a:lnTo>
                <a:lnTo>
                  <a:pt x="419" y="2787"/>
                </a:lnTo>
                <a:lnTo>
                  <a:pt x="497" y="2610"/>
                </a:lnTo>
                <a:lnTo>
                  <a:pt x="567" y="2437"/>
                </a:lnTo>
                <a:lnTo>
                  <a:pt x="627" y="2268"/>
                </a:lnTo>
                <a:lnTo>
                  <a:pt x="679" y="2105"/>
                </a:lnTo>
                <a:lnTo>
                  <a:pt x="723" y="1946"/>
                </a:lnTo>
                <a:lnTo>
                  <a:pt x="758" y="1793"/>
                </a:lnTo>
                <a:lnTo>
                  <a:pt x="788" y="1645"/>
                </a:lnTo>
                <a:lnTo>
                  <a:pt x="811" y="1502"/>
                </a:lnTo>
                <a:lnTo>
                  <a:pt x="839" y="1235"/>
                </a:lnTo>
                <a:lnTo>
                  <a:pt x="846" y="990"/>
                </a:lnTo>
                <a:lnTo>
                  <a:pt x="837" y="771"/>
                </a:lnTo>
                <a:lnTo>
                  <a:pt x="816" y="577"/>
                </a:lnTo>
                <a:lnTo>
                  <a:pt x="786" y="411"/>
                </a:lnTo>
                <a:lnTo>
                  <a:pt x="753" y="273"/>
                </a:lnTo>
                <a:lnTo>
                  <a:pt x="719" y="166"/>
                </a:lnTo>
                <a:lnTo>
                  <a:pt x="687" y="89"/>
                </a:lnTo>
                <a:lnTo>
                  <a:pt x="664" y="45"/>
                </a:lnTo>
                <a:lnTo>
                  <a:pt x="656" y="35"/>
                </a:lnTo>
                <a:lnTo>
                  <a:pt x="652" y="3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48" name="Freeform 9">
            <a:extLst>
              <a:ext uri="{FF2B5EF4-FFF2-40B4-BE49-F238E27FC236}">
                <a16:creationId xmlns:a16="http://schemas.microsoft.com/office/drawing/2014/main" id="{9883B315-132E-5C4A-8201-F68EB83147AA}"/>
              </a:ext>
            </a:extLst>
          </p:cNvPr>
          <p:cNvSpPr>
            <a:spLocks/>
          </p:cNvSpPr>
          <p:nvPr/>
        </p:nvSpPr>
        <p:spPr bwMode="auto">
          <a:xfrm>
            <a:off x="9463435" y="3311996"/>
            <a:ext cx="1241425" cy="1031875"/>
          </a:xfrm>
          <a:custGeom>
            <a:avLst/>
            <a:gdLst>
              <a:gd name="T0" fmla="*/ 1 w 7820"/>
              <a:gd name="T1" fmla="*/ 0 h 6495"/>
              <a:gd name="T2" fmla="*/ 0 w 7820"/>
              <a:gd name="T3" fmla="*/ 0 h 6495"/>
              <a:gd name="T4" fmla="*/ 0 w 7820"/>
              <a:gd name="T5" fmla="*/ 1 h 6495"/>
              <a:gd name="T6" fmla="*/ 1 w 7820"/>
              <a:gd name="T7" fmla="*/ 2 h 6495"/>
              <a:gd name="T8" fmla="*/ 0 w 7820"/>
              <a:gd name="T9" fmla="*/ 1 h 6495"/>
              <a:gd name="T10" fmla="*/ 0 w 7820"/>
              <a:gd name="T11" fmla="*/ 3 h 6495"/>
              <a:gd name="T12" fmla="*/ 1 w 7820"/>
              <a:gd name="T13" fmla="*/ 3 h 6495"/>
              <a:gd name="T14" fmla="*/ 1 w 7820"/>
              <a:gd name="T15" fmla="*/ 3 h 6495"/>
              <a:gd name="T16" fmla="*/ 0 w 7820"/>
              <a:gd name="T17" fmla="*/ 4 h 6495"/>
              <a:gd name="T18" fmla="*/ 2 w 7820"/>
              <a:gd name="T19" fmla="*/ 5 h 6495"/>
              <a:gd name="T20" fmla="*/ 3 w 7820"/>
              <a:gd name="T21" fmla="*/ 6 h 6495"/>
              <a:gd name="T22" fmla="*/ 1 w 7820"/>
              <a:gd name="T23" fmla="*/ 5 h 6495"/>
              <a:gd name="T24" fmla="*/ 1 w 7820"/>
              <a:gd name="T25" fmla="*/ 5 h 6495"/>
              <a:gd name="T26" fmla="*/ 1 w 7820"/>
              <a:gd name="T27" fmla="*/ 5 h 6495"/>
              <a:gd name="T28" fmla="*/ 2 w 7820"/>
              <a:gd name="T29" fmla="*/ 6 h 6495"/>
              <a:gd name="T30" fmla="*/ 4 w 7820"/>
              <a:gd name="T31" fmla="*/ 7 h 6495"/>
              <a:gd name="T32" fmla="*/ 4 w 7820"/>
              <a:gd name="T33" fmla="*/ 6 h 6495"/>
              <a:gd name="T34" fmla="*/ 4 w 7820"/>
              <a:gd name="T35" fmla="*/ 5 h 6495"/>
              <a:gd name="T36" fmla="*/ 2 w 7820"/>
              <a:gd name="T37" fmla="*/ 5 h 6495"/>
              <a:gd name="T38" fmla="*/ 2 w 7820"/>
              <a:gd name="T39" fmla="*/ 5 h 6495"/>
              <a:gd name="T40" fmla="*/ 3 w 7820"/>
              <a:gd name="T41" fmla="*/ 5 h 6495"/>
              <a:gd name="T42" fmla="*/ 3 w 7820"/>
              <a:gd name="T43" fmla="*/ 4 h 6495"/>
              <a:gd name="T44" fmla="*/ 3 w 7820"/>
              <a:gd name="T45" fmla="*/ 4 h 6495"/>
              <a:gd name="T46" fmla="*/ 2 w 7820"/>
              <a:gd name="T47" fmla="*/ 3 h 6495"/>
              <a:gd name="T48" fmla="*/ 1 w 7820"/>
              <a:gd name="T49" fmla="*/ 2 h 6495"/>
              <a:gd name="T50" fmla="*/ 1 w 7820"/>
              <a:gd name="T51" fmla="*/ 2 h 6495"/>
              <a:gd name="T52" fmla="*/ 2 w 7820"/>
              <a:gd name="T53" fmla="*/ 2 h 6495"/>
              <a:gd name="T54" fmla="*/ 2 w 7820"/>
              <a:gd name="T55" fmla="*/ 3 h 6495"/>
              <a:gd name="T56" fmla="*/ 3 w 7820"/>
              <a:gd name="T57" fmla="*/ 4 h 6495"/>
              <a:gd name="T58" fmla="*/ 3 w 7820"/>
              <a:gd name="T59" fmla="*/ 4 h 6495"/>
              <a:gd name="T60" fmla="*/ 3 w 7820"/>
              <a:gd name="T61" fmla="*/ 3 h 6495"/>
              <a:gd name="T62" fmla="*/ 3 w 7820"/>
              <a:gd name="T63" fmla="*/ 2 h 6495"/>
              <a:gd name="T64" fmla="*/ 3 w 7820"/>
              <a:gd name="T65" fmla="*/ 3 h 6495"/>
              <a:gd name="T66" fmla="*/ 4 w 7820"/>
              <a:gd name="T67" fmla="*/ 3 h 6495"/>
              <a:gd name="T68" fmla="*/ 4 w 7820"/>
              <a:gd name="T69" fmla="*/ 3 h 6495"/>
              <a:gd name="T70" fmla="*/ 5 w 7820"/>
              <a:gd name="T71" fmla="*/ 3 h 6495"/>
              <a:gd name="T72" fmla="*/ 7 w 7820"/>
              <a:gd name="T73" fmla="*/ 3 h 6495"/>
              <a:gd name="T74" fmla="*/ 8 w 7820"/>
              <a:gd name="T75" fmla="*/ 4 h 6495"/>
              <a:gd name="T76" fmla="*/ 6 w 7820"/>
              <a:gd name="T77" fmla="*/ 3 h 6495"/>
              <a:gd name="T78" fmla="*/ 7 w 7820"/>
              <a:gd name="T79" fmla="*/ 2 h 6495"/>
              <a:gd name="T80" fmla="*/ 7 w 7820"/>
              <a:gd name="T81" fmla="*/ 2 h 6495"/>
              <a:gd name="T82" fmla="*/ 7 w 7820"/>
              <a:gd name="T83" fmla="*/ 2 h 6495"/>
              <a:gd name="T84" fmla="*/ 8 w 7820"/>
              <a:gd name="T85" fmla="*/ 1 h 6495"/>
              <a:gd name="T86" fmla="*/ 7 w 7820"/>
              <a:gd name="T87" fmla="*/ 1 h 6495"/>
              <a:gd name="T88" fmla="*/ 7 w 7820"/>
              <a:gd name="T89" fmla="*/ 2 h 6495"/>
              <a:gd name="T90" fmla="*/ 6 w 7820"/>
              <a:gd name="T91" fmla="*/ 3 h 6495"/>
              <a:gd name="T92" fmla="*/ 5 w 7820"/>
              <a:gd name="T93" fmla="*/ 3 h 6495"/>
              <a:gd name="T94" fmla="*/ 5 w 7820"/>
              <a:gd name="T95" fmla="*/ 1 h 6495"/>
              <a:gd name="T96" fmla="*/ 4 w 7820"/>
              <a:gd name="T97" fmla="*/ 1 h 6495"/>
              <a:gd name="T98" fmla="*/ 4 w 7820"/>
              <a:gd name="T99" fmla="*/ 1 h 6495"/>
              <a:gd name="T100" fmla="*/ 4 w 7820"/>
              <a:gd name="T101" fmla="*/ 2 h 6495"/>
              <a:gd name="T102" fmla="*/ 4 w 7820"/>
              <a:gd name="T103" fmla="*/ 3 h 6495"/>
              <a:gd name="T104" fmla="*/ 4 w 7820"/>
              <a:gd name="T105" fmla="*/ 2 h 6495"/>
              <a:gd name="T106" fmla="*/ 3 w 7820"/>
              <a:gd name="T107" fmla="*/ 1 h 6495"/>
              <a:gd name="T108" fmla="*/ 3 w 7820"/>
              <a:gd name="T109" fmla="*/ 1 h 6495"/>
              <a:gd name="T110" fmla="*/ 2 w 7820"/>
              <a:gd name="T111" fmla="*/ 2 h 6495"/>
              <a:gd name="T112" fmla="*/ 3 w 7820"/>
              <a:gd name="T113" fmla="*/ 3 h 6495"/>
              <a:gd name="T114" fmla="*/ 2 w 7820"/>
              <a:gd name="T115" fmla="*/ 2 h 6495"/>
              <a:gd name="T116" fmla="*/ 2 w 7820"/>
              <a:gd name="T117" fmla="*/ 1 h 64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820" h="6495">
                <a:moveTo>
                  <a:pt x="1707" y="332"/>
                </a:moveTo>
                <a:lnTo>
                  <a:pt x="1665" y="302"/>
                </a:lnTo>
                <a:lnTo>
                  <a:pt x="1629" y="276"/>
                </a:lnTo>
                <a:lnTo>
                  <a:pt x="1576" y="239"/>
                </a:lnTo>
                <a:lnTo>
                  <a:pt x="1537" y="212"/>
                </a:lnTo>
                <a:lnTo>
                  <a:pt x="1504" y="193"/>
                </a:lnTo>
                <a:lnTo>
                  <a:pt x="1466" y="174"/>
                </a:lnTo>
                <a:lnTo>
                  <a:pt x="1413" y="152"/>
                </a:lnTo>
                <a:lnTo>
                  <a:pt x="1337" y="121"/>
                </a:lnTo>
                <a:lnTo>
                  <a:pt x="1287" y="100"/>
                </a:lnTo>
                <a:lnTo>
                  <a:pt x="1227" y="77"/>
                </a:lnTo>
                <a:lnTo>
                  <a:pt x="1082" y="29"/>
                </a:lnTo>
                <a:lnTo>
                  <a:pt x="926" y="4"/>
                </a:lnTo>
                <a:lnTo>
                  <a:pt x="768" y="0"/>
                </a:lnTo>
                <a:lnTo>
                  <a:pt x="614" y="21"/>
                </a:lnTo>
                <a:lnTo>
                  <a:pt x="469" y="65"/>
                </a:lnTo>
                <a:lnTo>
                  <a:pt x="341" y="132"/>
                </a:lnTo>
                <a:lnTo>
                  <a:pt x="285" y="175"/>
                </a:lnTo>
                <a:lnTo>
                  <a:pt x="237" y="225"/>
                </a:lnTo>
                <a:lnTo>
                  <a:pt x="195" y="281"/>
                </a:lnTo>
                <a:lnTo>
                  <a:pt x="163" y="343"/>
                </a:lnTo>
                <a:lnTo>
                  <a:pt x="140" y="426"/>
                </a:lnTo>
                <a:lnTo>
                  <a:pt x="140" y="518"/>
                </a:lnTo>
                <a:lnTo>
                  <a:pt x="160" y="616"/>
                </a:lnTo>
                <a:lnTo>
                  <a:pt x="197" y="719"/>
                </a:lnTo>
                <a:lnTo>
                  <a:pt x="247" y="824"/>
                </a:lnTo>
                <a:lnTo>
                  <a:pt x="308" y="930"/>
                </a:lnTo>
                <a:lnTo>
                  <a:pt x="446" y="1137"/>
                </a:lnTo>
                <a:lnTo>
                  <a:pt x="589" y="1323"/>
                </a:lnTo>
                <a:lnTo>
                  <a:pt x="654" y="1403"/>
                </a:lnTo>
                <a:lnTo>
                  <a:pt x="711" y="1473"/>
                </a:lnTo>
                <a:lnTo>
                  <a:pt x="756" y="1529"/>
                </a:lnTo>
                <a:lnTo>
                  <a:pt x="788" y="1571"/>
                </a:lnTo>
                <a:lnTo>
                  <a:pt x="800" y="1595"/>
                </a:lnTo>
                <a:lnTo>
                  <a:pt x="793" y="1602"/>
                </a:lnTo>
                <a:lnTo>
                  <a:pt x="692" y="1473"/>
                </a:lnTo>
                <a:lnTo>
                  <a:pt x="601" y="1374"/>
                </a:lnTo>
                <a:lnTo>
                  <a:pt x="517" y="1301"/>
                </a:lnTo>
                <a:lnTo>
                  <a:pt x="443" y="1253"/>
                </a:lnTo>
                <a:lnTo>
                  <a:pt x="377" y="1226"/>
                </a:lnTo>
                <a:lnTo>
                  <a:pt x="318" y="1217"/>
                </a:lnTo>
                <a:lnTo>
                  <a:pt x="267" y="1225"/>
                </a:lnTo>
                <a:lnTo>
                  <a:pt x="222" y="1246"/>
                </a:lnTo>
                <a:lnTo>
                  <a:pt x="183" y="1278"/>
                </a:lnTo>
                <a:lnTo>
                  <a:pt x="150" y="1319"/>
                </a:lnTo>
                <a:lnTo>
                  <a:pt x="99" y="1416"/>
                </a:lnTo>
                <a:lnTo>
                  <a:pt x="67" y="1513"/>
                </a:lnTo>
                <a:lnTo>
                  <a:pt x="50" y="1591"/>
                </a:lnTo>
                <a:lnTo>
                  <a:pt x="18" y="1807"/>
                </a:lnTo>
                <a:lnTo>
                  <a:pt x="0" y="2026"/>
                </a:lnTo>
                <a:lnTo>
                  <a:pt x="5" y="2245"/>
                </a:lnTo>
                <a:lnTo>
                  <a:pt x="34" y="2459"/>
                </a:lnTo>
                <a:lnTo>
                  <a:pt x="60" y="2561"/>
                </a:lnTo>
                <a:lnTo>
                  <a:pt x="94" y="2661"/>
                </a:lnTo>
                <a:lnTo>
                  <a:pt x="138" y="2755"/>
                </a:lnTo>
                <a:lnTo>
                  <a:pt x="191" y="2847"/>
                </a:lnTo>
                <a:lnTo>
                  <a:pt x="253" y="2932"/>
                </a:lnTo>
                <a:lnTo>
                  <a:pt x="327" y="3011"/>
                </a:lnTo>
                <a:lnTo>
                  <a:pt x="413" y="3083"/>
                </a:lnTo>
                <a:lnTo>
                  <a:pt x="509" y="3149"/>
                </a:lnTo>
                <a:lnTo>
                  <a:pt x="606" y="3196"/>
                </a:lnTo>
                <a:lnTo>
                  <a:pt x="708" y="3230"/>
                </a:lnTo>
                <a:lnTo>
                  <a:pt x="814" y="3255"/>
                </a:lnTo>
                <a:lnTo>
                  <a:pt x="926" y="3273"/>
                </a:lnTo>
                <a:lnTo>
                  <a:pt x="1154" y="3294"/>
                </a:lnTo>
                <a:lnTo>
                  <a:pt x="1380" y="3312"/>
                </a:lnTo>
                <a:lnTo>
                  <a:pt x="1271" y="3302"/>
                </a:lnTo>
                <a:lnTo>
                  <a:pt x="1174" y="3291"/>
                </a:lnTo>
                <a:lnTo>
                  <a:pt x="1008" y="3270"/>
                </a:lnTo>
                <a:lnTo>
                  <a:pt x="858" y="3257"/>
                </a:lnTo>
                <a:lnTo>
                  <a:pt x="706" y="3261"/>
                </a:lnTo>
                <a:lnTo>
                  <a:pt x="626" y="3280"/>
                </a:lnTo>
                <a:lnTo>
                  <a:pt x="560" y="3315"/>
                </a:lnTo>
                <a:lnTo>
                  <a:pt x="505" y="3366"/>
                </a:lnTo>
                <a:lnTo>
                  <a:pt x="460" y="3429"/>
                </a:lnTo>
                <a:lnTo>
                  <a:pt x="426" y="3501"/>
                </a:lnTo>
                <a:lnTo>
                  <a:pt x="400" y="3579"/>
                </a:lnTo>
                <a:lnTo>
                  <a:pt x="377" y="3744"/>
                </a:lnTo>
                <a:lnTo>
                  <a:pt x="373" y="3927"/>
                </a:lnTo>
                <a:lnTo>
                  <a:pt x="386" y="4112"/>
                </a:lnTo>
                <a:lnTo>
                  <a:pt x="427" y="4291"/>
                </a:lnTo>
                <a:lnTo>
                  <a:pt x="462" y="4377"/>
                </a:lnTo>
                <a:lnTo>
                  <a:pt x="509" y="4460"/>
                </a:lnTo>
                <a:lnTo>
                  <a:pt x="646" y="4541"/>
                </a:lnTo>
                <a:lnTo>
                  <a:pt x="799" y="4622"/>
                </a:lnTo>
                <a:lnTo>
                  <a:pt x="967" y="4704"/>
                </a:lnTo>
                <a:lnTo>
                  <a:pt x="1145" y="4784"/>
                </a:lnTo>
                <a:lnTo>
                  <a:pt x="1518" y="4941"/>
                </a:lnTo>
                <a:lnTo>
                  <a:pt x="1892" y="5087"/>
                </a:lnTo>
                <a:lnTo>
                  <a:pt x="2072" y="5155"/>
                </a:lnTo>
                <a:lnTo>
                  <a:pt x="2241" y="5217"/>
                </a:lnTo>
                <a:lnTo>
                  <a:pt x="2399" y="5275"/>
                </a:lnTo>
                <a:lnTo>
                  <a:pt x="2540" y="5327"/>
                </a:lnTo>
                <a:lnTo>
                  <a:pt x="2661" y="5373"/>
                </a:lnTo>
                <a:lnTo>
                  <a:pt x="2759" y="5411"/>
                </a:lnTo>
                <a:lnTo>
                  <a:pt x="2832" y="5441"/>
                </a:lnTo>
                <a:lnTo>
                  <a:pt x="2874" y="5463"/>
                </a:lnTo>
                <a:lnTo>
                  <a:pt x="2853" y="5456"/>
                </a:lnTo>
                <a:lnTo>
                  <a:pt x="2824" y="5444"/>
                </a:lnTo>
                <a:lnTo>
                  <a:pt x="2741" y="5413"/>
                </a:lnTo>
                <a:lnTo>
                  <a:pt x="2630" y="5370"/>
                </a:lnTo>
                <a:lnTo>
                  <a:pt x="2496" y="5317"/>
                </a:lnTo>
                <a:lnTo>
                  <a:pt x="2343" y="5258"/>
                </a:lnTo>
                <a:lnTo>
                  <a:pt x="2177" y="5193"/>
                </a:lnTo>
                <a:lnTo>
                  <a:pt x="1823" y="5053"/>
                </a:lnTo>
                <a:lnTo>
                  <a:pt x="1468" y="4913"/>
                </a:lnTo>
                <a:lnTo>
                  <a:pt x="1304" y="4849"/>
                </a:lnTo>
                <a:lnTo>
                  <a:pt x="1154" y="4789"/>
                </a:lnTo>
                <a:lnTo>
                  <a:pt x="1023" y="4737"/>
                </a:lnTo>
                <a:lnTo>
                  <a:pt x="916" y="4694"/>
                </a:lnTo>
                <a:lnTo>
                  <a:pt x="838" y="4662"/>
                </a:lnTo>
                <a:lnTo>
                  <a:pt x="811" y="4651"/>
                </a:lnTo>
                <a:lnTo>
                  <a:pt x="793" y="4644"/>
                </a:lnTo>
                <a:lnTo>
                  <a:pt x="747" y="4633"/>
                </a:lnTo>
                <a:lnTo>
                  <a:pt x="694" y="4630"/>
                </a:lnTo>
                <a:lnTo>
                  <a:pt x="581" y="4646"/>
                </a:lnTo>
                <a:lnTo>
                  <a:pt x="482" y="4683"/>
                </a:lnTo>
                <a:lnTo>
                  <a:pt x="443" y="4709"/>
                </a:lnTo>
                <a:lnTo>
                  <a:pt x="417" y="4738"/>
                </a:lnTo>
                <a:lnTo>
                  <a:pt x="401" y="4776"/>
                </a:lnTo>
                <a:lnTo>
                  <a:pt x="395" y="4821"/>
                </a:lnTo>
                <a:lnTo>
                  <a:pt x="397" y="4871"/>
                </a:lnTo>
                <a:lnTo>
                  <a:pt x="407" y="4927"/>
                </a:lnTo>
                <a:lnTo>
                  <a:pt x="448" y="5046"/>
                </a:lnTo>
                <a:lnTo>
                  <a:pt x="510" y="5173"/>
                </a:lnTo>
                <a:lnTo>
                  <a:pt x="586" y="5299"/>
                </a:lnTo>
                <a:lnTo>
                  <a:pt x="669" y="5415"/>
                </a:lnTo>
                <a:lnTo>
                  <a:pt x="752" y="5513"/>
                </a:lnTo>
                <a:lnTo>
                  <a:pt x="827" y="5587"/>
                </a:lnTo>
                <a:lnTo>
                  <a:pt x="912" y="5643"/>
                </a:lnTo>
                <a:lnTo>
                  <a:pt x="1001" y="5682"/>
                </a:lnTo>
                <a:lnTo>
                  <a:pt x="1095" y="5707"/>
                </a:lnTo>
                <a:lnTo>
                  <a:pt x="1191" y="5719"/>
                </a:lnTo>
                <a:lnTo>
                  <a:pt x="1392" y="5719"/>
                </a:lnTo>
                <a:lnTo>
                  <a:pt x="1600" y="5704"/>
                </a:lnTo>
                <a:lnTo>
                  <a:pt x="1742" y="5696"/>
                </a:lnTo>
                <a:lnTo>
                  <a:pt x="1883" y="5698"/>
                </a:lnTo>
                <a:lnTo>
                  <a:pt x="2022" y="5718"/>
                </a:lnTo>
                <a:lnTo>
                  <a:pt x="2159" y="5759"/>
                </a:lnTo>
                <a:lnTo>
                  <a:pt x="2933" y="6114"/>
                </a:lnTo>
                <a:lnTo>
                  <a:pt x="3319" y="6285"/>
                </a:lnTo>
                <a:lnTo>
                  <a:pt x="3713" y="6446"/>
                </a:lnTo>
                <a:lnTo>
                  <a:pt x="3818" y="6483"/>
                </a:lnTo>
                <a:lnTo>
                  <a:pt x="3925" y="6495"/>
                </a:lnTo>
                <a:lnTo>
                  <a:pt x="4026" y="6480"/>
                </a:lnTo>
                <a:lnTo>
                  <a:pt x="4072" y="6462"/>
                </a:lnTo>
                <a:lnTo>
                  <a:pt x="4113" y="6435"/>
                </a:lnTo>
                <a:lnTo>
                  <a:pt x="4177" y="6367"/>
                </a:lnTo>
                <a:lnTo>
                  <a:pt x="4212" y="6287"/>
                </a:lnTo>
                <a:lnTo>
                  <a:pt x="4219" y="6200"/>
                </a:lnTo>
                <a:lnTo>
                  <a:pt x="4203" y="6109"/>
                </a:lnTo>
                <a:lnTo>
                  <a:pt x="4166" y="6019"/>
                </a:lnTo>
                <a:lnTo>
                  <a:pt x="4114" y="5934"/>
                </a:lnTo>
                <a:lnTo>
                  <a:pt x="4046" y="5856"/>
                </a:lnTo>
                <a:lnTo>
                  <a:pt x="3970" y="5791"/>
                </a:lnTo>
                <a:lnTo>
                  <a:pt x="3913" y="5745"/>
                </a:lnTo>
                <a:lnTo>
                  <a:pt x="3865" y="5691"/>
                </a:lnTo>
                <a:lnTo>
                  <a:pt x="3783" y="5572"/>
                </a:lnTo>
                <a:lnTo>
                  <a:pt x="3705" y="5446"/>
                </a:lnTo>
                <a:lnTo>
                  <a:pt x="3611" y="5330"/>
                </a:lnTo>
                <a:lnTo>
                  <a:pt x="3558" y="5276"/>
                </a:lnTo>
                <a:lnTo>
                  <a:pt x="3498" y="5219"/>
                </a:lnTo>
                <a:lnTo>
                  <a:pt x="3360" y="5104"/>
                </a:lnTo>
                <a:lnTo>
                  <a:pt x="3212" y="5010"/>
                </a:lnTo>
                <a:lnTo>
                  <a:pt x="3137" y="4980"/>
                </a:lnTo>
                <a:lnTo>
                  <a:pt x="3064" y="4964"/>
                </a:lnTo>
                <a:lnTo>
                  <a:pt x="2917" y="4947"/>
                </a:lnTo>
                <a:lnTo>
                  <a:pt x="2781" y="4934"/>
                </a:lnTo>
                <a:lnTo>
                  <a:pt x="2531" y="4911"/>
                </a:lnTo>
                <a:lnTo>
                  <a:pt x="2284" y="4877"/>
                </a:lnTo>
                <a:lnTo>
                  <a:pt x="2153" y="4850"/>
                </a:lnTo>
                <a:lnTo>
                  <a:pt x="2013" y="4813"/>
                </a:lnTo>
                <a:lnTo>
                  <a:pt x="1901" y="4770"/>
                </a:lnTo>
                <a:lnTo>
                  <a:pt x="1799" y="4722"/>
                </a:lnTo>
                <a:lnTo>
                  <a:pt x="1737" y="4691"/>
                </a:lnTo>
                <a:lnTo>
                  <a:pt x="1660" y="4653"/>
                </a:lnTo>
                <a:lnTo>
                  <a:pt x="1564" y="4607"/>
                </a:lnTo>
                <a:lnTo>
                  <a:pt x="1441" y="4550"/>
                </a:lnTo>
                <a:lnTo>
                  <a:pt x="1500" y="4576"/>
                </a:lnTo>
                <a:lnTo>
                  <a:pt x="1577" y="4609"/>
                </a:lnTo>
                <a:lnTo>
                  <a:pt x="1668" y="4647"/>
                </a:lnTo>
                <a:lnTo>
                  <a:pt x="1770" y="4688"/>
                </a:lnTo>
                <a:lnTo>
                  <a:pt x="2003" y="4774"/>
                </a:lnTo>
                <a:lnTo>
                  <a:pt x="2259" y="4856"/>
                </a:lnTo>
                <a:lnTo>
                  <a:pt x="2517" y="4924"/>
                </a:lnTo>
                <a:lnTo>
                  <a:pt x="2643" y="4949"/>
                </a:lnTo>
                <a:lnTo>
                  <a:pt x="2763" y="4966"/>
                </a:lnTo>
                <a:lnTo>
                  <a:pt x="2874" y="4973"/>
                </a:lnTo>
                <a:lnTo>
                  <a:pt x="2976" y="4970"/>
                </a:lnTo>
                <a:lnTo>
                  <a:pt x="3065" y="4955"/>
                </a:lnTo>
                <a:lnTo>
                  <a:pt x="3139" y="4925"/>
                </a:lnTo>
                <a:lnTo>
                  <a:pt x="3114" y="4759"/>
                </a:lnTo>
                <a:lnTo>
                  <a:pt x="3099" y="4586"/>
                </a:lnTo>
                <a:lnTo>
                  <a:pt x="3091" y="4415"/>
                </a:lnTo>
                <a:lnTo>
                  <a:pt x="3087" y="4255"/>
                </a:lnTo>
                <a:lnTo>
                  <a:pt x="3088" y="4113"/>
                </a:lnTo>
                <a:lnTo>
                  <a:pt x="3094" y="3998"/>
                </a:lnTo>
                <a:lnTo>
                  <a:pt x="3102" y="3915"/>
                </a:lnTo>
                <a:lnTo>
                  <a:pt x="3107" y="3890"/>
                </a:lnTo>
                <a:lnTo>
                  <a:pt x="3111" y="3875"/>
                </a:lnTo>
                <a:lnTo>
                  <a:pt x="3085" y="3872"/>
                </a:lnTo>
                <a:lnTo>
                  <a:pt x="3051" y="3857"/>
                </a:lnTo>
                <a:lnTo>
                  <a:pt x="3009" y="3831"/>
                </a:lnTo>
                <a:lnTo>
                  <a:pt x="2961" y="3795"/>
                </a:lnTo>
                <a:lnTo>
                  <a:pt x="2908" y="3751"/>
                </a:lnTo>
                <a:lnTo>
                  <a:pt x="2851" y="3700"/>
                </a:lnTo>
                <a:lnTo>
                  <a:pt x="2729" y="3580"/>
                </a:lnTo>
                <a:lnTo>
                  <a:pt x="2485" y="3313"/>
                </a:lnTo>
                <a:lnTo>
                  <a:pt x="2382" y="3186"/>
                </a:lnTo>
                <a:lnTo>
                  <a:pt x="2338" y="3128"/>
                </a:lnTo>
                <a:lnTo>
                  <a:pt x="2301" y="3078"/>
                </a:lnTo>
                <a:lnTo>
                  <a:pt x="2226" y="3022"/>
                </a:lnTo>
                <a:lnTo>
                  <a:pt x="2165" y="2965"/>
                </a:lnTo>
                <a:lnTo>
                  <a:pt x="2070" y="2854"/>
                </a:lnTo>
                <a:lnTo>
                  <a:pt x="1986" y="2749"/>
                </a:lnTo>
                <a:lnTo>
                  <a:pt x="1939" y="2701"/>
                </a:lnTo>
                <a:lnTo>
                  <a:pt x="1883" y="2657"/>
                </a:lnTo>
                <a:lnTo>
                  <a:pt x="1802" y="2607"/>
                </a:lnTo>
                <a:lnTo>
                  <a:pt x="1718" y="2567"/>
                </a:lnTo>
                <a:lnTo>
                  <a:pt x="1536" y="2513"/>
                </a:lnTo>
                <a:lnTo>
                  <a:pt x="1343" y="2486"/>
                </a:lnTo>
                <a:lnTo>
                  <a:pt x="1145" y="2483"/>
                </a:lnTo>
                <a:lnTo>
                  <a:pt x="1229" y="2476"/>
                </a:lnTo>
                <a:lnTo>
                  <a:pt x="1306" y="2459"/>
                </a:lnTo>
                <a:lnTo>
                  <a:pt x="1375" y="2431"/>
                </a:lnTo>
                <a:lnTo>
                  <a:pt x="1434" y="2392"/>
                </a:lnTo>
                <a:lnTo>
                  <a:pt x="1483" y="2346"/>
                </a:lnTo>
                <a:lnTo>
                  <a:pt x="1522" y="2292"/>
                </a:lnTo>
                <a:lnTo>
                  <a:pt x="1548" y="2231"/>
                </a:lnTo>
                <a:lnTo>
                  <a:pt x="1562" y="2166"/>
                </a:lnTo>
                <a:lnTo>
                  <a:pt x="1510" y="2033"/>
                </a:lnTo>
                <a:lnTo>
                  <a:pt x="1473" y="1894"/>
                </a:lnTo>
                <a:lnTo>
                  <a:pt x="1445" y="1750"/>
                </a:lnTo>
                <a:lnTo>
                  <a:pt x="1426" y="1599"/>
                </a:lnTo>
                <a:lnTo>
                  <a:pt x="1405" y="1277"/>
                </a:lnTo>
                <a:lnTo>
                  <a:pt x="1393" y="926"/>
                </a:lnTo>
                <a:lnTo>
                  <a:pt x="1402" y="1222"/>
                </a:lnTo>
                <a:lnTo>
                  <a:pt x="1411" y="1529"/>
                </a:lnTo>
                <a:lnTo>
                  <a:pt x="1429" y="1685"/>
                </a:lnTo>
                <a:lnTo>
                  <a:pt x="1462" y="1842"/>
                </a:lnTo>
                <a:lnTo>
                  <a:pt x="1515" y="2000"/>
                </a:lnTo>
                <a:lnTo>
                  <a:pt x="1595" y="2158"/>
                </a:lnTo>
                <a:lnTo>
                  <a:pt x="1560" y="2224"/>
                </a:lnTo>
                <a:lnTo>
                  <a:pt x="1544" y="2278"/>
                </a:lnTo>
                <a:lnTo>
                  <a:pt x="1547" y="2325"/>
                </a:lnTo>
                <a:lnTo>
                  <a:pt x="1563" y="2364"/>
                </a:lnTo>
                <a:lnTo>
                  <a:pt x="1591" y="2398"/>
                </a:lnTo>
                <a:lnTo>
                  <a:pt x="1625" y="2429"/>
                </a:lnTo>
                <a:lnTo>
                  <a:pt x="1706" y="2489"/>
                </a:lnTo>
                <a:lnTo>
                  <a:pt x="1718" y="2500"/>
                </a:lnTo>
                <a:lnTo>
                  <a:pt x="1737" y="2518"/>
                </a:lnTo>
                <a:lnTo>
                  <a:pt x="1789" y="2574"/>
                </a:lnTo>
                <a:lnTo>
                  <a:pt x="1860" y="2652"/>
                </a:lnTo>
                <a:lnTo>
                  <a:pt x="1946" y="2748"/>
                </a:lnTo>
                <a:lnTo>
                  <a:pt x="2046" y="2859"/>
                </a:lnTo>
                <a:lnTo>
                  <a:pt x="2153" y="2979"/>
                </a:lnTo>
                <a:lnTo>
                  <a:pt x="2387" y="3232"/>
                </a:lnTo>
                <a:lnTo>
                  <a:pt x="2622" y="3479"/>
                </a:lnTo>
                <a:lnTo>
                  <a:pt x="2733" y="3589"/>
                </a:lnTo>
                <a:lnTo>
                  <a:pt x="2835" y="3683"/>
                </a:lnTo>
                <a:lnTo>
                  <a:pt x="2925" y="3761"/>
                </a:lnTo>
                <a:lnTo>
                  <a:pt x="3002" y="3816"/>
                </a:lnTo>
                <a:lnTo>
                  <a:pt x="3034" y="3833"/>
                </a:lnTo>
                <a:lnTo>
                  <a:pt x="3061" y="3843"/>
                </a:lnTo>
                <a:lnTo>
                  <a:pt x="3082" y="3846"/>
                </a:lnTo>
                <a:lnTo>
                  <a:pt x="3098" y="3840"/>
                </a:lnTo>
                <a:lnTo>
                  <a:pt x="3129" y="3820"/>
                </a:lnTo>
                <a:lnTo>
                  <a:pt x="3168" y="3792"/>
                </a:lnTo>
                <a:lnTo>
                  <a:pt x="3215" y="3758"/>
                </a:lnTo>
                <a:lnTo>
                  <a:pt x="3271" y="3718"/>
                </a:lnTo>
                <a:lnTo>
                  <a:pt x="3334" y="3671"/>
                </a:lnTo>
                <a:lnTo>
                  <a:pt x="3404" y="3619"/>
                </a:lnTo>
                <a:lnTo>
                  <a:pt x="3483" y="3560"/>
                </a:lnTo>
                <a:lnTo>
                  <a:pt x="3567" y="3495"/>
                </a:lnTo>
                <a:lnTo>
                  <a:pt x="3458" y="3397"/>
                </a:lnTo>
                <a:lnTo>
                  <a:pt x="3362" y="3288"/>
                </a:lnTo>
                <a:lnTo>
                  <a:pt x="3280" y="3171"/>
                </a:lnTo>
                <a:lnTo>
                  <a:pt x="3209" y="3049"/>
                </a:lnTo>
                <a:lnTo>
                  <a:pt x="3149" y="2923"/>
                </a:lnTo>
                <a:lnTo>
                  <a:pt x="3099" y="2796"/>
                </a:lnTo>
                <a:lnTo>
                  <a:pt x="3058" y="2671"/>
                </a:lnTo>
                <a:lnTo>
                  <a:pt x="3026" y="2547"/>
                </a:lnTo>
                <a:lnTo>
                  <a:pt x="3002" y="2430"/>
                </a:lnTo>
                <a:lnTo>
                  <a:pt x="2984" y="2319"/>
                </a:lnTo>
                <a:lnTo>
                  <a:pt x="2971" y="2218"/>
                </a:lnTo>
                <a:lnTo>
                  <a:pt x="2965" y="2130"/>
                </a:lnTo>
                <a:lnTo>
                  <a:pt x="2962" y="2056"/>
                </a:lnTo>
                <a:lnTo>
                  <a:pt x="2962" y="1998"/>
                </a:lnTo>
                <a:lnTo>
                  <a:pt x="2964" y="1958"/>
                </a:lnTo>
                <a:lnTo>
                  <a:pt x="2968" y="1939"/>
                </a:lnTo>
                <a:lnTo>
                  <a:pt x="2981" y="1975"/>
                </a:lnTo>
                <a:lnTo>
                  <a:pt x="2990" y="2020"/>
                </a:lnTo>
                <a:lnTo>
                  <a:pt x="2998" y="2135"/>
                </a:lnTo>
                <a:lnTo>
                  <a:pt x="3005" y="2282"/>
                </a:lnTo>
                <a:lnTo>
                  <a:pt x="3022" y="2457"/>
                </a:lnTo>
                <a:lnTo>
                  <a:pt x="3038" y="2553"/>
                </a:lnTo>
                <a:lnTo>
                  <a:pt x="3062" y="2656"/>
                </a:lnTo>
                <a:lnTo>
                  <a:pt x="3094" y="2762"/>
                </a:lnTo>
                <a:lnTo>
                  <a:pt x="3137" y="2874"/>
                </a:lnTo>
                <a:lnTo>
                  <a:pt x="3192" y="2990"/>
                </a:lnTo>
                <a:lnTo>
                  <a:pt x="3260" y="3110"/>
                </a:lnTo>
                <a:lnTo>
                  <a:pt x="3343" y="3232"/>
                </a:lnTo>
                <a:lnTo>
                  <a:pt x="3443" y="3358"/>
                </a:lnTo>
                <a:lnTo>
                  <a:pt x="3484" y="3375"/>
                </a:lnTo>
                <a:lnTo>
                  <a:pt x="3533" y="3387"/>
                </a:lnTo>
                <a:lnTo>
                  <a:pt x="3647" y="3397"/>
                </a:lnTo>
                <a:lnTo>
                  <a:pt x="3758" y="3383"/>
                </a:lnTo>
                <a:lnTo>
                  <a:pt x="3806" y="3367"/>
                </a:lnTo>
                <a:lnTo>
                  <a:pt x="3843" y="3344"/>
                </a:lnTo>
                <a:lnTo>
                  <a:pt x="3874" y="3332"/>
                </a:lnTo>
                <a:lnTo>
                  <a:pt x="3914" y="3314"/>
                </a:lnTo>
                <a:lnTo>
                  <a:pt x="4011" y="3262"/>
                </a:lnTo>
                <a:lnTo>
                  <a:pt x="4135" y="3202"/>
                </a:lnTo>
                <a:lnTo>
                  <a:pt x="4285" y="3145"/>
                </a:lnTo>
                <a:lnTo>
                  <a:pt x="4369" y="3122"/>
                </a:lnTo>
                <a:lnTo>
                  <a:pt x="4460" y="3103"/>
                </a:lnTo>
                <a:lnTo>
                  <a:pt x="4556" y="3093"/>
                </a:lnTo>
                <a:lnTo>
                  <a:pt x="4658" y="3091"/>
                </a:lnTo>
                <a:lnTo>
                  <a:pt x="4767" y="3099"/>
                </a:lnTo>
                <a:lnTo>
                  <a:pt x="4882" y="3118"/>
                </a:lnTo>
                <a:lnTo>
                  <a:pt x="5002" y="3152"/>
                </a:lnTo>
                <a:lnTo>
                  <a:pt x="5127" y="3199"/>
                </a:lnTo>
                <a:lnTo>
                  <a:pt x="5238" y="3236"/>
                </a:lnTo>
                <a:lnTo>
                  <a:pt x="5354" y="3258"/>
                </a:lnTo>
                <a:lnTo>
                  <a:pt x="5588" y="3302"/>
                </a:lnTo>
                <a:lnTo>
                  <a:pt x="5679" y="3314"/>
                </a:lnTo>
                <a:lnTo>
                  <a:pt x="5772" y="3309"/>
                </a:lnTo>
                <a:lnTo>
                  <a:pt x="5953" y="3274"/>
                </a:lnTo>
                <a:lnTo>
                  <a:pt x="6041" y="3259"/>
                </a:lnTo>
                <a:lnTo>
                  <a:pt x="6128" y="3254"/>
                </a:lnTo>
                <a:lnTo>
                  <a:pt x="6213" y="3267"/>
                </a:lnTo>
                <a:lnTo>
                  <a:pt x="6295" y="3302"/>
                </a:lnTo>
                <a:lnTo>
                  <a:pt x="6551" y="3437"/>
                </a:lnTo>
                <a:lnTo>
                  <a:pt x="6812" y="3549"/>
                </a:lnTo>
                <a:lnTo>
                  <a:pt x="7075" y="3656"/>
                </a:lnTo>
                <a:lnTo>
                  <a:pt x="7338" y="3774"/>
                </a:lnTo>
                <a:lnTo>
                  <a:pt x="7395" y="3810"/>
                </a:lnTo>
                <a:lnTo>
                  <a:pt x="7445" y="3856"/>
                </a:lnTo>
                <a:lnTo>
                  <a:pt x="7543" y="3948"/>
                </a:lnTo>
                <a:lnTo>
                  <a:pt x="7617" y="4013"/>
                </a:lnTo>
                <a:lnTo>
                  <a:pt x="7679" y="4096"/>
                </a:lnTo>
                <a:lnTo>
                  <a:pt x="7736" y="4186"/>
                </a:lnTo>
                <a:lnTo>
                  <a:pt x="7799" y="4275"/>
                </a:lnTo>
                <a:lnTo>
                  <a:pt x="7605" y="3936"/>
                </a:lnTo>
                <a:lnTo>
                  <a:pt x="7567" y="3883"/>
                </a:lnTo>
                <a:lnTo>
                  <a:pt x="7518" y="3834"/>
                </a:lnTo>
                <a:lnTo>
                  <a:pt x="7461" y="3789"/>
                </a:lnTo>
                <a:lnTo>
                  <a:pt x="7399" y="3752"/>
                </a:lnTo>
                <a:lnTo>
                  <a:pt x="6791" y="3470"/>
                </a:lnTo>
                <a:lnTo>
                  <a:pt x="6495" y="3319"/>
                </a:lnTo>
                <a:lnTo>
                  <a:pt x="6212" y="3149"/>
                </a:lnTo>
                <a:lnTo>
                  <a:pt x="6233" y="3026"/>
                </a:lnTo>
                <a:lnTo>
                  <a:pt x="6278" y="2912"/>
                </a:lnTo>
                <a:lnTo>
                  <a:pt x="6342" y="2804"/>
                </a:lnTo>
                <a:lnTo>
                  <a:pt x="6419" y="2700"/>
                </a:lnTo>
                <a:lnTo>
                  <a:pt x="6591" y="2497"/>
                </a:lnTo>
                <a:lnTo>
                  <a:pt x="6677" y="2393"/>
                </a:lnTo>
                <a:lnTo>
                  <a:pt x="6755" y="2287"/>
                </a:lnTo>
                <a:lnTo>
                  <a:pt x="6873" y="2286"/>
                </a:lnTo>
                <a:lnTo>
                  <a:pt x="6989" y="2294"/>
                </a:lnTo>
                <a:lnTo>
                  <a:pt x="7219" y="2329"/>
                </a:lnTo>
                <a:lnTo>
                  <a:pt x="7448" y="2371"/>
                </a:lnTo>
                <a:lnTo>
                  <a:pt x="7676" y="2400"/>
                </a:lnTo>
                <a:lnTo>
                  <a:pt x="7563" y="2359"/>
                </a:lnTo>
                <a:lnTo>
                  <a:pt x="7445" y="2333"/>
                </a:lnTo>
                <a:lnTo>
                  <a:pt x="7205" y="2302"/>
                </a:lnTo>
                <a:lnTo>
                  <a:pt x="7088" y="2286"/>
                </a:lnTo>
                <a:lnTo>
                  <a:pt x="6974" y="2261"/>
                </a:lnTo>
                <a:lnTo>
                  <a:pt x="6866" y="2223"/>
                </a:lnTo>
                <a:lnTo>
                  <a:pt x="6766" y="2166"/>
                </a:lnTo>
                <a:lnTo>
                  <a:pt x="6712" y="2122"/>
                </a:lnTo>
                <a:lnTo>
                  <a:pt x="6667" y="2071"/>
                </a:lnTo>
                <a:lnTo>
                  <a:pt x="6632" y="2016"/>
                </a:lnTo>
                <a:lnTo>
                  <a:pt x="6604" y="1956"/>
                </a:lnTo>
                <a:lnTo>
                  <a:pt x="6574" y="1827"/>
                </a:lnTo>
                <a:lnTo>
                  <a:pt x="6575" y="1694"/>
                </a:lnTo>
                <a:lnTo>
                  <a:pt x="6607" y="1565"/>
                </a:lnTo>
                <a:lnTo>
                  <a:pt x="6669" y="1448"/>
                </a:lnTo>
                <a:lnTo>
                  <a:pt x="6711" y="1397"/>
                </a:lnTo>
                <a:lnTo>
                  <a:pt x="6760" y="1352"/>
                </a:lnTo>
                <a:lnTo>
                  <a:pt x="6815" y="1314"/>
                </a:lnTo>
                <a:lnTo>
                  <a:pt x="6878" y="1285"/>
                </a:lnTo>
                <a:lnTo>
                  <a:pt x="7431" y="1091"/>
                </a:lnTo>
                <a:lnTo>
                  <a:pt x="7536" y="1057"/>
                </a:lnTo>
                <a:lnTo>
                  <a:pt x="7644" y="1015"/>
                </a:lnTo>
                <a:lnTo>
                  <a:pt x="7743" y="954"/>
                </a:lnTo>
                <a:lnTo>
                  <a:pt x="7785" y="913"/>
                </a:lnTo>
                <a:lnTo>
                  <a:pt x="7820" y="864"/>
                </a:lnTo>
                <a:lnTo>
                  <a:pt x="7761" y="862"/>
                </a:lnTo>
                <a:lnTo>
                  <a:pt x="7733" y="865"/>
                </a:lnTo>
                <a:lnTo>
                  <a:pt x="7718" y="875"/>
                </a:lnTo>
                <a:lnTo>
                  <a:pt x="7600" y="969"/>
                </a:lnTo>
                <a:lnTo>
                  <a:pt x="7472" y="1040"/>
                </a:lnTo>
                <a:lnTo>
                  <a:pt x="7338" y="1096"/>
                </a:lnTo>
                <a:lnTo>
                  <a:pt x="7202" y="1145"/>
                </a:lnTo>
                <a:lnTo>
                  <a:pt x="7064" y="1193"/>
                </a:lnTo>
                <a:lnTo>
                  <a:pt x="6932" y="1247"/>
                </a:lnTo>
                <a:lnTo>
                  <a:pt x="6808" y="1317"/>
                </a:lnTo>
                <a:lnTo>
                  <a:pt x="6694" y="1406"/>
                </a:lnTo>
                <a:lnTo>
                  <a:pt x="6622" y="1507"/>
                </a:lnTo>
                <a:lnTo>
                  <a:pt x="6596" y="1563"/>
                </a:lnTo>
                <a:lnTo>
                  <a:pt x="6580" y="1622"/>
                </a:lnTo>
                <a:lnTo>
                  <a:pt x="6579" y="1823"/>
                </a:lnTo>
                <a:lnTo>
                  <a:pt x="6601" y="2026"/>
                </a:lnTo>
                <a:lnTo>
                  <a:pt x="6611" y="2226"/>
                </a:lnTo>
                <a:lnTo>
                  <a:pt x="6603" y="2325"/>
                </a:lnTo>
                <a:lnTo>
                  <a:pt x="6580" y="2422"/>
                </a:lnTo>
                <a:lnTo>
                  <a:pt x="6516" y="2572"/>
                </a:lnTo>
                <a:lnTo>
                  <a:pt x="6434" y="2717"/>
                </a:lnTo>
                <a:lnTo>
                  <a:pt x="6233" y="3005"/>
                </a:lnTo>
                <a:lnTo>
                  <a:pt x="6187" y="3062"/>
                </a:lnTo>
                <a:lnTo>
                  <a:pt x="6136" y="3110"/>
                </a:lnTo>
                <a:lnTo>
                  <a:pt x="6017" y="3185"/>
                </a:lnTo>
                <a:lnTo>
                  <a:pt x="5880" y="3240"/>
                </a:lnTo>
                <a:lnTo>
                  <a:pt x="5731" y="3282"/>
                </a:lnTo>
                <a:lnTo>
                  <a:pt x="5614" y="3297"/>
                </a:lnTo>
                <a:lnTo>
                  <a:pt x="5501" y="3290"/>
                </a:lnTo>
                <a:lnTo>
                  <a:pt x="5393" y="3265"/>
                </a:lnTo>
                <a:lnTo>
                  <a:pt x="5292" y="3223"/>
                </a:lnTo>
                <a:lnTo>
                  <a:pt x="5197" y="3166"/>
                </a:lnTo>
                <a:lnTo>
                  <a:pt x="5112" y="3097"/>
                </a:lnTo>
                <a:lnTo>
                  <a:pt x="5037" y="3019"/>
                </a:lnTo>
                <a:lnTo>
                  <a:pt x="4974" y="2934"/>
                </a:lnTo>
                <a:lnTo>
                  <a:pt x="4933" y="2859"/>
                </a:lnTo>
                <a:lnTo>
                  <a:pt x="4905" y="2781"/>
                </a:lnTo>
                <a:lnTo>
                  <a:pt x="4875" y="2619"/>
                </a:lnTo>
                <a:lnTo>
                  <a:pt x="4874" y="2456"/>
                </a:lnTo>
                <a:lnTo>
                  <a:pt x="4891" y="2298"/>
                </a:lnTo>
                <a:lnTo>
                  <a:pt x="4954" y="1952"/>
                </a:lnTo>
                <a:lnTo>
                  <a:pt x="5007" y="1609"/>
                </a:lnTo>
                <a:lnTo>
                  <a:pt x="5017" y="1442"/>
                </a:lnTo>
                <a:lnTo>
                  <a:pt x="5009" y="1278"/>
                </a:lnTo>
                <a:lnTo>
                  <a:pt x="4979" y="1120"/>
                </a:lnTo>
                <a:lnTo>
                  <a:pt x="4922" y="966"/>
                </a:lnTo>
                <a:lnTo>
                  <a:pt x="4870" y="901"/>
                </a:lnTo>
                <a:lnTo>
                  <a:pt x="4792" y="852"/>
                </a:lnTo>
                <a:lnTo>
                  <a:pt x="4696" y="819"/>
                </a:lnTo>
                <a:lnTo>
                  <a:pt x="4586" y="799"/>
                </a:lnTo>
                <a:lnTo>
                  <a:pt x="4469" y="793"/>
                </a:lnTo>
                <a:lnTo>
                  <a:pt x="4351" y="802"/>
                </a:lnTo>
                <a:lnTo>
                  <a:pt x="4237" y="822"/>
                </a:lnTo>
                <a:lnTo>
                  <a:pt x="4134" y="854"/>
                </a:lnTo>
                <a:lnTo>
                  <a:pt x="3960" y="928"/>
                </a:lnTo>
                <a:lnTo>
                  <a:pt x="3878" y="976"/>
                </a:lnTo>
                <a:lnTo>
                  <a:pt x="3843" y="1006"/>
                </a:lnTo>
                <a:lnTo>
                  <a:pt x="3815" y="1041"/>
                </a:lnTo>
                <a:lnTo>
                  <a:pt x="3791" y="1094"/>
                </a:lnTo>
                <a:lnTo>
                  <a:pt x="3784" y="1151"/>
                </a:lnTo>
                <a:lnTo>
                  <a:pt x="3790" y="1212"/>
                </a:lnTo>
                <a:lnTo>
                  <a:pt x="3805" y="1274"/>
                </a:lnTo>
                <a:lnTo>
                  <a:pt x="3847" y="1399"/>
                </a:lnTo>
                <a:lnTo>
                  <a:pt x="3866" y="1457"/>
                </a:lnTo>
                <a:lnTo>
                  <a:pt x="3879" y="1511"/>
                </a:lnTo>
                <a:lnTo>
                  <a:pt x="3893" y="1604"/>
                </a:lnTo>
                <a:lnTo>
                  <a:pt x="3912" y="1715"/>
                </a:lnTo>
                <a:lnTo>
                  <a:pt x="3936" y="1837"/>
                </a:lnTo>
                <a:lnTo>
                  <a:pt x="3961" y="1968"/>
                </a:lnTo>
                <a:lnTo>
                  <a:pt x="4015" y="2233"/>
                </a:lnTo>
                <a:lnTo>
                  <a:pt x="4041" y="2359"/>
                </a:lnTo>
                <a:lnTo>
                  <a:pt x="4063" y="2475"/>
                </a:lnTo>
                <a:lnTo>
                  <a:pt x="4081" y="2528"/>
                </a:lnTo>
                <a:lnTo>
                  <a:pt x="4092" y="2574"/>
                </a:lnTo>
                <a:lnTo>
                  <a:pt x="4110" y="2663"/>
                </a:lnTo>
                <a:lnTo>
                  <a:pt x="4120" y="2715"/>
                </a:lnTo>
                <a:lnTo>
                  <a:pt x="4135" y="2776"/>
                </a:lnTo>
                <a:lnTo>
                  <a:pt x="4157" y="2851"/>
                </a:lnTo>
                <a:lnTo>
                  <a:pt x="4187" y="2943"/>
                </a:lnTo>
                <a:lnTo>
                  <a:pt x="4186" y="2920"/>
                </a:lnTo>
                <a:lnTo>
                  <a:pt x="4182" y="2884"/>
                </a:lnTo>
                <a:lnTo>
                  <a:pt x="4173" y="2839"/>
                </a:lnTo>
                <a:lnTo>
                  <a:pt x="4160" y="2783"/>
                </a:lnTo>
                <a:lnTo>
                  <a:pt x="4142" y="2719"/>
                </a:lnTo>
                <a:lnTo>
                  <a:pt x="4118" y="2646"/>
                </a:lnTo>
                <a:lnTo>
                  <a:pt x="4087" y="2564"/>
                </a:lnTo>
                <a:lnTo>
                  <a:pt x="4049" y="2475"/>
                </a:lnTo>
                <a:lnTo>
                  <a:pt x="4002" y="2226"/>
                </a:lnTo>
                <a:lnTo>
                  <a:pt x="3966" y="1971"/>
                </a:lnTo>
                <a:lnTo>
                  <a:pt x="3924" y="1718"/>
                </a:lnTo>
                <a:lnTo>
                  <a:pt x="3863" y="1474"/>
                </a:lnTo>
                <a:lnTo>
                  <a:pt x="3820" y="1358"/>
                </a:lnTo>
                <a:lnTo>
                  <a:pt x="3767" y="1247"/>
                </a:lnTo>
                <a:lnTo>
                  <a:pt x="3703" y="1143"/>
                </a:lnTo>
                <a:lnTo>
                  <a:pt x="3623" y="1045"/>
                </a:lnTo>
                <a:lnTo>
                  <a:pt x="3529" y="957"/>
                </a:lnTo>
                <a:lnTo>
                  <a:pt x="3416" y="878"/>
                </a:lnTo>
                <a:lnTo>
                  <a:pt x="3284" y="809"/>
                </a:lnTo>
                <a:lnTo>
                  <a:pt x="3130" y="751"/>
                </a:lnTo>
                <a:lnTo>
                  <a:pt x="3018" y="703"/>
                </a:lnTo>
                <a:lnTo>
                  <a:pt x="2896" y="649"/>
                </a:lnTo>
                <a:lnTo>
                  <a:pt x="2769" y="619"/>
                </a:lnTo>
                <a:lnTo>
                  <a:pt x="2704" y="621"/>
                </a:lnTo>
                <a:lnTo>
                  <a:pt x="2639" y="638"/>
                </a:lnTo>
                <a:lnTo>
                  <a:pt x="2596" y="661"/>
                </a:lnTo>
                <a:lnTo>
                  <a:pt x="2541" y="697"/>
                </a:lnTo>
                <a:lnTo>
                  <a:pt x="2481" y="747"/>
                </a:lnTo>
                <a:lnTo>
                  <a:pt x="2418" y="809"/>
                </a:lnTo>
                <a:lnTo>
                  <a:pt x="2361" y="884"/>
                </a:lnTo>
                <a:lnTo>
                  <a:pt x="2311" y="971"/>
                </a:lnTo>
                <a:lnTo>
                  <a:pt x="2275" y="1070"/>
                </a:lnTo>
                <a:lnTo>
                  <a:pt x="2256" y="1179"/>
                </a:lnTo>
                <a:lnTo>
                  <a:pt x="2260" y="1231"/>
                </a:lnTo>
                <a:lnTo>
                  <a:pt x="2268" y="1302"/>
                </a:lnTo>
                <a:lnTo>
                  <a:pt x="2280" y="1390"/>
                </a:lnTo>
                <a:lnTo>
                  <a:pt x="2297" y="1492"/>
                </a:lnTo>
                <a:lnTo>
                  <a:pt x="2316" y="1605"/>
                </a:lnTo>
                <a:lnTo>
                  <a:pt x="2340" y="1726"/>
                </a:lnTo>
                <a:lnTo>
                  <a:pt x="2391" y="1980"/>
                </a:lnTo>
                <a:lnTo>
                  <a:pt x="2444" y="2233"/>
                </a:lnTo>
                <a:lnTo>
                  <a:pt x="2497" y="2461"/>
                </a:lnTo>
                <a:lnTo>
                  <a:pt x="2520" y="2559"/>
                </a:lnTo>
                <a:lnTo>
                  <a:pt x="2542" y="2642"/>
                </a:lnTo>
                <a:lnTo>
                  <a:pt x="2559" y="2706"/>
                </a:lnTo>
                <a:lnTo>
                  <a:pt x="2574" y="2751"/>
                </a:lnTo>
                <a:lnTo>
                  <a:pt x="2565" y="2729"/>
                </a:lnTo>
                <a:lnTo>
                  <a:pt x="2549" y="2677"/>
                </a:lnTo>
                <a:lnTo>
                  <a:pt x="2528" y="2601"/>
                </a:lnTo>
                <a:lnTo>
                  <a:pt x="2502" y="2502"/>
                </a:lnTo>
                <a:lnTo>
                  <a:pt x="2473" y="2387"/>
                </a:lnTo>
                <a:lnTo>
                  <a:pt x="2442" y="2260"/>
                </a:lnTo>
                <a:lnTo>
                  <a:pt x="2376" y="1983"/>
                </a:lnTo>
                <a:lnTo>
                  <a:pt x="2310" y="1707"/>
                </a:lnTo>
                <a:lnTo>
                  <a:pt x="2280" y="1580"/>
                </a:lnTo>
                <a:lnTo>
                  <a:pt x="2254" y="1465"/>
                </a:lnTo>
                <a:lnTo>
                  <a:pt x="2232" y="1369"/>
                </a:lnTo>
                <a:lnTo>
                  <a:pt x="2214" y="1292"/>
                </a:lnTo>
                <a:lnTo>
                  <a:pt x="2204" y="1242"/>
                </a:lnTo>
                <a:lnTo>
                  <a:pt x="2199" y="1222"/>
                </a:lnTo>
                <a:lnTo>
                  <a:pt x="2208" y="1060"/>
                </a:lnTo>
                <a:lnTo>
                  <a:pt x="2205" y="900"/>
                </a:lnTo>
                <a:lnTo>
                  <a:pt x="2193" y="823"/>
                </a:lnTo>
                <a:lnTo>
                  <a:pt x="2172" y="748"/>
                </a:lnTo>
                <a:lnTo>
                  <a:pt x="2137" y="676"/>
                </a:lnTo>
                <a:lnTo>
                  <a:pt x="2088" y="607"/>
                </a:lnTo>
                <a:lnTo>
                  <a:pt x="2014" y="533"/>
                </a:lnTo>
                <a:lnTo>
                  <a:pt x="1935" y="478"/>
                </a:lnTo>
                <a:lnTo>
                  <a:pt x="1890" y="450"/>
                </a:lnTo>
                <a:lnTo>
                  <a:pt x="1839" y="418"/>
                </a:lnTo>
                <a:lnTo>
                  <a:pt x="1779" y="379"/>
                </a:lnTo>
                <a:lnTo>
                  <a:pt x="1707" y="332"/>
                </a:lnTo>
                <a:close/>
              </a:path>
            </a:pathLst>
          </a:custGeom>
          <a:solidFill>
            <a:srgbClr val="F647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9" name="Freeform 10">
            <a:extLst>
              <a:ext uri="{FF2B5EF4-FFF2-40B4-BE49-F238E27FC236}">
                <a16:creationId xmlns:a16="http://schemas.microsoft.com/office/drawing/2014/main" id="{2C10DAD2-27C3-D046-AE51-78ED1F7908E3}"/>
              </a:ext>
            </a:extLst>
          </p:cNvPr>
          <p:cNvSpPr>
            <a:spLocks/>
          </p:cNvSpPr>
          <p:nvPr/>
        </p:nvSpPr>
        <p:spPr bwMode="auto">
          <a:xfrm>
            <a:off x="9463435" y="3311996"/>
            <a:ext cx="1241425" cy="1031875"/>
          </a:xfrm>
          <a:custGeom>
            <a:avLst/>
            <a:gdLst>
              <a:gd name="T0" fmla="*/ 1 w 7820"/>
              <a:gd name="T1" fmla="*/ 0 h 6495"/>
              <a:gd name="T2" fmla="*/ 0 w 7820"/>
              <a:gd name="T3" fmla="*/ 0 h 6495"/>
              <a:gd name="T4" fmla="*/ 0 w 7820"/>
              <a:gd name="T5" fmla="*/ 1 h 6495"/>
              <a:gd name="T6" fmla="*/ 1 w 7820"/>
              <a:gd name="T7" fmla="*/ 2 h 6495"/>
              <a:gd name="T8" fmla="*/ 0 w 7820"/>
              <a:gd name="T9" fmla="*/ 1 h 6495"/>
              <a:gd name="T10" fmla="*/ 0 w 7820"/>
              <a:gd name="T11" fmla="*/ 3 h 6495"/>
              <a:gd name="T12" fmla="*/ 1 w 7820"/>
              <a:gd name="T13" fmla="*/ 3 h 6495"/>
              <a:gd name="T14" fmla="*/ 1 w 7820"/>
              <a:gd name="T15" fmla="*/ 3 h 6495"/>
              <a:gd name="T16" fmla="*/ 0 w 7820"/>
              <a:gd name="T17" fmla="*/ 4 h 6495"/>
              <a:gd name="T18" fmla="*/ 2 w 7820"/>
              <a:gd name="T19" fmla="*/ 5 h 6495"/>
              <a:gd name="T20" fmla="*/ 3 w 7820"/>
              <a:gd name="T21" fmla="*/ 6 h 6495"/>
              <a:gd name="T22" fmla="*/ 1 w 7820"/>
              <a:gd name="T23" fmla="*/ 5 h 6495"/>
              <a:gd name="T24" fmla="*/ 1 w 7820"/>
              <a:gd name="T25" fmla="*/ 5 h 6495"/>
              <a:gd name="T26" fmla="*/ 1 w 7820"/>
              <a:gd name="T27" fmla="*/ 5 h 6495"/>
              <a:gd name="T28" fmla="*/ 2 w 7820"/>
              <a:gd name="T29" fmla="*/ 6 h 6495"/>
              <a:gd name="T30" fmla="*/ 4 w 7820"/>
              <a:gd name="T31" fmla="*/ 7 h 6495"/>
              <a:gd name="T32" fmla="*/ 4 w 7820"/>
              <a:gd name="T33" fmla="*/ 6 h 6495"/>
              <a:gd name="T34" fmla="*/ 4 w 7820"/>
              <a:gd name="T35" fmla="*/ 5 h 6495"/>
              <a:gd name="T36" fmla="*/ 2 w 7820"/>
              <a:gd name="T37" fmla="*/ 5 h 6495"/>
              <a:gd name="T38" fmla="*/ 2 w 7820"/>
              <a:gd name="T39" fmla="*/ 5 h 6495"/>
              <a:gd name="T40" fmla="*/ 3 w 7820"/>
              <a:gd name="T41" fmla="*/ 5 h 6495"/>
              <a:gd name="T42" fmla="*/ 3 w 7820"/>
              <a:gd name="T43" fmla="*/ 4 h 6495"/>
              <a:gd name="T44" fmla="*/ 3 w 7820"/>
              <a:gd name="T45" fmla="*/ 4 h 6495"/>
              <a:gd name="T46" fmla="*/ 2 w 7820"/>
              <a:gd name="T47" fmla="*/ 3 h 6495"/>
              <a:gd name="T48" fmla="*/ 1 w 7820"/>
              <a:gd name="T49" fmla="*/ 2 h 6495"/>
              <a:gd name="T50" fmla="*/ 1 w 7820"/>
              <a:gd name="T51" fmla="*/ 2 h 6495"/>
              <a:gd name="T52" fmla="*/ 2 w 7820"/>
              <a:gd name="T53" fmla="*/ 2 h 6495"/>
              <a:gd name="T54" fmla="*/ 2 w 7820"/>
              <a:gd name="T55" fmla="*/ 3 h 6495"/>
              <a:gd name="T56" fmla="*/ 3 w 7820"/>
              <a:gd name="T57" fmla="*/ 4 h 6495"/>
              <a:gd name="T58" fmla="*/ 3 w 7820"/>
              <a:gd name="T59" fmla="*/ 4 h 6495"/>
              <a:gd name="T60" fmla="*/ 3 w 7820"/>
              <a:gd name="T61" fmla="*/ 3 h 6495"/>
              <a:gd name="T62" fmla="*/ 3 w 7820"/>
              <a:gd name="T63" fmla="*/ 2 h 6495"/>
              <a:gd name="T64" fmla="*/ 3 w 7820"/>
              <a:gd name="T65" fmla="*/ 3 h 6495"/>
              <a:gd name="T66" fmla="*/ 4 w 7820"/>
              <a:gd name="T67" fmla="*/ 3 h 6495"/>
              <a:gd name="T68" fmla="*/ 4 w 7820"/>
              <a:gd name="T69" fmla="*/ 3 h 6495"/>
              <a:gd name="T70" fmla="*/ 5 w 7820"/>
              <a:gd name="T71" fmla="*/ 3 h 6495"/>
              <a:gd name="T72" fmla="*/ 7 w 7820"/>
              <a:gd name="T73" fmla="*/ 3 h 6495"/>
              <a:gd name="T74" fmla="*/ 8 w 7820"/>
              <a:gd name="T75" fmla="*/ 4 h 6495"/>
              <a:gd name="T76" fmla="*/ 6 w 7820"/>
              <a:gd name="T77" fmla="*/ 3 h 6495"/>
              <a:gd name="T78" fmla="*/ 7 w 7820"/>
              <a:gd name="T79" fmla="*/ 2 h 6495"/>
              <a:gd name="T80" fmla="*/ 7 w 7820"/>
              <a:gd name="T81" fmla="*/ 2 h 6495"/>
              <a:gd name="T82" fmla="*/ 7 w 7820"/>
              <a:gd name="T83" fmla="*/ 2 h 6495"/>
              <a:gd name="T84" fmla="*/ 8 w 7820"/>
              <a:gd name="T85" fmla="*/ 1 h 6495"/>
              <a:gd name="T86" fmla="*/ 7 w 7820"/>
              <a:gd name="T87" fmla="*/ 1 h 6495"/>
              <a:gd name="T88" fmla="*/ 7 w 7820"/>
              <a:gd name="T89" fmla="*/ 2 h 6495"/>
              <a:gd name="T90" fmla="*/ 6 w 7820"/>
              <a:gd name="T91" fmla="*/ 3 h 6495"/>
              <a:gd name="T92" fmla="*/ 5 w 7820"/>
              <a:gd name="T93" fmla="*/ 3 h 6495"/>
              <a:gd name="T94" fmla="*/ 5 w 7820"/>
              <a:gd name="T95" fmla="*/ 1 h 6495"/>
              <a:gd name="T96" fmla="*/ 4 w 7820"/>
              <a:gd name="T97" fmla="*/ 1 h 6495"/>
              <a:gd name="T98" fmla="*/ 4 w 7820"/>
              <a:gd name="T99" fmla="*/ 1 h 6495"/>
              <a:gd name="T100" fmla="*/ 4 w 7820"/>
              <a:gd name="T101" fmla="*/ 2 h 6495"/>
              <a:gd name="T102" fmla="*/ 4 w 7820"/>
              <a:gd name="T103" fmla="*/ 3 h 6495"/>
              <a:gd name="T104" fmla="*/ 4 w 7820"/>
              <a:gd name="T105" fmla="*/ 2 h 6495"/>
              <a:gd name="T106" fmla="*/ 3 w 7820"/>
              <a:gd name="T107" fmla="*/ 1 h 6495"/>
              <a:gd name="T108" fmla="*/ 3 w 7820"/>
              <a:gd name="T109" fmla="*/ 1 h 6495"/>
              <a:gd name="T110" fmla="*/ 2 w 7820"/>
              <a:gd name="T111" fmla="*/ 2 h 6495"/>
              <a:gd name="T112" fmla="*/ 3 w 7820"/>
              <a:gd name="T113" fmla="*/ 3 h 6495"/>
              <a:gd name="T114" fmla="*/ 2 w 7820"/>
              <a:gd name="T115" fmla="*/ 2 h 6495"/>
              <a:gd name="T116" fmla="*/ 2 w 7820"/>
              <a:gd name="T117" fmla="*/ 1 h 64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820" h="6495">
                <a:moveTo>
                  <a:pt x="1707" y="332"/>
                </a:moveTo>
                <a:lnTo>
                  <a:pt x="1665" y="302"/>
                </a:lnTo>
                <a:lnTo>
                  <a:pt x="1629" y="276"/>
                </a:lnTo>
                <a:lnTo>
                  <a:pt x="1576" y="239"/>
                </a:lnTo>
                <a:lnTo>
                  <a:pt x="1537" y="212"/>
                </a:lnTo>
                <a:lnTo>
                  <a:pt x="1504" y="193"/>
                </a:lnTo>
                <a:lnTo>
                  <a:pt x="1466" y="174"/>
                </a:lnTo>
                <a:lnTo>
                  <a:pt x="1413" y="152"/>
                </a:lnTo>
                <a:lnTo>
                  <a:pt x="1337" y="121"/>
                </a:lnTo>
                <a:lnTo>
                  <a:pt x="1287" y="100"/>
                </a:lnTo>
                <a:lnTo>
                  <a:pt x="1227" y="77"/>
                </a:lnTo>
                <a:lnTo>
                  <a:pt x="1082" y="29"/>
                </a:lnTo>
                <a:lnTo>
                  <a:pt x="926" y="4"/>
                </a:lnTo>
                <a:lnTo>
                  <a:pt x="768" y="0"/>
                </a:lnTo>
                <a:lnTo>
                  <a:pt x="614" y="21"/>
                </a:lnTo>
                <a:lnTo>
                  <a:pt x="469" y="65"/>
                </a:lnTo>
                <a:lnTo>
                  <a:pt x="341" y="132"/>
                </a:lnTo>
                <a:lnTo>
                  <a:pt x="285" y="175"/>
                </a:lnTo>
                <a:lnTo>
                  <a:pt x="237" y="225"/>
                </a:lnTo>
                <a:lnTo>
                  <a:pt x="195" y="281"/>
                </a:lnTo>
                <a:lnTo>
                  <a:pt x="163" y="343"/>
                </a:lnTo>
                <a:lnTo>
                  <a:pt x="140" y="426"/>
                </a:lnTo>
                <a:lnTo>
                  <a:pt x="140" y="518"/>
                </a:lnTo>
                <a:lnTo>
                  <a:pt x="160" y="616"/>
                </a:lnTo>
                <a:lnTo>
                  <a:pt x="197" y="719"/>
                </a:lnTo>
                <a:lnTo>
                  <a:pt x="247" y="824"/>
                </a:lnTo>
                <a:lnTo>
                  <a:pt x="308" y="930"/>
                </a:lnTo>
                <a:lnTo>
                  <a:pt x="446" y="1137"/>
                </a:lnTo>
                <a:lnTo>
                  <a:pt x="589" y="1323"/>
                </a:lnTo>
                <a:lnTo>
                  <a:pt x="654" y="1403"/>
                </a:lnTo>
                <a:lnTo>
                  <a:pt x="711" y="1473"/>
                </a:lnTo>
                <a:lnTo>
                  <a:pt x="756" y="1529"/>
                </a:lnTo>
                <a:lnTo>
                  <a:pt x="788" y="1571"/>
                </a:lnTo>
                <a:lnTo>
                  <a:pt x="800" y="1595"/>
                </a:lnTo>
                <a:lnTo>
                  <a:pt x="793" y="1602"/>
                </a:lnTo>
                <a:lnTo>
                  <a:pt x="692" y="1473"/>
                </a:lnTo>
                <a:lnTo>
                  <a:pt x="601" y="1374"/>
                </a:lnTo>
                <a:lnTo>
                  <a:pt x="517" y="1301"/>
                </a:lnTo>
                <a:lnTo>
                  <a:pt x="443" y="1253"/>
                </a:lnTo>
                <a:lnTo>
                  <a:pt x="377" y="1226"/>
                </a:lnTo>
                <a:lnTo>
                  <a:pt x="318" y="1217"/>
                </a:lnTo>
                <a:lnTo>
                  <a:pt x="267" y="1225"/>
                </a:lnTo>
                <a:lnTo>
                  <a:pt x="222" y="1246"/>
                </a:lnTo>
                <a:lnTo>
                  <a:pt x="183" y="1278"/>
                </a:lnTo>
                <a:lnTo>
                  <a:pt x="150" y="1319"/>
                </a:lnTo>
                <a:lnTo>
                  <a:pt x="99" y="1416"/>
                </a:lnTo>
                <a:lnTo>
                  <a:pt x="67" y="1513"/>
                </a:lnTo>
                <a:lnTo>
                  <a:pt x="50" y="1591"/>
                </a:lnTo>
                <a:lnTo>
                  <a:pt x="18" y="1807"/>
                </a:lnTo>
                <a:lnTo>
                  <a:pt x="0" y="2026"/>
                </a:lnTo>
                <a:lnTo>
                  <a:pt x="5" y="2245"/>
                </a:lnTo>
                <a:lnTo>
                  <a:pt x="34" y="2459"/>
                </a:lnTo>
                <a:lnTo>
                  <a:pt x="60" y="2561"/>
                </a:lnTo>
                <a:lnTo>
                  <a:pt x="94" y="2661"/>
                </a:lnTo>
                <a:lnTo>
                  <a:pt x="138" y="2755"/>
                </a:lnTo>
                <a:lnTo>
                  <a:pt x="191" y="2847"/>
                </a:lnTo>
                <a:lnTo>
                  <a:pt x="253" y="2932"/>
                </a:lnTo>
                <a:lnTo>
                  <a:pt x="327" y="3011"/>
                </a:lnTo>
                <a:lnTo>
                  <a:pt x="413" y="3083"/>
                </a:lnTo>
                <a:lnTo>
                  <a:pt x="509" y="3149"/>
                </a:lnTo>
                <a:lnTo>
                  <a:pt x="606" y="3196"/>
                </a:lnTo>
                <a:lnTo>
                  <a:pt x="708" y="3230"/>
                </a:lnTo>
                <a:lnTo>
                  <a:pt x="814" y="3255"/>
                </a:lnTo>
                <a:lnTo>
                  <a:pt x="926" y="3273"/>
                </a:lnTo>
                <a:lnTo>
                  <a:pt x="1154" y="3294"/>
                </a:lnTo>
                <a:lnTo>
                  <a:pt x="1380" y="3312"/>
                </a:lnTo>
                <a:lnTo>
                  <a:pt x="1271" y="3302"/>
                </a:lnTo>
                <a:lnTo>
                  <a:pt x="1174" y="3291"/>
                </a:lnTo>
                <a:lnTo>
                  <a:pt x="1008" y="3270"/>
                </a:lnTo>
                <a:lnTo>
                  <a:pt x="858" y="3257"/>
                </a:lnTo>
                <a:lnTo>
                  <a:pt x="706" y="3261"/>
                </a:lnTo>
                <a:lnTo>
                  <a:pt x="626" y="3280"/>
                </a:lnTo>
                <a:lnTo>
                  <a:pt x="560" y="3315"/>
                </a:lnTo>
                <a:lnTo>
                  <a:pt x="505" y="3366"/>
                </a:lnTo>
                <a:lnTo>
                  <a:pt x="460" y="3429"/>
                </a:lnTo>
                <a:lnTo>
                  <a:pt x="426" y="3501"/>
                </a:lnTo>
                <a:lnTo>
                  <a:pt x="400" y="3579"/>
                </a:lnTo>
                <a:lnTo>
                  <a:pt x="377" y="3744"/>
                </a:lnTo>
                <a:lnTo>
                  <a:pt x="373" y="3927"/>
                </a:lnTo>
                <a:lnTo>
                  <a:pt x="386" y="4112"/>
                </a:lnTo>
                <a:lnTo>
                  <a:pt x="427" y="4291"/>
                </a:lnTo>
                <a:lnTo>
                  <a:pt x="462" y="4377"/>
                </a:lnTo>
                <a:lnTo>
                  <a:pt x="509" y="4460"/>
                </a:lnTo>
                <a:lnTo>
                  <a:pt x="646" y="4541"/>
                </a:lnTo>
                <a:lnTo>
                  <a:pt x="799" y="4622"/>
                </a:lnTo>
                <a:lnTo>
                  <a:pt x="967" y="4704"/>
                </a:lnTo>
                <a:lnTo>
                  <a:pt x="1145" y="4784"/>
                </a:lnTo>
                <a:lnTo>
                  <a:pt x="1518" y="4941"/>
                </a:lnTo>
                <a:lnTo>
                  <a:pt x="1892" y="5087"/>
                </a:lnTo>
                <a:lnTo>
                  <a:pt x="2072" y="5155"/>
                </a:lnTo>
                <a:lnTo>
                  <a:pt x="2241" y="5217"/>
                </a:lnTo>
                <a:lnTo>
                  <a:pt x="2399" y="5275"/>
                </a:lnTo>
                <a:lnTo>
                  <a:pt x="2540" y="5327"/>
                </a:lnTo>
                <a:lnTo>
                  <a:pt x="2661" y="5373"/>
                </a:lnTo>
                <a:lnTo>
                  <a:pt x="2759" y="5411"/>
                </a:lnTo>
                <a:lnTo>
                  <a:pt x="2832" y="5441"/>
                </a:lnTo>
                <a:lnTo>
                  <a:pt x="2874" y="5463"/>
                </a:lnTo>
                <a:lnTo>
                  <a:pt x="2853" y="5456"/>
                </a:lnTo>
                <a:lnTo>
                  <a:pt x="2824" y="5444"/>
                </a:lnTo>
                <a:lnTo>
                  <a:pt x="2741" y="5413"/>
                </a:lnTo>
                <a:lnTo>
                  <a:pt x="2630" y="5370"/>
                </a:lnTo>
                <a:lnTo>
                  <a:pt x="2496" y="5317"/>
                </a:lnTo>
                <a:lnTo>
                  <a:pt x="2343" y="5258"/>
                </a:lnTo>
                <a:lnTo>
                  <a:pt x="2177" y="5193"/>
                </a:lnTo>
                <a:lnTo>
                  <a:pt x="1823" y="5053"/>
                </a:lnTo>
                <a:lnTo>
                  <a:pt x="1468" y="4913"/>
                </a:lnTo>
                <a:lnTo>
                  <a:pt x="1304" y="4849"/>
                </a:lnTo>
                <a:lnTo>
                  <a:pt x="1154" y="4789"/>
                </a:lnTo>
                <a:lnTo>
                  <a:pt x="1023" y="4737"/>
                </a:lnTo>
                <a:lnTo>
                  <a:pt x="916" y="4694"/>
                </a:lnTo>
                <a:lnTo>
                  <a:pt x="838" y="4662"/>
                </a:lnTo>
                <a:lnTo>
                  <a:pt x="811" y="4651"/>
                </a:lnTo>
                <a:lnTo>
                  <a:pt x="793" y="4644"/>
                </a:lnTo>
                <a:lnTo>
                  <a:pt x="747" y="4633"/>
                </a:lnTo>
                <a:lnTo>
                  <a:pt x="694" y="4630"/>
                </a:lnTo>
                <a:lnTo>
                  <a:pt x="581" y="4646"/>
                </a:lnTo>
                <a:lnTo>
                  <a:pt x="482" y="4683"/>
                </a:lnTo>
                <a:lnTo>
                  <a:pt x="443" y="4709"/>
                </a:lnTo>
                <a:lnTo>
                  <a:pt x="417" y="4738"/>
                </a:lnTo>
                <a:lnTo>
                  <a:pt x="401" y="4776"/>
                </a:lnTo>
                <a:lnTo>
                  <a:pt x="395" y="4821"/>
                </a:lnTo>
                <a:lnTo>
                  <a:pt x="397" y="4871"/>
                </a:lnTo>
                <a:lnTo>
                  <a:pt x="407" y="4927"/>
                </a:lnTo>
                <a:lnTo>
                  <a:pt x="448" y="5046"/>
                </a:lnTo>
                <a:lnTo>
                  <a:pt x="510" y="5173"/>
                </a:lnTo>
                <a:lnTo>
                  <a:pt x="586" y="5299"/>
                </a:lnTo>
                <a:lnTo>
                  <a:pt x="669" y="5415"/>
                </a:lnTo>
                <a:lnTo>
                  <a:pt x="752" y="5513"/>
                </a:lnTo>
                <a:lnTo>
                  <a:pt x="827" y="5587"/>
                </a:lnTo>
                <a:lnTo>
                  <a:pt x="912" y="5643"/>
                </a:lnTo>
                <a:lnTo>
                  <a:pt x="1001" y="5682"/>
                </a:lnTo>
                <a:lnTo>
                  <a:pt x="1095" y="5707"/>
                </a:lnTo>
                <a:lnTo>
                  <a:pt x="1191" y="5719"/>
                </a:lnTo>
                <a:lnTo>
                  <a:pt x="1392" y="5719"/>
                </a:lnTo>
                <a:lnTo>
                  <a:pt x="1600" y="5704"/>
                </a:lnTo>
                <a:lnTo>
                  <a:pt x="1742" y="5696"/>
                </a:lnTo>
                <a:lnTo>
                  <a:pt x="1883" y="5698"/>
                </a:lnTo>
                <a:lnTo>
                  <a:pt x="2022" y="5718"/>
                </a:lnTo>
                <a:lnTo>
                  <a:pt x="2159" y="5759"/>
                </a:lnTo>
                <a:lnTo>
                  <a:pt x="2933" y="6114"/>
                </a:lnTo>
                <a:lnTo>
                  <a:pt x="3319" y="6285"/>
                </a:lnTo>
                <a:lnTo>
                  <a:pt x="3713" y="6446"/>
                </a:lnTo>
                <a:lnTo>
                  <a:pt x="3818" y="6483"/>
                </a:lnTo>
                <a:lnTo>
                  <a:pt x="3925" y="6495"/>
                </a:lnTo>
                <a:lnTo>
                  <a:pt x="4026" y="6480"/>
                </a:lnTo>
                <a:lnTo>
                  <a:pt x="4072" y="6462"/>
                </a:lnTo>
                <a:lnTo>
                  <a:pt x="4113" y="6435"/>
                </a:lnTo>
                <a:lnTo>
                  <a:pt x="4177" y="6367"/>
                </a:lnTo>
                <a:lnTo>
                  <a:pt x="4212" y="6287"/>
                </a:lnTo>
                <a:lnTo>
                  <a:pt x="4219" y="6200"/>
                </a:lnTo>
                <a:lnTo>
                  <a:pt x="4203" y="6109"/>
                </a:lnTo>
                <a:lnTo>
                  <a:pt x="4166" y="6019"/>
                </a:lnTo>
                <a:lnTo>
                  <a:pt x="4114" y="5934"/>
                </a:lnTo>
                <a:lnTo>
                  <a:pt x="4046" y="5856"/>
                </a:lnTo>
                <a:lnTo>
                  <a:pt x="3970" y="5791"/>
                </a:lnTo>
                <a:lnTo>
                  <a:pt x="3913" y="5745"/>
                </a:lnTo>
                <a:lnTo>
                  <a:pt x="3865" y="5691"/>
                </a:lnTo>
                <a:lnTo>
                  <a:pt x="3783" y="5572"/>
                </a:lnTo>
                <a:lnTo>
                  <a:pt x="3705" y="5446"/>
                </a:lnTo>
                <a:lnTo>
                  <a:pt x="3611" y="5330"/>
                </a:lnTo>
                <a:lnTo>
                  <a:pt x="3558" y="5276"/>
                </a:lnTo>
                <a:lnTo>
                  <a:pt x="3498" y="5219"/>
                </a:lnTo>
                <a:lnTo>
                  <a:pt x="3360" y="5104"/>
                </a:lnTo>
                <a:lnTo>
                  <a:pt x="3212" y="5010"/>
                </a:lnTo>
                <a:lnTo>
                  <a:pt x="3137" y="4980"/>
                </a:lnTo>
                <a:lnTo>
                  <a:pt x="3064" y="4964"/>
                </a:lnTo>
                <a:lnTo>
                  <a:pt x="2917" y="4947"/>
                </a:lnTo>
                <a:lnTo>
                  <a:pt x="2781" y="4934"/>
                </a:lnTo>
                <a:lnTo>
                  <a:pt x="2531" y="4911"/>
                </a:lnTo>
                <a:lnTo>
                  <a:pt x="2284" y="4877"/>
                </a:lnTo>
                <a:lnTo>
                  <a:pt x="2153" y="4850"/>
                </a:lnTo>
                <a:lnTo>
                  <a:pt x="2013" y="4813"/>
                </a:lnTo>
                <a:lnTo>
                  <a:pt x="1901" y="4770"/>
                </a:lnTo>
                <a:lnTo>
                  <a:pt x="1799" y="4722"/>
                </a:lnTo>
                <a:lnTo>
                  <a:pt x="1737" y="4691"/>
                </a:lnTo>
                <a:lnTo>
                  <a:pt x="1660" y="4653"/>
                </a:lnTo>
                <a:lnTo>
                  <a:pt x="1564" y="4607"/>
                </a:lnTo>
                <a:lnTo>
                  <a:pt x="1441" y="4550"/>
                </a:lnTo>
                <a:lnTo>
                  <a:pt x="1500" y="4576"/>
                </a:lnTo>
                <a:lnTo>
                  <a:pt x="1577" y="4609"/>
                </a:lnTo>
                <a:lnTo>
                  <a:pt x="1668" y="4647"/>
                </a:lnTo>
                <a:lnTo>
                  <a:pt x="1770" y="4688"/>
                </a:lnTo>
                <a:lnTo>
                  <a:pt x="2003" y="4774"/>
                </a:lnTo>
                <a:lnTo>
                  <a:pt x="2259" y="4856"/>
                </a:lnTo>
                <a:lnTo>
                  <a:pt x="2517" y="4924"/>
                </a:lnTo>
                <a:lnTo>
                  <a:pt x="2643" y="4949"/>
                </a:lnTo>
                <a:lnTo>
                  <a:pt x="2763" y="4966"/>
                </a:lnTo>
                <a:lnTo>
                  <a:pt x="2874" y="4973"/>
                </a:lnTo>
                <a:lnTo>
                  <a:pt x="2976" y="4970"/>
                </a:lnTo>
                <a:lnTo>
                  <a:pt x="3065" y="4955"/>
                </a:lnTo>
                <a:lnTo>
                  <a:pt x="3139" y="4925"/>
                </a:lnTo>
                <a:lnTo>
                  <a:pt x="3114" y="4759"/>
                </a:lnTo>
                <a:lnTo>
                  <a:pt x="3099" y="4586"/>
                </a:lnTo>
                <a:lnTo>
                  <a:pt x="3091" y="4415"/>
                </a:lnTo>
                <a:lnTo>
                  <a:pt x="3087" y="4255"/>
                </a:lnTo>
                <a:lnTo>
                  <a:pt x="3088" y="4113"/>
                </a:lnTo>
                <a:lnTo>
                  <a:pt x="3094" y="3998"/>
                </a:lnTo>
                <a:lnTo>
                  <a:pt x="3102" y="3915"/>
                </a:lnTo>
                <a:lnTo>
                  <a:pt x="3107" y="3890"/>
                </a:lnTo>
                <a:lnTo>
                  <a:pt x="3111" y="3875"/>
                </a:lnTo>
                <a:lnTo>
                  <a:pt x="3085" y="3872"/>
                </a:lnTo>
                <a:lnTo>
                  <a:pt x="3051" y="3857"/>
                </a:lnTo>
                <a:lnTo>
                  <a:pt x="3009" y="3831"/>
                </a:lnTo>
                <a:lnTo>
                  <a:pt x="2961" y="3795"/>
                </a:lnTo>
                <a:lnTo>
                  <a:pt x="2908" y="3751"/>
                </a:lnTo>
                <a:lnTo>
                  <a:pt x="2851" y="3700"/>
                </a:lnTo>
                <a:lnTo>
                  <a:pt x="2729" y="3580"/>
                </a:lnTo>
                <a:lnTo>
                  <a:pt x="2485" y="3313"/>
                </a:lnTo>
                <a:lnTo>
                  <a:pt x="2382" y="3186"/>
                </a:lnTo>
                <a:lnTo>
                  <a:pt x="2338" y="3128"/>
                </a:lnTo>
                <a:lnTo>
                  <a:pt x="2301" y="3078"/>
                </a:lnTo>
                <a:lnTo>
                  <a:pt x="2226" y="3022"/>
                </a:lnTo>
                <a:lnTo>
                  <a:pt x="2165" y="2965"/>
                </a:lnTo>
                <a:lnTo>
                  <a:pt x="2070" y="2854"/>
                </a:lnTo>
                <a:lnTo>
                  <a:pt x="1986" y="2749"/>
                </a:lnTo>
                <a:lnTo>
                  <a:pt x="1939" y="2701"/>
                </a:lnTo>
                <a:lnTo>
                  <a:pt x="1883" y="2657"/>
                </a:lnTo>
                <a:lnTo>
                  <a:pt x="1802" y="2607"/>
                </a:lnTo>
                <a:lnTo>
                  <a:pt x="1718" y="2567"/>
                </a:lnTo>
                <a:lnTo>
                  <a:pt x="1536" y="2513"/>
                </a:lnTo>
                <a:lnTo>
                  <a:pt x="1343" y="2486"/>
                </a:lnTo>
                <a:lnTo>
                  <a:pt x="1145" y="2483"/>
                </a:lnTo>
                <a:lnTo>
                  <a:pt x="1229" y="2476"/>
                </a:lnTo>
                <a:lnTo>
                  <a:pt x="1306" y="2459"/>
                </a:lnTo>
                <a:lnTo>
                  <a:pt x="1375" y="2431"/>
                </a:lnTo>
                <a:lnTo>
                  <a:pt x="1434" y="2392"/>
                </a:lnTo>
                <a:lnTo>
                  <a:pt x="1483" y="2346"/>
                </a:lnTo>
                <a:lnTo>
                  <a:pt x="1522" y="2292"/>
                </a:lnTo>
                <a:lnTo>
                  <a:pt x="1548" y="2231"/>
                </a:lnTo>
                <a:lnTo>
                  <a:pt x="1562" y="2166"/>
                </a:lnTo>
                <a:lnTo>
                  <a:pt x="1510" y="2033"/>
                </a:lnTo>
                <a:lnTo>
                  <a:pt x="1473" y="1894"/>
                </a:lnTo>
                <a:lnTo>
                  <a:pt x="1445" y="1750"/>
                </a:lnTo>
                <a:lnTo>
                  <a:pt x="1426" y="1599"/>
                </a:lnTo>
                <a:lnTo>
                  <a:pt x="1405" y="1277"/>
                </a:lnTo>
                <a:lnTo>
                  <a:pt x="1393" y="926"/>
                </a:lnTo>
                <a:lnTo>
                  <a:pt x="1402" y="1222"/>
                </a:lnTo>
                <a:lnTo>
                  <a:pt x="1411" y="1529"/>
                </a:lnTo>
                <a:lnTo>
                  <a:pt x="1429" y="1685"/>
                </a:lnTo>
                <a:lnTo>
                  <a:pt x="1462" y="1842"/>
                </a:lnTo>
                <a:lnTo>
                  <a:pt x="1515" y="2000"/>
                </a:lnTo>
                <a:lnTo>
                  <a:pt x="1595" y="2158"/>
                </a:lnTo>
                <a:lnTo>
                  <a:pt x="1560" y="2224"/>
                </a:lnTo>
                <a:lnTo>
                  <a:pt x="1544" y="2278"/>
                </a:lnTo>
                <a:lnTo>
                  <a:pt x="1547" y="2325"/>
                </a:lnTo>
                <a:lnTo>
                  <a:pt x="1563" y="2364"/>
                </a:lnTo>
                <a:lnTo>
                  <a:pt x="1591" y="2398"/>
                </a:lnTo>
                <a:lnTo>
                  <a:pt x="1625" y="2429"/>
                </a:lnTo>
                <a:lnTo>
                  <a:pt x="1706" y="2489"/>
                </a:lnTo>
                <a:lnTo>
                  <a:pt x="1718" y="2500"/>
                </a:lnTo>
                <a:lnTo>
                  <a:pt x="1737" y="2518"/>
                </a:lnTo>
                <a:lnTo>
                  <a:pt x="1789" y="2574"/>
                </a:lnTo>
                <a:lnTo>
                  <a:pt x="1860" y="2652"/>
                </a:lnTo>
                <a:lnTo>
                  <a:pt x="1946" y="2748"/>
                </a:lnTo>
                <a:lnTo>
                  <a:pt x="2046" y="2859"/>
                </a:lnTo>
                <a:lnTo>
                  <a:pt x="2153" y="2979"/>
                </a:lnTo>
                <a:lnTo>
                  <a:pt x="2387" y="3232"/>
                </a:lnTo>
                <a:lnTo>
                  <a:pt x="2622" y="3479"/>
                </a:lnTo>
                <a:lnTo>
                  <a:pt x="2733" y="3589"/>
                </a:lnTo>
                <a:lnTo>
                  <a:pt x="2835" y="3683"/>
                </a:lnTo>
                <a:lnTo>
                  <a:pt x="2925" y="3761"/>
                </a:lnTo>
                <a:lnTo>
                  <a:pt x="3002" y="3816"/>
                </a:lnTo>
                <a:lnTo>
                  <a:pt x="3034" y="3833"/>
                </a:lnTo>
                <a:lnTo>
                  <a:pt x="3061" y="3843"/>
                </a:lnTo>
                <a:lnTo>
                  <a:pt x="3082" y="3846"/>
                </a:lnTo>
                <a:lnTo>
                  <a:pt x="3098" y="3840"/>
                </a:lnTo>
                <a:lnTo>
                  <a:pt x="3129" y="3820"/>
                </a:lnTo>
                <a:lnTo>
                  <a:pt x="3168" y="3792"/>
                </a:lnTo>
                <a:lnTo>
                  <a:pt x="3215" y="3758"/>
                </a:lnTo>
                <a:lnTo>
                  <a:pt x="3271" y="3718"/>
                </a:lnTo>
                <a:lnTo>
                  <a:pt x="3334" y="3671"/>
                </a:lnTo>
                <a:lnTo>
                  <a:pt x="3404" y="3619"/>
                </a:lnTo>
                <a:lnTo>
                  <a:pt x="3483" y="3560"/>
                </a:lnTo>
                <a:lnTo>
                  <a:pt x="3567" y="3495"/>
                </a:lnTo>
                <a:lnTo>
                  <a:pt x="3458" y="3397"/>
                </a:lnTo>
                <a:lnTo>
                  <a:pt x="3362" y="3288"/>
                </a:lnTo>
                <a:lnTo>
                  <a:pt x="3280" y="3171"/>
                </a:lnTo>
                <a:lnTo>
                  <a:pt x="3209" y="3049"/>
                </a:lnTo>
                <a:lnTo>
                  <a:pt x="3149" y="2923"/>
                </a:lnTo>
                <a:lnTo>
                  <a:pt x="3099" y="2796"/>
                </a:lnTo>
                <a:lnTo>
                  <a:pt x="3058" y="2671"/>
                </a:lnTo>
                <a:lnTo>
                  <a:pt x="3026" y="2547"/>
                </a:lnTo>
                <a:lnTo>
                  <a:pt x="3002" y="2430"/>
                </a:lnTo>
                <a:lnTo>
                  <a:pt x="2984" y="2319"/>
                </a:lnTo>
                <a:lnTo>
                  <a:pt x="2971" y="2218"/>
                </a:lnTo>
                <a:lnTo>
                  <a:pt x="2965" y="2130"/>
                </a:lnTo>
                <a:lnTo>
                  <a:pt x="2962" y="2056"/>
                </a:lnTo>
                <a:lnTo>
                  <a:pt x="2962" y="1998"/>
                </a:lnTo>
                <a:lnTo>
                  <a:pt x="2964" y="1958"/>
                </a:lnTo>
                <a:lnTo>
                  <a:pt x="2968" y="1939"/>
                </a:lnTo>
                <a:lnTo>
                  <a:pt x="2981" y="1975"/>
                </a:lnTo>
                <a:lnTo>
                  <a:pt x="2990" y="2020"/>
                </a:lnTo>
                <a:lnTo>
                  <a:pt x="2998" y="2135"/>
                </a:lnTo>
                <a:lnTo>
                  <a:pt x="3005" y="2282"/>
                </a:lnTo>
                <a:lnTo>
                  <a:pt x="3022" y="2457"/>
                </a:lnTo>
                <a:lnTo>
                  <a:pt x="3038" y="2553"/>
                </a:lnTo>
                <a:lnTo>
                  <a:pt x="3062" y="2656"/>
                </a:lnTo>
                <a:lnTo>
                  <a:pt x="3094" y="2762"/>
                </a:lnTo>
                <a:lnTo>
                  <a:pt x="3137" y="2874"/>
                </a:lnTo>
                <a:lnTo>
                  <a:pt x="3192" y="2990"/>
                </a:lnTo>
                <a:lnTo>
                  <a:pt x="3260" y="3110"/>
                </a:lnTo>
                <a:lnTo>
                  <a:pt x="3343" y="3232"/>
                </a:lnTo>
                <a:lnTo>
                  <a:pt x="3443" y="3358"/>
                </a:lnTo>
                <a:lnTo>
                  <a:pt x="3484" y="3375"/>
                </a:lnTo>
                <a:lnTo>
                  <a:pt x="3533" y="3387"/>
                </a:lnTo>
                <a:lnTo>
                  <a:pt x="3647" y="3397"/>
                </a:lnTo>
                <a:lnTo>
                  <a:pt x="3758" y="3383"/>
                </a:lnTo>
                <a:lnTo>
                  <a:pt x="3806" y="3367"/>
                </a:lnTo>
                <a:lnTo>
                  <a:pt x="3843" y="3344"/>
                </a:lnTo>
                <a:lnTo>
                  <a:pt x="3874" y="3332"/>
                </a:lnTo>
                <a:lnTo>
                  <a:pt x="3914" y="3314"/>
                </a:lnTo>
                <a:lnTo>
                  <a:pt x="4011" y="3262"/>
                </a:lnTo>
                <a:lnTo>
                  <a:pt x="4135" y="3202"/>
                </a:lnTo>
                <a:lnTo>
                  <a:pt x="4285" y="3145"/>
                </a:lnTo>
                <a:lnTo>
                  <a:pt x="4369" y="3122"/>
                </a:lnTo>
                <a:lnTo>
                  <a:pt x="4460" y="3103"/>
                </a:lnTo>
                <a:lnTo>
                  <a:pt x="4556" y="3093"/>
                </a:lnTo>
                <a:lnTo>
                  <a:pt x="4658" y="3091"/>
                </a:lnTo>
                <a:lnTo>
                  <a:pt x="4767" y="3099"/>
                </a:lnTo>
                <a:lnTo>
                  <a:pt x="4882" y="3118"/>
                </a:lnTo>
                <a:lnTo>
                  <a:pt x="5002" y="3152"/>
                </a:lnTo>
                <a:lnTo>
                  <a:pt x="5127" y="3199"/>
                </a:lnTo>
                <a:lnTo>
                  <a:pt x="5238" y="3236"/>
                </a:lnTo>
                <a:lnTo>
                  <a:pt x="5354" y="3258"/>
                </a:lnTo>
                <a:lnTo>
                  <a:pt x="5588" y="3302"/>
                </a:lnTo>
                <a:lnTo>
                  <a:pt x="5679" y="3314"/>
                </a:lnTo>
                <a:lnTo>
                  <a:pt x="5772" y="3309"/>
                </a:lnTo>
                <a:lnTo>
                  <a:pt x="5953" y="3274"/>
                </a:lnTo>
                <a:lnTo>
                  <a:pt x="6041" y="3259"/>
                </a:lnTo>
                <a:lnTo>
                  <a:pt x="6128" y="3254"/>
                </a:lnTo>
                <a:lnTo>
                  <a:pt x="6213" y="3267"/>
                </a:lnTo>
                <a:lnTo>
                  <a:pt x="6295" y="3302"/>
                </a:lnTo>
                <a:lnTo>
                  <a:pt x="6551" y="3437"/>
                </a:lnTo>
                <a:lnTo>
                  <a:pt x="6812" y="3549"/>
                </a:lnTo>
                <a:lnTo>
                  <a:pt x="7075" y="3656"/>
                </a:lnTo>
                <a:lnTo>
                  <a:pt x="7338" y="3774"/>
                </a:lnTo>
                <a:lnTo>
                  <a:pt x="7395" y="3810"/>
                </a:lnTo>
                <a:lnTo>
                  <a:pt x="7445" y="3856"/>
                </a:lnTo>
                <a:lnTo>
                  <a:pt x="7543" y="3948"/>
                </a:lnTo>
                <a:lnTo>
                  <a:pt x="7617" y="4013"/>
                </a:lnTo>
                <a:lnTo>
                  <a:pt x="7679" y="4096"/>
                </a:lnTo>
                <a:lnTo>
                  <a:pt x="7736" y="4186"/>
                </a:lnTo>
                <a:lnTo>
                  <a:pt x="7799" y="4275"/>
                </a:lnTo>
                <a:lnTo>
                  <a:pt x="7605" y="3936"/>
                </a:lnTo>
                <a:lnTo>
                  <a:pt x="7567" y="3883"/>
                </a:lnTo>
                <a:lnTo>
                  <a:pt x="7518" y="3834"/>
                </a:lnTo>
                <a:lnTo>
                  <a:pt x="7461" y="3789"/>
                </a:lnTo>
                <a:lnTo>
                  <a:pt x="7399" y="3752"/>
                </a:lnTo>
                <a:lnTo>
                  <a:pt x="6791" y="3470"/>
                </a:lnTo>
                <a:lnTo>
                  <a:pt x="6495" y="3319"/>
                </a:lnTo>
                <a:lnTo>
                  <a:pt x="6212" y="3149"/>
                </a:lnTo>
                <a:lnTo>
                  <a:pt x="6233" y="3026"/>
                </a:lnTo>
                <a:lnTo>
                  <a:pt x="6278" y="2912"/>
                </a:lnTo>
                <a:lnTo>
                  <a:pt x="6342" y="2804"/>
                </a:lnTo>
                <a:lnTo>
                  <a:pt x="6419" y="2700"/>
                </a:lnTo>
                <a:lnTo>
                  <a:pt x="6591" y="2497"/>
                </a:lnTo>
                <a:lnTo>
                  <a:pt x="6677" y="2393"/>
                </a:lnTo>
                <a:lnTo>
                  <a:pt x="6755" y="2287"/>
                </a:lnTo>
                <a:lnTo>
                  <a:pt x="6873" y="2286"/>
                </a:lnTo>
                <a:lnTo>
                  <a:pt x="6989" y="2294"/>
                </a:lnTo>
                <a:lnTo>
                  <a:pt x="7219" y="2329"/>
                </a:lnTo>
                <a:lnTo>
                  <a:pt x="7448" y="2371"/>
                </a:lnTo>
                <a:lnTo>
                  <a:pt x="7676" y="2400"/>
                </a:lnTo>
                <a:lnTo>
                  <a:pt x="7563" y="2359"/>
                </a:lnTo>
                <a:lnTo>
                  <a:pt x="7445" y="2333"/>
                </a:lnTo>
                <a:lnTo>
                  <a:pt x="7205" y="2302"/>
                </a:lnTo>
                <a:lnTo>
                  <a:pt x="7088" y="2286"/>
                </a:lnTo>
                <a:lnTo>
                  <a:pt x="6974" y="2261"/>
                </a:lnTo>
                <a:lnTo>
                  <a:pt x="6866" y="2223"/>
                </a:lnTo>
                <a:lnTo>
                  <a:pt x="6766" y="2166"/>
                </a:lnTo>
                <a:lnTo>
                  <a:pt x="6712" y="2122"/>
                </a:lnTo>
                <a:lnTo>
                  <a:pt x="6667" y="2071"/>
                </a:lnTo>
                <a:lnTo>
                  <a:pt x="6632" y="2016"/>
                </a:lnTo>
                <a:lnTo>
                  <a:pt x="6604" y="1956"/>
                </a:lnTo>
                <a:lnTo>
                  <a:pt x="6574" y="1827"/>
                </a:lnTo>
                <a:lnTo>
                  <a:pt x="6575" y="1694"/>
                </a:lnTo>
                <a:lnTo>
                  <a:pt x="6607" y="1565"/>
                </a:lnTo>
                <a:lnTo>
                  <a:pt x="6669" y="1448"/>
                </a:lnTo>
                <a:lnTo>
                  <a:pt x="6711" y="1397"/>
                </a:lnTo>
                <a:lnTo>
                  <a:pt x="6760" y="1352"/>
                </a:lnTo>
                <a:lnTo>
                  <a:pt x="6815" y="1314"/>
                </a:lnTo>
                <a:lnTo>
                  <a:pt x="6878" y="1285"/>
                </a:lnTo>
                <a:lnTo>
                  <a:pt x="7431" y="1091"/>
                </a:lnTo>
                <a:lnTo>
                  <a:pt x="7536" y="1057"/>
                </a:lnTo>
                <a:lnTo>
                  <a:pt x="7644" y="1015"/>
                </a:lnTo>
                <a:lnTo>
                  <a:pt x="7743" y="954"/>
                </a:lnTo>
                <a:lnTo>
                  <a:pt x="7785" y="913"/>
                </a:lnTo>
                <a:lnTo>
                  <a:pt x="7820" y="864"/>
                </a:lnTo>
                <a:lnTo>
                  <a:pt x="7761" y="862"/>
                </a:lnTo>
                <a:lnTo>
                  <a:pt x="7733" y="865"/>
                </a:lnTo>
                <a:lnTo>
                  <a:pt x="7718" y="875"/>
                </a:lnTo>
                <a:lnTo>
                  <a:pt x="7600" y="969"/>
                </a:lnTo>
                <a:lnTo>
                  <a:pt x="7472" y="1040"/>
                </a:lnTo>
                <a:lnTo>
                  <a:pt x="7338" y="1096"/>
                </a:lnTo>
                <a:lnTo>
                  <a:pt x="7202" y="1145"/>
                </a:lnTo>
                <a:lnTo>
                  <a:pt x="7064" y="1193"/>
                </a:lnTo>
                <a:lnTo>
                  <a:pt x="6932" y="1247"/>
                </a:lnTo>
                <a:lnTo>
                  <a:pt x="6808" y="1317"/>
                </a:lnTo>
                <a:lnTo>
                  <a:pt x="6694" y="1406"/>
                </a:lnTo>
                <a:lnTo>
                  <a:pt x="6622" y="1507"/>
                </a:lnTo>
                <a:lnTo>
                  <a:pt x="6596" y="1563"/>
                </a:lnTo>
                <a:lnTo>
                  <a:pt x="6580" y="1622"/>
                </a:lnTo>
                <a:lnTo>
                  <a:pt x="6579" y="1823"/>
                </a:lnTo>
                <a:lnTo>
                  <a:pt x="6601" y="2026"/>
                </a:lnTo>
                <a:lnTo>
                  <a:pt x="6611" y="2226"/>
                </a:lnTo>
                <a:lnTo>
                  <a:pt x="6603" y="2325"/>
                </a:lnTo>
                <a:lnTo>
                  <a:pt x="6580" y="2422"/>
                </a:lnTo>
                <a:lnTo>
                  <a:pt x="6516" y="2572"/>
                </a:lnTo>
                <a:lnTo>
                  <a:pt x="6434" y="2717"/>
                </a:lnTo>
                <a:lnTo>
                  <a:pt x="6233" y="3005"/>
                </a:lnTo>
                <a:lnTo>
                  <a:pt x="6187" y="3062"/>
                </a:lnTo>
                <a:lnTo>
                  <a:pt x="6136" y="3110"/>
                </a:lnTo>
                <a:lnTo>
                  <a:pt x="6017" y="3185"/>
                </a:lnTo>
                <a:lnTo>
                  <a:pt x="5880" y="3240"/>
                </a:lnTo>
                <a:lnTo>
                  <a:pt x="5731" y="3282"/>
                </a:lnTo>
                <a:lnTo>
                  <a:pt x="5614" y="3297"/>
                </a:lnTo>
                <a:lnTo>
                  <a:pt x="5501" y="3290"/>
                </a:lnTo>
                <a:lnTo>
                  <a:pt x="5393" y="3265"/>
                </a:lnTo>
                <a:lnTo>
                  <a:pt x="5292" y="3223"/>
                </a:lnTo>
                <a:lnTo>
                  <a:pt x="5197" y="3166"/>
                </a:lnTo>
                <a:lnTo>
                  <a:pt x="5112" y="3097"/>
                </a:lnTo>
                <a:lnTo>
                  <a:pt x="5037" y="3019"/>
                </a:lnTo>
                <a:lnTo>
                  <a:pt x="4974" y="2934"/>
                </a:lnTo>
                <a:lnTo>
                  <a:pt x="4933" y="2859"/>
                </a:lnTo>
                <a:lnTo>
                  <a:pt x="4905" y="2781"/>
                </a:lnTo>
                <a:lnTo>
                  <a:pt x="4875" y="2619"/>
                </a:lnTo>
                <a:lnTo>
                  <a:pt x="4874" y="2456"/>
                </a:lnTo>
                <a:lnTo>
                  <a:pt x="4891" y="2298"/>
                </a:lnTo>
                <a:lnTo>
                  <a:pt x="4954" y="1952"/>
                </a:lnTo>
                <a:lnTo>
                  <a:pt x="5007" y="1609"/>
                </a:lnTo>
                <a:lnTo>
                  <a:pt x="5017" y="1442"/>
                </a:lnTo>
                <a:lnTo>
                  <a:pt x="5009" y="1278"/>
                </a:lnTo>
                <a:lnTo>
                  <a:pt x="4979" y="1120"/>
                </a:lnTo>
                <a:lnTo>
                  <a:pt x="4922" y="966"/>
                </a:lnTo>
                <a:lnTo>
                  <a:pt x="4870" y="901"/>
                </a:lnTo>
                <a:lnTo>
                  <a:pt x="4792" y="852"/>
                </a:lnTo>
                <a:lnTo>
                  <a:pt x="4696" y="819"/>
                </a:lnTo>
                <a:lnTo>
                  <a:pt x="4586" y="799"/>
                </a:lnTo>
                <a:lnTo>
                  <a:pt x="4469" y="793"/>
                </a:lnTo>
                <a:lnTo>
                  <a:pt x="4351" y="802"/>
                </a:lnTo>
                <a:lnTo>
                  <a:pt x="4237" y="822"/>
                </a:lnTo>
                <a:lnTo>
                  <a:pt x="4134" y="854"/>
                </a:lnTo>
                <a:lnTo>
                  <a:pt x="3960" y="928"/>
                </a:lnTo>
                <a:lnTo>
                  <a:pt x="3878" y="976"/>
                </a:lnTo>
                <a:lnTo>
                  <a:pt x="3843" y="1006"/>
                </a:lnTo>
                <a:lnTo>
                  <a:pt x="3815" y="1041"/>
                </a:lnTo>
                <a:lnTo>
                  <a:pt x="3791" y="1094"/>
                </a:lnTo>
                <a:lnTo>
                  <a:pt x="3784" y="1151"/>
                </a:lnTo>
                <a:lnTo>
                  <a:pt x="3790" y="1212"/>
                </a:lnTo>
                <a:lnTo>
                  <a:pt x="3805" y="1274"/>
                </a:lnTo>
                <a:lnTo>
                  <a:pt x="3847" y="1399"/>
                </a:lnTo>
                <a:lnTo>
                  <a:pt x="3866" y="1457"/>
                </a:lnTo>
                <a:lnTo>
                  <a:pt x="3879" y="1511"/>
                </a:lnTo>
                <a:lnTo>
                  <a:pt x="3893" y="1604"/>
                </a:lnTo>
                <a:lnTo>
                  <a:pt x="3912" y="1715"/>
                </a:lnTo>
                <a:lnTo>
                  <a:pt x="3936" y="1837"/>
                </a:lnTo>
                <a:lnTo>
                  <a:pt x="3961" y="1968"/>
                </a:lnTo>
                <a:lnTo>
                  <a:pt x="4015" y="2233"/>
                </a:lnTo>
                <a:lnTo>
                  <a:pt x="4041" y="2359"/>
                </a:lnTo>
                <a:lnTo>
                  <a:pt x="4063" y="2475"/>
                </a:lnTo>
                <a:lnTo>
                  <a:pt x="4081" y="2528"/>
                </a:lnTo>
                <a:lnTo>
                  <a:pt x="4092" y="2574"/>
                </a:lnTo>
                <a:lnTo>
                  <a:pt x="4110" y="2663"/>
                </a:lnTo>
                <a:lnTo>
                  <a:pt x="4120" y="2715"/>
                </a:lnTo>
                <a:lnTo>
                  <a:pt x="4135" y="2776"/>
                </a:lnTo>
                <a:lnTo>
                  <a:pt x="4157" y="2851"/>
                </a:lnTo>
                <a:lnTo>
                  <a:pt x="4187" y="2943"/>
                </a:lnTo>
                <a:lnTo>
                  <a:pt x="4186" y="2920"/>
                </a:lnTo>
                <a:lnTo>
                  <a:pt x="4182" y="2884"/>
                </a:lnTo>
                <a:lnTo>
                  <a:pt x="4173" y="2839"/>
                </a:lnTo>
                <a:lnTo>
                  <a:pt x="4160" y="2783"/>
                </a:lnTo>
                <a:lnTo>
                  <a:pt x="4142" y="2719"/>
                </a:lnTo>
                <a:lnTo>
                  <a:pt x="4118" y="2646"/>
                </a:lnTo>
                <a:lnTo>
                  <a:pt x="4087" y="2564"/>
                </a:lnTo>
                <a:lnTo>
                  <a:pt x="4049" y="2475"/>
                </a:lnTo>
                <a:lnTo>
                  <a:pt x="4002" y="2226"/>
                </a:lnTo>
                <a:lnTo>
                  <a:pt x="3966" y="1971"/>
                </a:lnTo>
                <a:lnTo>
                  <a:pt x="3924" y="1718"/>
                </a:lnTo>
                <a:lnTo>
                  <a:pt x="3863" y="1474"/>
                </a:lnTo>
                <a:lnTo>
                  <a:pt x="3820" y="1358"/>
                </a:lnTo>
                <a:lnTo>
                  <a:pt x="3767" y="1247"/>
                </a:lnTo>
                <a:lnTo>
                  <a:pt x="3703" y="1143"/>
                </a:lnTo>
                <a:lnTo>
                  <a:pt x="3623" y="1045"/>
                </a:lnTo>
                <a:lnTo>
                  <a:pt x="3529" y="957"/>
                </a:lnTo>
                <a:lnTo>
                  <a:pt x="3416" y="878"/>
                </a:lnTo>
                <a:lnTo>
                  <a:pt x="3284" y="809"/>
                </a:lnTo>
                <a:lnTo>
                  <a:pt x="3130" y="751"/>
                </a:lnTo>
                <a:lnTo>
                  <a:pt x="3018" y="703"/>
                </a:lnTo>
                <a:lnTo>
                  <a:pt x="2896" y="649"/>
                </a:lnTo>
                <a:lnTo>
                  <a:pt x="2769" y="619"/>
                </a:lnTo>
                <a:lnTo>
                  <a:pt x="2704" y="621"/>
                </a:lnTo>
                <a:lnTo>
                  <a:pt x="2639" y="638"/>
                </a:lnTo>
                <a:lnTo>
                  <a:pt x="2596" y="661"/>
                </a:lnTo>
                <a:lnTo>
                  <a:pt x="2541" y="697"/>
                </a:lnTo>
                <a:lnTo>
                  <a:pt x="2481" y="747"/>
                </a:lnTo>
                <a:lnTo>
                  <a:pt x="2418" y="809"/>
                </a:lnTo>
                <a:lnTo>
                  <a:pt x="2361" y="884"/>
                </a:lnTo>
                <a:lnTo>
                  <a:pt x="2311" y="971"/>
                </a:lnTo>
                <a:lnTo>
                  <a:pt x="2275" y="1070"/>
                </a:lnTo>
                <a:lnTo>
                  <a:pt x="2256" y="1179"/>
                </a:lnTo>
                <a:lnTo>
                  <a:pt x="2260" y="1231"/>
                </a:lnTo>
                <a:lnTo>
                  <a:pt x="2268" y="1302"/>
                </a:lnTo>
                <a:lnTo>
                  <a:pt x="2280" y="1390"/>
                </a:lnTo>
                <a:lnTo>
                  <a:pt x="2297" y="1492"/>
                </a:lnTo>
                <a:lnTo>
                  <a:pt x="2316" y="1605"/>
                </a:lnTo>
                <a:lnTo>
                  <a:pt x="2340" y="1726"/>
                </a:lnTo>
                <a:lnTo>
                  <a:pt x="2391" y="1980"/>
                </a:lnTo>
                <a:lnTo>
                  <a:pt x="2444" y="2233"/>
                </a:lnTo>
                <a:lnTo>
                  <a:pt x="2497" y="2461"/>
                </a:lnTo>
                <a:lnTo>
                  <a:pt x="2520" y="2559"/>
                </a:lnTo>
                <a:lnTo>
                  <a:pt x="2542" y="2642"/>
                </a:lnTo>
                <a:lnTo>
                  <a:pt x="2559" y="2706"/>
                </a:lnTo>
                <a:lnTo>
                  <a:pt x="2574" y="2751"/>
                </a:lnTo>
                <a:lnTo>
                  <a:pt x="2565" y="2729"/>
                </a:lnTo>
                <a:lnTo>
                  <a:pt x="2549" y="2677"/>
                </a:lnTo>
                <a:lnTo>
                  <a:pt x="2528" y="2601"/>
                </a:lnTo>
                <a:lnTo>
                  <a:pt x="2502" y="2502"/>
                </a:lnTo>
                <a:lnTo>
                  <a:pt x="2473" y="2387"/>
                </a:lnTo>
                <a:lnTo>
                  <a:pt x="2442" y="2260"/>
                </a:lnTo>
                <a:lnTo>
                  <a:pt x="2376" y="1983"/>
                </a:lnTo>
                <a:lnTo>
                  <a:pt x="2310" y="1707"/>
                </a:lnTo>
                <a:lnTo>
                  <a:pt x="2280" y="1580"/>
                </a:lnTo>
                <a:lnTo>
                  <a:pt x="2254" y="1465"/>
                </a:lnTo>
                <a:lnTo>
                  <a:pt x="2232" y="1369"/>
                </a:lnTo>
                <a:lnTo>
                  <a:pt x="2214" y="1292"/>
                </a:lnTo>
                <a:lnTo>
                  <a:pt x="2204" y="1242"/>
                </a:lnTo>
                <a:lnTo>
                  <a:pt x="2199" y="1222"/>
                </a:lnTo>
                <a:lnTo>
                  <a:pt x="2208" y="1060"/>
                </a:lnTo>
                <a:lnTo>
                  <a:pt x="2205" y="900"/>
                </a:lnTo>
                <a:lnTo>
                  <a:pt x="2193" y="823"/>
                </a:lnTo>
                <a:lnTo>
                  <a:pt x="2172" y="748"/>
                </a:lnTo>
                <a:lnTo>
                  <a:pt x="2137" y="676"/>
                </a:lnTo>
                <a:lnTo>
                  <a:pt x="2088" y="607"/>
                </a:lnTo>
                <a:lnTo>
                  <a:pt x="2014" y="533"/>
                </a:lnTo>
                <a:lnTo>
                  <a:pt x="1935" y="478"/>
                </a:lnTo>
                <a:lnTo>
                  <a:pt x="1890" y="450"/>
                </a:lnTo>
                <a:lnTo>
                  <a:pt x="1839" y="418"/>
                </a:lnTo>
                <a:lnTo>
                  <a:pt x="1779" y="379"/>
                </a:lnTo>
                <a:lnTo>
                  <a:pt x="1707" y="33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50" name="Freeform 11">
            <a:extLst>
              <a:ext uri="{FF2B5EF4-FFF2-40B4-BE49-F238E27FC236}">
                <a16:creationId xmlns:a16="http://schemas.microsoft.com/office/drawing/2014/main" id="{50F2C51E-9D2D-D644-B199-D03245F107AF}"/>
              </a:ext>
            </a:extLst>
          </p:cNvPr>
          <p:cNvSpPr>
            <a:spLocks/>
          </p:cNvSpPr>
          <p:nvPr/>
        </p:nvSpPr>
        <p:spPr bwMode="auto">
          <a:xfrm>
            <a:off x="9653935" y="3172296"/>
            <a:ext cx="1339850" cy="1276350"/>
          </a:xfrm>
          <a:custGeom>
            <a:avLst/>
            <a:gdLst>
              <a:gd name="T0" fmla="*/ 4 w 8438"/>
              <a:gd name="T1" fmla="*/ 3 h 8041"/>
              <a:gd name="T2" fmla="*/ 5 w 8438"/>
              <a:gd name="T3" fmla="*/ 4 h 8041"/>
              <a:gd name="T4" fmla="*/ 4 w 8438"/>
              <a:gd name="T5" fmla="*/ 3 h 8041"/>
              <a:gd name="T6" fmla="*/ 5 w 8438"/>
              <a:gd name="T7" fmla="*/ 3 h 8041"/>
              <a:gd name="T8" fmla="*/ 5 w 8438"/>
              <a:gd name="T9" fmla="*/ 3 h 8041"/>
              <a:gd name="T10" fmla="*/ 6 w 8438"/>
              <a:gd name="T11" fmla="*/ 2 h 8041"/>
              <a:gd name="T12" fmla="*/ 6 w 8438"/>
              <a:gd name="T13" fmla="*/ 2 h 8041"/>
              <a:gd name="T14" fmla="*/ 5 w 8438"/>
              <a:gd name="T15" fmla="*/ 3 h 8041"/>
              <a:gd name="T16" fmla="*/ 6 w 8438"/>
              <a:gd name="T17" fmla="*/ 3 h 8041"/>
              <a:gd name="T18" fmla="*/ 5 w 8438"/>
              <a:gd name="T19" fmla="*/ 3 h 8041"/>
              <a:gd name="T20" fmla="*/ 5 w 8438"/>
              <a:gd name="T21" fmla="*/ 3 h 8041"/>
              <a:gd name="T22" fmla="*/ 5 w 8438"/>
              <a:gd name="T23" fmla="*/ 4 h 8041"/>
              <a:gd name="T24" fmla="*/ 5 w 8438"/>
              <a:gd name="T25" fmla="*/ 4 h 8041"/>
              <a:gd name="T26" fmla="*/ 7 w 8438"/>
              <a:gd name="T27" fmla="*/ 5 h 8041"/>
              <a:gd name="T28" fmla="*/ 6 w 8438"/>
              <a:gd name="T29" fmla="*/ 5 h 8041"/>
              <a:gd name="T30" fmla="*/ 5 w 8438"/>
              <a:gd name="T31" fmla="*/ 4 h 8041"/>
              <a:gd name="T32" fmla="*/ 4 w 8438"/>
              <a:gd name="T33" fmla="*/ 4 h 8041"/>
              <a:gd name="T34" fmla="*/ 3 w 8438"/>
              <a:gd name="T35" fmla="*/ 4 h 8041"/>
              <a:gd name="T36" fmla="*/ 2 w 8438"/>
              <a:gd name="T37" fmla="*/ 5 h 8041"/>
              <a:gd name="T38" fmla="*/ 2 w 8438"/>
              <a:gd name="T39" fmla="*/ 5 h 8041"/>
              <a:gd name="T40" fmla="*/ 2 w 8438"/>
              <a:gd name="T41" fmla="*/ 6 h 8041"/>
              <a:gd name="T42" fmla="*/ 3 w 8438"/>
              <a:gd name="T43" fmla="*/ 6 h 8041"/>
              <a:gd name="T44" fmla="*/ 4 w 8438"/>
              <a:gd name="T45" fmla="*/ 5 h 8041"/>
              <a:gd name="T46" fmla="*/ 5 w 8438"/>
              <a:gd name="T47" fmla="*/ 6 h 8041"/>
              <a:gd name="T48" fmla="*/ 5 w 8438"/>
              <a:gd name="T49" fmla="*/ 6 h 8041"/>
              <a:gd name="T50" fmla="*/ 4 w 8438"/>
              <a:gd name="T51" fmla="*/ 5 h 8041"/>
              <a:gd name="T52" fmla="*/ 3 w 8438"/>
              <a:gd name="T53" fmla="*/ 6 h 8041"/>
              <a:gd name="T54" fmla="*/ 3 w 8438"/>
              <a:gd name="T55" fmla="*/ 7 h 8041"/>
              <a:gd name="T56" fmla="*/ 3 w 8438"/>
              <a:gd name="T57" fmla="*/ 7 h 8041"/>
              <a:gd name="T58" fmla="*/ 2 w 8438"/>
              <a:gd name="T59" fmla="*/ 7 h 8041"/>
              <a:gd name="T60" fmla="*/ 0 w 8438"/>
              <a:gd name="T61" fmla="*/ 6 h 8041"/>
              <a:gd name="T62" fmla="*/ 0 w 8438"/>
              <a:gd name="T63" fmla="*/ 6 h 8041"/>
              <a:gd name="T64" fmla="*/ 0 w 8438"/>
              <a:gd name="T65" fmla="*/ 7 h 8041"/>
              <a:gd name="T66" fmla="*/ 1 w 8438"/>
              <a:gd name="T67" fmla="*/ 7 h 8041"/>
              <a:gd name="T68" fmla="*/ 2 w 8438"/>
              <a:gd name="T69" fmla="*/ 8 h 8041"/>
              <a:gd name="T70" fmla="*/ 4 w 8438"/>
              <a:gd name="T71" fmla="*/ 8 h 8041"/>
              <a:gd name="T72" fmla="*/ 5 w 8438"/>
              <a:gd name="T73" fmla="*/ 8 h 8041"/>
              <a:gd name="T74" fmla="*/ 4 w 8438"/>
              <a:gd name="T75" fmla="*/ 7 h 8041"/>
              <a:gd name="T76" fmla="*/ 5 w 8438"/>
              <a:gd name="T77" fmla="*/ 8 h 8041"/>
              <a:gd name="T78" fmla="*/ 6 w 8438"/>
              <a:gd name="T79" fmla="*/ 7 h 8041"/>
              <a:gd name="T80" fmla="*/ 6 w 8438"/>
              <a:gd name="T81" fmla="*/ 6 h 8041"/>
              <a:gd name="T82" fmla="*/ 5 w 8438"/>
              <a:gd name="T83" fmla="*/ 5 h 8041"/>
              <a:gd name="T84" fmla="*/ 3 w 8438"/>
              <a:gd name="T85" fmla="*/ 5 h 8041"/>
              <a:gd name="T86" fmla="*/ 4 w 8438"/>
              <a:gd name="T87" fmla="*/ 5 h 8041"/>
              <a:gd name="T88" fmla="*/ 5 w 8438"/>
              <a:gd name="T89" fmla="*/ 5 h 8041"/>
              <a:gd name="T90" fmla="*/ 6 w 8438"/>
              <a:gd name="T91" fmla="*/ 6 h 8041"/>
              <a:gd name="T92" fmla="*/ 7 w 8438"/>
              <a:gd name="T93" fmla="*/ 6 h 8041"/>
              <a:gd name="T94" fmla="*/ 7 w 8438"/>
              <a:gd name="T95" fmla="*/ 6 h 8041"/>
              <a:gd name="T96" fmla="*/ 8 w 8438"/>
              <a:gd name="T97" fmla="*/ 5 h 8041"/>
              <a:gd name="T98" fmla="*/ 7 w 8438"/>
              <a:gd name="T99" fmla="*/ 4 h 8041"/>
              <a:gd name="T100" fmla="*/ 6 w 8438"/>
              <a:gd name="T101" fmla="*/ 4 h 8041"/>
              <a:gd name="T102" fmla="*/ 6 w 8438"/>
              <a:gd name="T103" fmla="*/ 4 h 8041"/>
              <a:gd name="T104" fmla="*/ 7 w 8438"/>
              <a:gd name="T105" fmla="*/ 4 h 8041"/>
              <a:gd name="T106" fmla="*/ 8 w 8438"/>
              <a:gd name="T107" fmla="*/ 5 h 8041"/>
              <a:gd name="T108" fmla="*/ 8 w 8438"/>
              <a:gd name="T109" fmla="*/ 4 h 8041"/>
              <a:gd name="T110" fmla="*/ 8 w 8438"/>
              <a:gd name="T111" fmla="*/ 3 h 8041"/>
              <a:gd name="T112" fmla="*/ 7 w 8438"/>
              <a:gd name="T113" fmla="*/ 3 h 8041"/>
              <a:gd name="T114" fmla="*/ 7 w 8438"/>
              <a:gd name="T115" fmla="*/ 2 h 8041"/>
              <a:gd name="T116" fmla="*/ 8 w 8438"/>
              <a:gd name="T117" fmla="*/ 1 h 8041"/>
              <a:gd name="T118" fmla="*/ 8 w 8438"/>
              <a:gd name="T119" fmla="*/ 0 h 8041"/>
              <a:gd name="T120" fmla="*/ 7 w 8438"/>
              <a:gd name="T121" fmla="*/ 1 h 8041"/>
              <a:gd name="T122" fmla="*/ 6 w 8438"/>
              <a:gd name="T123" fmla="*/ 1 h 8041"/>
              <a:gd name="T124" fmla="*/ 5 w 8438"/>
              <a:gd name="T125" fmla="*/ 2 h 80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438" h="8041">
                <a:moveTo>
                  <a:pt x="3909" y="1589"/>
                </a:moveTo>
                <a:lnTo>
                  <a:pt x="3846" y="2283"/>
                </a:lnTo>
                <a:lnTo>
                  <a:pt x="3801" y="2632"/>
                </a:lnTo>
                <a:lnTo>
                  <a:pt x="3745" y="2983"/>
                </a:lnTo>
                <a:lnTo>
                  <a:pt x="3704" y="3197"/>
                </a:lnTo>
                <a:lnTo>
                  <a:pt x="3686" y="3309"/>
                </a:lnTo>
                <a:lnTo>
                  <a:pt x="3677" y="3425"/>
                </a:lnTo>
                <a:lnTo>
                  <a:pt x="3686" y="3544"/>
                </a:lnTo>
                <a:lnTo>
                  <a:pt x="3717" y="3669"/>
                </a:lnTo>
                <a:lnTo>
                  <a:pt x="3778" y="3798"/>
                </a:lnTo>
                <a:lnTo>
                  <a:pt x="3875" y="3931"/>
                </a:lnTo>
                <a:lnTo>
                  <a:pt x="3973" y="3949"/>
                </a:lnTo>
                <a:lnTo>
                  <a:pt x="4088" y="3972"/>
                </a:lnTo>
                <a:lnTo>
                  <a:pt x="4217" y="3996"/>
                </a:lnTo>
                <a:lnTo>
                  <a:pt x="4356" y="4022"/>
                </a:lnTo>
                <a:lnTo>
                  <a:pt x="4659" y="4071"/>
                </a:lnTo>
                <a:lnTo>
                  <a:pt x="4975" y="4107"/>
                </a:lnTo>
                <a:lnTo>
                  <a:pt x="4857" y="4042"/>
                </a:lnTo>
                <a:lnTo>
                  <a:pt x="4756" y="3975"/>
                </a:lnTo>
                <a:lnTo>
                  <a:pt x="4670" y="3905"/>
                </a:lnTo>
                <a:lnTo>
                  <a:pt x="4599" y="3833"/>
                </a:lnTo>
                <a:lnTo>
                  <a:pt x="4541" y="3759"/>
                </a:lnTo>
                <a:lnTo>
                  <a:pt x="4496" y="3685"/>
                </a:lnTo>
                <a:lnTo>
                  <a:pt x="4441" y="3537"/>
                </a:lnTo>
                <a:lnTo>
                  <a:pt x="4422" y="3392"/>
                </a:lnTo>
                <a:lnTo>
                  <a:pt x="4432" y="3254"/>
                </a:lnTo>
                <a:lnTo>
                  <a:pt x="4463" y="3131"/>
                </a:lnTo>
                <a:lnTo>
                  <a:pt x="4506" y="3024"/>
                </a:lnTo>
                <a:lnTo>
                  <a:pt x="4541" y="2964"/>
                </a:lnTo>
                <a:lnTo>
                  <a:pt x="4580" y="2916"/>
                </a:lnTo>
                <a:lnTo>
                  <a:pt x="4623" y="2879"/>
                </a:lnTo>
                <a:lnTo>
                  <a:pt x="4669" y="2852"/>
                </a:lnTo>
                <a:lnTo>
                  <a:pt x="4770" y="2827"/>
                </a:lnTo>
                <a:lnTo>
                  <a:pt x="4882" y="2830"/>
                </a:lnTo>
                <a:lnTo>
                  <a:pt x="5002" y="2852"/>
                </a:lnTo>
                <a:lnTo>
                  <a:pt x="5131" y="2887"/>
                </a:lnTo>
                <a:lnTo>
                  <a:pt x="5264" y="2923"/>
                </a:lnTo>
                <a:lnTo>
                  <a:pt x="5403" y="2955"/>
                </a:lnTo>
                <a:lnTo>
                  <a:pt x="5402" y="2772"/>
                </a:lnTo>
                <a:lnTo>
                  <a:pt x="5404" y="2614"/>
                </a:lnTo>
                <a:lnTo>
                  <a:pt x="5415" y="2481"/>
                </a:lnTo>
                <a:lnTo>
                  <a:pt x="5444" y="2370"/>
                </a:lnTo>
                <a:lnTo>
                  <a:pt x="5472" y="2315"/>
                </a:lnTo>
                <a:lnTo>
                  <a:pt x="5511" y="2267"/>
                </a:lnTo>
                <a:lnTo>
                  <a:pt x="5557" y="2225"/>
                </a:lnTo>
                <a:lnTo>
                  <a:pt x="5611" y="2187"/>
                </a:lnTo>
                <a:lnTo>
                  <a:pt x="5729" y="2127"/>
                </a:lnTo>
                <a:lnTo>
                  <a:pt x="5854" y="2082"/>
                </a:lnTo>
                <a:lnTo>
                  <a:pt x="6051" y="2024"/>
                </a:lnTo>
                <a:lnTo>
                  <a:pt x="6235" y="1957"/>
                </a:lnTo>
                <a:lnTo>
                  <a:pt x="6601" y="1806"/>
                </a:lnTo>
                <a:lnTo>
                  <a:pt x="6521" y="1830"/>
                </a:lnTo>
                <a:lnTo>
                  <a:pt x="6451" y="1866"/>
                </a:lnTo>
                <a:lnTo>
                  <a:pt x="6315" y="1949"/>
                </a:lnTo>
                <a:lnTo>
                  <a:pt x="6236" y="2001"/>
                </a:lnTo>
                <a:lnTo>
                  <a:pt x="6151" y="2041"/>
                </a:lnTo>
                <a:lnTo>
                  <a:pt x="5974" y="2104"/>
                </a:lnTo>
                <a:lnTo>
                  <a:pt x="5793" y="2161"/>
                </a:lnTo>
                <a:lnTo>
                  <a:pt x="5618" y="2236"/>
                </a:lnTo>
                <a:lnTo>
                  <a:pt x="5548" y="2288"/>
                </a:lnTo>
                <a:lnTo>
                  <a:pt x="5489" y="2354"/>
                </a:lnTo>
                <a:lnTo>
                  <a:pt x="5444" y="2426"/>
                </a:lnTo>
                <a:lnTo>
                  <a:pt x="5413" y="2502"/>
                </a:lnTo>
                <a:lnTo>
                  <a:pt x="5398" y="2638"/>
                </a:lnTo>
                <a:lnTo>
                  <a:pt x="5415" y="2765"/>
                </a:lnTo>
                <a:lnTo>
                  <a:pt x="5463" y="2886"/>
                </a:lnTo>
                <a:lnTo>
                  <a:pt x="5540" y="2996"/>
                </a:lnTo>
                <a:lnTo>
                  <a:pt x="5554" y="3007"/>
                </a:lnTo>
                <a:lnTo>
                  <a:pt x="5580" y="3021"/>
                </a:lnTo>
                <a:lnTo>
                  <a:pt x="5658" y="3052"/>
                </a:lnTo>
                <a:lnTo>
                  <a:pt x="5767" y="3089"/>
                </a:lnTo>
                <a:lnTo>
                  <a:pt x="5894" y="3127"/>
                </a:lnTo>
                <a:lnTo>
                  <a:pt x="6165" y="3200"/>
                </a:lnTo>
                <a:lnTo>
                  <a:pt x="6287" y="3229"/>
                </a:lnTo>
                <a:lnTo>
                  <a:pt x="6387" y="3250"/>
                </a:lnTo>
                <a:lnTo>
                  <a:pt x="6265" y="3261"/>
                </a:lnTo>
                <a:lnTo>
                  <a:pt x="6023" y="3167"/>
                </a:lnTo>
                <a:lnTo>
                  <a:pt x="5789" y="3080"/>
                </a:lnTo>
                <a:lnTo>
                  <a:pt x="5566" y="3004"/>
                </a:lnTo>
                <a:lnTo>
                  <a:pt x="5355" y="2939"/>
                </a:lnTo>
                <a:lnTo>
                  <a:pt x="5160" y="2891"/>
                </a:lnTo>
                <a:lnTo>
                  <a:pt x="4984" y="2862"/>
                </a:lnTo>
                <a:lnTo>
                  <a:pt x="4829" y="2855"/>
                </a:lnTo>
                <a:lnTo>
                  <a:pt x="4761" y="2860"/>
                </a:lnTo>
                <a:lnTo>
                  <a:pt x="4699" y="2873"/>
                </a:lnTo>
                <a:lnTo>
                  <a:pt x="4624" y="2920"/>
                </a:lnTo>
                <a:lnTo>
                  <a:pt x="4561" y="2977"/>
                </a:lnTo>
                <a:lnTo>
                  <a:pt x="4509" y="3044"/>
                </a:lnTo>
                <a:lnTo>
                  <a:pt x="4470" y="3118"/>
                </a:lnTo>
                <a:lnTo>
                  <a:pt x="4441" y="3198"/>
                </a:lnTo>
                <a:lnTo>
                  <a:pt x="4423" y="3283"/>
                </a:lnTo>
                <a:lnTo>
                  <a:pt x="4418" y="3371"/>
                </a:lnTo>
                <a:lnTo>
                  <a:pt x="4426" y="3460"/>
                </a:lnTo>
                <a:lnTo>
                  <a:pt x="4443" y="3549"/>
                </a:lnTo>
                <a:lnTo>
                  <a:pt x="4474" y="3639"/>
                </a:lnTo>
                <a:lnTo>
                  <a:pt x="4516" y="3723"/>
                </a:lnTo>
                <a:lnTo>
                  <a:pt x="4569" y="3805"/>
                </a:lnTo>
                <a:lnTo>
                  <a:pt x="4635" y="3881"/>
                </a:lnTo>
                <a:lnTo>
                  <a:pt x="4713" y="3949"/>
                </a:lnTo>
                <a:lnTo>
                  <a:pt x="4803" y="4009"/>
                </a:lnTo>
                <a:lnTo>
                  <a:pt x="4907" y="4059"/>
                </a:lnTo>
                <a:lnTo>
                  <a:pt x="5009" y="4125"/>
                </a:lnTo>
                <a:lnTo>
                  <a:pt x="5127" y="4193"/>
                </a:lnTo>
                <a:lnTo>
                  <a:pt x="5256" y="4264"/>
                </a:lnTo>
                <a:lnTo>
                  <a:pt x="5395" y="4337"/>
                </a:lnTo>
                <a:lnTo>
                  <a:pt x="5690" y="4490"/>
                </a:lnTo>
                <a:lnTo>
                  <a:pt x="5992" y="4657"/>
                </a:lnTo>
                <a:lnTo>
                  <a:pt x="6278" y="4836"/>
                </a:lnTo>
                <a:lnTo>
                  <a:pt x="6408" y="4932"/>
                </a:lnTo>
                <a:lnTo>
                  <a:pt x="6526" y="5032"/>
                </a:lnTo>
                <a:lnTo>
                  <a:pt x="6630" y="5135"/>
                </a:lnTo>
                <a:lnTo>
                  <a:pt x="6716" y="5242"/>
                </a:lnTo>
                <a:lnTo>
                  <a:pt x="6781" y="5354"/>
                </a:lnTo>
                <a:lnTo>
                  <a:pt x="6824" y="5470"/>
                </a:lnTo>
                <a:lnTo>
                  <a:pt x="6782" y="5400"/>
                </a:lnTo>
                <a:lnTo>
                  <a:pt x="6721" y="5314"/>
                </a:lnTo>
                <a:lnTo>
                  <a:pt x="6645" y="5220"/>
                </a:lnTo>
                <a:lnTo>
                  <a:pt x="6560" y="5122"/>
                </a:lnTo>
                <a:lnTo>
                  <a:pt x="6469" y="5027"/>
                </a:lnTo>
                <a:lnTo>
                  <a:pt x="6379" y="4943"/>
                </a:lnTo>
                <a:lnTo>
                  <a:pt x="6294" y="4874"/>
                </a:lnTo>
                <a:lnTo>
                  <a:pt x="6218" y="4826"/>
                </a:lnTo>
                <a:lnTo>
                  <a:pt x="6083" y="4750"/>
                </a:lnTo>
                <a:lnTo>
                  <a:pt x="5943" y="4664"/>
                </a:lnTo>
                <a:lnTo>
                  <a:pt x="5644" y="4474"/>
                </a:lnTo>
                <a:lnTo>
                  <a:pt x="5327" y="4290"/>
                </a:lnTo>
                <a:lnTo>
                  <a:pt x="5166" y="4209"/>
                </a:lnTo>
                <a:lnTo>
                  <a:pt x="5002" y="4141"/>
                </a:lnTo>
                <a:lnTo>
                  <a:pt x="4866" y="4103"/>
                </a:lnTo>
                <a:lnTo>
                  <a:pt x="4730" y="4082"/>
                </a:lnTo>
                <a:lnTo>
                  <a:pt x="4581" y="4063"/>
                </a:lnTo>
                <a:lnTo>
                  <a:pt x="4495" y="4049"/>
                </a:lnTo>
                <a:lnTo>
                  <a:pt x="4398" y="4030"/>
                </a:lnTo>
                <a:lnTo>
                  <a:pt x="4286" y="4005"/>
                </a:lnTo>
                <a:lnTo>
                  <a:pt x="4181" y="3988"/>
                </a:lnTo>
                <a:lnTo>
                  <a:pt x="3981" y="3953"/>
                </a:lnTo>
                <a:lnTo>
                  <a:pt x="3864" y="3936"/>
                </a:lnTo>
                <a:lnTo>
                  <a:pt x="3744" y="3928"/>
                </a:lnTo>
                <a:lnTo>
                  <a:pt x="3498" y="3938"/>
                </a:lnTo>
                <a:lnTo>
                  <a:pt x="3379" y="3954"/>
                </a:lnTo>
                <a:lnTo>
                  <a:pt x="3264" y="3979"/>
                </a:lnTo>
                <a:lnTo>
                  <a:pt x="3156" y="4009"/>
                </a:lnTo>
                <a:lnTo>
                  <a:pt x="3058" y="4045"/>
                </a:lnTo>
                <a:lnTo>
                  <a:pt x="2862" y="4127"/>
                </a:lnTo>
                <a:lnTo>
                  <a:pt x="2682" y="4220"/>
                </a:lnTo>
                <a:lnTo>
                  <a:pt x="2501" y="4317"/>
                </a:lnTo>
                <a:lnTo>
                  <a:pt x="2311" y="4417"/>
                </a:lnTo>
                <a:lnTo>
                  <a:pt x="2244" y="4457"/>
                </a:lnTo>
                <a:lnTo>
                  <a:pt x="2172" y="4511"/>
                </a:lnTo>
                <a:lnTo>
                  <a:pt x="2034" y="4636"/>
                </a:lnTo>
                <a:lnTo>
                  <a:pt x="1974" y="4699"/>
                </a:lnTo>
                <a:lnTo>
                  <a:pt x="1925" y="4754"/>
                </a:lnTo>
                <a:lnTo>
                  <a:pt x="1889" y="4794"/>
                </a:lnTo>
                <a:lnTo>
                  <a:pt x="1872" y="4817"/>
                </a:lnTo>
                <a:lnTo>
                  <a:pt x="1801" y="4926"/>
                </a:lnTo>
                <a:lnTo>
                  <a:pt x="1756" y="5046"/>
                </a:lnTo>
                <a:lnTo>
                  <a:pt x="1734" y="5170"/>
                </a:lnTo>
                <a:lnTo>
                  <a:pt x="1731" y="5298"/>
                </a:lnTo>
                <a:lnTo>
                  <a:pt x="1744" y="5425"/>
                </a:lnTo>
                <a:lnTo>
                  <a:pt x="1770" y="5547"/>
                </a:lnTo>
                <a:lnTo>
                  <a:pt x="1807" y="5663"/>
                </a:lnTo>
                <a:lnTo>
                  <a:pt x="1851" y="5770"/>
                </a:lnTo>
                <a:lnTo>
                  <a:pt x="1893" y="5842"/>
                </a:lnTo>
                <a:lnTo>
                  <a:pt x="1950" y="5911"/>
                </a:lnTo>
                <a:lnTo>
                  <a:pt x="2018" y="5975"/>
                </a:lnTo>
                <a:lnTo>
                  <a:pt x="2098" y="6029"/>
                </a:lnTo>
                <a:lnTo>
                  <a:pt x="2185" y="6069"/>
                </a:lnTo>
                <a:lnTo>
                  <a:pt x="2278" y="6095"/>
                </a:lnTo>
                <a:lnTo>
                  <a:pt x="2376" y="6103"/>
                </a:lnTo>
                <a:lnTo>
                  <a:pt x="2476" y="6087"/>
                </a:lnTo>
                <a:lnTo>
                  <a:pt x="2547" y="6061"/>
                </a:lnTo>
                <a:lnTo>
                  <a:pt x="2605" y="6022"/>
                </a:lnTo>
                <a:lnTo>
                  <a:pt x="2655" y="5974"/>
                </a:lnTo>
                <a:lnTo>
                  <a:pt x="2700" y="5920"/>
                </a:lnTo>
                <a:lnTo>
                  <a:pt x="2786" y="5807"/>
                </a:lnTo>
                <a:lnTo>
                  <a:pt x="2832" y="5755"/>
                </a:lnTo>
                <a:lnTo>
                  <a:pt x="2885" y="5707"/>
                </a:lnTo>
                <a:lnTo>
                  <a:pt x="2963" y="5656"/>
                </a:lnTo>
                <a:lnTo>
                  <a:pt x="3052" y="5605"/>
                </a:lnTo>
                <a:lnTo>
                  <a:pt x="3152" y="5558"/>
                </a:lnTo>
                <a:lnTo>
                  <a:pt x="3262" y="5517"/>
                </a:lnTo>
                <a:lnTo>
                  <a:pt x="3382" y="5486"/>
                </a:lnTo>
                <a:lnTo>
                  <a:pt x="3512" y="5467"/>
                </a:lnTo>
                <a:lnTo>
                  <a:pt x="3650" y="5460"/>
                </a:lnTo>
                <a:lnTo>
                  <a:pt x="3798" y="5470"/>
                </a:lnTo>
                <a:lnTo>
                  <a:pt x="3955" y="5500"/>
                </a:lnTo>
                <a:lnTo>
                  <a:pt x="4121" y="5551"/>
                </a:lnTo>
                <a:lnTo>
                  <a:pt x="4295" y="5626"/>
                </a:lnTo>
                <a:lnTo>
                  <a:pt x="4477" y="5727"/>
                </a:lnTo>
                <a:lnTo>
                  <a:pt x="4667" y="5857"/>
                </a:lnTo>
                <a:lnTo>
                  <a:pt x="4864" y="6018"/>
                </a:lnTo>
                <a:lnTo>
                  <a:pt x="5069" y="6213"/>
                </a:lnTo>
                <a:lnTo>
                  <a:pt x="5280" y="6445"/>
                </a:lnTo>
                <a:lnTo>
                  <a:pt x="5214" y="6379"/>
                </a:lnTo>
                <a:lnTo>
                  <a:pt x="5155" y="6319"/>
                </a:lnTo>
                <a:lnTo>
                  <a:pt x="5102" y="6265"/>
                </a:lnTo>
                <a:lnTo>
                  <a:pt x="5056" y="6217"/>
                </a:lnTo>
                <a:lnTo>
                  <a:pt x="4980" y="6136"/>
                </a:lnTo>
                <a:lnTo>
                  <a:pt x="4923" y="6074"/>
                </a:lnTo>
                <a:lnTo>
                  <a:pt x="4880" y="6026"/>
                </a:lnTo>
                <a:lnTo>
                  <a:pt x="4848" y="5990"/>
                </a:lnTo>
                <a:lnTo>
                  <a:pt x="4799" y="5943"/>
                </a:lnTo>
                <a:lnTo>
                  <a:pt x="4609" y="5804"/>
                </a:lnTo>
                <a:lnTo>
                  <a:pt x="4419" y="5679"/>
                </a:lnTo>
                <a:lnTo>
                  <a:pt x="4218" y="5574"/>
                </a:lnTo>
                <a:lnTo>
                  <a:pt x="4112" y="5531"/>
                </a:lnTo>
                <a:lnTo>
                  <a:pt x="4000" y="5494"/>
                </a:lnTo>
                <a:lnTo>
                  <a:pt x="3806" y="5465"/>
                </a:lnTo>
                <a:lnTo>
                  <a:pt x="3608" y="5469"/>
                </a:lnTo>
                <a:lnTo>
                  <a:pt x="3416" y="5501"/>
                </a:lnTo>
                <a:lnTo>
                  <a:pt x="3233" y="5554"/>
                </a:lnTo>
                <a:lnTo>
                  <a:pt x="3183" y="5575"/>
                </a:lnTo>
                <a:lnTo>
                  <a:pt x="3126" y="5603"/>
                </a:lnTo>
                <a:lnTo>
                  <a:pt x="2993" y="5679"/>
                </a:lnTo>
                <a:lnTo>
                  <a:pt x="2850" y="5778"/>
                </a:lnTo>
                <a:lnTo>
                  <a:pt x="2713" y="5899"/>
                </a:lnTo>
                <a:lnTo>
                  <a:pt x="2597" y="6035"/>
                </a:lnTo>
                <a:lnTo>
                  <a:pt x="2552" y="6108"/>
                </a:lnTo>
                <a:lnTo>
                  <a:pt x="2518" y="6185"/>
                </a:lnTo>
                <a:lnTo>
                  <a:pt x="2497" y="6264"/>
                </a:lnTo>
                <a:lnTo>
                  <a:pt x="2492" y="6345"/>
                </a:lnTo>
                <a:lnTo>
                  <a:pt x="2504" y="6429"/>
                </a:lnTo>
                <a:lnTo>
                  <a:pt x="2535" y="6514"/>
                </a:lnTo>
                <a:lnTo>
                  <a:pt x="2609" y="6607"/>
                </a:lnTo>
                <a:lnTo>
                  <a:pt x="2690" y="6697"/>
                </a:lnTo>
                <a:lnTo>
                  <a:pt x="2849" y="6871"/>
                </a:lnTo>
                <a:lnTo>
                  <a:pt x="2912" y="6959"/>
                </a:lnTo>
                <a:lnTo>
                  <a:pt x="2956" y="7049"/>
                </a:lnTo>
                <a:lnTo>
                  <a:pt x="2973" y="7143"/>
                </a:lnTo>
                <a:lnTo>
                  <a:pt x="2956" y="7244"/>
                </a:lnTo>
                <a:lnTo>
                  <a:pt x="2937" y="7279"/>
                </a:lnTo>
                <a:lnTo>
                  <a:pt x="2904" y="7306"/>
                </a:lnTo>
                <a:lnTo>
                  <a:pt x="2861" y="7326"/>
                </a:lnTo>
                <a:lnTo>
                  <a:pt x="2810" y="7339"/>
                </a:lnTo>
                <a:lnTo>
                  <a:pt x="2694" y="7345"/>
                </a:lnTo>
                <a:lnTo>
                  <a:pt x="2579" y="7326"/>
                </a:lnTo>
                <a:lnTo>
                  <a:pt x="2391" y="7265"/>
                </a:lnTo>
                <a:lnTo>
                  <a:pt x="2208" y="7197"/>
                </a:lnTo>
                <a:lnTo>
                  <a:pt x="1856" y="7047"/>
                </a:lnTo>
                <a:lnTo>
                  <a:pt x="1513" y="6876"/>
                </a:lnTo>
                <a:lnTo>
                  <a:pt x="1165" y="6691"/>
                </a:lnTo>
                <a:lnTo>
                  <a:pt x="1125" y="6671"/>
                </a:lnTo>
                <a:lnTo>
                  <a:pt x="1073" y="6647"/>
                </a:lnTo>
                <a:lnTo>
                  <a:pt x="938" y="6594"/>
                </a:lnTo>
                <a:lnTo>
                  <a:pt x="774" y="6534"/>
                </a:lnTo>
                <a:lnTo>
                  <a:pt x="593" y="6475"/>
                </a:lnTo>
                <a:lnTo>
                  <a:pt x="413" y="6420"/>
                </a:lnTo>
                <a:lnTo>
                  <a:pt x="246" y="6371"/>
                </a:lnTo>
                <a:lnTo>
                  <a:pt x="171" y="6351"/>
                </a:lnTo>
                <a:lnTo>
                  <a:pt x="106" y="6334"/>
                </a:lnTo>
                <a:lnTo>
                  <a:pt x="51" y="6321"/>
                </a:lnTo>
                <a:lnTo>
                  <a:pt x="7" y="6313"/>
                </a:lnTo>
                <a:lnTo>
                  <a:pt x="1" y="6315"/>
                </a:lnTo>
                <a:lnTo>
                  <a:pt x="0" y="6328"/>
                </a:lnTo>
                <a:lnTo>
                  <a:pt x="11" y="6359"/>
                </a:lnTo>
                <a:lnTo>
                  <a:pt x="23" y="6385"/>
                </a:lnTo>
                <a:lnTo>
                  <a:pt x="42" y="6418"/>
                </a:lnTo>
                <a:lnTo>
                  <a:pt x="66" y="6461"/>
                </a:lnTo>
                <a:lnTo>
                  <a:pt x="97" y="6514"/>
                </a:lnTo>
                <a:lnTo>
                  <a:pt x="136" y="6577"/>
                </a:lnTo>
                <a:lnTo>
                  <a:pt x="184" y="6654"/>
                </a:lnTo>
                <a:lnTo>
                  <a:pt x="241" y="6743"/>
                </a:lnTo>
                <a:lnTo>
                  <a:pt x="309" y="6847"/>
                </a:lnTo>
                <a:lnTo>
                  <a:pt x="386" y="6966"/>
                </a:lnTo>
                <a:lnTo>
                  <a:pt x="477" y="7102"/>
                </a:lnTo>
                <a:lnTo>
                  <a:pt x="510" y="7106"/>
                </a:lnTo>
                <a:lnTo>
                  <a:pt x="547" y="7120"/>
                </a:lnTo>
                <a:lnTo>
                  <a:pt x="634" y="7167"/>
                </a:lnTo>
                <a:lnTo>
                  <a:pt x="732" y="7235"/>
                </a:lnTo>
                <a:lnTo>
                  <a:pt x="833" y="7313"/>
                </a:lnTo>
                <a:lnTo>
                  <a:pt x="934" y="7395"/>
                </a:lnTo>
                <a:lnTo>
                  <a:pt x="1028" y="7468"/>
                </a:lnTo>
                <a:lnTo>
                  <a:pt x="1110" y="7526"/>
                </a:lnTo>
                <a:lnTo>
                  <a:pt x="1145" y="7545"/>
                </a:lnTo>
                <a:lnTo>
                  <a:pt x="1174" y="7557"/>
                </a:lnTo>
                <a:lnTo>
                  <a:pt x="1291" y="7649"/>
                </a:lnTo>
                <a:lnTo>
                  <a:pt x="1415" y="7729"/>
                </a:lnTo>
                <a:lnTo>
                  <a:pt x="1545" y="7795"/>
                </a:lnTo>
                <a:lnTo>
                  <a:pt x="1680" y="7853"/>
                </a:lnTo>
                <a:lnTo>
                  <a:pt x="1822" y="7902"/>
                </a:lnTo>
                <a:lnTo>
                  <a:pt x="1969" y="7944"/>
                </a:lnTo>
                <a:lnTo>
                  <a:pt x="2281" y="8012"/>
                </a:lnTo>
                <a:lnTo>
                  <a:pt x="2474" y="8033"/>
                </a:lnTo>
                <a:lnTo>
                  <a:pt x="2666" y="8024"/>
                </a:lnTo>
                <a:lnTo>
                  <a:pt x="3050" y="7981"/>
                </a:lnTo>
                <a:lnTo>
                  <a:pt x="3181" y="7982"/>
                </a:lnTo>
                <a:lnTo>
                  <a:pt x="3314" y="7994"/>
                </a:lnTo>
                <a:lnTo>
                  <a:pt x="3581" y="8030"/>
                </a:lnTo>
                <a:lnTo>
                  <a:pt x="3710" y="8041"/>
                </a:lnTo>
                <a:lnTo>
                  <a:pt x="3836" y="8039"/>
                </a:lnTo>
                <a:lnTo>
                  <a:pt x="3958" y="8018"/>
                </a:lnTo>
                <a:lnTo>
                  <a:pt x="4073" y="7971"/>
                </a:lnTo>
                <a:lnTo>
                  <a:pt x="4215" y="7888"/>
                </a:lnTo>
                <a:lnTo>
                  <a:pt x="4327" y="7804"/>
                </a:lnTo>
                <a:lnTo>
                  <a:pt x="4409" y="7718"/>
                </a:lnTo>
                <a:lnTo>
                  <a:pt x="4465" y="7628"/>
                </a:lnTo>
                <a:lnTo>
                  <a:pt x="4494" y="7531"/>
                </a:lnTo>
                <a:lnTo>
                  <a:pt x="4499" y="7425"/>
                </a:lnTo>
                <a:lnTo>
                  <a:pt x="4478" y="7308"/>
                </a:lnTo>
                <a:lnTo>
                  <a:pt x="4435" y="7178"/>
                </a:lnTo>
                <a:lnTo>
                  <a:pt x="4456" y="7170"/>
                </a:lnTo>
                <a:lnTo>
                  <a:pt x="4451" y="7166"/>
                </a:lnTo>
                <a:lnTo>
                  <a:pt x="4438" y="7167"/>
                </a:lnTo>
                <a:lnTo>
                  <a:pt x="4435" y="7178"/>
                </a:lnTo>
                <a:lnTo>
                  <a:pt x="4449" y="7281"/>
                </a:lnTo>
                <a:lnTo>
                  <a:pt x="4462" y="7360"/>
                </a:lnTo>
                <a:lnTo>
                  <a:pt x="4480" y="7423"/>
                </a:lnTo>
                <a:lnTo>
                  <a:pt x="4507" y="7470"/>
                </a:lnTo>
                <a:lnTo>
                  <a:pt x="4549" y="7507"/>
                </a:lnTo>
                <a:lnTo>
                  <a:pt x="4610" y="7537"/>
                </a:lnTo>
                <a:lnTo>
                  <a:pt x="4695" y="7563"/>
                </a:lnTo>
                <a:lnTo>
                  <a:pt x="4810" y="7592"/>
                </a:lnTo>
                <a:lnTo>
                  <a:pt x="5039" y="7617"/>
                </a:lnTo>
                <a:lnTo>
                  <a:pt x="5265" y="7601"/>
                </a:lnTo>
                <a:lnTo>
                  <a:pt x="5483" y="7553"/>
                </a:lnTo>
                <a:lnTo>
                  <a:pt x="5689" y="7479"/>
                </a:lnTo>
                <a:lnTo>
                  <a:pt x="5792" y="7428"/>
                </a:lnTo>
                <a:lnTo>
                  <a:pt x="5885" y="7370"/>
                </a:lnTo>
                <a:lnTo>
                  <a:pt x="5967" y="7304"/>
                </a:lnTo>
                <a:lnTo>
                  <a:pt x="6040" y="7229"/>
                </a:lnTo>
                <a:lnTo>
                  <a:pt x="6105" y="7150"/>
                </a:lnTo>
                <a:lnTo>
                  <a:pt x="6160" y="7065"/>
                </a:lnTo>
                <a:lnTo>
                  <a:pt x="6206" y="6975"/>
                </a:lnTo>
                <a:lnTo>
                  <a:pt x="6243" y="6880"/>
                </a:lnTo>
                <a:lnTo>
                  <a:pt x="6294" y="6683"/>
                </a:lnTo>
                <a:lnTo>
                  <a:pt x="6315" y="6478"/>
                </a:lnTo>
                <a:lnTo>
                  <a:pt x="6308" y="6270"/>
                </a:lnTo>
                <a:lnTo>
                  <a:pt x="6273" y="6066"/>
                </a:lnTo>
                <a:lnTo>
                  <a:pt x="6120" y="5929"/>
                </a:lnTo>
                <a:lnTo>
                  <a:pt x="5972" y="5787"/>
                </a:lnTo>
                <a:lnTo>
                  <a:pt x="5677" y="5500"/>
                </a:lnTo>
                <a:lnTo>
                  <a:pt x="5524" y="5363"/>
                </a:lnTo>
                <a:lnTo>
                  <a:pt x="5363" y="5234"/>
                </a:lnTo>
                <a:lnTo>
                  <a:pt x="5191" y="5116"/>
                </a:lnTo>
                <a:lnTo>
                  <a:pt x="5004" y="5011"/>
                </a:lnTo>
                <a:lnTo>
                  <a:pt x="4764" y="4903"/>
                </a:lnTo>
                <a:lnTo>
                  <a:pt x="4519" y="4806"/>
                </a:lnTo>
                <a:lnTo>
                  <a:pt x="4269" y="4729"/>
                </a:lnTo>
                <a:lnTo>
                  <a:pt x="4011" y="4677"/>
                </a:lnTo>
                <a:lnTo>
                  <a:pt x="3880" y="4664"/>
                </a:lnTo>
                <a:lnTo>
                  <a:pt x="3746" y="4660"/>
                </a:lnTo>
                <a:lnTo>
                  <a:pt x="3611" y="4667"/>
                </a:lnTo>
                <a:lnTo>
                  <a:pt x="3472" y="4685"/>
                </a:lnTo>
                <a:lnTo>
                  <a:pt x="3331" y="4715"/>
                </a:lnTo>
                <a:lnTo>
                  <a:pt x="3189" y="4758"/>
                </a:lnTo>
                <a:lnTo>
                  <a:pt x="3044" y="4816"/>
                </a:lnTo>
                <a:lnTo>
                  <a:pt x="2895" y="4889"/>
                </a:lnTo>
                <a:lnTo>
                  <a:pt x="2966" y="4837"/>
                </a:lnTo>
                <a:lnTo>
                  <a:pt x="3042" y="4794"/>
                </a:lnTo>
                <a:lnTo>
                  <a:pt x="3201" y="4732"/>
                </a:lnTo>
                <a:lnTo>
                  <a:pt x="3372" y="4697"/>
                </a:lnTo>
                <a:lnTo>
                  <a:pt x="3550" y="4683"/>
                </a:lnTo>
                <a:lnTo>
                  <a:pt x="3733" y="4685"/>
                </a:lnTo>
                <a:lnTo>
                  <a:pt x="3916" y="4700"/>
                </a:lnTo>
                <a:lnTo>
                  <a:pt x="4268" y="4745"/>
                </a:lnTo>
                <a:lnTo>
                  <a:pt x="4374" y="4760"/>
                </a:lnTo>
                <a:lnTo>
                  <a:pt x="4480" y="4787"/>
                </a:lnTo>
                <a:lnTo>
                  <a:pt x="4686" y="4867"/>
                </a:lnTo>
                <a:lnTo>
                  <a:pt x="4894" y="4965"/>
                </a:lnTo>
                <a:lnTo>
                  <a:pt x="5094" y="5069"/>
                </a:lnTo>
                <a:lnTo>
                  <a:pt x="5287" y="5179"/>
                </a:lnTo>
                <a:lnTo>
                  <a:pt x="5471" y="5296"/>
                </a:lnTo>
                <a:lnTo>
                  <a:pt x="5648" y="5422"/>
                </a:lnTo>
                <a:lnTo>
                  <a:pt x="5819" y="5557"/>
                </a:lnTo>
                <a:lnTo>
                  <a:pt x="5983" y="5703"/>
                </a:lnTo>
                <a:lnTo>
                  <a:pt x="6140" y="5862"/>
                </a:lnTo>
                <a:lnTo>
                  <a:pt x="6218" y="5973"/>
                </a:lnTo>
                <a:lnTo>
                  <a:pt x="6274" y="6090"/>
                </a:lnTo>
                <a:lnTo>
                  <a:pt x="6326" y="6210"/>
                </a:lnTo>
                <a:lnTo>
                  <a:pt x="6387" y="6333"/>
                </a:lnTo>
                <a:lnTo>
                  <a:pt x="6433" y="6403"/>
                </a:lnTo>
                <a:lnTo>
                  <a:pt x="6495" y="6460"/>
                </a:lnTo>
                <a:lnTo>
                  <a:pt x="6567" y="6502"/>
                </a:lnTo>
                <a:lnTo>
                  <a:pt x="6648" y="6528"/>
                </a:lnTo>
                <a:lnTo>
                  <a:pt x="6735" y="6538"/>
                </a:lnTo>
                <a:lnTo>
                  <a:pt x="6824" y="6529"/>
                </a:lnTo>
                <a:lnTo>
                  <a:pt x="6914" y="6502"/>
                </a:lnTo>
                <a:lnTo>
                  <a:pt x="7000" y="6454"/>
                </a:lnTo>
                <a:lnTo>
                  <a:pt x="7064" y="6404"/>
                </a:lnTo>
                <a:lnTo>
                  <a:pt x="7117" y="6341"/>
                </a:lnTo>
                <a:lnTo>
                  <a:pt x="7160" y="6262"/>
                </a:lnTo>
                <a:lnTo>
                  <a:pt x="7195" y="6160"/>
                </a:lnTo>
                <a:lnTo>
                  <a:pt x="7237" y="6068"/>
                </a:lnTo>
                <a:lnTo>
                  <a:pt x="7297" y="5986"/>
                </a:lnTo>
                <a:lnTo>
                  <a:pt x="7448" y="5832"/>
                </a:lnTo>
                <a:lnTo>
                  <a:pt x="7525" y="5756"/>
                </a:lnTo>
                <a:lnTo>
                  <a:pt x="7595" y="5673"/>
                </a:lnTo>
                <a:lnTo>
                  <a:pt x="7651" y="5583"/>
                </a:lnTo>
                <a:lnTo>
                  <a:pt x="7686" y="5482"/>
                </a:lnTo>
                <a:lnTo>
                  <a:pt x="7694" y="5388"/>
                </a:lnTo>
                <a:lnTo>
                  <a:pt x="7683" y="5297"/>
                </a:lnTo>
                <a:lnTo>
                  <a:pt x="7657" y="5209"/>
                </a:lnTo>
                <a:lnTo>
                  <a:pt x="7620" y="5124"/>
                </a:lnTo>
                <a:lnTo>
                  <a:pt x="7525" y="4958"/>
                </a:lnTo>
                <a:lnTo>
                  <a:pt x="7430" y="4797"/>
                </a:lnTo>
                <a:lnTo>
                  <a:pt x="7370" y="4661"/>
                </a:lnTo>
                <a:lnTo>
                  <a:pt x="7319" y="4518"/>
                </a:lnTo>
                <a:lnTo>
                  <a:pt x="7215" y="4224"/>
                </a:lnTo>
                <a:lnTo>
                  <a:pt x="7198" y="4191"/>
                </a:lnTo>
                <a:lnTo>
                  <a:pt x="7167" y="4167"/>
                </a:lnTo>
                <a:lnTo>
                  <a:pt x="7132" y="4154"/>
                </a:lnTo>
                <a:lnTo>
                  <a:pt x="7103" y="4150"/>
                </a:lnTo>
                <a:lnTo>
                  <a:pt x="6994" y="4134"/>
                </a:lnTo>
                <a:lnTo>
                  <a:pt x="6876" y="4113"/>
                </a:lnTo>
                <a:lnTo>
                  <a:pt x="6622" y="4062"/>
                </a:lnTo>
                <a:lnTo>
                  <a:pt x="6353" y="3997"/>
                </a:lnTo>
                <a:lnTo>
                  <a:pt x="6081" y="3923"/>
                </a:lnTo>
                <a:lnTo>
                  <a:pt x="5820" y="3841"/>
                </a:lnTo>
                <a:lnTo>
                  <a:pt x="5582" y="3751"/>
                </a:lnTo>
                <a:lnTo>
                  <a:pt x="5379" y="3658"/>
                </a:lnTo>
                <a:lnTo>
                  <a:pt x="5294" y="3610"/>
                </a:lnTo>
                <a:lnTo>
                  <a:pt x="5223" y="3562"/>
                </a:lnTo>
                <a:lnTo>
                  <a:pt x="5297" y="3600"/>
                </a:lnTo>
                <a:lnTo>
                  <a:pt x="5388" y="3641"/>
                </a:lnTo>
                <a:lnTo>
                  <a:pt x="5491" y="3683"/>
                </a:lnTo>
                <a:lnTo>
                  <a:pt x="5607" y="3726"/>
                </a:lnTo>
                <a:lnTo>
                  <a:pt x="5862" y="3814"/>
                </a:lnTo>
                <a:lnTo>
                  <a:pt x="6136" y="3899"/>
                </a:lnTo>
                <a:lnTo>
                  <a:pt x="6413" y="3977"/>
                </a:lnTo>
                <a:lnTo>
                  <a:pt x="6673" y="4042"/>
                </a:lnTo>
                <a:lnTo>
                  <a:pt x="6791" y="4070"/>
                </a:lnTo>
                <a:lnTo>
                  <a:pt x="6898" y="4093"/>
                </a:lnTo>
                <a:lnTo>
                  <a:pt x="6993" y="4109"/>
                </a:lnTo>
                <a:lnTo>
                  <a:pt x="7072" y="4121"/>
                </a:lnTo>
                <a:lnTo>
                  <a:pt x="7117" y="4131"/>
                </a:lnTo>
                <a:lnTo>
                  <a:pt x="7158" y="4147"/>
                </a:lnTo>
                <a:lnTo>
                  <a:pt x="7228" y="4199"/>
                </a:lnTo>
                <a:lnTo>
                  <a:pt x="7287" y="4270"/>
                </a:lnTo>
                <a:lnTo>
                  <a:pt x="7343" y="4351"/>
                </a:lnTo>
                <a:lnTo>
                  <a:pt x="7401" y="4432"/>
                </a:lnTo>
                <a:lnTo>
                  <a:pt x="7466" y="4509"/>
                </a:lnTo>
                <a:lnTo>
                  <a:pt x="7546" y="4571"/>
                </a:lnTo>
                <a:lnTo>
                  <a:pt x="7593" y="4595"/>
                </a:lnTo>
                <a:lnTo>
                  <a:pt x="7646" y="4612"/>
                </a:lnTo>
                <a:lnTo>
                  <a:pt x="7725" y="4628"/>
                </a:lnTo>
                <a:lnTo>
                  <a:pt x="7805" y="4626"/>
                </a:lnTo>
                <a:lnTo>
                  <a:pt x="7875" y="4599"/>
                </a:lnTo>
                <a:lnTo>
                  <a:pt x="7907" y="4574"/>
                </a:lnTo>
                <a:lnTo>
                  <a:pt x="7932" y="4540"/>
                </a:lnTo>
                <a:lnTo>
                  <a:pt x="7966" y="4454"/>
                </a:lnTo>
                <a:lnTo>
                  <a:pt x="7976" y="4366"/>
                </a:lnTo>
                <a:lnTo>
                  <a:pt x="7971" y="4278"/>
                </a:lnTo>
                <a:lnTo>
                  <a:pt x="7954" y="4192"/>
                </a:lnTo>
                <a:lnTo>
                  <a:pt x="7901" y="3969"/>
                </a:lnTo>
                <a:lnTo>
                  <a:pt x="7866" y="3747"/>
                </a:lnTo>
                <a:lnTo>
                  <a:pt x="7821" y="3302"/>
                </a:lnTo>
                <a:lnTo>
                  <a:pt x="7779" y="2860"/>
                </a:lnTo>
                <a:lnTo>
                  <a:pt x="7745" y="2640"/>
                </a:lnTo>
                <a:lnTo>
                  <a:pt x="7697" y="2421"/>
                </a:lnTo>
                <a:lnTo>
                  <a:pt x="7618" y="2422"/>
                </a:lnTo>
                <a:lnTo>
                  <a:pt x="7540" y="2431"/>
                </a:lnTo>
                <a:lnTo>
                  <a:pt x="7392" y="2470"/>
                </a:lnTo>
                <a:lnTo>
                  <a:pt x="7103" y="2575"/>
                </a:lnTo>
                <a:lnTo>
                  <a:pt x="6909" y="2609"/>
                </a:lnTo>
                <a:lnTo>
                  <a:pt x="6714" y="2616"/>
                </a:lnTo>
                <a:lnTo>
                  <a:pt x="6518" y="2618"/>
                </a:lnTo>
                <a:lnTo>
                  <a:pt x="6325" y="2635"/>
                </a:lnTo>
                <a:lnTo>
                  <a:pt x="6381" y="2597"/>
                </a:lnTo>
                <a:lnTo>
                  <a:pt x="6439" y="2577"/>
                </a:lnTo>
                <a:lnTo>
                  <a:pt x="6561" y="2573"/>
                </a:lnTo>
                <a:lnTo>
                  <a:pt x="6686" y="2582"/>
                </a:lnTo>
                <a:lnTo>
                  <a:pt x="6746" y="2578"/>
                </a:lnTo>
                <a:lnTo>
                  <a:pt x="6805" y="2563"/>
                </a:lnTo>
                <a:lnTo>
                  <a:pt x="7129" y="2457"/>
                </a:lnTo>
                <a:lnTo>
                  <a:pt x="7461" y="2357"/>
                </a:lnTo>
                <a:lnTo>
                  <a:pt x="7642" y="2309"/>
                </a:lnTo>
                <a:lnTo>
                  <a:pt x="7723" y="2268"/>
                </a:lnTo>
                <a:lnTo>
                  <a:pt x="7754" y="2240"/>
                </a:lnTo>
                <a:lnTo>
                  <a:pt x="7778" y="2205"/>
                </a:lnTo>
                <a:lnTo>
                  <a:pt x="8209" y="1181"/>
                </a:lnTo>
                <a:lnTo>
                  <a:pt x="8304" y="940"/>
                </a:lnTo>
                <a:lnTo>
                  <a:pt x="8383" y="697"/>
                </a:lnTo>
                <a:lnTo>
                  <a:pt x="8430" y="450"/>
                </a:lnTo>
                <a:lnTo>
                  <a:pt x="8438" y="324"/>
                </a:lnTo>
                <a:lnTo>
                  <a:pt x="8434" y="198"/>
                </a:lnTo>
                <a:lnTo>
                  <a:pt x="8424" y="135"/>
                </a:lnTo>
                <a:lnTo>
                  <a:pt x="8402" y="82"/>
                </a:lnTo>
                <a:lnTo>
                  <a:pt x="8370" y="42"/>
                </a:lnTo>
                <a:lnTo>
                  <a:pt x="8332" y="15"/>
                </a:lnTo>
                <a:lnTo>
                  <a:pt x="8287" y="0"/>
                </a:lnTo>
                <a:lnTo>
                  <a:pt x="8238" y="0"/>
                </a:lnTo>
                <a:lnTo>
                  <a:pt x="8188" y="15"/>
                </a:lnTo>
                <a:lnTo>
                  <a:pt x="8136" y="45"/>
                </a:lnTo>
                <a:lnTo>
                  <a:pt x="7896" y="243"/>
                </a:lnTo>
                <a:lnTo>
                  <a:pt x="7666" y="440"/>
                </a:lnTo>
                <a:lnTo>
                  <a:pt x="7429" y="631"/>
                </a:lnTo>
                <a:lnTo>
                  <a:pt x="7301" y="723"/>
                </a:lnTo>
                <a:lnTo>
                  <a:pt x="7164" y="813"/>
                </a:lnTo>
                <a:lnTo>
                  <a:pt x="7030" y="880"/>
                </a:lnTo>
                <a:lnTo>
                  <a:pt x="6893" y="935"/>
                </a:lnTo>
                <a:lnTo>
                  <a:pt x="6622" y="1026"/>
                </a:lnTo>
                <a:lnTo>
                  <a:pt x="6472" y="1068"/>
                </a:lnTo>
                <a:lnTo>
                  <a:pt x="6317" y="1099"/>
                </a:lnTo>
                <a:lnTo>
                  <a:pt x="5996" y="1140"/>
                </a:lnTo>
                <a:lnTo>
                  <a:pt x="5909" y="1172"/>
                </a:lnTo>
                <a:lnTo>
                  <a:pt x="5824" y="1212"/>
                </a:lnTo>
                <a:lnTo>
                  <a:pt x="5644" y="1254"/>
                </a:lnTo>
                <a:lnTo>
                  <a:pt x="5465" y="1272"/>
                </a:lnTo>
                <a:lnTo>
                  <a:pt x="5387" y="1279"/>
                </a:lnTo>
                <a:lnTo>
                  <a:pt x="5310" y="1296"/>
                </a:lnTo>
                <a:lnTo>
                  <a:pt x="5165" y="1353"/>
                </a:lnTo>
                <a:lnTo>
                  <a:pt x="5025" y="1421"/>
                </a:lnTo>
                <a:lnTo>
                  <a:pt x="4882" y="1479"/>
                </a:lnTo>
                <a:lnTo>
                  <a:pt x="4631" y="1575"/>
                </a:lnTo>
                <a:lnTo>
                  <a:pt x="4384" y="1682"/>
                </a:lnTo>
                <a:lnTo>
                  <a:pt x="4143" y="1802"/>
                </a:lnTo>
                <a:lnTo>
                  <a:pt x="3909" y="1938"/>
                </a:lnTo>
                <a:lnTo>
                  <a:pt x="3909" y="1589"/>
                </a:lnTo>
                <a:close/>
              </a:path>
            </a:pathLst>
          </a:custGeom>
          <a:solidFill>
            <a:srgbClr val="F246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1" name="Freeform 12">
            <a:extLst>
              <a:ext uri="{FF2B5EF4-FFF2-40B4-BE49-F238E27FC236}">
                <a16:creationId xmlns:a16="http://schemas.microsoft.com/office/drawing/2014/main" id="{8064A7A3-9BE7-AB4B-B1C8-B9F93750CB35}"/>
              </a:ext>
            </a:extLst>
          </p:cNvPr>
          <p:cNvSpPr>
            <a:spLocks/>
          </p:cNvSpPr>
          <p:nvPr/>
        </p:nvSpPr>
        <p:spPr bwMode="auto">
          <a:xfrm>
            <a:off x="9653935" y="3172296"/>
            <a:ext cx="1339850" cy="1276350"/>
          </a:xfrm>
          <a:custGeom>
            <a:avLst/>
            <a:gdLst>
              <a:gd name="T0" fmla="*/ 4 w 8438"/>
              <a:gd name="T1" fmla="*/ 3 h 8041"/>
              <a:gd name="T2" fmla="*/ 5 w 8438"/>
              <a:gd name="T3" fmla="*/ 4 h 8041"/>
              <a:gd name="T4" fmla="*/ 4 w 8438"/>
              <a:gd name="T5" fmla="*/ 3 h 8041"/>
              <a:gd name="T6" fmla="*/ 5 w 8438"/>
              <a:gd name="T7" fmla="*/ 3 h 8041"/>
              <a:gd name="T8" fmla="*/ 5 w 8438"/>
              <a:gd name="T9" fmla="*/ 3 h 8041"/>
              <a:gd name="T10" fmla="*/ 6 w 8438"/>
              <a:gd name="T11" fmla="*/ 2 h 8041"/>
              <a:gd name="T12" fmla="*/ 6 w 8438"/>
              <a:gd name="T13" fmla="*/ 2 h 8041"/>
              <a:gd name="T14" fmla="*/ 5 w 8438"/>
              <a:gd name="T15" fmla="*/ 3 h 8041"/>
              <a:gd name="T16" fmla="*/ 6 w 8438"/>
              <a:gd name="T17" fmla="*/ 3 h 8041"/>
              <a:gd name="T18" fmla="*/ 5 w 8438"/>
              <a:gd name="T19" fmla="*/ 3 h 8041"/>
              <a:gd name="T20" fmla="*/ 5 w 8438"/>
              <a:gd name="T21" fmla="*/ 3 h 8041"/>
              <a:gd name="T22" fmla="*/ 5 w 8438"/>
              <a:gd name="T23" fmla="*/ 4 h 8041"/>
              <a:gd name="T24" fmla="*/ 5 w 8438"/>
              <a:gd name="T25" fmla="*/ 4 h 8041"/>
              <a:gd name="T26" fmla="*/ 7 w 8438"/>
              <a:gd name="T27" fmla="*/ 5 h 8041"/>
              <a:gd name="T28" fmla="*/ 6 w 8438"/>
              <a:gd name="T29" fmla="*/ 5 h 8041"/>
              <a:gd name="T30" fmla="*/ 5 w 8438"/>
              <a:gd name="T31" fmla="*/ 4 h 8041"/>
              <a:gd name="T32" fmla="*/ 4 w 8438"/>
              <a:gd name="T33" fmla="*/ 4 h 8041"/>
              <a:gd name="T34" fmla="*/ 3 w 8438"/>
              <a:gd name="T35" fmla="*/ 4 h 8041"/>
              <a:gd name="T36" fmla="*/ 2 w 8438"/>
              <a:gd name="T37" fmla="*/ 5 h 8041"/>
              <a:gd name="T38" fmla="*/ 2 w 8438"/>
              <a:gd name="T39" fmla="*/ 5 h 8041"/>
              <a:gd name="T40" fmla="*/ 2 w 8438"/>
              <a:gd name="T41" fmla="*/ 6 h 8041"/>
              <a:gd name="T42" fmla="*/ 3 w 8438"/>
              <a:gd name="T43" fmla="*/ 6 h 8041"/>
              <a:gd name="T44" fmla="*/ 4 w 8438"/>
              <a:gd name="T45" fmla="*/ 5 h 8041"/>
              <a:gd name="T46" fmla="*/ 5 w 8438"/>
              <a:gd name="T47" fmla="*/ 6 h 8041"/>
              <a:gd name="T48" fmla="*/ 5 w 8438"/>
              <a:gd name="T49" fmla="*/ 6 h 8041"/>
              <a:gd name="T50" fmla="*/ 4 w 8438"/>
              <a:gd name="T51" fmla="*/ 5 h 8041"/>
              <a:gd name="T52" fmla="*/ 3 w 8438"/>
              <a:gd name="T53" fmla="*/ 6 h 8041"/>
              <a:gd name="T54" fmla="*/ 3 w 8438"/>
              <a:gd name="T55" fmla="*/ 7 h 8041"/>
              <a:gd name="T56" fmla="*/ 3 w 8438"/>
              <a:gd name="T57" fmla="*/ 7 h 8041"/>
              <a:gd name="T58" fmla="*/ 2 w 8438"/>
              <a:gd name="T59" fmla="*/ 7 h 8041"/>
              <a:gd name="T60" fmla="*/ 0 w 8438"/>
              <a:gd name="T61" fmla="*/ 6 h 8041"/>
              <a:gd name="T62" fmla="*/ 0 w 8438"/>
              <a:gd name="T63" fmla="*/ 6 h 8041"/>
              <a:gd name="T64" fmla="*/ 0 w 8438"/>
              <a:gd name="T65" fmla="*/ 7 h 8041"/>
              <a:gd name="T66" fmla="*/ 1 w 8438"/>
              <a:gd name="T67" fmla="*/ 7 h 8041"/>
              <a:gd name="T68" fmla="*/ 2 w 8438"/>
              <a:gd name="T69" fmla="*/ 8 h 8041"/>
              <a:gd name="T70" fmla="*/ 4 w 8438"/>
              <a:gd name="T71" fmla="*/ 8 h 8041"/>
              <a:gd name="T72" fmla="*/ 5 w 8438"/>
              <a:gd name="T73" fmla="*/ 8 h 8041"/>
              <a:gd name="T74" fmla="*/ 4 w 8438"/>
              <a:gd name="T75" fmla="*/ 7 h 8041"/>
              <a:gd name="T76" fmla="*/ 5 w 8438"/>
              <a:gd name="T77" fmla="*/ 8 h 8041"/>
              <a:gd name="T78" fmla="*/ 6 w 8438"/>
              <a:gd name="T79" fmla="*/ 7 h 8041"/>
              <a:gd name="T80" fmla="*/ 6 w 8438"/>
              <a:gd name="T81" fmla="*/ 6 h 8041"/>
              <a:gd name="T82" fmla="*/ 5 w 8438"/>
              <a:gd name="T83" fmla="*/ 5 h 8041"/>
              <a:gd name="T84" fmla="*/ 3 w 8438"/>
              <a:gd name="T85" fmla="*/ 5 h 8041"/>
              <a:gd name="T86" fmla="*/ 4 w 8438"/>
              <a:gd name="T87" fmla="*/ 5 h 8041"/>
              <a:gd name="T88" fmla="*/ 5 w 8438"/>
              <a:gd name="T89" fmla="*/ 5 h 8041"/>
              <a:gd name="T90" fmla="*/ 6 w 8438"/>
              <a:gd name="T91" fmla="*/ 6 h 8041"/>
              <a:gd name="T92" fmla="*/ 7 w 8438"/>
              <a:gd name="T93" fmla="*/ 6 h 8041"/>
              <a:gd name="T94" fmla="*/ 7 w 8438"/>
              <a:gd name="T95" fmla="*/ 6 h 8041"/>
              <a:gd name="T96" fmla="*/ 8 w 8438"/>
              <a:gd name="T97" fmla="*/ 5 h 8041"/>
              <a:gd name="T98" fmla="*/ 7 w 8438"/>
              <a:gd name="T99" fmla="*/ 4 h 8041"/>
              <a:gd name="T100" fmla="*/ 6 w 8438"/>
              <a:gd name="T101" fmla="*/ 4 h 8041"/>
              <a:gd name="T102" fmla="*/ 6 w 8438"/>
              <a:gd name="T103" fmla="*/ 4 h 8041"/>
              <a:gd name="T104" fmla="*/ 7 w 8438"/>
              <a:gd name="T105" fmla="*/ 4 h 8041"/>
              <a:gd name="T106" fmla="*/ 8 w 8438"/>
              <a:gd name="T107" fmla="*/ 5 h 8041"/>
              <a:gd name="T108" fmla="*/ 8 w 8438"/>
              <a:gd name="T109" fmla="*/ 4 h 8041"/>
              <a:gd name="T110" fmla="*/ 8 w 8438"/>
              <a:gd name="T111" fmla="*/ 3 h 8041"/>
              <a:gd name="T112" fmla="*/ 7 w 8438"/>
              <a:gd name="T113" fmla="*/ 3 h 8041"/>
              <a:gd name="T114" fmla="*/ 7 w 8438"/>
              <a:gd name="T115" fmla="*/ 2 h 8041"/>
              <a:gd name="T116" fmla="*/ 8 w 8438"/>
              <a:gd name="T117" fmla="*/ 1 h 8041"/>
              <a:gd name="T118" fmla="*/ 8 w 8438"/>
              <a:gd name="T119" fmla="*/ 0 h 8041"/>
              <a:gd name="T120" fmla="*/ 7 w 8438"/>
              <a:gd name="T121" fmla="*/ 1 h 8041"/>
              <a:gd name="T122" fmla="*/ 6 w 8438"/>
              <a:gd name="T123" fmla="*/ 1 h 8041"/>
              <a:gd name="T124" fmla="*/ 5 w 8438"/>
              <a:gd name="T125" fmla="*/ 2 h 80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438" h="8041">
                <a:moveTo>
                  <a:pt x="3909" y="1589"/>
                </a:moveTo>
                <a:lnTo>
                  <a:pt x="3846" y="2283"/>
                </a:lnTo>
                <a:lnTo>
                  <a:pt x="3801" y="2632"/>
                </a:lnTo>
                <a:lnTo>
                  <a:pt x="3745" y="2983"/>
                </a:lnTo>
                <a:lnTo>
                  <a:pt x="3704" y="3197"/>
                </a:lnTo>
                <a:lnTo>
                  <a:pt x="3686" y="3309"/>
                </a:lnTo>
                <a:lnTo>
                  <a:pt x="3677" y="3425"/>
                </a:lnTo>
                <a:lnTo>
                  <a:pt x="3686" y="3544"/>
                </a:lnTo>
                <a:lnTo>
                  <a:pt x="3717" y="3669"/>
                </a:lnTo>
                <a:lnTo>
                  <a:pt x="3778" y="3798"/>
                </a:lnTo>
                <a:lnTo>
                  <a:pt x="3875" y="3931"/>
                </a:lnTo>
                <a:lnTo>
                  <a:pt x="3973" y="3949"/>
                </a:lnTo>
                <a:lnTo>
                  <a:pt x="4088" y="3972"/>
                </a:lnTo>
                <a:lnTo>
                  <a:pt x="4217" y="3996"/>
                </a:lnTo>
                <a:lnTo>
                  <a:pt x="4356" y="4022"/>
                </a:lnTo>
                <a:lnTo>
                  <a:pt x="4659" y="4071"/>
                </a:lnTo>
                <a:lnTo>
                  <a:pt x="4975" y="4107"/>
                </a:lnTo>
                <a:lnTo>
                  <a:pt x="4857" y="4042"/>
                </a:lnTo>
                <a:lnTo>
                  <a:pt x="4756" y="3975"/>
                </a:lnTo>
                <a:lnTo>
                  <a:pt x="4670" y="3905"/>
                </a:lnTo>
                <a:lnTo>
                  <a:pt x="4599" y="3833"/>
                </a:lnTo>
                <a:lnTo>
                  <a:pt x="4541" y="3759"/>
                </a:lnTo>
                <a:lnTo>
                  <a:pt x="4496" y="3685"/>
                </a:lnTo>
                <a:lnTo>
                  <a:pt x="4441" y="3537"/>
                </a:lnTo>
                <a:lnTo>
                  <a:pt x="4422" y="3392"/>
                </a:lnTo>
                <a:lnTo>
                  <a:pt x="4432" y="3254"/>
                </a:lnTo>
                <a:lnTo>
                  <a:pt x="4463" y="3131"/>
                </a:lnTo>
                <a:lnTo>
                  <a:pt x="4506" y="3024"/>
                </a:lnTo>
                <a:lnTo>
                  <a:pt x="4541" y="2964"/>
                </a:lnTo>
                <a:lnTo>
                  <a:pt x="4580" y="2916"/>
                </a:lnTo>
                <a:lnTo>
                  <a:pt x="4623" y="2879"/>
                </a:lnTo>
                <a:lnTo>
                  <a:pt x="4669" y="2852"/>
                </a:lnTo>
                <a:lnTo>
                  <a:pt x="4770" y="2827"/>
                </a:lnTo>
                <a:lnTo>
                  <a:pt x="4882" y="2830"/>
                </a:lnTo>
                <a:lnTo>
                  <a:pt x="5002" y="2852"/>
                </a:lnTo>
                <a:lnTo>
                  <a:pt x="5131" y="2887"/>
                </a:lnTo>
                <a:lnTo>
                  <a:pt x="5264" y="2923"/>
                </a:lnTo>
                <a:lnTo>
                  <a:pt x="5403" y="2955"/>
                </a:lnTo>
                <a:lnTo>
                  <a:pt x="5402" y="2772"/>
                </a:lnTo>
                <a:lnTo>
                  <a:pt x="5404" y="2614"/>
                </a:lnTo>
                <a:lnTo>
                  <a:pt x="5415" y="2481"/>
                </a:lnTo>
                <a:lnTo>
                  <a:pt x="5444" y="2370"/>
                </a:lnTo>
                <a:lnTo>
                  <a:pt x="5472" y="2315"/>
                </a:lnTo>
                <a:lnTo>
                  <a:pt x="5511" y="2267"/>
                </a:lnTo>
                <a:lnTo>
                  <a:pt x="5557" y="2225"/>
                </a:lnTo>
                <a:lnTo>
                  <a:pt x="5611" y="2187"/>
                </a:lnTo>
                <a:lnTo>
                  <a:pt x="5729" y="2127"/>
                </a:lnTo>
                <a:lnTo>
                  <a:pt x="5854" y="2082"/>
                </a:lnTo>
                <a:lnTo>
                  <a:pt x="6051" y="2024"/>
                </a:lnTo>
                <a:lnTo>
                  <a:pt x="6235" y="1957"/>
                </a:lnTo>
                <a:lnTo>
                  <a:pt x="6601" y="1806"/>
                </a:lnTo>
                <a:lnTo>
                  <a:pt x="6521" y="1830"/>
                </a:lnTo>
                <a:lnTo>
                  <a:pt x="6451" y="1866"/>
                </a:lnTo>
                <a:lnTo>
                  <a:pt x="6315" y="1949"/>
                </a:lnTo>
                <a:lnTo>
                  <a:pt x="6236" y="2001"/>
                </a:lnTo>
                <a:lnTo>
                  <a:pt x="6151" y="2041"/>
                </a:lnTo>
                <a:lnTo>
                  <a:pt x="5974" y="2104"/>
                </a:lnTo>
                <a:lnTo>
                  <a:pt x="5793" y="2161"/>
                </a:lnTo>
                <a:lnTo>
                  <a:pt x="5618" y="2236"/>
                </a:lnTo>
                <a:lnTo>
                  <a:pt x="5548" y="2288"/>
                </a:lnTo>
                <a:lnTo>
                  <a:pt x="5489" y="2354"/>
                </a:lnTo>
                <a:lnTo>
                  <a:pt x="5444" y="2426"/>
                </a:lnTo>
                <a:lnTo>
                  <a:pt x="5413" y="2502"/>
                </a:lnTo>
                <a:lnTo>
                  <a:pt x="5398" y="2638"/>
                </a:lnTo>
                <a:lnTo>
                  <a:pt x="5415" y="2765"/>
                </a:lnTo>
                <a:lnTo>
                  <a:pt x="5463" y="2886"/>
                </a:lnTo>
                <a:lnTo>
                  <a:pt x="5540" y="2996"/>
                </a:lnTo>
                <a:lnTo>
                  <a:pt x="5554" y="3007"/>
                </a:lnTo>
                <a:lnTo>
                  <a:pt x="5580" y="3021"/>
                </a:lnTo>
                <a:lnTo>
                  <a:pt x="5658" y="3052"/>
                </a:lnTo>
                <a:lnTo>
                  <a:pt x="5767" y="3089"/>
                </a:lnTo>
                <a:lnTo>
                  <a:pt x="5894" y="3127"/>
                </a:lnTo>
                <a:lnTo>
                  <a:pt x="6165" y="3200"/>
                </a:lnTo>
                <a:lnTo>
                  <a:pt x="6287" y="3229"/>
                </a:lnTo>
                <a:lnTo>
                  <a:pt x="6387" y="3250"/>
                </a:lnTo>
                <a:lnTo>
                  <a:pt x="6265" y="3261"/>
                </a:lnTo>
                <a:lnTo>
                  <a:pt x="6023" y="3167"/>
                </a:lnTo>
                <a:lnTo>
                  <a:pt x="5789" y="3080"/>
                </a:lnTo>
                <a:lnTo>
                  <a:pt x="5566" y="3004"/>
                </a:lnTo>
                <a:lnTo>
                  <a:pt x="5355" y="2939"/>
                </a:lnTo>
                <a:lnTo>
                  <a:pt x="5160" y="2891"/>
                </a:lnTo>
                <a:lnTo>
                  <a:pt x="4984" y="2862"/>
                </a:lnTo>
                <a:lnTo>
                  <a:pt x="4829" y="2855"/>
                </a:lnTo>
                <a:lnTo>
                  <a:pt x="4761" y="2860"/>
                </a:lnTo>
                <a:lnTo>
                  <a:pt x="4699" y="2873"/>
                </a:lnTo>
                <a:lnTo>
                  <a:pt x="4624" y="2920"/>
                </a:lnTo>
                <a:lnTo>
                  <a:pt x="4561" y="2977"/>
                </a:lnTo>
                <a:lnTo>
                  <a:pt x="4509" y="3044"/>
                </a:lnTo>
                <a:lnTo>
                  <a:pt x="4470" y="3118"/>
                </a:lnTo>
                <a:lnTo>
                  <a:pt x="4441" y="3198"/>
                </a:lnTo>
                <a:lnTo>
                  <a:pt x="4423" y="3283"/>
                </a:lnTo>
                <a:lnTo>
                  <a:pt x="4418" y="3371"/>
                </a:lnTo>
                <a:lnTo>
                  <a:pt x="4426" y="3460"/>
                </a:lnTo>
                <a:lnTo>
                  <a:pt x="4443" y="3549"/>
                </a:lnTo>
                <a:lnTo>
                  <a:pt x="4474" y="3639"/>
                </a:lnTo>
                <a:lnTo>
                  <a:pt x="4516" y="3723"/>
                </a:lnTo>
                <a:lnTo>
                  <a:pt x="4569" y="3805"/>
                </a:lnTo>
                <a:lnTo>
                  <a:pt x="4635" y="3881"/>
                </a:lnTo>
                <a:lnTo>
                  <a:pt x="4713" y="3949"/>
                </a:lnTo>
                <a:lnTo>
                  <a:pt x="4803" y="4009"/>
                </a:lnTo>
                <a:lnTo>
                  <a:pt x="4907" y="4059"/>
                </a:lnTo>
                <a:lnTo>
                  <a:pt x="5009" y="4125"/>
                </a:lnTo>
                <a:lnTo>
                  <a:pt x="5127" y="4193"/>
                </a:lnTo>
                <a:lnTo>
                  <a:pt x="5256" y="4264"/>
                </a:lnTo>
                <a:lnTo>
                  <a:pt x="5395" y="4337"/>
                </a:lnTo>
                <a:lnTo>
                  <a:pt x="5690" y="4490"/>
                </a:lnTo>
                <a:lnTo>
                  <a:pt x="5992" y="4657"/>
                </a:lnTo>
                <a:lnTo>
                  <a:pt x="6278" y="4836"/>
                </a:lnTo>
                <a:lnTo>
                  <a:pt x="6408" y="4932"/>
                </a:lnTo>
                <a:lnTo>
                  <a:pt x="6526" y="5032"/>
                </a:lnTo>
                <a:lnTo>
                  <a:pt x="6630" y="5135"/>
                </a:lnTo>
                <a:lnTo>
                  <a:pt x="6716" y="5242"/>
                </a:lnTo>
                <a:lnTo>
                  <a:pt x="6781" y="5354"/>
                </a:lnTo>
                <a:lnTo>
                  <a:pt x="6824" y="5470"/>
                </a:lnTo>
                <a:lnTo>
                  <a:pt x="6782" y="5400"/>
                </a:lnTo>
                <a:lnTo>
                  <a:pt x="6721" y="5314"/>
                </a:lnTo>
                <a:lnTo>
                  <a:pt x="6645" y="5220"/>
                </a:lnTo>
                <a:lnTo>
                  <a:pt x="6560" y="5122"/>
                </a:lnTo>
                <a:lnTo>
                  <a:pt x="6469" y="5027"/>
                </a:lnTo>
                <a:lnTo>
                  <a:pt x="6379" y="4943"/>
                </a:lnTo>
                <a:lnTo>
                  <a:pt x="6294" y="4874"/>
                </a:lnTo>
                <a:lnTo>
                  <a:pt x="6218" y="4826"/>
                </a:lnTo>
                <a:lnTo>
                  <a:pt x="6083" y="4750"/>
                </a:lnTo>
                <a:lnTo>
                  <a:pt x="5943" y="4664"/>
                </a:lnTo>
                <a:lnTo>
                  <a:pt x="5644" y="4474"/>
                </a:lnTo>
                <a:lnTo>
                  <a:pt x="5327" y="4290"/>
                </a:lnTo>
                <a:lnTo>
                  <a:pt x="5166" y="4209"/>
                </a:lnTo>
                <a:lnTo>
                  <a:pt x="5002" y="4141"/>
                </a:lnTo>
                <a:lnTo>
                  <a:pt x="4866" y="4103"/>
                </a:lnTo>
                <a:lnTo>
                  <a:pt x="4730" y="4082"/>
                </a:lnTo>
                <a:lnTo>
                  <a:pt x="4581" y="4063"/>
                </a:lnTo>
                <a:lnTo>
                  <a:pt x="4495" y="4049"/>
                </a:lnTo>
                <a:lnTo>
                  <a:pt x="4398" y="4030"/>
                </a:lnTo>
                <a:lnTo>
                  <a:pt x="4286" y="4005"/>
                </a:lnTo>
                <a:lnTo>
                  <a:pt x="4181" y="3988"/>
                </a:lnTo>
                <a:lnTo>
                  <a:pt x="3981" y="3953"/>
                </a:lnTo>
                <a:lnTo>
                  <a:pt x="3864" y="3936"/>
                </a:lnTo>
                <a:lnTo>
                  <a:pt x="3744" y="3928"/>
                </a:lnTo>
                <a:lnTo>
                  <a:pt x="3498" y="3938"/>
                </a:lnTo>
                <a:lnTo>
                  <a:pt x="3379" y="3954"/>
                </a:lnTo>
                <a:lnTo>
                  <a:pt x="3264" y="3979"/>
                </a:lnTo>
                <a:lnTo>
                  <a:pt x="3156" y="4009"/>
                </a:lnTo>
                <a:lnTo>
                  <a:pt x="3058" y="4045"/>
                </a:lnTo>
                <a:lnTo>
                  <a:pt x="2862" y="4127"/>
                </a:lnTo>
                <a:lnTo>
                  <a:pt x="2682" y="4220"/>
                </a:lnTo>
                <a:lnTo>
                  <a:pt x="2501" y="4317"/>
                </a:lnTo>
                <a:lnTo>
                  <a:pt x="2311" y="4417"/>
                </a:lnTo>
                <a:lnTo>
                  <a:pt x="2244" y="4457"/>
                </a:lnTo>
                <a:lnTo>
                  <a:pt x="2172" y="4511"/>
                </a:lnTo>
                <a:lnTo>
                  <a:pt x="2034" y="4636"/>
                </a:lnTo>
                <a:lnTo>
                  <a:pt x="1974" y="4699"/>
                </a:lnTo>
                <a:lnTo>
                  <a:pt x="1925" y="4754"/>
                </a:lnTo>
                <a:lnTo>
                  <a:pt x="1889" y="4794"/>
                </a:lnTo>
                <a:lnTo>
                  <a:pt x="1872" y="4817"/>
                </a:lnTo>
                <a:lnTo>
                  <a:pt x="1801" y="4926"/>
                </a:lnTo>
                <a:lnTo>
                  <a:pt x="1756" y="5046"/>
                </a:lnTo>
                <a:lnTo>
                  <a:pt x="1734" y="5170"/>
                </a:lnTo>
                <a:lnTo>
                  <a:pt x="1731" y="5298"/>
                </a:lnTo>
                <a:lnTo>
                  <a:pt x="1744" y="5425"/>
                </a:lnTo>
                <a:lnTo>
                  <a:pt x="1770" y="5547"/>
                </a:lnTo>
                <a:lnTo>
                  <a:pt x="1807" y="5663"/>
                </a:lnTo>
                <a:lnTo>
                  <a:pt x="1851" y="5770"/>
                </a:lnTo>
                <a:lnTo>
                  <a:pt x="1893" y="5842"/>
                </a:lnTo>
                <a:lnTo>
                  <a:pt x="1950" y="5911"/>
                </a:lnTo>
                <a:lnTo>
                  <a:pt x="2018" y="5975"/>
                </a:lnTo>
                <a:lnTo>
                  <a:pt x="2098" y="6029"/>
                </a:lnTo>
                <a:lnTo>
                  <a:pt x="2185" y="6069"/>
                </a:lnTo>
                <a:lnTo>
                  <a:pt x="2278" y="6095"/>
                </a:lnTo>
                <a:lnTo>
                  <a:pt x="2376" y="6103"/>
                </a:lnTo>
                <a:lnTo>
                  <a:pt x="2476" y="6087"/>
                </a:lnTo>
                <a:lnTo>
                  <a:pt x="2547" y="6061"/>
                </a:lnTo>
                <a:lnTo>
                  <a:pt x="2605" y="6022"/>
                </a:lnTo>
                <a:lnTo>
                  <a:pt x="2655" y="5974"/>
                </a:lnTo>
                <a:lnTo>
                  <a:pt x="2700" y="5920"/>
                </a:lnTo>
                <a:lnTo>
                  <a:pt x="2786" y="5807"/>
                </a:lnTo>
                <a:lnTo>
                  <a:pt x="2832" y="5755"/>
                </a:lnTo>
                <a:lnTo>
                  <a:pt x="2885" y="5707"/>
                </a:lnTo>
                <a:lnTo>
                  <a:pt x="2963" y="5656"/>
                </a:lnTo>
                <a:lnTo>
                  <a:pt x="3052" y="5605"/>
                </a:lnTo>
                <a:lnTo>
                  <a:pt x="3152" y="5558"/>
                </a:lnTo>
                <a:lnTo>
                  <a:pt x="3262" y="5517"/>
                </a:lnTo>
                <a:lnTo>
                  <a:pt x="3382" y="5486"/>
                </a:lnTo>
                <a:lnTo>
                  <a:pt x="3512" y="5467"/>
                </a:lnTo>
                <a:lnTo>
                  <a:pt x="3650" y="5460"/>
                </a:lnTo>
                <a:lnTo>
                  <a:pt x="3798" y="5470"/>
                </a:lnTo>
                <a:lnTo>
                  <a:pt x="3955" y="5500"/>
                </a:lnTo>
                <a:lnTo>
                  <a:pt x="4121" y="5551"/>
                </a:lnTo>
                <a:lnTo>
                  <a:pt x="4295" y="5626"/>
                </a:lnTo>
                <a:lnTo>
                  <a:pt x="4477" y="5727"/>
                </a:lnTo>
                <a:lnTo>
                  <a:pt x="4667" y="5857"/>
                </a:lnTo>
                <a:lnTo>
                  <a:pt x="4864" y="6018"/>
                </a:lnTo>
                <a:lnTo>
                  <a:pt x="5069" y="6213"/>
                </a:lnTo>
                <a:lnTo>
                  <a:pt x="5280" y="6445"/>
                </a:lnTo>
                <a:lnTo>
                  <a:pt x="5214" y="6379"/>
                </a:lnTo>
                <a:lnTo>
                  <a:pt x="5155" y="6319"/>
                </a:lnTo>
                <a:lnTo>
                  <a:pt x="5102" y="6265"/>
                </a:lnTo>
                <a:lnTo>
                  <a:pt x="5056" y="6217"/>
                </a:lnTo>
                <a:lnTo>
                  <a:pt x="4980" y="6136"/>
                </a:lnTo>
                <a:lnTo>
                  <a:pt x="4923" y="6074"/>
                </a:lnTo>
                <a:lnTo>
                  <a:pt x="4880" y="6026"/>
                </a:lnTo>
                <a:lnTo>
                  <a:pt x="4848" y="5990"/>
                </a:lnTo>
                <a:lnTo>
                  <a:pt x="4799" y="5943"/>
                </a:lnTo>
                <a:lnTo>
                  <a:pt x="4609" y="5804"/>
                </a:lnTo>
                <a:lnTo>
                  <a:pt x="4419" y="5679"/>
                </a:lnTo>
                <a:lnTo>
                  <a:pt x="4218" y="5574"/>
                </a:lnTo>
                <a:lnTo>
                  <a:pt x="4112" y="5531"/>
                </a:lnTo>
                <a:lnTo>
                  <a:pt x="4000" y="5494"/>
                </a:lnTo>
                <a:lnTo>
                  <a:pt x="3806" y="5465"/>
                </a:lnTo>
                <a:lnTo>
                  <a:pt x="3608" y="5469"/>
                </a:lnTo>
                <a:lnTo>
                  <a:pt x="3416" y="5501"/>
                </a:lnTo>
                <a:lnTo>
                  <a:pt x="3233" y="5554"/>
                </a:lnTo>
                <a:lnTo>
                  <a:pt x="3183" y="5575"/>
                </a:lnTo>
                <a:lnTo>
                  <a:pt x="3126" y="5603"/>
                </a:lnTo>
                <a:lnTo>
                  <a:pt x="2993" y="5679"/>
                </a:lnTo>
                <a:lnTo>
                  <a:pt x="2850" y="5778"/>
                </a:lnTo>
                <a:lnTo>
                  <a:pt x="2713" y="5899"/>
                </a:lnTo>
                <a:lnTo>
                  <a:pt x="2597" y="6035"/>
                </a:lnTo>
                <a:lnTo>
                  <a:pt x="2552" y="6108"/>
                </a:lnTo>
                <a:lnTo>
                  <a:pt x="2518" y="6185"/>
                </a:lnTo>
                <a:lnTo>
                  <a:pt x="2497" y="6264"/>
                </a:lnTo>
                <a:lnTo>
                  <a:pt x="2492" y="6345"/>
                </a:lnTo>
                <a:lnTo>
                  <a:pt x="2504" y="6429"/>
                </a:lnTo>
                <a:lnTo>
                  <a:pt x="2535" y="6514"/>
                </a:lnTo>
                <a:lnTo>
                  <a:pt x="2609" y="6607"/>
                </a:lnTo>
                <a:lnTo>
                  <a:pt x="2690" y="6697"/>
                </a:lnTo>
                <a:lnTo>
                  <a:pt x="2849" y="6871"/>
                </a:lnTo>
                <a:lnTo>
                  <a:pt x="2912" y="6959"/>
                </a:lnTo>
                <a:lnTo>
                  <a:pt x="2956" y="7049"/>
                </a:lnTo>
                <a:lnTo>
                  <a:pt x="2973" y="7143"/>
                </a:lnTo>
                <a:lnTo>
                  <a:pt x="2956" y="7244"/>
                </a:lnTo>
                <a:lnTo>
                  <a:pt x="2937" y="7279"/>
                </a:lnTo>
                <a:lnTo>
                  <a:pt x="2904" y="7306"/>
                </a:lnTo>
                <a:lnTo>
                  <a:pt x="2861" y="7326"/>
                </a:lnTo>
                <a:lnTo>
                  <a:pt x="2810" y="7339"/>
                </a:lnTo>
                <a:lnTo>
                  <a:pt x="2694" y="7345"/>
                </a:lnTo>
                <a:lnTo>
                  <a:pt x="2579" y="7326"/>
                </a:lnTo>
                <a:lnTo>
                  <a:pt x="2391" y="7265"/>
                </a:lnTo>
                <a:lnTo>
                  <a:pt x="2208" y="7197"/>
                </a:lnTo>
                <a:lnTo>
                  <a:pt x="1856" y="7047"/>
                </a:lnTo>
                <a:lnTo>
                  <a:pt x="1513" y="6876"/>
                </a:lnTo>
                <a:lnTo>
                  <a:pt x="1165" y="6691"/>
                </a:lnTo>
                <a:lnTo>
                  <a:pt x="1125" y="6671"/>
                </a:lnTo>
                <a:lnTo>
                  <a:pt x="1073" y="6647"/>
                </a:lnTo>
                <a:lnTo>
                  <a:pt x="938" y="6594"/>
                </a:lnTo>
                <a:lnTo>
                  <a:pt x="774" y="6534"/>
                </a:lnTo>
                <a:lnTo>
                  <a:pt x="593" y="6475"/>
                </a:lnTo>
                <a:lnTo>
                  <a:pt x="413" y="6420"/>
                </a:lnTo>
                <a:lnTo>
                  <a:pt x="246" y="6371"/>
                </a:lnTo>
                <a:lnTo>
                  <a:pt x="171" y="6351"/>
                </a:lnTo>
                <a:lnTo>
                  <a:pt x="106" y="6334"/>
                </a:lnTo>
                <a:lnTo>
                  <a:pt x="51" y="6321"/>
                </a:lnTo>
                <a:lnTo>
                  <a:pt x="7" y="6313"/>
                </a:lnTo>
                <a:lnTo>
                  <a:pt x="1" y="6315"/>
                </a:lnTo>
                <a:lnTo>
                  <a:pt x="0" y="6328"/>
                </a:lnTo>
                <a:lnTo>
                  <a:pt x="11" y="6359"/>
                </a:lnTo>
                <a:lnTo>
                  <a:pt x="23" y="6385"/>
                </a:lnTo>
                <a:lnTo>
                  <a:pt x="42" y="6418"/>
                </a:lnTo>
                <a:lnTo>
                  <a:pt x="66" y="6461"/>
                </a:lnTo>
                <a:lnTo>
                  <a:pt x="97" y="6514"/>
                </a:lnTo>
                <a:lnTo>
                  <a:pt x="136" y="6577"/>
                </a:lnTo>
                <a:lnTo>
                  <a:pt x="184" y="6654"/>
                </a:lnTo>
                <a:lnTo>
                  <a:pt x="241" y="6743"/>
                </a:lnTo>
                <a:lnTo>
                  <a:pt x="309" y="6847"/>
                </a:lnTo>
                <a:lnTo>
                  <a:pt x="386" y="6966"/>
                </a:lnTo>
                <a:lnTo>
                  <a:pt x="477" y="7102"/>
                </a:lnTo>
                <a:lnTo>
                  <a:pt x="510" y="7106"/>
                </a:lnTo>
                <a:lnTo>
                  <a:pt x="547" y="7120"/>
                </a:lnTo>
                <a:lnTo>
                  <a:pt x="634" y="7167"/>
                </a:lnTo>
                <a:lnTo>
                  <a:pt x="732" y="7235"/>
                </a:lnTo>
                <a:lnTo>
                  <a:pt x="833" y="7313"/>
                </a:lnTo>
                <a:lnTo>
                  <a:pt x="934" y="7395"/>
                </a:lnTo>
                <a:lnTo>
                  <a:pt x="1028" y="7468"/>
                </a:lnTo>
                <a:lnTo>
                  <a:pt x="1110" y="7526"/>
                </a:lnTo>
                <a:lnTo>
                  <a:pt x="1145" y="7545"/>
                </a:lnTo>
                <a:lnTo>
                  <a:pt x="1174" y="7557"/>
                </a:lnTo>
                <a:lnTo>
                  <a:pt x="1291" y="7649"/>
                </a:lnTo>
                <a:lnTo>
                  <a:pt x="1415" y="7729"/>
                </a:lnTo>
                <a:lnTo>
                  <a:pt x="1545" y="7795"/>
                </a:lnTo>
                <a:lnTo>
                  <a:pt x="1680" y="7853"/>
                </a:lnTo>
                <a:lnTo>
                  <a:pt x="1822" y="7902"/>
                </a:lnTo>
                <a:lnTo>
                  <a:pt x="1969" y="7944"/>
                </a:lnTo>
                <a:lnTo>
                  <a:pt x="2281" y="8012"/>
                </a:lnTo>
                <a:lnTo>
                  <a:pt x="2474" y="8033"/>
                </a:lnTo>
                <a:lnTo>
                  <a:pt x="2666" y="8024"/>
                </a:lnTo>
                <a:lnTo>
                  <a:pt x="3050" y="7981"/>
                </a:lnTo>
                <a:lnTo>
                  <a:pt x="3181" y="7982"/>
                </a:lnTo>
                <a:lnTo>
                  <a:pt x="3314" y="7994"/>
                </a:lnTo>
                <a:lnTo>
                  <a:pt x="3581" y="8030"/>
                </a:lnTo>
                <a:lnTo>
                  <a:pt x="3710" y="8041"/>
                </a:lnTo>
                <a:lnTo>
                  <a:pt x="3836" y="8039"/>
                </a:lnTo>
                <a:lnTo>
                  <a:pt x="3958" y="8018"/>
                </a:lnTo>
                <a:lnTo>
                  <a:pt x="4073" y="7971"/>
                </a:lnTo>
                <a:lnTo>
                  <a:pt x="4215" y="7888"/>
                </a:lnTo>
                <a:lnTo>
                  <a:pt x="4327" y="7804"/>
                </a:lnTo>
                <a:lnTo>
                  <a:pt x="4409" y="7718"/>
                </a:lnTo>
                <a:lnTo>
                  <a:pt x="4465" y="7628"/>
                </a:lnTo>
                <a:lnTo>
                  <a:pt x="4494" y="7531"/>
                </a:lnTo>
                <a:lnTo>
                  <a:pt x="4499" y="7425"/>
                </a:lnTo>
                <a:lnTo>
                  <a:pt x="4478" y="7308"/>
                </a:lnTo>
                <a:lnTo>
                  <a:pt x="4435" y="7178"/>
                </a:lnTo>
                <a:lnTo>
                  <a:pt x="4456" y="7170"/>
                </a:lnTo>
                <a:lnTo>
                  <a:pt x="4451" y="7166"/>
                </a:lnTo>
                <a:lnTo>
                  <a:pt x="4438" y="7167"/>
                </a:lnTo>
                <a:lnTo>
                  <a:pt x="4435" y="7178"/>
                </a:lnTo>
                <a:lnTo>
                  <a:pt x="4449" y="7281"/>
                </a:lnTo>
                <a:lnTo>
                  <a:pt x="4462" y="7360"/>
                </a:lnTo>
                <a:lnTo>
                  <a:pt x="4480" y="7423"/>
                </a:lnTo>
                <a:lnTo>
                  <a:pt x="4507" y="7470"/>
                </a:lnTo>
                <a:lnTo>
                  <a:pt x="4549" y="7507"/>
                </a:lnTo>
                <a:lnTo>
                  <a:pt x="4610" y="7537"/>
                </a:lnTo>
                <a:lnTo>
                  <a:pt x="4695" y="7563"/>
                </a:lnTo>
                <a:lnTo>
                  <a:pt x="4810" y="7592"/>
                </a:lnTo>
                <a:lnTo>
                  <a:pt x="5039" y="7617"/>
                </a:lnTo>
                <a:lnTo>
                  <a:pt x="5265" y="7601"/>
                </a:lnTo>
                <a:lnTo>
                  <a:pt x="5483" y="7553"/>
                </a:lnTo>
                <a:lnTo>
                  <a:pt x="5689" y="7479"/>
                </a:lnTo>
                <a:lnTo>
                  <a:pt x="5792" y="7428"/>
                </a:lnTo>
                <a:lnTo>
                  <a:pt x="5885" y="7370"/>
                </a:lnTo>
                <a:lnTo>
                  <a:pt x="5967" y="7304"/>
                </a:lnTo>
                <a:lnTo>
                  <a:pt x="6040" y="7229"/>
                </a:lnTo>
                <a:lnTo>
                  <a:pt x="6105" y="7150"/>
                </a:lnTo>
                <a:lnTo>
                  <a:pt x="6160" y="7065"/>
                </a:lnTo>
                <a:lnTo>
                  <a:pt x="6206" y="6975"/>
                </a:lnTo>
                <a:lnTo>
                  <a:pt x="6243" y="6880"/>
                </a:lnTo>
                <a:lnTo>
                  <a:pt x="6294" y="6683"/>
                </a:lnTo>
                <a:lnTo>
                  <a:pt x="6315" y="6478"/>
                </a:lnTo>
                <a:lnTo>
                  <a:pt x="6308" y="6270"/>
                </a:lnTo>
                <a:lnTo>
                  <a:pt x="6273" y="6066"/>
                </a:lnTo>
                <a:lnTo>
                  <a:pt x="6120" y="5929"/>
                </a:lnTo>
                <a:lnTo>
                  <a:pt x="5972" y="5787"/>
                </a:lnTo>
                <a:lnTo>
                  <a:pt x="5677" y="5500"/>
                </a:lnTo>
                <a:lnTo>
                  <a:pt x="5524" y="5363"/>
                </a:lnTo>
                <a:lnTo>
                  <a:pt x="5363" y="5234"/>
                </a:lnTo>
                <a:lnTo>
                  <a:pt x="5191" y="5116"/>
                </a:lnTo>
                <a:lnTo>
                  <a:pt x="5004" y="5011"/>
                </a:lnTo>
                <a:lnTo>
                  <a:pt x="4764" y="4903"/>
                </a:lnTo>
                <a:lnTo>
                  <a:pt x="4519" y="4806"/>
                </a:lnTo>
                <a:lnTo>
                  <a:pt x="4269" y="4729"/>
                </a:lnTo>
                <a:lnTo>
                  <a:pt x="4011" y="4677"/>
                </a:lnTo>
                <a:lnTo>
                  <a:pt x="3880" y="4664"/>
                </a:lnTo>
                <a:lnTo>
                  <a:pt x="3746" y="4660"/>
                </a:lnTo>
                <a:lnTo>
                  <a:pt x="3611" y="4667"/>
                </a:lnTo>
                <a:lnTo>
                  <a:pt x="3472" y="4685"/>
                </a:lnTo>
                <a:lnTo>
                  <a:pt x="3331" y="4715"/>
                </a:lnTo>
                <a:lnTo>
                  <a:pt x="3189" y="4758"/>
                </a:lnTo>
                <a:lnTo>
                  <a:pt x="3044" y="4816"/>
                </a:lnTo>
                <a:lnTo>
                  <a:pt x="2895" y="4889"/>
                </a:lnTo>
                <a:lnTo>
                  <a:pt x="2966" y="4837"/>
                </a:lnTo>
                <a:lnTo>
                  <a:pt x="3042" y="4794"/>
                </a:lnTo>
                <a:lnTo>
                  <a:pt x="3201" y="4732"/>
                </a:lnTo>
                <a:lnTo>
                  <a:pt x="3372" y="4697"/>
                </a:lnTo>
                <a:lnTo>
                  <a:pt x="3550" y="4683"/>
                </a:lnTo>
                <a:lnTo>
                  <a:pt x="3733" y="4685"/>
                </a:lnTo>
                <a:lnTo>
                  <a:pt x="3916" y="4700"/>
                </a:lnTo>
                <a:lnTo>
                  <a:pt x="4268" y="4745"/>
                </a:lnTo>
                <a:lnTo>
                  <a:pt x="4374" y="4760"/>
                </a:lnTo>
                <a:lnTo>
                  <a:pt x="4480" y="4787"/>
                </a:lnTo>
                <a:lnTo>
                  <a:pt x="4686" y="4867"/>
                </a:lnTo>
                <a:lnTo>
                  <a:pt x="4894" y="4965"/>
                </a:lnTo>
                <a:lnTo>
                  <a:pt x="5094" y="5069"/>
                </a:lnTo>
                <a:lnTo>
                  <a:pt x="5287" y="5179"/>
                </a:lnTo>
                <a:lnTo>
                  <a:pt x="5471" y="5296"/>
                </a:lnTo>
                <a:lnTo>
                  <a:pt x="5648" y="5422"/>
                </a:lnTo>
                <a:lnTo>
                  <a:pt x="5819" y="5557"/>
                </a:lnTo>
                <a:lnTo>
                  <a:pt x="5983" y="5703"/>
                </a:lnTo>
                <a:lnTo>
                  <a:pt x="6140" y="5862"/>
                </a:lnTo>
                <a:lnTo>
                  <a:pt x="6218" y="5973"/>
                </a:lnTo>
                <a:lnTo>
                  <a:pt x="6274" y="6090"/>
                </a:lnTo>
                <a:lnTo>
                  <a:pt x="6326" y="6210"/>
                </a:lnTo>
                <a:lnTo>
                  <a:pt x="6387" y="6333"/>
                </a:lnTo>
                <a:lnTo>
                  <a:pt x="6433" y="6403"/>
                </a:lnTo>
                <a:lnTo>
                  <a:pt x="6495" y="6460"/>
                </a:lnTo>
                <a:lnTo>
                  <a:pt x="6567" y="6502"/>
                </a:lnTo>
                <a:lnTo>
                  <a:pt x="6648" y="6528"/>
                </a:lnTo>
                <a:lnTo>
                  <a:pt x="6735" y="6538"/>
                </a:lnTo>
                <a:lnTo>
                  <a:pt x="6824" y="6529"/>
                </a:lnTo>
                <a:lnTo>
                  <a:pt x="6914" y="6502"/>
                </a:lnTo>
                <a:lnTo>
                  <a:pt x="7000" y="6454"/>
                </a:lnTo>
                <a:lnTo>
                  <a:pt x="7064" y="6404"/>
                </a:lnTo>
                <a:lnTo>
                  <a:pt x="7117" y="6341"/>
                </a:lnTo>
                <a:lnTo>
                  <a:pt x="7160" y="6262"/>
                </a:lnTo>
                <a:lnTo>
                  <a:pt x="7195" y="6160"/>
                </a:lnTo>
                <a:lnTo>
                  <a:pt x="7237" y="6068"/>
                </a:lnTo>
                <a:lnTo>
                  <a:pt x="7297" y="5986"/>
                </a:lnTo>
                <a:lnTo>
                  <a:pt x="7448" y="5832"/>
                </a:lnTo>
                <a:lnTo>
                  <a:pt x="7525" y="5756"/>
                </a:lnTo>
                <a:lnTo>
                  <a:pt x="7595" y="5673"/>
                </a:lnTo>
                <a:lnTo>
                  <a:pt x="7651" y="5583"/>
                </a:lnTo>
                <a:lnTo>
                  <a:pt x="7686" y="5482"/>
                </a:lnTo>
                <a:lnTo>
                  <a:pt x="7694" y="5388"/>
                </a:lnTo>
                <a:lnTo>
                  <a:pt x="7683" y="5297"/>
                </a:lnTo>
                <a:lnTo>
                  <a:pt x="7657" y="5209"/>
                </a:lnTo>
                <a:lnTo>
                  <a:pt x="7620" y="5124"/>
                </a:lnTo>
                <a:lnTo>
                  <a:pt x="7525" y="4958"/>
                </a:lnTo>
                <a:lnTo>
                  <a:pt x="7430" y="4797"/>
                </a:lnTo>
                <a:lnTo>
                  <a:pt x="7370" y="4661"/>
                </a:lnTo>
                <a:lnTo>
                  <a:pt x="7319" y="4518"/>
                </a:lnTo>
                <a:lnTo>
                  <a:pt x="7215" y="4224"/>
                </a:lnTo>
                <a:lnTo>
                  <a:pt x="7198" y="4191"/>
                </a:lnTo>
                <a:lnTo>
                  <a:pt x="7167" y="4167"/>
                </a:lnTo>
                <a:lnTo>
                  <a:pt x="7132" y="4154"/>
                </a:lnTo>
                <a:lnTo>
                  <a:pt x="7103" y="4150"/>
                </a:lnTo>
                <a:lnTo>
                  <a:pt x="6994" y="4134"/>
                </a:lnTo>
                <a:lnTo>
                  <a:pt x="6876" y="4113"/>
                </a:lnTo>
                <a:lnTo>
                  <a:pt x="6622" y="4062"/>
                </a:lnTo>
                <a:lnTo>
                  <a:pt x="6353" y="3997"/>
                </a:lnTo>
                <a:lnTo>
                  <a:pt x="6081" y="3923"/>
                </a:lnTo>
                <a:lnTo>
                  <a:pt x="5820" y="3841"/>
                </a:lnTo>
                <a:lnTo>
                  <a:pt x="5582" y="3751"/>
                </a:lnTo>
                <a:lnTo>
                  <a:pt x="5379" y="3658"/>
                </a:lnTo>
                <a:lnTo>
                  <a:pt x="5294" y="3610"/>
                </a:lnTo>
                <a:lnTo>
                  <a:pt x="5223" y="3562"/>
                </a:lnTo>
                <a:lnTo>
                  <a:pt x="5297" y="3600"/>
                </a:lnTo>
                <a:lnTo>
                  <a:pt x="5388" y="3641"/>
                </a:lnTo>
                <a:lnTo>
                  <a:pt x="5491" y="3683"/>
                </a:lnTo>
                <a:lnTo>
                  <a:pt x="5607" y="3726"/>
                </a:lnTo>
                <a:lnTo>
                  <a:pt x="5862" y="3814"/>
                </a:lnTo>
                <a:lnTo>
                  <a:pt x="6136" y="3899"/>
                </a:lnTo>
                <a:lnTo>
                  <a:pt x="6413" y="3977"/>
                </a:lnTo>
                <a:lnTo>
                  <a:pt x="6673" y="4042"/>
                </a:lnTo>
                <a:lnTo>
                  <a:pt x="6791" y="4070"/>
                </a:lnTo>
                <a:lnTo>
                  <a:pt x="6898" y="4093"/>
                </a:lnTo>
                <a:lnTo>
                  <a:pt x="6993" y="4109"/>
                </a:lnTo>
                <a:lnTo>
                  <a:pt x="7072" y="4121"/>
                </a:lnTo>
                <a:lnTo>
                  <a:pt x="7117" y="4131"/>
                </a:lnTo>
                <a:lnTo>
                  <a:pt x="7158" y="4147"/>
                </a:lnTo>
                <a:lnTo>
                  <a:pt x="7228" y="4199"/>
                </a:lnTo>
                <a:lnTo>
                  <a:pt x="7287" y="4270"/>
                </a:lnTo>
                <a:lnTo>
                  <a:pt x="7343" y="4351"/>
                </a:lnTo>
                <a:lnTo>
                  <a:pt x="7401" y="4432"/>
                </a:lnTo>
                <a:lnTo>
                  <a:pt x="7466" y="4509"/>
                </a:lnTo>
                <a:lnTo>
                  <a:pt x="7546" y="4571"/>
                </a:lnTo>
                <a:lnTo>
                  <a:pt x="7593" y="4595"/>
                </a:lnTo>
                <a:lnTo>
                  <a:pt x="7646" y="4612"/>
                </a:lnTo>
                <a:lnTo>
                  <a:pt x="7725" y="4628"/>
                </a:lnTo>
                <a:lnTo>
                  <a:pt x="7805" y="4626"/>
                </a:lnTo>
                <a:lnTo>
                  <a:pt x="7875" y="4599"/>
                </a:lnTo>
                <a:lnTo>
                  <a:pt x="7907" y="4574"/>
                </a:lnTo>
                <a:lnTo>
                  <a:pt x="7932" y="4540"/>
                </a:lnTo>
                <a:lnTo>
                  <a:pt x="7966" y="4454"/>
                </a:lnTo>
                <a:lnTo>
                  <a:pt x="7976" y="4366"/>
                </a:lnTo>
                <a:lnTo>
                  <a:pt x="7971" y="4278"/>
                </a:lnTo>
                <a:lnTo>
                  <a:pt x="7954" y="4192"/>
                </a:lnTo>
                <a:lnTo>
                  <a:pt x="7901" y="3969"/>
                </a:lnTo>
                <a:lnTo>
                  <a:pt x="7866" y="3747"/>
                </a:lnTo>
                <a:lnTo>
                  <a:pt x="7821" y="3302"/>
                </a:lnTo>
                <a:lnTo>
                  <a:pt x="7779" y="2860"/>
                </a:lnTo>
                <a:lnTo>
                  <a:pt x="7745" y="2640"/>
                </a:lnTo>
                <a:lnTo>
                  <a:pt x="7697" y="2421"/>
                </a:lnTo>
                <a:lnTo>
                  <a:pt x="7618" y="2422"/>
                </a:lnTo>
                <a:lnTo>
                  <a:pt x="7540" y="2431"/>
                </a:lnTo>
                <a:lnTo>
                  <a:pt x="7392" y="2470"/>
                </a:lnTo>
                <a:lnTo>
                  <a:pt x="7103" y="2575"/>
                </a:lnTo>
                <a:lnTo>
                  <a:pt x="6909" y="2609"/>
                </a:lnTo>
                <a:lnTo>
                  <a:pt x="6714" y="2616"/>
                </a:lnTo>
                <a:lnTo>
                  <a:pt x="6518" y="2618"/>
                </a:lnTo>
                <a:lnTo>
                  <a:pt x="6325" y="2635"/>
                </a:lnTo>
                <a:lnTo>
                  <a:pt x="6381" y="2597"/>
                </a:lnTo>
                <a:lnTo>
                  <a:pt x="6439" y="2577"/>
                </a:lnTo>
                <a:lnTo>
                  <a:pt x="6561" y="2573"/>
                </a:lnTo>
                <a:lnTo>
                  <a:pt x="6686" y="2582"/>
                </a:lnTo>
                <a:lnTo>
                  <a:pt x="6746" y="2578"/>
                </a:lnTo>
                <a:lnTo>
                  <a:pt x="6805" y="2563"/>
                </a:lnTo>
                <a:lnTo>
                  <a:pt x="7129" y="2457"/>
                </a:lnTo>
                <a:lnTo>
                  <a:pt x="7461" y="2357"/>
                </a:lnTo>
                <a:lnTo>
                  <a:pt x="7642" y="2309"/>
                </a:lnTo>
                <a:lnTo>
                  <a:pt x="7723" y="2268"/>
                </a:lnTo>
                <a:lnTo>
                  <a:pt x="7754" y="2240"/>
                </a:lnTo>
                <a:lnTo>
                  <a:pt x="7778" y="2205"/>
                </a:lnTo>
                <a:lnTo>
                  <a:pt x="8209" y="1181"/>
                </a:lnTo>
                <a:lnTo>
                  <a:pt x="8304" y="940"/>
                </a:lnTo>
                <a:lnTo>
                  <a:pt x="8383" y="697"/>
                </a:lnTo>
                <a:lnTo>
                  <a:pt x="8430" y="450"/>
                </a:lnTo>
                <a:lnTo>
                  <a:pt x="8438" y="324"/>
                </a:lnTo>
                <a:lnTo>
                  <a:pt x="8434" y="198"/>
                </a:lnTo>
                <a:lnTo>
                  <a:pt x="8424" y="135"/>
                </a:lnTo>
                <a:lnTo>
                  <a:pt x="8402" y="82"/>
                </a:lnTo>
                <a:lnTo>
                  <a:pt x="8370" y="42"/>
                </a:lnTo>
                <a:lnTo>
                  <a:pt x="8332" y="15"/>
                </a:lnTo>
                <a:lnTo>
                  <a:pt x="8287" y="0"/>
                </a:lnTo>
                <a:lnTo>
                  <a:pt x="8238" y="0"/>
                </a:lnTo>
                <a:lnTo>
                  <a:pt x="8188" y="15"/>
                </a:lnTo>
                <a:lnTo>
                  <a:pt x="8136" y="45"/>
                </a:lnTo>
                <a:lnTo>
                  <a:pt x="7896" y="243"/>
                </a:lnTo>
                <a:lnTo>
                  <a:pt x="7666" y="440"/>
                </a:lnTo>
                <a:lnTo>
                  <a:pt x="7429" y="631"/>
                </a:lnTo>
                <a:lnTo>
                  <a:pt x="7301" y="723"/>
                </a:lnTo>
                <a:lnTo>
                  <a:pt x="7164" y="813"/>
                </a:lnTo>
                <a:lnTo>
                  <a:pt x="7030" y="880"/>
                </a:lnTo>
                <a:lnTo>
                  <a:pt x="6893" y="935"/>
                </a:lnTo>
                <a:lnTo>
                  <a:pt x="6622" y="1026"/>
                </a:lnTo>
                <a:lnTo>
                  <a:pt x="6472" y="1068"/>
                </a:lnTo>
                <a:lnTo>
                  <a:pt x="6317" y="1099"/>
                </a:lnTo>
                <a:lnTo>
                  <a:pt x="5996" y="1140"/>
                </a:lnTo>
                <a:lnTo>
                  <a:pt x="5909" y="1172"/>
                </a:lnTo>
                <a:lnTo>
                  <a:pt x="5824" y="1212"/>
                </a:lnTo>
                <a:lnTo>
                  <a:pt x="5644" y="1254"/>
                </a:lnTo>
                <a:lnTo>
                  <a:pt x="5465" y="1272"/>
                </a:lnTo>
                <a:lnTo>
                  <a:pt x="5387" y="1279"/>
                </a:lnTo>
                <a:lnTo>
                  <a:pt x="5310" y="1296"/>
                </a:lnTo>
                <a:lnTo>
                  <a:pt x="5165" y="1353"/>
                </a:lnTo>
                <a:lnTo>
                  <a:pt x="5025" y="1421"/>
                </a:lnTo>
                <a:lnTo>
                  <a:pt x="4882" y="1479"/>
                </a:lnTo>
                <a:lnTo>
                  <a:pt x="4631" y="1575"/>
                </a:lnTo>
                <a:lnTo>
                  <a:pt x="4384" y="1682"/>
                </a:lnTo>
                <a:lnTo>
                  <a:pt x="4143" y="1802"/>
                </a:lnTo>
                <a:lnTo>
                  <a:pt x="3909" y="193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52" name="Freeform 13">
            <a:extLst>
              <a:ext uri="{FF2B5EF4-FFF2-40B4-BE49-F238E27FC236}">
                <a16:creationId xmlns:a16="http://schemas.microsoft.com/office/drawing/2014/main" id="{5E4DDAC5-C60B-C74A-86FF-235D5EA5F586}"/>
              </a:ext>
            </a:extLst>
          </p:cNvPr>
          <p:cNvSpPr>
            <a:spLocks/>
          </p:cNvSpPr>
          <p:nvPr/>
        </p:nvSpPr>
        <p:spPr bwMode="auto">
          <a:xfrm>
            <a:off x="10374660" y="3446934"/>
            <a:ext cx="57150" cy="196850"/>
          </a:xfrm>
          <a:custGeom>
            <a:avLst/>
            <a:gdLst>
              <a:gd name="T0" fmla="*/ 0 w 364"/>
              <a:gd name="T1" fmla="*/ 0 h 1238"/>
              <a:gd name="T2" fmla="*/ 0 w 364"/>
              <a:gd name="T3" fmla="*/ 0 h 1238"/>
              <a:gd name="T4" fmla="*/ 0 w 364"/>
              <a:gd name="T5" fmla="*/ 0 h 1238"/>
              <a:gd name="T6" fmla="*/ 0 w 364"/>
              <a:gd name="T7" fmla="*/ 0 h 1238"/>
              <a:gd name="T8" fmla="*/ 0 w 364"/>
              <a:gd name="T9" fmla="*/ 0 h 1238"/>
              <a:gd name="T10" fmla="*/ 0 w 364"/>
              <a:gd name="T11" fmla="*/ 0 h 1238"/>
              <a:gd name="T12" fmla="*/ 0 w 364"/>
              <a:gd name="T13" fmla="*/ 0 h 1238"/>
              <a:gd name="T14" fmla="*/ 0 w 364"/>
              <a:gd name="T15" fmla="*/ 0 h 1238"/>
              <a:gd name="T16" fmla="*/ 0 w 364"/>
              <a:gd name="T17" fmla="*/ 0 h 1238"/>
              <a:gd name="T18" fmla="*/ 0 w 364"/>
              <a:gd name="T19" fmla="*/ 1 h 1238"/>
              <a:gd name="T20" fmla="*/ 0 w 364"/>
              <a:gd name="T21" fmla="*/ 1 h 1238"/>
              <a:gd name="T22" fmla="*/ 0 w 364"/>
              <a:gd name="T23" fmla="*/ 1 h 1238"/>
              <a:gd name="T24" fmla="*/ 0 w 364"/>
              <a:gd name="T25" fmla="*/ 1 h 1238"/>
              <a:gd name="T26" fmla="*/ 0 w 364"/>
              <a:gd name="T27" fmla="*/ 1 h 1238"/>
              <a:gd name="T28" fmla="*/ 0 w 364"/>
              <a:gd name="T29" fmla="*/ 1 h 1238"/>
              <a:gd name="T30" fmla="*/ 0 w 364"/>
              <a:gd name="T31" fmla="*/ 1 h 1238"/>
              <a:gd name="T32" fmla="*/ 0 w 364"/>
              <a:gd name="T33" fmla="*/ 1 h 1238"/>
              <a:gd name="T34" fmla="*/ 0 w 364"/>
              <a:gd name="T35" fmla="*/ 1 h 1238"/>
              <a:gd name="T36" fmla="*/ 0 w 364"/>
              <a:gd name="T37" fmla="*/ 1 h 1238"/>
              <a:gd name="T38" fmla="*/ 0 w 364"/>
              <a:gd name="T39" fmla="*/ 1 h 1238"/>
              <a:gd name="T40" fmla="*/ 0 w 364"/>
              <a:gd name="T41" fmla="*/ 1 h 1238"/>
              <a:gd name="T42" fmla="*/ 0 w 364"/>
              <a:gd name="T43" fmla="*/ 1 h 1238"/>
              <a:gd name="T44" fmla="*/ 0 w 364"/>
              <a:gd name="T45" fmla="*/ 1 h 1238"/>
              <a:gd name="T46" fmla="*/ 0 w 364"/>
              <a:gd name="T47" fmla="*/ 0 h 1238"/>
              <a:gd name="T48" fmla="*/ 0 w 364"/>
              <a:gd name="T49" fmla="*/ 0 h 1238"/>
              <a:gd name="T50" fmla="*/ 0 w 364"/>
              <a:gd name="T51" fmla="*/ 0 h 1238"/>
              <a:gd name="T52" fmla="*/ 0 w 364"/>
              <a:gd name="T53" fmla="*/ 0 h 1238"/>
              <a:gd name="T54" fmla="*/ 0 w 364"/>
              <a:gd name="T55" fmla="*/ 0 h 1238"/>
              <a:gd name="T56" fmla="*/ 0 w 364"/>
              <a:gd name="T57" fmla="*/ 0 h 1238"/>
              <a:gd name="T58" fmla="*/ 0 w 364"/>
              <a:gd name="T59" fmla="*/ 0 h 1238"/>
              <a:gd name="T60" fmla="*/ 0 w 364"/>
              <a:gd name="T61" fmla="*/ 0 h 1238"/>
              <a:gd name="T62" fmla="*/ 0 w 364"/>
              <a:gd name="T63" fmla="*/ 0 h 1238"/>
              <a:gd name="T64" fmla="*/ 0 w 364"/>
              <a:gd name="T65" fmla="*/ 0 h 1238"/>
              <a:gd name="T66" fmla="*/ 0 w 364"/>
              <a:gd name="T67" fmla="*/ 0 h 12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1238">
                <a:moveTo>
                  <a:pt x="352" y="13"/>
                </a:moveTo>
                <a:lnTo>
                  <a:pt x="353" y="29"/>
                </a:lnTo>
                <a:lnTo>
                  <a:pt x="354" y="32"/>
                </a:lnTo>
                <a:lnTo>
                  <a:pt x="359" y="17"/>
                </a:lnTo>
                <a:lnTo>
                  <a:pt x="360" y="0"/>
                </a:lnTo>
                <a:lnTo>
                  <a:pt x="357" y="1"/>
                </a:lnTo>
                <a:lnTo>
                  <a:pt x="352" y="13"/>
                </a:lnTo>
                <a:lnTo>
                  <a:pt x="265" y="168"/>
                </a:lnTo>
                <a:lnTo>
                  <a:pt x="188" y="316"/>
                </a:lnTo>
                <a:lnTo>
                  <a:pt x="124" y="462"/>
                </a:lnTo>
                <a:lnTo>
                  <a:pt x="71" y="607"/>
                </a:lnTo>
                <a:lnTo>
                  <a:pt x="33" y="755"/>
                </a:lnTo>
                <a:lnTo>
                  <a:pt x="9" y="908"/>
                </a:lnTo>
                <a:lnTo>
                  <a:pt x="0" y="1068"/>
                </a:lnTo>
                <a:lnTo>
                  <a:pt x="7" y="1238"/>
                </a:lnTo>
                <a:lnTo>
                  <a:pt x="23" y="1154"/>
                </a:lnTo>
                <a:lnTo>
                  <a:pt x="27" y="1076"/>
                </a:lnTo>
                <a:lnTo>
                  <a:pt x="20" y="933"/>
                </a:lnTo>
                <a:lnTo>
                  <a:pt x="23" y="795"/>
                </a:lnTo>
                <a:lnTo>
                  <a:pt x="41" y="723"/>
                </a:lnTo>
                <a:lnTo>
                  <a:pt x="77" y="644"/>
                </a:lnTo>
                <a:lnTo>
                  <a:pt x="111" y="553"/>
                </a:lnTo>
                <a:lnTo>
                  <a:pt x="143" y="470"/>
                </a:lnTo>
                <a:lnTo>
                  <a:pt x="204" y="323"/>
                </a:lnTo>
                <a:lnTo>
                  <a:pt x="270" y="179"/>
                </a:lnTo>
                <a:lnTo>
                  <a:pt x="309" y="100"/>
                </a:lnTo>
                <a:lnTo>
                  <a:pt x="352" y="13"/>
                </a:lnTo>
                <a:lnTo>
                  <a:pt x="353" y="13"/>
                </a:lnTo>
                <a:lnTo>
                  <a:pt x="356" y="24"/>
                </a:lnTo>
                <a:lnTo>
                  <a:pt x="362" y="56"/>
                </a:lnTo>
                <a:lnTo>
                  <a:pt x="364" y="67"/>
                </a:lnTo>
                <a:lnTo>
                  <a:pt x="360" y="50"/>
                </a:lnTo>
                <a:lnTo>
                  <a:pt x="352" y="1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3" name="Freeform 14">
            <a:extLst>
              <a:ext uri="{FF2B5EF4-FFF2-40B4-BE49-F238E27FC236}">
                <a16:creationId xmlns:a16="http://schemas.microsoft.com/office/drawing/2014/main" id="{E6119A88-4ADD-C440-960B-70B48B8D21F9}"/>
              </a:ext>
            </a:extLst>
          </p:cNvPr>
          <p:cNvSpPr>
            <a:spLocks/>
          </p:cNvSpPr>
          <p:nvPr/>
        </p:nvSpPr>
        <p:spPr bwMode="auto">
          <a:xfrm>
            <a:off x="10374660" y="3446934"/>
            <a:ext cx="57150" cy="196850"/>
          </a:xfrm>
          <a:custGeom>
            <a:avLst/>
            <a:gdLst>
              <a:gd name="T0" fmla="*/ 0 w 364"/>
              <a:gd name="T1" fmla="*/ 0 h 1238"/>
              <a:gd name="T2" fmla="*/ 0 w 364"/>
              <a:gd name="T3" fmla="*/ 0 h 1238"/>
              <a:gd name="T4" fmla="*/ 0 w 364"/>
              <a:gd name="T5" fmla="*/ 0 h 1238"/>
              <a:gd name="T6" fmla="*/ 0 w 364"/>
              <a:gd name="T7" fmla="*/ 0 h 1238"/>
              <a:gd name="T8" fmla="*/ 0 w 364"/>
              <a:gd name="T9" fmla="*/ 0 h 1238"/>
              <a:gd name="T10" fmla="*/ 0 w 364"/>
              <a:gd name="T11" fmla="*/ 0 h 1238"/>
              <a:gd name="T12" fmla="*/ 0 w 364"/>
              <a:gd name="T13" fmla="*/ 0 h 1238"/>
              <a:gd name="T14" fmla="*/ 0 w 364"/>
              <a:gd name="T15" fmla="*/ 0 h 1238"/>
              <a:gd name="T16" fmla="*/ 0 w 364"/>
              <a:gd name="T17" fmla="*/ 0 h 1238"/>
              <a:gd name="T18" fmla="*/ 0 w 364"/>
              <a:gd name="T19" fmla="*/ 1 h 1238"/>
              <a:gd name="T20" fmla="*/ 0 w 364"/>
              <a:gd name="T21" fmla="*/ 1 h 1238"/>
              <a:gd name="T22" fmla="*/ 0 w 364"/>
              <a:gd name="T23" fmla="*/ 1 h 1238"/>
              <a:gd name="T24" fmla="*/ 0 w 364"/>
              <a:gd name="T25" fmla="*/ 1 h 1238"/>
              <a:gd name="T26" fmla="*/ 0 w 364"/>
              <a:gd name="T27" fmla="*/ 1 h 1238"/>
              <a:gd name="T28" fmla="*/ 0 w 364"/>
              <a:gd name="T29" fmla="*/ 1 h 1238"/>
              <a:gd name="T30" fmla="*/ 0 w 364"/>
              <a:gd name="T31" fmla="*/ 1 h 1238"/>
              <a:gd name="T32" fmla="*/ 0 w 364"/>
              <a:gd name="T33" fmla="*/ 1 h 1238"/>
              <a:gd name="T34" fmla="*/ 0 w 364"/>
              <a:gd name="T35" fmla="*/ 1 h 1238"/>
              <a:gd name="T36" fmla="*/ 0 w 364"/>
              <a:gd name="T37" fmla="*/ 1 h 1238"/>
              <a:gd name="T38" fmla="*/ 0 w 364"/>
              <a:gd name="T39" fmla="*/ 1 h 1238"/>
              <a:gd name="T40" fmla="*/ 0 w 364"/>
              <a:gd name="T41" fmla="*/ 1 h 1238"/>
              <a:gd name="T42" fmla="*/ 0 w 364"/>
              <a:gd name="T43" fmla="*/ 1 h 1238"/>
              <a:gd name="T44" fmla="*/ 0 w 364"/>
              <a:gd name="T45" fmla="*/ 1 h 1238"/>
              <a:gd name="T46" fmla="*/ 0 w 364"/>
              <a:gd name="T47" fmla="*/ 0 h 1238"/>
              <a:gd name="T48" fmla="*/ 0 w 364"/>
              <a:gd name="T49" fmla="*/ 0 h 1238"/>
              <a:gd name="T50" fmla="*/ 0 w 364"/>
              <a:gd name="T51" fmla="*/ 0 h 1238"/>
              <a:gd name="T52" fmla="*/ 0 w 364"/>
              <a:gd name="T53" fmla="*/ 0 h 1238"/>
              <a:gd name="T54" fmla="*/ 0 w 364"/>
              <a:gd name="T55" fmla="*/ 0 h 1238"/>
              <a:gd name="T56" fmla="*/ 0 w 364"/>
              <a:gd name="T57" fmla="*/ 0 h 1238"/>
              <a:gd name="T58" fmla="*/ 0 w 364"/>
              <a:gd name="T59" fmla="*/ 0 h 1238"/>
              <a:gd name="T60" fmla="*/ 0 w 364"/>
              <a:gd name="T61" fmla="*/ 0 h 1238"/>
              <a:gd name="T62" fmla="*/ 0 w 364"/>
              <a:gd name="T63" fmla="*/ 0 h 1238"/>
              <a:gd name="T64" fmla="*/ 0 w 364"/>
              <a:gd name="T65" fmla="*/ 0 h 1238"/>
              <a:gd name="T66" fmla="*/ 0 w 364"/>
              <a:gd name="T67" fmla="*/ 0 h 12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1238">
                <a:moveTo>
                  <a:pt x="352" y="13"/>
                </a:moveTo>
                <a:lnTo>
                  <a:pt x="353" y="29"/>
                </a:lnTo>
                <a:lnTo>
                  <a:pt x="354" y="32"/>
                </a:lnTo>
                <a:lnTo>
                  <a:pt x="359" y="17"/>
                </a:lnTo>
                <a:lnTo>
                  <a:pt x="360" y="0"/>
                </a:lnTo>
                <a:lnTo>
                  <a:pt x="357" y="1"/>
                </a:lnTo>
                <a:lnTo>
                  <a:pt x="352" y="13"/>
                </a:lnTo>
                <a:lnTo>
                  <a:pt x="265" y="168"/>
                </a:lnTo>
                <a:lnTo>
                  <a:pt x="188" y="316"/>
                </a:lnTo>
                <a:lnTo>
                  <a:pt x="124" y="462"/>
                </a:lnTo>
                <a:lnTo>
                  <a:pt x="71" y="607"/>
                </a:lnTo>
                <a:lnTo>
                  <a:pt x="33" y="755"/>
                </a:lnTo>
                <a:lnTo>
                  <a:pt x="9" y="908"/>
                </a:lnTo>
                <a:lnTo>
                  <a:pt x="0" y="1068"/>
                </a:lnTo>
                <a:lnTo>
                  <a:pt x="7" y="1238"/>
                </a:lnTo>
                <a:lnTo>
                  <a:pt x="23" y="1154"/>
                </a:lnTo>
                <a:lnTo>
                  <a:pt x="27" y="1076"/>
                </a:lnTo>
                <a:lnTo>
                  <a:pt x="20" y="933"/>
                </a:lnTo>
                <a:lnTo>
                  <a:pt x="23" y="795"/>
                </a:lnTo>
                <a:lnTo>
                  <a:pt x="41" y="723"/>
                </a:lnTo>
                <a:lnTo>
                  <a:pt x="77" y="644"/>
                </a:lnTo>
                <a:lnTo>
                  <a:pt x="111" y="553"/>
                </a:lnTo>
                <a:lnTo>
                  <a:pt x="143" y="470"/>
                </a:lnTo>
                <a:lnTo>
                  <a:pt x="204" y="323"/>
                </a:lnTo>
                <a:lnTo>
                  <a:pt x="270" y="179"/>
                </a:lnTo>
                <a:lnTo>
                  <a:pt x="309" y="100"/>
                </a:lnTo>
                <a:lnTo>
                  <a:pt x="352" y="13"/>
                </a:lnTo>
                <a:lnTo>
                  <a:pt x="353" y="13"/>
                </a:lnTo>
                <a:lnTo>
                  <a:pt x="356" y="24"/>
                </a:lnTo>
                <a:lnTo>
                  <a:pt x="362" y="56"/>
                </a:lnTo>
                <a:lnTo>
                  <a:pt x="364" y="67"/>
                </a:lnTo>
                <a:lnTo>
                  <a:pt x="360" y="50"/>
                </a:lnTo>
                <a:lnTo>
                  <a:pt x="352" y="1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54" name="Freeform 15">
            <a:extLst>
              <a:ext uri="{FF2B5EF4-FFF2-40B4-BE49-F238E27FC236}">
                <a16:creationId xmlns:a16="http://schemas.microsoft.com/office/drawing/2014/main" id="{187B9D49-95E8-2B49-B81E-3304A9DDE13E}"/>
              </a:ext>
            </a:extLst>
          </p:cNvPr>
          <p:cNvSpPr>
            <a:spLocks/>
          </p:cNvSpPr>
          <p:nvPr/>
        </p:nvSpPr>
        <p:spPr bwMode="auto">
          <a:xfrm>
            <a:off x="9595197" y="3569171"/>
            <a:ext cx="92075" cy="30163"/>
          </a:xfrm>
          <a:custGeom>
            <a:avLst/>
            <a:gdLst>
              <a:gd name="T0" fmla="*/ 0 w 582"/>
              <a:gd name="T1" fmla="*/ 0 h 191"/>
              <a:gd name="T2" fmla="*/ 0 w 582"/>
              <a:gd name="T3" fmla="*/ 0 h 191"/>
              <a:gd name="T4" fmla="*/ 0 w 582"/>
              <a:gd name="T5" fmla="*/ 0 h 191"/>
              <a:gd name="T6" fmla="*/ 0 w 582"/>
              <a:gd name="T7" fmla="*/ 0 h 191"/>
              <a:gd name="T8" fmla="*/ 0 w 582"/>
              <a:gd name="T9" fmla="*/ 0 h 191"/>
              <a:gd name="T10" fmla="*/ 0 w 582"/>
              <a:gd name="T11" fmla="*/ 0 h 191"/>
              <a:gd name="T12" fmla="*/ 0 w 582"/>
              <a:gd name="T13" fmla="*/ 0 h 191"/>
              <a:gd name="T14" fmla="*/ 0 w 582"/>
              <a:gd name="T15" fmla="*/ 0 h 191"/>
              <a:gd name="T16" fmla="*/ 1 w 582"/>
              <a:gd name="T17" fmla="*/ 0 h 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2" h="191">
                <a:moveTo>
                  <a:pt x="0" y="0"/>
                </a:moveTo>
                <a:lnTo>
                  <a:pt x="19" y="30"/>
                </a:lnTo>
                <a:lnTo>
                  <a:pt x="67" y="67"/>
                </a:lnTo>
                <a:lnTo>
                  <a:pt x="140" y="106"/>
                </a:lnTo>
                <a:lnTo>
                  <a:pt x="228" y="144"/>
                </a:lnTo>
                <a:lnTo>
                  <a:pt x="324" y="174"/>
                </a:lnTo>
                <a:lnTo>
                  <a:pt x="420" y="191"/>
                </a:lnTo>
                <a:lnTo>
                  <a:pt x="508" y="191"/>
                </a:lnTo>
                <a:lnTo>
                  <a:pt x="582" y="16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55" name="Freeform 16">
            <a:extLst>
              <a:ext uri="{FF2B5EF4-FFF2-40B4-BE49-F238E27FC236}">
                <a16:creationId xmlns:a16="http://schemas.microsoft.com/office/drawing/2014/main" id="{0316709D-683D-844A-A685-A24699BC7CA1}"/>
              </a:ext>
            </a:extLst>
          </p:cNvPr>
          <p:cNvSpPr>
            <a:spLocks/>
          </p:cNvSpPr>
          <p:nvPr/>
        </p:nvSpPr>
        <p:spPr bwMode="auto">
          <a:xfrm>
            <a:off x="10641360" y="3685059"/>
            <a:ext cx="160338" cy="7938"/>
          </a:xfrm>
          <a:custGeom>
            <a:avLst/>
            <a:gdLst>
              <a:gd name="T0" fmla="*/ 0 w 1013"/>
              <a:gd name="T1" fmla="*/ 0 h 48"/>
              <a:gd name="T2" fmla="*/ 0 w 1013"/>
              <a:gd name="T3" fmla="*/ 0 h 48"/>
              <a:gd name="T4" fmla="*/ 0 w 1013"/>
              <a:gd name="T5" fmla="*/ 0 h 48"/>
              <a:gd name="T6" fmla="*/ 0 w 1013"/>
              <a:gd name="T7" fmla="*/ 0 h 48"/>
              <a:gd name="T8" fmla="*/ 1 w 1013"/>
              <a:gd name="T9" fmla="*/ 0 h 48"/>
              <a:gd name="T10" fmla="*/ 1 w 1013"/>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3" h="48">
                <a:moveTo>
                  <a:pt x="0" y="18"/>
                </a:moveTo>
                <a:lnTo>
                  <a:pt x="128" y="39"/>
                </a:lnTo>
                <a:lnTo>
                  <a:pt x="255" y="48"/>
                </a:lnTo>
                <a:lnTo>
                  <a:pt x="512" y="38"/>
                </a:lnTo>
                <a:lnTo>
                  <a:pt x="766" y="14"/>
                </a:lnTo>
                <a:lnTo>
                  <a:pt x="101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56" name="Freeform 17">
            <a:extLst>
              <a:ext uri="{FF2B5EF4-FFF2-40B4-BE49-F238E27FC236}">
                <a16:creationId xmlns:a16="http://schemas.microsoft.com/office/drawing/2014/main" id="{5C9C036B-AB62-C34F-8D31-0D1DFEC94E00}"/>
              </a:ext>
            </a:extLst>
          </p:cNvPr>
          <p:cNvSpPr>
            <a:spLocks/>
          </p:cNvSpPr>
          <p:nvPr/>
        </p:nvSpPr>
        <p:spPr bwMode="auto">
          <a:xfrm>
            <a:off x="10247660" y="4166071"/>
            <a:ext cx="115888" cy="152400"/>
          </a:xfrm>
          <a:custGeom>
            <a:avLst/>
            <a:gdLst>
              <a:gd name="T0" fmla="*/ 1 w 731"/>
              <a:gd name="T1" fmla="*/ 1 h 959"/>
              <a:gd name="T2" fmla="*/ 1 w 731"/>
              <a:gd name="T3" fmla="*/ 1 h 959"/>
              <a:gd name="T4" fmla="*/ 1 w 731"/>
              <a:gd name="T5" fmla="*/ 1 h 959"/>
              <a:gd name="T6" fmla="*/ 1 w 731"/>
              <a:gd name="T7" fmla="*/ 1 h 959"/>
              <a:gd name="T8" fmla="*/ 1 w 731"/>
              <a:gd name="T9" fmla="*/ 1 h 959"/>
              <a:gd name="T10" fmla="*/ 0 w 731"/>
              <a:gd name="T11" fmla="*/ 1 h 959"/>
              <a:gd name="T12" fmla="*/ 0 w 731"/>
              <a:gd name="T13" fmla="*/ 1 h 959"/>
              <a:gd name="T14" fmla="*/ 0 w 731"/>
              <a:gd name="T15" fmla="*/ 0 h 959"/>
              <a:gd name="T16" fmla="*/ 0 w 731"/>
              <a:gd name="T17" fmla="*/ 0 h 959"/>
              <a:gd name="T18" fmla="*/ 0 w 731"/>
              <a:gd name="T19" fmla="*/ 0 h 959"/>
              <a:gd name="T20" fmla="*/ 0 w 731"/>
              <a:gd name="T21" fmla="*/ 0 h 959"/>
              <a:gd name="T22" fmla="*/ 0 w 731"/>
              <a:gd name="T23" fmla="*/ 0 h 959"/>
              <a:gd name="T24" fmla="*/ 0 w 731"/>
              <a:gd name="T25" fmla="*/ 0 h 959"/>
              <a:gd name="T26" fmla="*/ 0 w 731"/>
              <a:gd name="T27" fmla="*/ 0 h 959"/>
              <a:gd name="T28" fmla="*/ 0 w 731"/>
              <a:gd name="T29" fmla="*/ 0 h 959"/>
              <a:gd name="T30" fmla="*/ 0 w 731"/>
              <a:gd name="T31" fmla="*/ 0 h 959"/>
              <a:gd name="T32" fmla="*/ 0 w 731"/>
              <a:gd name="T33" fmla="*/ 0 h 959"/>
              <a:gd name="T34" fmla="*/ 0 w 731"/>
              <a:gd name="T35" fmla="*/ 0 h 959"/>
              <a:gd name="T36" fmla="*/ 0 w 731"/>
              <a:gd name="T37" fmla="*/ 0 h 959"/>
              <a:gd name="T38" fmla="*/ 0 w 731"/>
              <a:gd name="T39" fmla="*/ 0 h 9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31" h="959">
                <a:moveTo>
                  <a:pt x="731" y="959"/>
                </a:moveTo>
                <a:lnTo>
                  <a:pt x="709" y="920"/>
                </a:lnTo>
                <a:lnTo>
                  <a:pt x="680" y="870"/>
                </a:lnTo>
                <a:lnTo>
                  <a:pt x="646" y="813"/>
                </a:lnTo>
                <a:lnTo>
                  <a:pt x="606" y="750"/>
                </a:lnTo>
                <a:lnTo>
                  <a:pt x="515" y="610"/>
                </a:lnTo>
                <a:lnTo>
                  <a:pt x="412" y="462"/>
                </a:lnTo>
                <a:lnTo>
                  <a:pt x="306" y="317"/>
                </a:lnTo>
                <a:lnTo>
                  <a:pt x="204" y="188"/>
                </a:lnTo>
                <a:lnTo>
                  <a:pt x="155" y="132"/>
                </a:lnTo>
                <a:lnTo>
                  <a:pt x="111" y="84"/>
                </a:lnTo>
                <a:lnTo>
                  <a:pt x="72" y="46"/>
                </a:lnTo>
                <a:lnTo>
                  <a:pt x="37" y="19"/>
                </a:lnTo>
                <a:lnTo>
                  <a:pt x="22" y="15"/>
                </a:lnTo>
                <a:lnTo>
                  <a:pt x="10" y="19"/>
                </a:lnTo>
                <a:lnTo>
                  <a:pt x="3" y="16"/>
                </a:lnTo>
                <a:lnTo>
                  <a:pt x="0" y="0"/>
                </a:lnTo>
                <a:lnTo>
                  <a:pt x="2" y="16"/>
                </a:lnTo>
                <a:lnTo>
                  <a:pt x="9" y="25"/>
                </a:lnTo>
                <a:lnTo>
                  <a:pt x="37" y="3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57" name="Freeform 18">
            <a:extLst>
              <a:ext uri="{FF2B5EF4-FFF2-40B4-BE49-F238E27FC236}">
                <a16:creationId xmlns:a16="http://schemas.microsoft.com/office/drawing/2014/main" id="{AA42F70D-80E1-E44D-BE19-C648DAED20AA}"/>
              </a:ext>
            </a:extLst>
          </p:cNvPr>
          <p:cNvSpPr>
            <a:spLocks/>
          </p:cNvSpPr>
          <p:nvPr/>
        </p:nvSpPr>
        <p:spPr bwMode="auto">
          <a:xfrm>
            <a:off x="9677747" y="3834284"/>
            <a:ext cx="193675" cy="152400"/>
          </a:xfrm>
          <a:custGeom>
            <a:avLst/>
            <a:gdLst>
              <a:gd name="T0" fmla="*/ 0 w 1221"/>
              <a:gd name="T1" fmla="*/ 0 h 959"/>
              <a:gd name="T2" fmla="*/ 0 w 1221"/>
              <a:gd name="T3" fmla="*/ 0 h 959"/>
              <a:gd name="T4" fmla="*/ 0 w 1221"/>
              <a:gd name="T5" fmla="*/ 0 h 959"/>
              <a:gd name="T6" fmla="*/ 0 w 1221"/>
              <a:gd name="T7" fmla="*/ 0 h 959"/>
              <a:gd name="T8" fmla="*/ 1 w 1221"/>
              <a:gd name="T9" fmla="*/ 0 h 959"/>
              <a:gd name="T10" fmla="*/ 1 w 1221"/>
              <a:gd name="T11" fmla="*/ 0 h 959"/>
              <a:gd name="T12" fmla="*/ 1 w 1221"/>
              <a:gd name="T13" fmla="*/ 0 h 959"/>
              <a:gd name="T14" fmla="*/ 1 w 1221"/>
              <a:gd name="T15" fmla="*/ 1 h 959"/>
              <a:gd name="T16" fmla="*/ 1 w 1221"/>
              <a:gd name="T17" fmla="*/ 1 h 959"/>
              <a:gd name="T18" fmla="*/ 1 w 1221"/>
              <a:gd name="T19" fmla="*/ 1 h 959"/>
              <a:gd name="T20" fmla="*/ 1 w 1221"/>
              <a:gd name="T21" fmla="*/ 1 h 959"/>
              <a:gd name="T22" fmla="*/ 1 w 1221"/>
              <a:gd name="T23" fmla="*/ 1 h 959"/>
              <a:gd name="T24" fmla="*/ 1 w 1221"/>
              <a:gd name="T25" fmla="*/ 1 h 959"/>
              <a:gd name="T26" fmla="*/ 1 w 1221"/>
              <a:gd name="T27" fmla="*/ 1 h 959"/>
              <a:gd name="T28" fmla="*/ 1 w 1221"/>
              <a:gd name="T29" fmla="*/ 1 h 9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21" h="959">
                <a:moveTo>
                  <a:pt x="0" y="0"/>
                </a:moveTo>
                <a:lnTo>
                  <a:pt x="275" y="76"/>
                </a:lnTo>
                <a:lnTo>
                  <a:pt x="401" y="119"/>
                </a:lnTo>
                <a:lnTo>
                  <a:pt x="521" y="168"/>
                </a:lnTo>
                <a:lnTo>
                  <a:pt x="635" y="228"/>
                </a:lnTo>
                <a:lnTo>
                  <a:pt x="742" y="302"/>
                </a:lnTo>
                <a:lnTo>
                  <a:pt x="843" y="395"/>
                </a:lnTo>
                <a:lnTo>
                  <a:pt x="940" y="507"/>
                </a:lnTo>
                <a:lnTo>
                  <a:pt x="969" y="556"/>
                </a:lnTo>
                <a:lnTo>
                  <a:pt x="999" y="621"/>
                </a:lnTo>
                <a:lnTo>
                  <a:pt x="1062" y="772"/>
                </a:lnTo>
                <a:lnTo>
                  <a:pt x="1098" y="843"/>
                </a:lnTo>
                <a:lnTo>
                  <a:pt x="1135" y="903"/>
                </a:lnTo>
                <a:lnTo>
                  <a:pt x="1177" y="944"/>
                </a:lnTo>
                <a:lnTo>
                  <a:pt x="1221" y="95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58" name="Freeform 19">
            <a:extLst>
              <a:ext uri="{FF2B5EF4-FFF2-40B4-BE49-F238E27FC236}">
                <a16:creationId xmlns:a16="http://schemas.microsoft.com/office/drawing/2014/main" id="{A70C67BA-8EEC-9841-B55E-5D308192C5CE}"/>
              </a:ext>
            </a:extLst>
          </p:cNvPr>
          <p:cNvSpPr>
            <a:spLocks/>
          </p:cNvSpPr>
          <p:nvPr/>
        </p:nvSpPr>
        <p:spPr bwMode="auto">
          <a:xfrm>
            <a:off x="9585672" y="2632546"/>
            <a:ext cx="1084263" cy="598488"/>
          </a:xfrm>
          <a:custGeom>
            <a:avLst/>
            <a:gdLst>
              <a:gd name="T0" fmla="*/ 0 w 6831"/>
              <a:gd name="T1" fmla="*/ 2 h 3767"/>
              <a:gd name="T2" fmla="*/ 0 w 6831"/>
              <a:gd name="T3" fmla="*/ 2 h 3767"/>
              <a:gd name="T4" fmla="*/ 0 w 6831"/>
              <a:gd name="T5" fmla="*/ 3 h 3767"/>
              <a:gd name="T6" fmla="*/ 0 w 6831"/>
              <a:gd name="T7" fmla="*/ 3 h 3767"/>
              <a:gd name="T8" fmla="*/ 0 w 6831"/>
              <a:gd name="T9" fmla="*/ 3 h 3767"/>
              <a:gd name="T10" fmla="*/ 0 w 6831"/>
              <a:gd name="T11" fmla="*/ 3 h 3767"/>
              <a:gd name="T12" fmla="*/ 0 w 6831"/>
              <a:gd name="T13" fmla="*/ 3 h 3767"/>
              <a:gd name="T14" fmla="*/ 0 w 6831"/>
              <a:gd name="T15" fmla="*/ 3 h 3767"/>
              <a:gd name="T16" fmla="*/ 0 w 6831"/>
              <a:gd name="T17" fmla="*/ 4 h 3767"/>
              <a:gd name="T18" fmla="*/ 1 w 6831"/>
              <a:gd name="T19" fmla="*/ 4 h 3767"/>
              <a:gd name="T20" fmla="*/ 1 w 6831"/>
              <a:gd name="T21" fmla="*/ 4 h 3767"/>
              <a:gd name="T22" fmla="*/ 1 w 6831"/>
              <a:gd name="T23" fmla="*/ 4 h 3767"/>
              <a:gd name="T24" fmla="*/ 1 w 6831"/>
              <a:gd name="T25" fmla="*/ 4 h 3767"/>
              <a:gd name="T26" fmla="*/ 2 w 6831"/>
              <a:gd name="T27" fmla="*/ 4 h 3767"/>
              <a:gd name="T28" fmla="*/ 2 w 6831"/>
              <a:gd name="T29" fmla="*/ 4 h 3767"/>
              <a:gd name="T30" fmla="*/ 2 w 6831"/>
              <a:gd name="T31" fmla="*/ 3 h 3767"/>
              <a:gd name="T32" fmla="*/ 2 w 6831"/>
              <a:gd name="T33" fmla="*/ 3 h 3767"/>
              <a:gd name="T34" fmla="*/ 2 w 6831"/>
              <a:gd name="T35" fmla="*/ 3 h 3767"/>
              <a:gd name="T36" fmla="*/ 3 w 6831"/>
              <a:gd name="T37" fmla="*/ 3 h 3767"/>
              <a:gd name="T38" fmla="*/ 3 w 6831"/>
              <a:gd name="T39" fmla="*/ 3 h 3767"/>
              <a:gd name="T40" fmla="*/ 3 w 6831"/>
              <a:gd name="T41" fmla="*/ 3 h 3767"/>
              <a:gd name="T42" fmla="*/ 3 w 6831"/>
              <a:gd name="T43" fmla="*/ 3 h 3767"/>
              <a:gd name="T44" fmla="*/ 4 w 6831"/>
              <a:gd name="T45" fmla="*/ 2 h 3767"/>
              <a:gd name="T46" fmla="*/ 4 w 6831"/>
              <a:gd name="T47" fmla="*/ 2 h 3767"/>
              <a:gd name="T48" fmla="*/ 4 w 6831"/>
              <a:gd name="T49" fmla="*/ 2 h 3767"/>
              <a:gd name="T50" fmla="*/ 4 w 6831"/>
              <a:gd name="T51" fmla="*/ 2 h 3767"/>
              <a:gd name="T52" fmla="*/ 5 w 6831"/>
              <a:gd name="T53" fmla="*/ 2 h 3767"/>
              <a:gd name="T54" fmla="*/ 5 w 6831"/>
              <a:gd name="T55" fmla="*/ 2 h 3767"/>
              <a:gd name="T56" fmla="*/ 5 w 6831"/>
              <a:gd name="T57" fmla="*/ 2 h 3767"/>
              <a:gd name="T58" fmla="*/ 6 w 6831"/>
              <a:gd name="T59" fmla="*/ 1 h 3767"/>
              <a:gd name="T60" fmla="*/ 6 w 6831"/>
              <a:gd name="T61" fmla="*/ 1 h 3767"/>
              <a:gd name="T62" fmla="*/ 7 w 6831"/>
              <a:gd name="T63" fmla="*/ 1 h 3767"/>
              <a:gd name="T64" fmla="*/ 7 w 6831"/>
              <a:gd name="T65" fmla="*/ 1 h 3767"/>
              <a:gd name="T66" fmla="*/ 7 w 6831"/>
              <a:gd name="T67" fmla="*/ 1 h 3767"/>
              <a:gd name="T68" fmla="*/ 7 w 6831"/>
              <a:gd name="T69" fmla="*/ 1 h 3767"/>
              <a:gd name="T70" fmla="*/ 6 w 6831"/>
              <a:gd name="T71" fmla="*/ 0 h 3767"/>
              <a:gd name="T72" fmla="*/ 6 w 6831"/>
              <a:gd name="T73" fmla="*/ 0 h 3767"/>
              <a:gd name="T74" fmla="*/ 6 w 6831"/>
              <a:gd name="T75" fmla="*/ 0 h 3767"/>
              <a:gd name="T76" fmla="*/ 6 w 6831"/>
              <a:gd name="T77" fmla="*/ 0 h 3767"/>
              <a:gd name="T78" fmla="*/ 5 w 6831"/>
              <a:gd name="T79" fmla="*/ 0 h 3767"/>
              <a:gd name="T80" fmla="*/ 5 w 6831"/>
              <a:gd name="T81" fmla="*/ 0 h 3767"/>
              <a:gd name="T82" fmla="*/ 4 w 6831"/>
              <a:gd name="T83" fmla="*/ 0 h 3767"/>
              <a:gd name="T84" fmla="*/ 3 w 6831"/>
              <a:gd name="T85" fmla="*/ 0 h 3767"/>
              <a:gd name="T86" fmla="*/ 3 w 6831"/>
              <a:gd name="T87" fmla="*/ 0 h 3767"/>
              <a:gd name="T88" fmla="*/ 3 w 6831"/>
              <a:gd name="T89" fmla="*/ 0 h 3767"/>
              <a:gd name="T90" fmla="*/ 3 w 6831"/>
              <a:gd name="T91" fmla="*/ 0 h 3767"/>
              <a:gd name="T92" fmla="*/ 2 w 6831"/>
              <a:gd name="T93" fmla="*/ 1 h 3767"/>
              <a:gd name="T94" fmla="*/ 2 w 6831"/>
              <a:gd name="T95" fmla="*/ 1 h 3767"/>
              <a:gd name="T96" fmla="*/ 2 w 6831"/>
              <a:gd name="T97" fmla="*/ 1 h 3767"/>
              <a:gd name="T98" fmla="*/ 1 w 6831"/>
              <a:gd name="T99" fmla="*/ 1 h 3767"/>
              <a:gd name="T100" fmla="*/ 1 w 6831"/>
              <a:gd name="T101" fmla="*/ 1 h 3767"/>
              <a:gd name="T102" fmla="*/ 1 w 6831"/>
              <a:gd name="T103" fmla="*/ 1 h 3767"/>
              <a:gd name="T104" fmla="*/ 0 w 6831"/>
              <a:gd name="T105" fmla="*/ 2 h 3767"/>
              <a:gd name="T106" fmla="*/ 0 w 6831"/>
              <a:gd name="T107" fmla="*/ 2 h 3767"/>
              <a:gd name="T108" fmla="*/ 0 w 6831"/>
              <a:gd name="T109" fmla="*/ 2 h 3767"/>
              <a:gd name="T110" fmla="*/ 0 w 6831"/>
              <a:gd name="T111" fmla="*/ 2 h 37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31" h="3767">
                <a:moveTo>
                  <a:pt x="61" y="2002"/>
                </a:moveTo>
                <a:lnTo>
                  <a:pt x="19" y="2069"/>
                </a:lnTo>
                <a:lnTo>
                  <a:pt x="0" y="2138"/>
                </a:lnTo>
                <a:lnTo>
                  <a:pt x="0" y="2208"/>
                </a:lnTo>
                <a:lnTo>
                  <a:pt x="14" y="2280"/>
                </a:lnTo>
                <a:lnTo>
                  <a:pt x="57" y="2424"/>
                </a:lnTo>
                <a:lnTo>
                  <a:pt x="74" y="2496"/>
                </a:lnTo>
                <a:lnTo>
                  <a:pt x="82" y="2566"/>
                </a:lnTo>
                <a:lnTo>
                  <a:pt x="79" y="2613"/>
                </a:lnTo>
                <a:lnTo>
                  <a:pt x="70" y="2672"/>
                </a:lnTo>
                <a:lnTo>
                  <a:pt x="52" y="2800"/>
                </a:lnTo>
                <a:lnTo>
                  <a:pt x="75" y="2800"/>
                </a:lnTo>
                <a:lnTo>
                  <a:pt x="94" y="2807"/>
                </a:lnTo>
                <a:lnTo>
                  <a:pt x="115" y="2831"/>
                </a:lnTo>
                <a:lnTo>
                  <a:pt x="123" y="2860"/>
                </a:lnTo>
                <a:lnTo>
                  <a:pt x="124" y="2883"/>
                </a:lnTo>
                <a:lnTo>
                  <a:pt x="145" y="3045"/>
                </a:lnTo>
                <a:lnTo>
                  <a:pt x="175" y="3200"/>
                </a:lnTo>
                <a:lnTo>
                  <a:pt x="185" y="3216"/>
                </a:lnTo>
                <a:lnTo>
                  <a:pt x="200" y="3225"/>
                </a:lnTo>
                <a:lnTo>
                  <a:pt x="235" y="3231"/>
                </a:lnTo>
                <a:lnTo>
                  <a:pt x="269" y="3237"/>
                </a:lnTo>
                <a:lnTo>
                  <a:pt x="280" y="3247"/>
                </a:lnTo>
                <a:lnTo>
                  <a:pt x="287" y="3262"/>
                </a:lnTo>
                <a:lnTo>
                  <a:pt x="300" y="3368"/>
                </a:lnTo>
                <a:lnTo>
                  <a:pt x="329" y="3469"/>
                </a:lnTo>
                <a:lnTo>
                  <a:pt x="384" y="3560"/>
                </a:lnTo>
                <a:lnTo>
                  <a:pt x="422" y="3598"/>
                </a:lnTo>
                <a:lnTo>
                  <a:pt x="471" y="3632"/>
                </a:lnTo>
                <a:lnTo>
                  <a:pt x="563" y="3681"/>
                </a:lnTo>
                <a:lnTo>
                  <a:pt x="662" y="3722"/>
                </a:lnTo>
                <a:lnTo>
                  <a:pt x="764" y="3751"/>
                </a:lnTo>
                <a:lnTo>
                  <a:pt x="868" y="3767"/>
                </a:lnTo>
                <a:lnTo>
                  <a:pt x="971" y="3766"/>
                </a:lnTo>
                <a:lnTo>
                  <a:pt x="1070" y="3747"/>
                </a:lnTo>
                <a:lnTo>
                  <a:pt x="1164" y="3706"/>
                </a:lnTo>
                <a:lnTo>
                  <a:pt x="1250" y="3641"/>
                </a:lnTo>
                <a:lnTo>
                  <a:pt x="1291" y="3617"/>
                </a:lnTo>
                <a:lnTo>
                  <a:pt x="1338" y="3607"/>
                </a:lnTo>
                <a:lnTo>
                  <a:pt x="1439" y="3617"/>
                </a:lnTo>
                <a:lnTo>
                  <a:pt x="1540" y="3628"/>
                </a:lnTo>
                <a:lnTo>
                  <a:pt x="1587" y="3621"/>
                </a:lnTo>
                <a:lnTo>
                  <a:pt x="1629" y="3599"/>
                </a:lnTo>
                <a:lnTo>
                  <a:pt x="1698" y="3509"/>
                </a:lnTo>
                <a:lnTo>
                  <a:pt x="1735" y="3463"/>
                </a:lnTo>
                <a:lnTo>
                  <a:pt x="1782" y="3426"/>
                </a:lnTo>
                <a:lnTo>
                  <a:pt x="1891" y="3380"/>
                </a:lnTo>
                <a:lnTo>
                  <a:pt x="1998" y="3341"/>
                </a:lnTo>
                <a:lnTo>
                  <a:pt x="2099" y="3295"/>
                </a:lnTo>
                <a:lnTo>
                  <a:pt x="2191" y="3232"/>
                </a:lnTo>
                <a:lnTo>
                  <a:pt x="2204" y="3194"/>
                </a:lnTo>
                <a:lnTo>
                  <a:pt x="2201" y="3149"/>
                </a:lnTo>
                <a:lnTo>
                  <a:pt x="2279" y="3159"/>
                </a:lnTo>
                <a:lnTo>
                  <a:pt x="2356" y="3144"/>
                </a:lnTo>
                <a:lnTo>
                  <a:pt x="2427" y="3115"/>
                </a:lnTo>
                <a:lnTo>
                  <a:pt x="2488" y="3078"/>
                </a:lnTo>
                <a:lnTo>
                  <a:pt x="2646" y="2981"/>
                </a:lnTo>
                <a:lnTo>
                  <a:pt x="2796" y="2892"/>
                </a:lnTo>
                <a:lnTo>
                  <a:pt x="2956" y="2813"/>
                </a:lnTo>
                <a:lnTo>
                  <a:pt x="3045" y="2780"/>
                </a:lnTo>
                <a:lnTo>
                  <a:pt x="3144" y="2750"/>
                </a:lnTo>
                <a:lnTo>
                  <a:pt x="3217" y="2725"/>
                </a:lnTo>
                <a:lnTo>
                  <a:pt x="3278" y="2685"/>
                </a:lnTo>
                <a:lnTo>
                  <a:pt x="3332" y="2634"/>
                </a:lnTo>
                <a:lnTo>
                  <a:pt x="3381" y="2575"/>
                </a:lnTo>
                <a:lnTo>
                  <a:pt x="3480" y="2455"/>
                </a:lnTo>
                <a:lnTo>
                  <a:pt x="3538" y="2403"/>
                </a:lnTo>
                <a:lnTo>
                  <a:pt x="3605" y="2361"/>
                </a:lnTo>
                <a:lnTo>
                  <a:pt x="3750" y="2308"/>
                </a:lnTo>
                <a:lnTo>
                  <a:pt x="3819" y="2281"/>
                </a:lnTo>
                <a:lnTo>
                  <a:pt x="3881" y="2248"/>
                </a:lnTo>
                <a:lnTo>
                  <a:pt x="3940" y="2201"/>
                </a:lnTo>
                <a:lnTo>
                  <a:pt x="3991" y="2146"/>
                </a:lnTo>
                <a:lnTo>
                  <a:pt x="4083" y="2023"/>
                </a:lnTo>
                <a:lnTo>
                  <a:pt x="4177" y="1900"/>
                </a:lnTo>
                <a:lnTo>
                  <a:pt x="4233" y="1845"/>
                </a:lnTo>
                <a:lnTo>
                  <a:pt x="4300" y="1798"/>
                </a:lnTo>
                <a:lnTo>
                  <a:pt x="4346" y="1780"/>
                </a:lnTo>
                <a:lnTo>
                  <a:pt x="4401" y="1768"/>
                </a:lnTo>
                <a:lnTo>
                  <a:pt x="4526" y="1747"/>
                </a:lnTo>
                <a:lnTo>
                  <a:pt x="4637" y="1713"/>
                </a:lnTo>
                <a:lnTo>
                  <a:pt x="4740" y="1665"/>
                </a:lnTo>
                <a:lnTo>
                  <a:pt x="4946" y="1562"/>
                </a:lnTo>
                <a:lnTo>
                  <a:pt x="5040" y="1542"/>
                </a:lnTo>
                <a:lnTo>
                  <a:pt x="5138" y="1547"/>
                </a:lnTo>
                <a:lnTo>
                  <a:pt x="5235" y="1551"/>
                </a:lnTo>
                <a:lnTo>
                  <a:pt x="5280" y="1546"/>
                </a:lnTo>
                <a:lnTo>
                  <a:pt x="5324" y="1532"/>
                </a:lnTo>
                <a:lnTo>
                  <a:pt x="5574" y="1457"/>
                </a:lnTo>
                <a:lnTo>
                  <a:pt x="5824" y="1406"/>
                </a:lnTo>
                <a:lnTo>
                  <a:pt x="6080" y="1367"/>
                </a:lnTo>
                <a:lnTo>
                  <a:pt x="6347" y="1328"/>
                </a:lnTo>
                <a:lnTo>
                  <a:pt x="6453" y="1295"/>
                </a:lnTo>
                <a:lnTo>
                  <a:pt x="6543" y="1247"/>
                </a:lnTo>
                <a:lnTo>
                  <a:pt x="6620" y="1179"/>
                </a:lnTo>
                <a:lnTo>
                  <a:pt x="6686" y="1091"/>
                </a:lnTo>
                <a:lnTo>
                  <a:pt x="6702" y="1082"/>
                </a:lnTo>
                <a:lnTo>
                  <a:pt x="6732" y="1068"/>
                </a:lnTo>
                <a:lnTo>
                  <a:pt x="6765" y="1050"/>
                </a:lnTo>
                <a:lnTo>
                  <a:pt x="6788" y="1030"/>
                </a:lnTo>
                <a:lnTo>
                  <a:pt x="6825" y="931"/>
                </a:lnTo>
                <a:lnTo>
                  <a:pt x="6831" y="827"/>
                </a:lnTo>
                <a:lnTo>
                  <a:pt x="6811" y="727"/>
                </a:lnTo>
                <a:lnTo>
                  <a:pt x="6767" y="640"/>
                </a:lnTo>
                <a:lnTo>
                  <a:pt x="6701" y="560"/>
                </a:lnTo>
                <a:lnTo>
                  <a:pt x="6624" y="483"/>
                </a:lnTo>
                <a:lnTo>
                  <a:pt x="6546" y="404"/>
                </a:lnTo>
                <a:lnTo>
                  <a:pt x="6481" y="313"/>
                </a:lnTo>
                <a:lnTo>
                  <a:pt x="6461" y="276"/>
                </a:lnTo>
                <a:lnTo>
                  <a:pt x="6432" y="244"/>
                </a:lnTo>
                <a:lnTo>
                  <a:pt x="6359" y="190"/>
                </a:lnTo>
                <a:lnTo>
                  <a:pt x="6280" y="151"/>
                </a:lnTo>
                <a:lnTo>
                  <a:pt x="6215" y="128"/>
                </a:lnTo>
                <a:lnTo>
                  <a:pt x="6062" y="83"/>
                </a:lnTo>
                <a:lnTo>
                  <a:pt x="5908" y="46"/>
                </a:lnTo>
                <a:lnTo>
                  <a:pt x="5750" y="20"/>
                </a:lnTo>
                <a:lnTo>
                  <a:pt x="5590" y="4"/>
                </a:lnTo>
                <a:lnTo>
                  <a:pt x="5428" y="0"/>
                </a:lnTo>
                <a:lnTo>
                  <a:pt x="5265" y="6"/>
                </a:lnTo>
                <a:lnTo>
                  <a:pt x="5099" y="25"/>
                </a:lnTo>
                <a:lnTo>
                  <a:pt x="4935" y="57"/>
                </a:lnTo>
                <a:lnTo>
                  <a:pt x="4755" y="89"/>
                </a:lnTo>
                <a:lnTo>
                  <a:pt x="4569" y="113"/>
                </a:lnTo>
                <a:lnTo>
                  <a:pt x="4188" y="170"/>
                </a:lnTo>
                <a:lnTo>
                  <a:pt x="4080" y="176"/>
                </a:lnTo>
                <a:lnTo>
                  <a:pt x="3963" y="164"/>
                </a:lnTo>
                <a:lnTo>
                  <a:pt x="3841" y="153"/>
                </a:lnTo>
                <a:lnTo>
                  <a:pt x="3717" y="160"/>
                </a:lnTo>
                <a:lnTo>
                  <a:pt x="3496" y="200"/>
                </a:lnTo>
                <a:lnTo>
                  <a:pt x="3276" y="241"/>
                </a:lnTo>
                <a:lnTo>
                  <a:pt x="3207" y="256"/>
                </a:lnTo>
                <a:lnTo>
                  <a:pt x="3141" y="285"/>
                </a:lnTo>
                <a:lnTo>
                  <a:pt x="3078" y="325"/>
                </a:lnTo>
                <a:lnTo>
                  <a:pt x="3021" y="375"/>
                </a:lnTo>
                <a:lnTo>
                  <a:pt x="3001" y="386"/>
                </a:lnTo>
                <a:lnTo>
                  <a:pt x="2974" y="391"/>
                </a:lnTo>
                <a:lnTo>
                  <a:pt x="2909" y="390"/>
                </a:lnTo>
                <a:lnTo>
                  <a:pt x="2837" y="389"/>
                </a:lnTo>
                <a:lnTo>
                  <a:pt x="2774" y="406"/>
                </a:lnTo>
                <a:lnTo>
                  <a:pt x="2659" y="460"/>
                </a:lnTo>
                <a:lnTo>
                  <a:pt x="2542" y="503"/>
                </a:lnTo>
                <a:lnTo>
                  <a:pt x="2308" y="575"/>
                </a:lnTo>
                <a:lnTo>
                  <a:pt x="2080" y="656"/>
                </a:lnTo>
                <a:lnTo>
                  <a:pt x="1969" y="712"/>
                </a:lnTo>
                <a:lnTo>
                  <a:pt x="1864" y="783"/>
                </a:lnTo>
                <a:lnTo>
                  <a:pt x="1813" y="805"/>
                </a:lnTo>
                <a:lnTo>
                  <a:pt x="1755" y="812"/>
                </a:lnTo>
                <a:lnTo>
                  <a:pt x="1695" y="815"/>
                </a:lnTo>
                <a:lnTo>
                  <a:pt x="1638" y="825"/>
                </a:lnTo>
                <a:lnTo>
                  <a:pt x="1447" y="892"/>
                </a:lnTo>
                <a:lnTo>
                  <a:pt x="1270" y="957"/>
                </a:lnTo>
                <a:lnTo>
                  <a:pt x="1155" y="992"/>
                </a:lnTo>
                <a:lnTo>
                  <a:pt x="1031" y="1014"/>
                </a:lnTo>
                <a:lnTo>
                  <a:pt x="913" y="1045"/>
                </a:lnTo>
                <a:lnTo>
                  <a:pt x="858" y="1069"/>
                </a:lnTo>
                <a:lnTo>
                  <a:pt x="809" y="1102"/>
                </a:lnTo>
                <a:lnTo>
                  <a:pt x="577" y="1274"/>
                </a:lnTo>
                <a:lnTo>
                  <a:pt x="464" y="1364"/>
                </a:lnTo>
                <a:lnTo>
                  <a:pt x="358" y="1469"/>
                </a:lnTo>
                <a:lnTo>
                  <a:pt x="275" y="1571"/>
                </a:lnTo>
                <a:lnTo>
                  <a:pt x="242" y="1631"/>
                </a:lnTo>
                <a:lnTo>
                  <a:pt x="214" y="1696"/>
                </a:lnTo>
                <a:lnTo>
                  <a:pt x="189" y="1739"/>
                </a:lnTo>
                <a:lnTo>
                  <a:pt x="152" y="1779"/>
                </a:lnTo>
                <a:lnTo>
                  <a:pt x="113" y="1821"/>
                </a:lnTo>
                <a:lnTo>
                  <a:pt x="82" y="1870"/>
                </a:lnTo>
                <a:lnTo>
                  <a:pt x="78" y="1901"/>
                </a:lnTo>
                <a:lnTo>
                  <a:pt x="83" y="1932"/>
                </a:lnTo>
                <a:lnTo>
                  <a:pt x="83" y="1967"/>
                </a:lnTo>
                <a:lnTo>
                  <a:pt x="61" y="2002"/>
                </a:lnTo>
                <a:close/>
              </a:path>
            </a:pathLst>
          </a:custGeom>
          <a:solidFill>
            <a:srgbClr val="FFC1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9" name="Freeform 20">
            <a:extLst>
              <a:ext uri="{FF2B5EF4-FFF2-40B4-BE49-F238E27FC236}">
                <a16:creationId xmlns:a16="http://schemas.microsoft.com/office/drawing/2014/main" id="{7D82DF43-5A64-AF46-916F-12DA06254577}"/>
              </a:ext>
            </a:extLst>
          </p:cNvPr>
          <p:cNvSpPr>
            <a:spLocks/>
          </p:cNvSpPr>
          <p:nvPr/>
        </p:nvSpPr>
        <p:spPr bwMode="auto">
          <a:xfrm>
            <a:off x="9585672" y="2632546"/>
            <a:ext cx="1084263" cy="598488"/>
          </a:xfrm>
          <a:custGeom>
            <a:avLst/>
            <a:gdLst>
              <a:gd name="T0" fmla="*/ 0 w 6831"/>
              <a:gd name="T1" fmla="*/ 2 h 3767"/>
              <a:gd name="T2" fmla="*/ 0 w 6831"/>
              <a:gd name="T3" fmla="*/ 2 h 3767"/>
              <a:gd name="T4" fmla="*/ 0 w 6831"/>
              <a:gd name="T5" fmla="*/ 3 h 3767"/>
              <a:gd name="T6" fmla="*/ 0 w 6831"/>
              <a:gd name="T7" fmla="*/ 3 h 3767"/>
              <a:gd name="T8" fmla="*/ 0 w 6831"/>
              <a:gd name="T9" fmla="*/ 3 h 3767"/>
              <a:gd name="T10" fmla="*/ 0 w 6831"/>
              <a:gd name="T11" fmla="*/ 3 h 3767"/>
              <a:gd name="T12" fmla="*/ 0 w 6831"/>
              <a:gd name="T13" fmla="*/ 3 h 3767"/>
              <a:gd name="T14" fmla="*/ 0 w 6831"/>
              <a:gd name="T15" fmla="*/ 3 h 3767"/>
              <a:gd name="T16" fmla="*/ 0 w 6831"/>
              <a:gd name="T17" fmla="*/ 4 h 3767"/>
              <a:gd name="T18" fmla="*/ 1 w 6831"/>
              <a:gd name="T19" fmla="*/ 4 h 3767"/>
              <a:gd name="T20" fmla="*/ 1 w 6831"/>
              <a:gd name="T21" fmla="*/ 4 h 3767"/>
              <a:gd name="T22" fmla="*/ 1 w 6831"/>
              <a:gd name="T23" fmla="*/ 4 h 3767"/>
              <a:gd name="T24" fmla="*/ 1 w 6831"/>
              <a:gd name="T25" fmla="*/ 4 h 3767"/>
              <a:gd name="T26" fmla="*/ 2 w 6831"/>
              <a:gd name="T27" fmla="*/ 4 h 3767"/>
              <a:gd name="T28" fmla="*/ 2 w 6831"/>
              <a:gd name="T29" fmla="*/ 4 h 3767"/>
              <a:gd name="T30" fmla="*/ 2 w 6831"/>
              <a:gd name="T31" fmla="*/ 3 h 3767"/>
              <a:gd name="T32" fmla="*/ 2 w 6831"/>
              <a:gd name="T33" fmla="*/ 3 h 3767"/>
              <a:gd name="T34" fmla="*/ 2 w 6831"/>
              <a:gd name="T35" fmla="*/ 3 h 3767"/>
              <a:gd name="T36" fmla="*/ 3 w 6831"/>
              <a:gd name="T37" fmla="*/ 3 h 3767"/>
              <a:gd name="T38" fmla="*/ 3 w 6831"/>
              <a:gd name="T39" fmla="*/ 3 h 3767"/>
              <a:gd name="T40" fmla="*/ 3 w 6831"/>
              <a:gd name="T41" fmla="*/ 3 h 3767"/>
              <a:gd name="T42" fmla="*/ 3 w 6831"/>
              <a:gd name="T43" fmla="*/ 3 h 3767"/>
              <a:gd name="T44" fmla="*/ 4 w 6831"/>
              <a:gd name="T45" fmla="*/ 2 h 3767"/>
              <a:gd name="T46" fmla="*/ 4 w 6831"/>
              <a:gd name="T47" fmla="*/ 2 h 3767"/>
              <a:gd name="T48" fmla="*/ 4 w 6831"/>
              <a:gd name="T49" fmla="*/ 2 h 3767"/>
              <a:gd name="T50" fmla="*/ 4 w 6831"/>
              <a:gd name="T51" fmla="*/ 2 h 3767"/>
              <a:gd name="T52" fmla="*/ 5 w 6831"/>
              <a:gd name="T53" fmla="*/ 2 h 3767"/>
              <a:gd name="T54" fmla="*/ 5 w 6831"/>
              <a:gd name="T55" fmla="*/ 2 h 3767"/>
              <a:gd name="T56" fmla="*/ 5 w 6831"/>
              <a:gd name="T57" fmla="*/ 2 h 3767"/>
              <a:gd name="T58" fmla="*/ 6 w 6831"/>
              <a:gd name="T59" fmla="*/ 1 h 3767"/>
              <a:gd name="T60" fmla="*/ 6 w 6831"/>
              <a:gd name="T61" fmla="*/ 1 h 3767"/>
              <a:gd name="T62" fmla="*/ 7 w 6831"/>
              <a:gd name="T63" fmla="*/ 1 h 3767"/>
              <a:gd name="T64" fmla="*/ 7 w 6831"/>
              <a:gd name="T65" fmla="*/ 1 h 3767"/>
              <a:gd name="T66" fmla="*/ 7 w 6831"/>
              <a:gd name="T67" fmla="*/ 1 h 3767"/>
              <a:gd name="T68" fmla="*/ 7 w 6831"/>
              <a:gd name="T69" fmla="*/ 1 h 3767"/>
              <a:gd name="T70" fmla="*/ 6 w 6831"/>
              <a:gd name="T71" fmla="*/ 0 h 3767"/>
              <a:gd name="T72" fmla="*/ 6 w 6831"/>
              <a:gd name="T73" fmla="*/ 0 h 3767"/>
              <a:gd name="T74" fmla="*/ 6 w 6831"/>
              <a:gd name="T75" fmla="*/ 0 h 3767"/>
              <a:gd name="T76" fmla="*/ 6 w 6831"/>
              <a:gd name="T77" fmla="*/ 0 h 3767"/>
              <a:gd name="T78" fmla="*/ 5 w 6831"/>
              <a:gd name="T79" fmla="*/ 0 h 3767"/>
              <a:gd name="T80" fmla="*/ 5 w 6831"/>
              <a:gd name="T81" fmla="*/ 0 h 3767"/>
              <a:gd name="T82" fmla="*/ 4 w 6831"/>
              <a:gd name="T83" fmla="*/ 0 h 3767"/>
              <a:gd name="T84" fmla="*/ 3 w 6831"/>
              <a:gd name="T85" fmla="*/ 0 h 3767"/>
              <a:gd name="T86" fmla="*/ 3 w 6831"/>
              <a:gd name="T87" fmla="*/ 0 h 3767"/>
              <a:gd name="T88" fmla="*/ 3 w 6831"/>
              <a:gd name="T89" fmla="*/ 0 h 3767"/>
              <a:gd name="T90" fmla="*/ 3 w 6831"/>
              <a:gd name="T91" fmla="*/ 0 h 3767"/>
              <a:gd name="T92" fmla="*/ 2 w 6831"/>
              <a:gd name="T93" fmla="*/ 1 h 3767"/>
              <a:gd name="T94" fmla="*/ 2 w 6831"/>
              <a:gd name="T95" fmla="*/ 1 h 3767"/>
              <a:gd name="T96" fmla="*/ 2 w 6831"/>
              <a:gd name="T97" fmla="*/ 1 h 3767"/>
              <a:gd name="T98" fmla="*/ 1 w 6831"/>
              <a:gd name="T99" fmla="*/ 1 h 3767"/>
              <a:gd name="T100" fmla="*/ 1 w 6831"/>
              <a:gd name="T101" fmla="*/ 1 h 3767"/>
              <a:gd name="T102" fmla="*/ 1 w 6831"/>
              <a:gd name="T103" fmla="*/ 1 h 3767"/>
              <a:gd name="T104" fmla="*/ 0 w 6831"/>
              <a:gd name="T105" fmla="*/ 2 h 3767"/>
              <a:gd name="T106" fmla="*/ 0 w 6831"/>
              <a:gd name="T107" fmla="*/ 2 h 3767"/>
              <a:gd name="T108" fmla="*/ 0 w 6831"/>
              <a:gd name="T109" fmla="*/ 2 h 3767"/>
              <a:gd name="T110" fmla="*/ 0 w 6831"/>
              <a:gd name="T111" fmla="*/ 2 h 37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31" h="3767">
                <a:moveTo>
                  <a:pt x="61" y="2002"/>
                </a:moveTo>
                <a:lnTo>
                  <a:pt x="19" y="2069"/>
                </a:lnTo>
                <a:lnTo>
                  <a:pt x="0" y="2138"/>
                </a:lnTo>
                <a:lnTo>
                  <a:pt x="0" y="2208"/>
                </a:lnTo>
                <a:lnTo>
                  <a:pt x="14" y="2280"/>
                </a:lnTo>
                <a:lnTo>
                  <a:pt x="57" y="2424"/>
                </a:lnTo>
                <a:lnTo>
                  <a:pt x="74" y="2496"/>
                </a:lnTo>
                <a:lnTo>
                  <a:pt x="82" y="2566"/>
                </a:lnTo>
                <a:lnTo>
                  <a:pt x="79" y="2613"/>
                </a:lnTo>
                <a:lnTo>
                  <a:pt x="70" y="2672"/>
                </a:lnTo>
                <a:lnTo>
                  <a:pt x="52" y="2800"/>
                </a:lnTo>
                <a:lnTo>
                  <a:pt x="75" y="2800"/>
                </a:lnTo>
                <a:lnTo>
                  <a:pt x="94" y="2807"/>
                </a:lnTo>
                <a:lnTo>
                  <a:pt x="115" y="2831"/>
                </a:lnTo>
                <a:lnTo>
                  <a:pt x="123" y="2860"/>
                </a:lnTo>
                <a:lnTo>
                  <a:pt x="124" y="2883"/>
                </a:lnTo>
                <a:lnTo>
                  <a:pt x="145" y="3045"/>
                </a:lnTo>
                <a:lnTo>
                  <a:pt x="175" y="3200"/>
                </a:lnTo>
                <a:lnTo>
                  <a:pt x="185" y="3216"/>
                </a:lnTo>
                <a:lnTo>
                  <a:pt x="200" y="3225"/>
                </a:lnTo>
                <a:lnTo>
                  <a:pt x="235" y="3231"/>
                </a:lnTo>
                <a:lnTo>
                  <a:pt x="269" y="3237"/>
                </a:lnTo>
                <a:lnTo>
                  <a:pt x="280" y="3247"/>
                </a:lnTo>
                <a:lnTo>
                  <a:pt x="287" y="3262"/>
                </a:lnTo>
                <a:lnTo>
                  <a:pt x="300" y="3368"/>
                </a:lnTo>
                <a:lnTo>
                  <a:pt x="329" y="3469"/>
                </a:lnTo>
                <a:lnTo>
                  <a:pt x="384" y="3560"/>
                </a:lnTo>
                <a:lnTo>
                  <a:pt x="422" y="3598"/>
                </a:lnTo>
                <a:lnTo>
                  <a:pt x="471" y="3632"/>
                </a:lnTo>
                <a:lnTo>
                  <a:pt x="563" y="3681"/>
                </a:lnTo>
                <a:lnTo>
                  <a:pt x="662" y="3722"/>
                </a:lnTo>
                <a:lnTo>
                  <a:pt x="764" y="3751"/>
                </a:lnTo>
                <a:lnTo>
                  <a:pt x="868" y="3767"/>
                </a:lnTo>
                <a:lnTo>
                  <a:pt x="971" y="3766"/>
                </a:lnTo>
                <a:lnTo>
                  <a:pt x="1070" y="3747"/>
                </a:lnTo>
                <a:lnTo>
                  <a:pt x="1164" y="3706"/>
                </a:lnTo>
                <a:lnTo>
                  <a:pt x="1250" y="3641"/>
                </a:lnTo>
                <a:lnTo>
                  <a:pt x="1291" y="3617"/>
                </a:lnTo>
                <a:lnTo>
                  <a:pt x="1338" y="3607"/>
                </a:lnTo>
                <a:lnTo>
                  <a:pt x="1439" y="3617"/>
                </a:lnTo>
                <a:lnTo>
                  <a:pt x="1540" y="3628"/>
                </a:lnTo>
                <a:lnTo>
                  <a:pt x="1587" y="3621"/>
                </a:lnTo>
                <a:lnTo>
                  <a:pt x="1629" y="3599"/>
                </a:lnTo>
                <a:lnTo>
                  <a:pt x="1698" y="3509"/>
                </a:lnTo>
                <a:lnTo>
                  <a:pt x="1735" y="3463"/>
                </a:lnTo>
                <a:lnTo>
                  <a:pt x="1782" y="3426"/>
                </a:lnTo>
                <a:lnTo>
                  <a:pt x="1891" y="3380"/>
                </a:lnTo>
                <a:lnTo>
                  <a:pt x="1998" y="3341"/>
                </a:lnTo>
                <a:lnTo>
                  <a:pt x="2099" y="3295"/>
                </a:lnTo>
                <a:lnTo>
                  <a:pt x="2191" y="3232"/>
                </a:lnTo>
                <a:lnTo>
                  <a:pt x="2204" y="3194"/>
                </a:lnTo>
                <a:lnTo>
                  <a:pt x="2201" y="3149"/>
                </a:lnTo>
                <a:lnTo>
                  <a:pt x="2279" y="3159"/>
                </a:lnTo>
                <a:lnTo>
                  <a:pt x="2356" y="3144"/>
                </a:lnTo>
                <a:lnTo>
                  <a:pt x="2427" y="3115"/>
                </a:lnTo>
                <a:lnTo>
                  <a:pt x="2488" y="3078"/>
                </a:lnTo>
                <a:lnTo>
                  <a:pt x="2646" y="2981"/>
                </a:lnTo>
                <a:lnTo>
                  <a:pt x="2796" y="2892"/>
                </a:lnTo>
                <a:lnTo>
                  <a:pt x="2956" y="2813"/>
                </a:lnTo>
                <a:lnTo>
                  <a:pt x="3045" y="2780"/>
                </a:lnTo>
                <a:lnTo>
                  <a:pt x="3144" y="2750"/>
                </a:lnTo>
                <a:lnTo>
                  <a:pt x="3217" y="2725"/>
                </a:lnTo>
                <a:lnTo>
                  <a:pt x="3278" y="2685"/>
                </a:lnTo>
                <a:lnTo>
                  <a:pt x="3332" y="2634"/>
                </a:lnTo>
                <a:lnTo>
                  <a:pt x="3381" y="2575"/>
                </a:lnTo>
                <a:lnTo>
                  <a:pt x="3480" y="2455"/>
                </a:lnTo>
                <a:lnTo>
                  <a:pt x="3538" y="2403"/>
                </a:lnTo>
                <a:lnTo>
                  <a:pt x="3605" y="2361"/>
                </a:lnTo>
                <a:lnTo>
                  <a:pt x="3750" y="2308"/>
                </a:lnTo>
                <a:lnTo>
                  <a:pt x="3819" y="2281"/>
                </a:lnTo>
                <a:lnTo>
                  <a:pt x="3881" y="2248"/>
                </a:lnTo>
                <a:lnTo>
                  <a:pt x="3940" y="2201"/>
                </a:lnTo>
                <a:lnTo>
                  <a:pt x="3991" y="2146"/>
                </a:lnTo>
                <a:lnTo>
                  <a:pt x="4083" y="2023"/>
                </a:lnTo>
                <a:lnTo>
                  <a:pt x="4177" y="1900"/>
                </a:lnTo>
                <a:lnTo>
                  <a:pt x="4233" y="1845"/>
                </a:lnTo>
                <a:lnTo>
                  <a:pt x="4300" y="1798"/>
                </a:lnTo>
                <a:lnTo>
                  <a:pt x="4346" y="1780"/>
                </a:lnTo>
                <a:lnTo>
                  <a:pt x="4401" y="1768"/>
                </a:lnTo>
                <a:lnTo>
                  <a:pt x="4526" y="1747"/>
                </a:lnTo>
                <a:lnTo>
                  <a:pt x="4637" y="1713"/>
                </a:lnTo>
                <a:lnTo>
                  <a:pt x="4740" y="1665"/>
                </a:lnTo>
                <a:lnTo>
                  <a:pt x="4946" y="1562"/>
                </a:lnTo>
                <a:lnTo>
                  <a:pt x="5040" y="1542"/>
                </a:lnTo>
                <a:lnTo>
                  <a:pt x="5138" y="1547"/>
                </a:lnTo>
                <a:lnTo>
                  <a:pt x="5235" y="1551"/>
                </a:lnTo>
                <a:lnTo>
                  <a:pt x="5280" y="1546"/>
                </a:lnTo>
                <a:lnTo>
                  <a:pt x="5324" y="1532"/>
                </a:lnTo>
                <a:lnTo>
                  <a:pt x="5574" y="1457"/>
                </a:lnTo>
                <a:lnTo>
                  <a:pt x="5824" y="1406"/>
                </a:lnTo>
                <a:lnTo>
                  <a:pt x="6080" y="1367"/>
                </a:lnTo>
                <a:lnTo>
                  <a:pt x="6347" y="1328"/>
                </a:lnTo>
                <a:lnTo>
                  <a:pt x="6453" y="1295"/>
                </a:lnTo>
                <a:lnTo>
                  <a:pt x="6543" y="1247"/>
                </a:lnTo>
                <a:lnTo>
                  <a:pt x="6620" y="1179"/>
                </a:lnTo>
                <a:lnTo>
                  <a:pt x="6686" y="1091"/>
                </a:lnTo>
                <a:lnTo>
                  <a:pt x="6702" y="1082"/>
                </a:lnTo>
                <a:lnTo>
                  <a:pt x="6732" y="1068"/>
                </a:lnTo>
                <a:lnTo>
                  <a:pt x="6765" y="1050"/>
                </a:lnTo>
                <a:lnTo>
                  <a:pt x="6788" y="1030"/>
                </a:lnTo>
                <a:lnTo>
                  <a:pt x="6825" y="931"/>
                </a:lnTo>
                <a:lnTo>
                  <a:pt x="6831" y="827"/>
                </a:lnTo>
                <a:lnTo>
                  <a:pt x="6811" y="727"/>
                </a:lnTo>
                <a:lnTo>
                  <a:pt x="6767" y="640"/>
                </a:lnTo>
                <a:lnTo>
                  <a:pt x="6701" y="560"/>
                </a:lnTo>
                <a:lnTo>
                  <a:pt x="6624" y="483"/>
                </a:lnTo>
                <a:lnTo>
                  <a:pt x="6546" y="404"/>
                </a:lnTo>
                <a:lnTo>
                  <a:pt x="6481" y="313"/>
                </a:lnTo>
                <a:lnTo>
                  <a:pt x="6461" y="276"/>
                </a:lnTo>
                <a:lnTo>
                  <a:pt x="6432" y="244"/>
                </a:lnTo>
                <a:lnTo>
                  <a:pt x="6359" y="190"/>
                </a:lnTo>
                <a:lnTo>
                  <a:pt x="6280" y="151"/>
                </a:lnTo>
                <a:lnTo>
                  <a:pt x="6215" y="128"/>
                </a:lnTo>
                <a:lnTo>
                  <a:pt x="6062" y="83"/>
                </a:lnTo>
                <a:lnTo>
                  <a:pt x="5908" y="46"/>
                </a:lnTo>
                <a:lnTo>
                  <a:pt x="5750" y="20"/>
                </a:lnTo>
                <a:lnTo>
                  <a:pt x="5590" y="4"/>
                </a:lnTo>
                <a:lnTo>
                  <a:pt x="5428" y="0"/>
                </a:lnTo>
                <a:lnTo>
                  <a:pt x="5265" y="6"/>
                </a:lnTo>
                <a:lnTo>
                  <a:pt x="5099" y="25"/>
                </a:lnTo>
                <a:lnTo>
                  <a:pt x="4935" y="57"/>
                </a:lnTo>
                <a:lnTo>
                  <a:pt x="4755" y="89"/>
                </a:lnTo>
                <a:lnTo>
                  <a:pt x="4569" y="113"/>
                </a:lnTo>
                <a:lnTo>
                  <a:pt x="4188" y="170"/>
                </a:lnTo>
                <a:lnTo>
                  <a:pt x="4080" y="176"/>
                </a:lnTo>
                <a:lnTo>
                  <a:pt x="3963" y="164"/>
                </a:lnTo>
                <a:lnTo>
                  <a:pt x="3841" y="153"/>
                </a:lnTo>
                <a:lnTo>
                  <a:pt x="3717" y="160"/>
                </a:lnTo>
                <a:lnTo>
                  <a:pt x="3496" y="200"/>
                </a:lnTo>
                <a:lnTo>
                  <a:pt x="3276" y="241"/>
                </a:lnTo>
                <a:lnTo>
                  <a:pt x="3207" y="256"/>
                </a:lnTo>
                <a:lnTo>
                  <a:pt x="3141" y="285"/>
                </a:lnTo>
                <a:lnTo>
                  <a:pt x="3078" y="325"/>
                </a:lnTo>
                <a:lnTo>
                  <a:pt x="3021" y="375"/>
                </a:lnTo>
                <a:lnTo>
                  <a:pt x="3001" y="386"/>
                </a:lnTo>
                <a:lnTo>
                  <a:pt x="2974" y="391"/>
                </a:lnTo>
                <a:lnTo>
                  <a:pt x="2909" y="390"/>
                </a:lnTo>
                <a:lnTo>
                  <a:pt x="2837" y="389"/>
                </a:lnTo>
                <a:lnTo>
                  <a:pt x="2774" y="406"/>
                </a:lnTo>
                <a:lnTo>
                  <a:pt x="2659" y="460"/>
                </a:lnTo>
                <a:lnTo>
                  <a:pt x="2542" y="503"/>
                </a:lnTo>
                <a:lnTo>
                  <a:pt x="2308" y="575"/>
                </a:lnTo>
                <a:lnTo>
                  <a:pt x="2080" y="656"/>
                </a:lnTo>
                <a:lnTo>
                  <a:pt x="1969" y="712"/>
                </a:lnTo>
                <a:lnTo>
                  <a:pt x="1864" y="783"/>
                </a:lnTo>
                <a:lnTo>
                  <a:pt x="1813" y="805"/>
                </a:lnTo>
                <a:lnTo>
                  <a:pt x="1755" y="812"/>
                </a:lnTo>
                <a:lnTo>
                  <a:pt x="1695" y="815"/>
                </a:lnTo>
                <a:lnTo>
                  <a:pt x="1638" y="825"/>
                </a:lnTo>
                <a:lnTo>
                  <a:pt x="1447" y="892"/>
                </a:lnTo>
                <a:lnTo>
                  <a:pt x="1270" y="957"/>
                </a:lnTo>
                <a:lnTo>
                  <a:pt x="1155" y="992"/>
                </a:lnTo>
                <a:lnTo>
                  <a:pt x="1031" y="1014"/>
                </a:lnTo>
                <a:lnTo>
                  <a:pt x="913" y="1045"/>
                </a:lnTo>
                <a:lnTo>
                  <a:pt x="858" y="1069"/>
                </a:lnTo>
                <a:lnTo>
                  <a:pt x="809" y="1102"/>
                </a:lnTo>
                <a:lnTo>
                  <a:pt x="577" y="1274"/>
                </a:lnTo>
                <a:lnTo>
                  <a:pt x="464" y="1364"/>
                </a:lnTo>
                <a:lnTo>
                  <a:pt x="358" y="1469"/>
                </a:lnTo>
                <a:lnTo>
                  <a:pt x="275" y="1571"/>
                </a:lnTo>
                <a:lnTo>
                  <a:pt x="242" y="1631"/>
                </a:lnTo>
                <a:lnTo>
                  <a:pt x="214" y="1696"/>
                </a:lnTo>
                <a:lnTo>
                  <a:pt x="189" y="1739"/>
                </a:lnTo>
                <a:lnTo>
                  <a:pt x="152" y="1779"/>
                </a:lnTo>
                <a:lnTo>
                  <a:pt x="113" y="1821"/>
                </a:lnTo>
                <a:lnTo>
                  <a:pt x="82" y="1870"/>
                </a:lnTo>
                <a:lnTo>
                  <a:pt x="78" y="1901"/>
                </a:lnTo>
                <a:lnTo>
                  <a:pt x="83" y="1932"/>
                </a:lnTo>
                <a:lnTo>
                  <a:pt x="83" y="1967"/>
                </a:lnTo>
                <a:lnTo>
                  <a:pt x="61" y="200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60" name="Freeform 21">
            <a:extLst>
              <a:ext uri="{FF2B5EF4-FFF2-40B4-BE49-F238E27FC236}">
                <a16:creationId xmlns:a16="http://schemas.microsoft.com/office/drawing/2014/main" id="{49F23460-F60F-4D4E-9A62-8A4CE2F9ADFE}"/>
              </a:ext>
            </a:extLst>
          </p:cNvPr>
          <p:cNvSpPr>
            <a:spLocks/>
          </p:cNvSpPr>
          <p:nvPr/>
        </p:nvSpPr>
        <p:spPr bwMode="auto">
          <a:xfrm>
            <a:off x="10935047" y="2089621"/>
            <a:ext cx="136525" cy="30163"/>
          </a:xfrm>
          <a:custGeom>
            <a:avLst/>
            <a:gdLst>
              <a:gd name="T0" fmla="*/ 0 w 856"/>
              <a:gd name="T1" fmla="*/ 0 h 194"/>
              <a:gd name="T2" fmla="*/ 0 w 856"/>
              <a:gd name="T3" fmla="*/ 0 h 194"/>
              <a:gd name="T4" fmla="*/ 1 w 856"/>
              <a:gd name="T5" fmla="*/ 0 h 194"/>
              <a:gd name="T6" fmla="*/ 1 w 856"/>
              <a:gd name="T7" fmla="*/ 0 h 194"/>
              <a:gd name="T8" fmla="*/ 1 w 856"/>
              <a:gd name="T9" fmla="*/ 0 h 194"/>
              <a:gd name="T10" fmla="*/ 1 w 856"/>
              <a:gd name="T11" fmla="*/ 0 h 194"/>
              <a:gd name="T12" fmla="*/ 1 w 856"/>
              <a:gd name="T13" fmla="*/ 0 h 194"/>
              <a:gd name="T14" fmla="*/ 1 w 856"/>
              <a:gd name="T15" fmla="*/ 0 h 194"/>
              <a:gd name="T16" fmla="*/ 1 w 856"/>
              <a:gd name="T17" fmla="*/ 0 h 194"/>
              <a:gd name="T18" fmla="*/ 1 w 856"/>
              <a:gd name="T19" fmla="*/ 0 h 194"/>
              <a:gd name="T20" fmla="*/ 1 w 856"/>
              <a:gd name="T21" fmla="*/ 0 h 194"/>
              <a:gd name="T22" fmla="*/ 0 w 856"/>
              <a:gd name="T23" fmla="*/ 0 h 194"/>
              <a:gd name="T24" fmla="*/ 0 w 856"/>
              <a:gd name="T25" fmla="*/ 0 h 194"/>
              <a:gd name="T26" fmla="*/ 0 w 856"/>
              <a:gd name="T27" fmla="*/ 0 h 194"/>
              <a:gd name="T28" fmla="*/ 0 w 856"/>
              <a:gd name="T29" fmla="*/ 0 h 194"/>
              <a:gd name="T30" fmla="*/ 0 w 856"/>
              <a:gd name="T31" fmla="*/ 0 h 194"/>
              <a:gd name="T32" fmla="*/ 0 w 856"/>
              <a:gd name="T33" fmla="*/ 0 h 194"/>
              <a:gd name="T34" fmla="*/ 0 w 856"/>
              <a:gd name="T35" fmla="*/ 0 h 194"/>
              <a:gd name="T36" fmla="*/ 0 w 856"/>
              <a:gd name="T37" fmla="*/ 0 h 194"/>
              <a:gd name="T38" fmla="*/ 0 w 856"/>
              <a:gd name="T39" fmla="*/ 0 h 194"/>
              <a:gd name="T40" fmla="*/ 0 w 856"/>
              <a:gd name="T41" fmla="*/ 0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56" h="194">
                <a:moveTo>
                  <a:pt x="215" y="85"/>
                </a:moveTo>
                <a:lnTo>
                  <a:pt x="363" y="34"/>
                </a:lnTo>
                <a:lnTo>
                  <a:pt x="513" y="6"/>
                </a:lnTo>
                <a:lnTo>
                  <a:pt x="666" y="0"/>
                </a:lnTo>
                <a:lnTo>
                  <a:pt x="819" y="13"/>
                </a:lnTo>
                <a:lnTo>
                  <a:pt x="843" y="32"/>
                </a:lnTo>
                <a:lnTo>
                  <a:pt x="855" y="63"/>
                </a:lnTo>
                <a:lnTo>
                  <a:pt x="856" y="92"/>
                </a:lnTo>
                <a:lnTo>
                  <a:pt x="850" y="105"/>
                </a:lnTo>
                <a:lnTo>
                  <a:pt x="697" y="132"/>
                </a:lnTo>
                <a:lnTo>
                  <a:pt x="540" y="162"/>
                </a:lnTo>
                <a:lnTo>
                  <a:pt x="380" y="170"/>
                </a:lnTo>
                <a:lnTo>
                  <a:pt x="299" y="156"/>
                </a:lnTo>
                <a:lnTo>
                  <a:pt x="215" y="127"/>
                </a:lnTo>
                <a:lnTo>
                  <a:pt x="186" y="116"/>
                </a:lnTo>
                <a:lnTo>
                  <a:pt x="160" y="120"/>
                </a:lnTo>
                <a:lnTo>
                  <a:pt x="112" y="152"/>
                </a:lnTo>
                <a:lnTo>
                  <a:pt x="61" y="188"/>
                </a:lnTo>
                <a:lnTo>
                  <a:pt x="32" y="194"/>
                </a:lnTo>
                <a:lnTo>
                  <a:pt x="0" y="187"/>
                </a:lnTo>
                <a:lnTo>
                  <a:pt x="215"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1" name="Freeform 22">
            <a:extLst>
              <a:ext uri="{FF2B5EF4-FFF2-40B4-BE49-F238E27FC236}">
                <a16:creationId xmlns:a16="http://schemas.microsoft.com/office/drawing/2014/main" id="{21F57CAD-BC84-8F46-834F-CFF3F5DB9760}"/>
              </a:ext>
            </a:extLst>
          </p:cNvPr>
          <p:cNvSpPr>
            <a:spLocks/>
          </p:cNvSpPr>
          <p:nvPr/>
        </p:nvSpPr>
        <p:spPr bwMode="auto">
          <a:xfrm>
            <a:off x="9469785" y="2670646"/>
            <a:ext cx="917575" cy="644525"/>
          </a:xfrm>
          <a:custGeom>
            <a:avLst/>
            <a:gdLst>
              <a:gd name="T0" fmla="*/ 3 w 5786"/>
              <a:gd name="T1" fmla="*/ 0 h 4062"/>
              <a:gd name="T2" fmla="*/ 3 w 5786"/>
              <a:gd name="T3" fmla="*/ 0 h 4062"/>
              <a:gd name="T4" fmla="*/ 2 w 5786"/>
              <a:gd name="T5" fmla="*/ 0 h 4062"/>
              <a:gd name="T6" fmla="*/ 2 w 5786"/>
              <a:gd name="T7" fmla="*/ 0 h 4062"/>
              <a:gd name="T8" fmla="*/ 1 w 5786"/>
              <a:gd name="T9" fmla="*/ 0 h 4062"/>
              <a:gd name="T10" fmla="*/ 1 w 5786"/>
              <a:gd name="T11" fmla="*/ 0 h 4062"/>
              <a:gd name="T12" fmla="*/ 0 w 5786"/>
              <a:gd name="T13" fmla="*/ 0 h 4062"/>
              <a:gd name="T14" fmla="*/ 0 w 5786"/>
              <a:gd name="T15" fmla="*/ 1 h 4062"/>
              <a:gd name="T16" fmla="*/ 0 w 5786"/>
              <a:gd name="T17" fmla="*/ 1 h 4062"/>
              <a:gd name="T18" fmla="*/ 0 w 5786"/>
              <a:gd name="T19" fmla="*/ 2 h 4062"/>
              <a:gd name="T20" fmla="*/ 0 w 5786"/>
              <a:gd name="T21" fmla="*/ 2 h 4062"/>
              <a:gd name="T22" fmla="*/ 0 w 5786"/>
              <a:gd name="T23" fmla="*/ 2 h 4062"/>
              <a:gd name="T24" fmla="*/ 0 w 5786"/>
              <a:gd name="T25" fmla="*/ 3 h 4062"/>
              <a:gd name="T26" fmla="*/ 1 w 5786"/>
              <a:gd name="T27" fmla="*/ 3 h 4062"/>
              <a:gd name="T28" fmla="*/ 1 w 5786"/>
              <a:gd name="T29" fmla="*/ 4 h 4062"/>
              <a:gd name="T30" fmla="*/ 2 w 5786"/>
              <a:gd name="T31" fmla="*/ 4 h 4062"/>
              <a:gd name="T32" fmla="*/ 2 w 5786"/>
              <a:gd name="T33" fmla="*/ 4 h 4062"/>
              <a:gd name="T34" fmla="*/ 3 w 5786"/>
              <a:gd name="T35" fmla="*/ 4 h 4062"/>
              <a:gd name="T36" fmla="*/ 4 w 5786"/>
              <a:gd name="T37" fmla="*/ 3 h 4062"/>
              <a:gd name="T38" fmla="*/ 4 w 5786"/>
              <a:gd name="T39" fmla="*/ 3 h 4062"/>
              <a:gd name="T40" fmla="*/ 5 w 5786"/>
              <a:gd name="T41" fmla="*/ 3 h 4062"/>
              <a:gd name="T42" fmla="*/ 5 w 5786"/>
              <a:gd name="T43" fmla="*/ 3 h 4062"/>
              <a:gd name="T44" fmla="*/ 5 w 5786"/>
              <a:gd name="T45" fmla="*/ 4 h 4062"/>
              <a:gd name="T46" fmla="*/ 5 w 5786"/>
              <a:gd name="T47" fmla="*/ 4 h 4062"/>
              <a:gd name="T48" fmla="*/ 5 w 5786"/>
              <a:gd name="T49" fmla="*/ 4 h 4062"/>
              <a:gd name="T50" fmla="*/ 5 w 5786"/>
              <a:gd name="T51" fmla="*/ 4 h 4062"/>
              <a:gd name="T52" fmla="*/ 6 w 5786"/>
              <a:gd name="T53" fmla="*/ 4 h 4062"/>
              <a:gd name="T54" fmla="*/ 6 w 5786"/>
              <a:gd name="T55" fmla="*/ 4 h 4062"/>
              <a:gd name="T56" fmla="*/ 6 w 5786"/>
              <a:gd name="T57" fmla="*/ 3 h 4062"/>
              <a:gd name="T58" fmla="*/ 6 w 5786"/>
              <a:gd name="T59" fmla="*/ 3 h 4062"/>
              <a:gd name="T60" fmla="*/ 5 w 5786"/>
              <a:gd name="T61" fmla="*/ 2 h 4062"/>
              <a:gd name="T62" fmla="*/ 5 w 5786"/>
              <a:gd name="T63" fmla="*/ 2 h 4062"/>
              <a:gd name="T64" fmla="*/ 5 w 5786"/>
              <a:gd name="T65" fmla="*/ 2 h 4062"/>
              <a:gd name="T66" fmla="*/ 5 w 5786"/>
              <a:gd name="T67" fmla="*/ 2 h 4062"/>
              <a:gd name="T68" fmla="*/ 4 w 5786"/>
              <a:gd name="T69" fmla="*/ 2 h 4062"/>
              <a:gd name="T70" fmla="*/ 4 w 5786"/>
              <a:gd name="T71" fmla="*/ 2 h 4062"/>
              <a:gd name="T72" fmla="*/ 4 w 5786"/>
              <a:gd name="T73" fmla="*/ 2 h 4062"/>
              <a:gd name="T74" fmla="*/ 3 w 5786"/>
              <a:gd name="T75" fmla="*/ 2 h 4062"/>
              <a:gd name="T76" fmla="*/ 3 w 5786"/>
              <a:gd name="T77" fmla="*/ 2 h 4062"/>
              <a:gd name="T78" fmla="*/ 2 w 5786"/>
              <a:gd name="T79" fmla="*/ 2 h 4062"/>
              <a:gd name="T80" fmla="*/ 2 w 5786"/>
              <a:gd name="T81" fmla="*/ 2 h 4062"/>
              <a:gd name="T82" fmla="*/ 2 w 5786"/>
              <a:gd name="T83" fmla="*/ 2 h 4062"/>
              <a:gd name="T84" fmla="*/ 1 w 5786"/>
              <a:gd name="T85" fmla="*/ 2 h 4062"/>
              <a:gd name="T86" fmla="*/ 1 w 5786"/>
              <a:gd name="T87" fmla="*/ 2 h 4062"/>
              <a:gd name="T88" fmla="*/ 1 w 5786"/>
              <a:gd name="T89" fmla="*/ 1 h 4062"/>
              <a:gd name="T90" fmla="*/ 1 w 5786"/>
              <a:gd name="T91" fmla="*/ 1 h 4062"/>
              <a:gd name="T92" fmla="*/ 2 w 5786"/>
              <a:gd name="T93" fmla="*/ 1 h 4062"/>
              <a:gd name="T94" fmla="*/ 2 w 5786"/>
              <a:gd name="T95" fmla="*/ 1 h 4062"/>
              <a:gd name="T96" fmla="*/ 2 w 5786"/>
              <a:gd name="T97" fmla="*/ 2 h 4062"/>
              <a:gd name="T98" fmla="*/ 2 w 5786"/>
              <a:gd name="T99" fmla="*/ 1 h 4062"/>
              <a:gd name="T100" fmla="*/ 2 w 5786"/>
              <a:gd name="T101" fmla="*/ 1 h 4062"/>
              <a:gd name="T102" fmla="*/ 3 w 5786"/>
              <a:gd name="T103" fmla="*/ 1 h 40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86" h="4062">
                <a:moveTo>
                  <a:pt x="3084" y="488"/>
                </a:moveTo>
                <a:lnTo>
                  <a:pt x="3049" y="464"/>
                </a:lnTo>
                <a:lnTo>
                  <a:pt x="2998" y="431"/>
                </a:lnTo>
                <a:lnTo>
                  <a:pt x="2929" y="388"/>
                </a:lnTo>
                <a:lnTo>
                  <a:pt x="2845" y="340"/>
                </a:lnTo>
                <a:lnTo>
                  <a:pt x="2747" y="287"/>
                </a:lnTo>
                <a:lnTo>
                  <a:pt x="2635" y="232"/>
                </a:lnTo>
                <a:lnTo>
                  <a:pt x="2510" y="180"/>
                </a:lnTo>
                <a:lnTo>
                  <a:pt x="2375" y="128"/>
                </a:lnTo>
                <a:lnTo>
                  <a:pt x="2229" y="83"/>
                </a:lnTo>
                <a:lnTo>
                  <a:pt x="2073" y="45"/>
                </a:lnTo>
                <a:lnTo>
                  <a:pt x="1910" y="17"/>
                </a:lnTo>
                <a:lnTo>
                  <a:pt x="1739" y="1"/>
                </a:lnTo>
                <a:lnTo>
                  <a:pt x="1562" y="0"/>
                </a:lnTo>
                <a:lnTo>
                  <a:pt x="1380" y="15"/>
                </a:lnTo>
                <a:lnTo>
                  <a:pt x="1193" y="50"/>
                </a:lnTo>
                <a:lnTo>
                  <a:pt x="1004" y="106"/>
                </a:lnTo>
                <a:lnTo>
                  <a:pt x="806" y="213"/>
                </a:lnTo>
                <a:lnTo>
                  <a:pt x="642" y="323"/>
                </a:lnTo>
                <a:lnTo>
                  <a:pt x="506" y="435"/>
                </a:lnTo>
                <a:lnTo>
                  <a:pt x="392" y="552"/>
                </a:lnTo>
                <a:lnTo>
                  <a:pt x="299" y="676"/>
                </a:lnTo>
                <a:lnTo>
                  <a:pt x="219" y="807"/>
                </a:lnTo>
                <a:lnTo>
                  <a:pt x="148" y="947"/>
                </a:lnTo>
                <a:lnTo>
                  <a:pt x="83" y="1097"/>
                </a:lnTo>
                <a:lnTo>
                  <a:pt x="45" y="1209"/>
                </a:lnTo>
                <a:lnTo>
                  <a:pt x="19" y="1327"/>
                </a:lnTo>
                <a:lnTo>
                  <a:pt x="5" y="1448"/>
                </a:lnTo>
                <a:lnTo>
                  <a:pt x="0" y="1572"/>
                </a:lnTo>
                <a:lnTo>
                  <a:pt x="15" y="1812"/>
                </a:lnTo>
                <a:lnTo>
                  <a:pt x="31" y="1925"/>
                </a:lnTo>
                <a:lnTo>
                  <a:pt x="54" y="2029"/>
                </a:lnTo>
                <a:lnTo>
                  <a:pt x="89" y="2168"/>
                </a:lnTo>
                <a:lnTo>
                  <a:pt x="129" y="2286"/>
                </a:lnTo>
                <a:lnTo>
                  <a:pt x="173" y="2391"/>
                </a:lnTo>
                <a:lnTo>
                  <a:pt x="222" y="2487"/>
                </a:lnTo>
                <a:lnTo>
                  <a:pt x="342" y="2673"/>
                </a:lnTo>
                <a:lnTo>
                  <a:pt x="412" y="2775"/>
                </a:lnTo>
                <a:lnTo>
                  <a:pt x="492" y="2890"/>
                </a:lnTo>
                <a:lnTo>
                  <a:pt x="574" y="2991"/>
                </a:lnTo>
                <a:lnTo>
                  <a:pt x="673" y="3098"/>
                </a:lnTo>
                <a:lnTo>
                  <a:pt x="901" y="3319"/>
                </a:lnTo>
                <a:lnTo>
                  <a:pt x="1141" y="3527"/>
                </a:lnTo>
                <a:lnTo>
                  <a:pt x="1256" y="3616"/>
                </a:lnTo>
                <a:lnTo>
                  <a:pt x="1363" y="3690"/>
                </a:lnTo>
                <a:lnTo>
                  <a:pt x="1462" y="3751"/>
                </a:lnTo>
                <a:lnTo>
                  <a:pt x="1567" y="3803"/>
                </a:lnTo>
                <a:lnTo>
                  <a:pt x="1785" y="3884"/>
                </a:lnTo>
                <a:lnTo>
                  <a:pt x="2014" y="3934"/>
                </a:lnTo>
                <a:lnTo>
                  <a:pt x="2251" y="3952"/>
                </a:lnTo>
                <a:lnTo>
                  <a:pt x="2489" y="3941"/>
                </a:lnTo>
                <a:lnTo>
                  <a:pt x="2727" y="3902"/>
                </a:lnTo>
                <a:lnTo>
                  <a:pt x="2961" y="3835"/>
                </a:lnTo>
                <a:lnTo>
                  <a:pt x="3186" y="3740"/>
                </a:lnTo>
                <a:lnTo>
                  <a:pt x="3476" y="3585"/>
                </a:lnTo>
                <a:lnTo>
                  <a:pt x="3753" y="3422"/>
                </a:lnTo>
                <a:lnTo>
                  <a:pt x="4028" y="3253"/>
                </a:lnTo>
                <a:lnTo>
                  <a:pt x="4311" y="3074"/>
                </a:lnTo>
                <a:lnTo>
                  <a:pt x="4344" y="3059"/>
                </a:lnTo>
                <a:lnTo>
                  <a:pt x="4383" y="3051"/>
                </a:lnTo>
                <a:lnTo>
                  <a:pt x="4463" y="3056"/>
                </a:lnTo>
                <a:lnTo>
                  <a:pt x="4534" y="3088"/>
                </a:lnTo>
                <a:lnTo>
                  <a:pt x="4560" y="3114"/>
                </a:lnTo>
                <a:lnTo>
                  <a:pt x="4577" y="3145"/>
                </a:lnTo>
                <a:lnTo>
                  <a:pt x="4601" y="3232"/>
                </a:lnTo>
                <a:lnTo>
                  <a:pt x="4607" y="3323"/>
                </a:lnTo>
                <a:lnTo>
                  <a:pt x="4598" y="3507"/>
                </a:lnTo>
                <a:lnTo>
                  <a:pt x="4596" y="3599"/>
                </a:lnTo>
                <a:lnTo>
                  <a:pt x="4603" y="3688"/>
                </a:lnTo>
                <a:lnTo>
                  <a:pt x="4629" y="3773"/>
                </a:lnTo>
                <a:lnTo>
                  <a:pt x="4679" y="3853"/>
                </a:lnTo>
                <a:lnTo>
                  <a:pt x="4722" y="3902"/>
                </a:lnTo>
                <a:lnTo>
                  <a:pt x="4770" y="3942"/>
                </a:lnTo>
                <a:lnTo>
                  <a:pt x="4877" y="4006"/>
                </a:lnTo>
                <a:lnTo>
                  <a:pt x="4997" y="4044"/>
                </a:lnTo>
                <a:lnTo>
                  <a:pt x="5125" y="4062"/>
                </a:lnTo>
                <a:lnTo>
                  <a:pt x="5257" y="4058"/>
                </a:lnTo>
                <a:lnTo>
                  <a:pt x="5388" y="4038"/>
                </a:lnTo>
                <a:lnTo>
                  <a:pt x="5515" y="4004"/>
                </a:lnTo>
                <a:lnTo>
                  <a:pt x="5633" y="3955"/>
                </a:lnTo>
                <a:lnTo>
                  <a:pt x="5686" y="3913"/>
                </a:lnTo>
                <a:lnTo>
                  <a:pt x="5736" y="3855"/>
                </a:lnTo>
                <a:lnTo>
                  <a:pt x="5772" y="3786"/>
                </a:lnTo>
                <a:lnTo>
                  <a:pt x="5786" y="3709"/>
                </a:lnTo>
                <a:lnTo>
                  <a:pt x="5779" y="3494"/>
                </a:lnTo>
                <a:lnTo>
                  <a:pt x="5781" y="3280"/>
                </a:lnTo>
                <a:lnTo>
                  <a:pt x="5778" y="3065"/>
                </a:lnTo>
                <a:lnTo>
                  <a:pt x="5755" y="2849"/>
                </a:lnTo>
                <a:lnTo>
                  <a:pt x="5723" y="2714"/>
                </a:lnTo>
                <a:lnTo>
                  <a:pt x="5678" y="2585"/>
                </a:lnTo>
                <a:lnTo>
                  <a:pt x="5622" y="2461"/>
                </a:lnTo>
                <a:lnTo>
                  <a:pt x="5554" y="2343"/>
                </a:lnTo>
                <a:lnTo>
                  <a:pt x="5474" y="2232"/>
                </a:lnTo>
                <a:lnTo>
                  <a:pt x="5383" y="2127"/>
                </a:lnTo>
                <a:lnTo>
                  <a:pt x="5277" y="2028"/>
                </a:lnTo>
                <a:lnTo>
                  <a:pt x="5160" y="1936"/>
                </a:lnTo>
                <a:lnTo>
                  <a:pt x="5052" y="1866"/>
                </a:lnTo>
                <a:lnTo>
                  <a:pt x="4936" y="1807"/>
                </a:lnTo>
                <a:lnTo>
                  <a:pt x="4812" y="1759"/>
                </a:lnTo>
                <a:lnTo>
                  <a:pt x="4679" y="1722"/>
                </a:lnTo>
                <a:lnTo>
                  <a:pt x="4621" y="1710"/>
                </a:lnTo>
                <a:lnTo>
                  <a:pt x="4575" y="1705"/>
                </a:lnTo>
                <a:lnTo>
                  <a:pt x="4499" y="1707"/>
                </a:lnTo>
                <a:lnTo>
                  <a:pt x="4422" y="1720"/>
                </a:lnTo>
                <a:lnTo>
                  <a:pt x="4372" y="1727"/>
                </a:lnTo>
                <a:lnTo>
                  <a:pt x="4311" y="1732"/>
                </a:lnTo>
                <a:lnTo>
                  <a:pt x="4267" y="1740"/>
                </a:lnTo>
                <a:lnTo>
                  <a:pt x="4214" y="1755"/>
                </a:lnTo>
                <a:lnTo>
                  <a:pt x="4094" y="1799"/>
                </a:lnTo>
                <a:lnTo>
                  <a:pt x="3977" y="1851"/>
                </a:lnTo>
                <a:lnTo>
                  <a:pt x="3929" y="1876"/>
                </a:lnTo>
                <a:lnTo>
                  <a:pt x="3892" y="1897"/>
                </a:lnTo>
                <a:lnTo>
                  <a:pt x="3659" y="2053"/>
                </a:lnTo>
                <a:lnTo>
                  <a:pt x="3411" y="2205"/>
                </a:lnTo>
                <a:lnTo>
                  <a:pt x="3158" y="2345"/>
                </a:lnTo>
                <a:lnTo>
                  <a:pt x="2908" y="2460"/>
                </a:lnTo>
                <a:lnTo>
                  <a:pt x="2824" y="2487"/>
                </a:lnTo>
                <a:lnTo>
                  <a:pt x="2726" y="2509"/>
                </a:lnTo>
                <a:lnTo>
                  <a:pt x="2615" y="2526"/>
                </a:lnTo>
                <a:lnTo>
                  <a:pt x="2494" y="2534"/>
                </a:lnTo>
                <a:lnTo>
                  <a:pt x="2365" y="2534"/>
                </a:lnTo>
                <a:lnTo>
                  <a:pt x="2233" y="2526"/>
                </a:lnTo>
                <a:lnTo>
                  <a:pt x="2100" y="2506"/>
                </a:lnTo>
                <a:lnTo>
                  <a:pt x="1968" y="2475"/>
                </a:lnTo>
                <a:lnTo>
                  <a:pt x="1840" y="2431"/>
                </a:lnTo>
                <a:lnTo>
                  <a:pt x="1719" y="2372"/>
                </a:lnTo>
                <a:lnTo>
                  <a:pt x="1607" y="2299"/>
                </a:lnTo>
                <a:lnTo>
                  <a:pt x="1509" y="2209"/>
                </a:lnTo>
                <a:lnTo>
                  <a:pt x="1424" y="2101"/>
                </a:lnTo>
                <a:lnTo>
                  <a:pt x="1358" y="1975"/>
                </a:lnTo>
                <a:lnTo>
                  <a:pt x="1313" y="1828"/>
                </a:lnTo>
                <a:lnTo>
                  <a:pt x="1292" y="1661"/>
                </a:lnTo>
                <a:lnTo>
                  <a:pt x="1304" y="1585"/>
                </a:lnTo>
                <a:lnTo>
                  <a:pt x="1319" y="1517"/>
                </a:lnTo>
                <a:lnTo>
                  <a:pt x="1338" y="1458"/>
                </a:lnTo>
                <a:lnTo>
                  <a:pt x="1360" y="1407"/>
                </a:lnTo>
                <a:lnTo>
                  <a:pt x="1415" y="1330"/>
                </a:lnTo>
                <a:lnTo>
                  <a:pt x="1480" y="1282"/>
                </a:lnTo>
                <a:lnTo>
                  <a:pt x="1553" y="1257"/>
                </a:lnTo>
                <a:lnTo>
                  <a:pt x="1632" y="1254"/>
                </a:lnTo>
                <a:lnTo>
                  <a:pt x="1716" y="1268"/>
                </a:lnTo>
                <a:lnTo>
                  <a:pt x="1802" y="1296"/>
                </a:lnTo>
                <a:lnTo>
                  <a:pt x="1971" y="1381"/>
                </a:lnTo>
                <a:lnTo>
                  <a:pt x="2126" y="1479"/>
                </a:lnTo>
                <a:lnTo>
                  <a:pt x="2193" y="1526"/>
                </a:lnTo>
                <a:lnTo>
                  <a:pt x="2249" y="1564"/>
                </a:lnTo>
                <a:lnTo>
                  <a:pt x="2295" y="1593"/>
                </a:lnTo>
                <a:lnTo>
                  <a:pt x="2325" y="1607"/>
                </a:lnTo>
                <a:lnTo>
                  <a:pt x="2319" y="1556"/>
                </a:lnTo>
                <a:lnTo>
                  <a:pt x="2324" y="1497"/>
                </a:lnTo>
                <a:lnTo>
                  <a:pt x="2338" y="1430"/>
                </a:lnTo>
                <a:lnTo>
                  <a:pt x="2361" y="1357"/>
                </a:lnTo>
                <a:lnTo>
                  <a:pt x="2430" y="1200"/>
                </a:lnTo>
                <a:lnTo>
                  <a:pt x="2527" y="1034"/>
                </a:lnTo>
                <a:lnTo>
                  <a:pt x="2645" y="868"/>
                </a:lnTo>
                <a:lnTo>
                  <a:pt x="2781" y="716"/>
                </a:lnTo>
                <a:lnTo>
                  <a:pt x="2929" y="586"/>
                </a:lnTo>
                <a:lnTo>
                  <a:pt x="3084" y="488"/>
                </a:lnTo>
                <a:close/>
              </a:path>
            </a:pathLst>
          </a:custGeom>
          <a:solidFill>
            <a:srgbClr val="F246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2" name="Freeform 23">
            <a:extLst>
              <a:ext uri="{FF2B5EF4-FFF2-40B4-BE49-F238E27FC236}">
                <a16:creationId xmlns:a16="http://schemas.microsoft.com/office/drawing/2014/main" id="{42775F60-522C-0143-A8B3-372A5F596BAA}"/>
              </a:ext>
            </a:extLst>
          </p:cNvPr>
          <p:cNvSpPr>
            <a:spLocks/>
          </p:cNvSpPr>
          <p:nvPr/>
        </p:nvSpPr>
        <p:spPr bwMode="auto">
          <a:xfrm>
            <a:off x="9469785" y="2670646"/>
            <a:ext cx="917575" cy="644525"/>
          </a:xfrm>
          <a:custGeom>
            <a:avLst/>
            <a:gdLst>
              <a:gd name="T0" fmla="*/ 3 w 5786"/>
              <a:gd name="T1" fmla="*/ 0 h 4062"/>
              <a:gd name="T2" fmla="*/ 3 w 5786"/>
              <a:gd name="T3" fmla="*/ 0 h 4062"/>
              <a:gd name="T4" fmla="*/ 2 w 5786"/>
              <a:gd name="T5" fmla="*/ 0 h 4062"/>
              <a:gd name="T6" fmla="*/ 2 w 5786"/>
              <a:gd name="T7" fmla="*/ 0 h 4062"/>
              <a:gd name="T8" fmla="*/ 1 w 5786"/>
              <a:gd name="T9" fmla="*/ 0 h 4062"/>
              <a:gd name="T10" fmla="*/ 1 w 5786"/>
              <a:gd name="T11" fmla="*/ 0 h 4062"/>
              <a:gd name="T12" fmla="*/ 0 w 5786"/>
              <a:gd name="T13" fmla="*/ 0 h 4062"/>
              <a:gd name="T14" fmla="*/ 0 w 5786"/>
              <a:gd name="T15" fmla="*/ 1 h 4062"/>
              <a:gd name="T16" fmla="*/ 0 w 5786"/>
              <a:gd name="T17" fmla="*/ 1 h 4062"/>
              <a:gd name="T18" fmla="*/ 0 w 5786"/>
              <a:gd name="T19" fmla="*/ 2 h 4062"/>
              <a:gd name="T20" fmla="*/ 0 w 5786"/>
              <a:gd name="T21" fmla="*/ 2 h 4062"/>
              <a:gd name="T22" fmla="*/ 0 w 5786"/>
              <a:gd name="T23" fmla="*/ 2 h 4062"/>
              <a:gd name="T24" fmla="*/ 0 w 5786"/>
              <a:gd name="T25" fmla="*/ 3 h 4062"/>
              <a:gd name="T26" fmla="*/ 1 w 5786"/>
              <a:gd name="T27" fmla="*/ 3 h 4062"/>
              <a:gd name="T28" fmla="*/ 1 w 5786"/>
              <a:gd name="T29" fmla="*/ 4 h 4062"/>
              <a:gd name="T30" fmla="*/ 2 w 5786"/>
              <a:gd name="T31" fmla="*/ 4 h 4062"/>
              <a:gd name="T32" fmla="*/ 2 w 5786"/>
              <a:gd name="T33" fmla="*/ 4 h 4062"/>
              <a:gd name="T34" fmla="*/ 3 w 5786"/>
              <a:gd name="T35" fmla="*/ 4 h 4062"/>
              <a:gd name="T36" fmla="*/ 4 w 5786"/>
              <a:gd name="T37" fmla="*/ 3 h 4062"/>
              <a:gd name="T38" fmla="*/ 4 w 5786"/>
              <a:gd name="T39" fmla="*/ 3 h 4062"/>
              <a:gd name="T40" fmla="*/ 5 w 5786"/>
              <a:gd name="T41" fmla="*/ 3 h 4062"/>
              <a:gd name="T42" fmla="*/ 5 w 5786"/>
              <a:gd name="T43" fmla="*/ 3 h 4062"/>
              <a:gd name="T44" fmla="*/ 5 w 5786"/>
              <a:gd name="T45" fmla="*/ 4 h 4062"/>
              <a:gd name="T46" fmla="*/ 5 w 5786"/>
              <a:gd name="T47" fmla="*/ 4 h 4062"/>
              <a:gd name="T48" fmla="*/ 5 w 5786"/>
              <a:gd name="T49" fmla="*/ 4 h 4062"/>
              <a:gd name="T50" fmla="*/ 5 w 5786"/>
              <a:gd name="T51" fmla="*/ 4 h 4062"/>
              <a:gd name="T52" fmla="*/ 6 w 5786"/>
              <a:gd name="T53" fmla="*/ 4 h 4062"/>
              <a:gd name="T54" fmla="*/ 6 w 5786"/>
              <a:gd name="T55" fmla="*/ 4 h 4062"/>
              <a:gd name="T56" fmla="*/ 6 w 5786"/>
              <a:gd name="T57" fmla="*/ 3 h 4062"/>
              <a:gd name="T58" fmla="*/ 6 w 5786"/>
              <a:gd name="T59" fmla="*/ 3 h 4062"/>
              <a:gd name="T60" fmla="*/ 5 w 5786"/>
              <a:gd name="T61" fmla="*/ 2 h 4062"/>
              <a:gd name="T62" fmla="*/ 5 w 5786"/>
              <a:gd name="T63" fmla="*/ 2 h 4062"/>
              <a:gd name="T64" fmla="*/ 5 w 5786"/>
              <a:gd name="T65" fmla="*/ 2 h 4062"/>
              <a:gd name="T66" fmla="*/ 5 w 5786"/>
              <a:gd name="T67" fmla="*/ 2 h 4062"/>
              <a:gd name="T68" fmla="*/ 4 w 5786"/>
              <a:gd name="T69" fmla="*/ 2 h 4062"/>
              <a:gd name="T70" fmla="*/ 4 w 5786"/>
              <a:gd name="T71" fmla="*/ 2 h 4062"/>
              <a:gd name="T72" fmla="*/ 4 w 5786"/>
              <a:gd name="T73" fmla="*/ 2 h 4062"/>
              <a:gd name="T74" fmla="*/ 3 w 5786"/>
              <a:gd name="T75" fmla="*/ 2 h 4062"/>
              <a:gd name="T76" fmla="*/ 3 w 5786"/>
              <a:gd name="T77" fmla="*/ 2 h 4062"/>
              <a:gd name="T78" fmla="*/ 2 w 5786"/>
              <a:gd name="T79" fmla="*/ 2 h 4062"/>
              <a:gd name="T80" fmla="*/ 2 w 5786"/>
              <a:gd name="T81" fmla="*/ 2 h 4062"/>
              <a:gd name="T82" fmla="*/ 2 w 5786"/>
              <a:gd name="T83" fmla="*/ 2 h 4062"/>
              <a:gd name="T84" fmla="*/ 1 w 5786"/>
              <a:gd name="T85" fmla="*/ 2 h 4062"/>
              <a:gd name="T86" fmla="*/ 1 w 5786"/>
              <a:gd name="T87" fmla="*/ 2 h 4062"/>
              <a:gd name="T88" fmla="*/ 1 w 5786"/>
              <a:gd name="T89" fmla="*/ 1 h 4062"/>
              <a:gd name="T90" fmla="*/ 1 w 5786"/>
              <a:gd name="T91" fmla="*/ 1 h 4062"/>
              <a:gd name="T92" fmla="*/ 2 w 5786"/>
              <a:gd name="T93" fmla="*/ 1 h 4062"/>
              <a:gd name="T94" fmla="*/ 2 w 5786"/>
              <a:gd name="T95" fmla="*/ 1 h 4062"/>
              <a:gd name="T96" fmla="*/ 2 w 5786"/>
              <a:gd name="T97" fmla="*/ 2 h 4062"/>
              <a:gd name="T98" fmla="*/ 2 w 5786"/>
              <a:gd name="T99" fmla="*/ 1 h 4062"/>
              <a:gd name="T100" fmla="*/ 2 w 5786"/>
              <a:gd name="T101" fmla="*/ 1 h 4062"/>
              <a:gd name="T102" fmla="*/ 3 w 5786"/>
              <a:gd name="T103" fmla="*/ 1 h 40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86" h="4062">
                <a:moveTo>
                  <a:pt x="3084" y="488"/>
                </a:moveTo>
                <a:lnTo>
                  <a:pt x="3049" y="464"/>
                </a:lnTo>
                <a:lnTo>
                  <a:pt x="2998" y="431"/>
                </a:lnTo>
                <a:lnTo>
                  <a:pt x="2929" y="388"/>
                </a:lnTo>
                <a:lnTo>
                  <a:pt x="2845" y="340"/>
                </a:lnTo>
                <a:lnTo>
                  <a:pt x="2747" y="287"/>
                </a:lnTo>
                <a:lnTo>
                  <a:pt x="2635" y="232"/>
                </a:lnTo>
                <a:lnTo>
                  <a:pt x="2510" y="180"/>
                </a:lnTo>
                <a:lnTo>
                  <a:pt x="2375" y="128"/>
                </a:lnTo>
                <a:lnTo>
                  <a:pt x="2229" y="83"/>
                </a:lnTo>
                <a:lnTo>
                  <a:pt x="2073" y="45"/>
                </a:lnTo>
                <a:lnTo>
                  <a:pt x="1910" y="17"/>
                </a:lnTo>
                <a:lnTo>
                  <a:pt x="1739" y="1"/>
                </a:lnTo>
                <a:lnTo>
                  <a:pt x="1562" y="0"/>
                </a:lnTo>
                <a:lnTo>
                  <a:pt x="1380" y="15"/>
                </a:lnTo>
                <a:lnTo>
                  <a:pt x="1193" y="50"/>
                </a:lnTo>
                <a:lnTo>
                  <a:pt x="1004" y="106"/>
                </a:lnTo>
                <a:lnTo>
                  <a:pt x="806" y="213"/>
                </a:lnTo>
                <a:lnTo>
                  <a:pt x="642" y="323"/>
                </a:lnTo>
                <a:lnTo>
                  <a:pt x="506" y="435"/>
                </a:lnTo>
                <a:lnTo>
                  <a:pt x="392" y="552"/>
                </a:lnTo>
                <a:lnTo>
                  <a:pt x="299" y="676"/>
                </a:lnTo>
                <a:lnTo>
                  <a:pt x="219" y="807"/>
                </a:lnTo>
                <a:lnTo>
                  <a:pt x="148" y="947"/>
                </a:lnTo>
                <a:lnTo>
                  <a:pt x="83" y="1097"/>
                </a:lnTo>
                <a:lnTo>
                  <a:pt x="45" y="1209"/>
                </a:lnTo>
                <a:lnTo>
                  <a:pt x="19" y="1327"/>
                </a:lnTo>
                <a:lnTo>
                  <a:pt x="5" y="1448"/>
                </a:lnTo>
                <a:lnTo>
                  <a:pt x="0" y="1572"/>
                </a:lnTo>
                <a:lnTo>
                  <a:pt x="15" y="1812"/>
                </a:lnTo>
                <a:lnTo>
                  <a:pt x="31" y="1925"/>
                </a:lnTo>
                <a:lnTo>
                  <a:pt x="54" y="2029"/>
                </a:lnTo>
                <a:lnTo>
                  <a:pt x="89" y="2168"/>
                </a:lnTo>
                <a:lnTo>
                  <a:pt x="129" y="2286"/>
                </a:lnTo>
                <a:lnTo>
                  <a:pt x="173" y="2391"/>
                </a:lnTo>
                <a:lnTo>
                  <a:pt x="222" y="2487"/>
                </a:lnTo>
                <a:lnTo>
                  <a:pt x="342" y="2673"/>
                </a:lnTo>
                <a:lnTo>
                  <a:pt x="412" y="2775"/>
                </a:lnTo>
                <a:lnTo>
                  <a:pt x="492" y="2890"/>
                </a:lnTo>
                <a:lnTo>
                  <a:pt x="574" y="2991"/>
                </a:lnTo>
                <a:lnTo>
                  <a:pt x="673" y="3098"/>
                </a:lnTo>
                <a:lnTo>
                  <a:pt x="901" y="3319"/>
                </a:lnTo>
                <a:lnTo>
                  <a:pt x="1141" y="3527"/>
                </a:lnTo>
                <a:lnTo>
                  <a:pt x="1256" y="3616"/>
                </a:lnTo>
                <a:lnTo>
                  <a:pt x="1363" y="3690"/>
                </a:lnTo>
                <a:lnTo>
                  <a:pt x="1462" y="3751"/>
                </a:lnTo>
                <a:lnTo>
                  <a:pt x="1567" y="3803"/>
                </a:lnTo>
                <a:lnTo>
                  <a:pt x="1785" y="3884"/>
                </a:lnTo>
                <a:lnTo>
                  <a:pt x="2014" y="3934"/>
                </a:lnTo>
                <a:lnTo>
                  <a:pt x="2251" y="3952"/>
                </a:lnTo>
                <a:lnTo>
                  <a:pt x="2489" y="3941"/>
                </a:lnTo>
                <a:lnTo>
                  <a:pt x="2727" y="3902"/>
                </a:lnTo>
                <a:lnTo>
                  <a:pt x="2961" y="3835"/>
                </a:lnTo>
                <a:lnTo>
                  <a:pt x="3186" y="3740"/>
                </a:lnTo>
                <a:lnTo>
                  <a:pt x="3476" y="3585"/>
                </a:lnTo>
                <a:lnTo>
                  <a:pt x="3753" y="3422"/>
                </a:lnTo>
                <a:lnTo>
                  <a:pt x="4028" y="3253"/>
                </a:lnTo>
                <a:lnTo>
                  <a:pt x="4311" y="3074"/>
                </a:lnTo>
                <a:lnTo>
                  <a:pt x="4344" y="3059"/>
                </a:lnTo>
                <a:lnTo>
                  <a:pt x="4383" y="3051"/>
                </a:lnTo>
                <a:lnTo>
                  <a:pt x="4463" y="3056"/>
                </a:lnTo>
                <a:lnTo>
                  <a:pt x="4534" y="3088"/>
                </a:lnTo>
                <a:lnTo>
                  <a:pt x="4560" y="3114"/>
                </a:lnTo>
                <a:lnTo>
                  <a:pt x="4577" y="3145"/>
                </a:lnTo>
                <a:lnTo>
                  <a:pt x="4601" y="3232"/>
                </a:lnTo>
                <a:lnTo>
                  <a:pt x="4607" y="3323"/>
                </a:lnTo>
                <a:lnTo>
                  <a:pt x="4598" y="3507"/>
                </a:lnTo>
                <a:lnTo>
                  <a:pt x="4596" y="3599"/>
                </a:lnTo>
                <a:lnTo>
                  <a:pt x="4603" y="3688"/>
                </a:lnTo>
                <a:lnTo>
                  <a:pt x="4629" y="3773"/>
                </a:lnTo>
                <a:lnTo>
                  <a:pt x="4679" y="3853"/>
                </a:lnTo>
                <a:lnTo>
                  <a:pt x="4722" y="3902"/>
                </a:lnTo>
                <a:lnTo>
                  <a:pt x="4770" y="3942"/>
                </a:lnTo>
                <a:lnTo>
                  <a:pt x="4877" y="4006"/>
                </a:lnTo>
                <a:lnTo>
                  <a:pt x="4997" y="4044"/>
                </a:lnTo>
                <a:lnTo>
                  <a:pt x="5125" y="4062"/>
                </a:lnTo>
                <a:lnTo>
                  <a:pt x="5257" y="4058"/>
                </a:lnTo>
                <a:lnTo>
                  <a:pt x="5388" y="4038"/>
                </a:lnTo>
                <a:lnTo>
                  <a:pt x="5515" y="4004"/>
                </a:lnTo>
                <a:lnTo>
                  <a:pt x="5633" y="3955"/>
                </a:lnTo>
                <a:lnTo>
                  <a:pt x="5686" y="3913"/>
                </a:lnTo>
                <a:lnTo>
                  <a:pt x="5736" y="3855"/>
                </a:lnTo>
                <a:lnTo>
                  <a:pt x="5772" y="3786"/>
                </a:lnTo>
                <a:lnTo>
                  <a:pt x="5786" y="3709"/>
                </a:lnTo>
                <a:lnTo>
                  <a:pt x="5779" y="3494"/>
                </a:lnTo>
                <a:lnTo>
                  <a:pt x="5781" y="3280"/>
                </a:lnTo>
                <a:lnTo>
                  <a:pt x="5778" y="3065"/>
                </a:lnTo>
                <a:lnTo>
                  <a:pt x="5755" y="2849"/>
                </a:lnTo>
                <a:lnTo>
                  <a:pt x="5723" y="2714"/>
                </a:lnTo>
                <a:lnTo>
                  <a:pt x="5678" y="2585"/>
                </a:lnTo>
                <a:lnTo>
                  <a:pt x="5622" y="2461"/>
                </a:lnTo>
                <a:lnTo>
                  <a:pt x="5554" y="2343"/>
                </a:lnTo>
                <a:lnTo>
                  <a:pt x="5474" y="2232"/>
                </a:lnTo>
                <a:lnTo>
                  <a:pt x="5383" y="2127"/>
                </a:lnTo>
                <a:lnTo>
                  <a:pt x="5277" y="2028"/>
                </a:lnTo>
                <a:lnTo>
                  <a:pt x="5160" y="1936"/>
                </a:lnTo>
                <a:lnTo>
                  <a:pt x="5052" y="1866"/>
                </a:lnTo>
                <a:lnTo>
                  <a:pt x="4936" y="1807"/>
                </a:lnTo>
                <a:lnTo>
                  <a:pt x="4812" y="1759"/>
                </a:lnTo>
                <a:lnTo>
                  <a:pt x="4679" y="1722"/>
                </a:lnTo>
                <a:lnTo>
                  <a:pt x="4621" y="1710"/>
                </a:lnTo>
                <a:lnTo>
                  <a:pt x="4575" y="1705"/>
                </a:lnTo>
                <a:lnTo>
                  <a:pt x="4499" y="1707"/>
                </a:lnTo>
                <a:lnTo>
                  <a:pt x="4422" y="1720"/>
                </a:lnTo>
                <a:lnTo>
                  <a:pt x="4372" y="1727"/>
                </a:lnTo>
                <a:lnTo>
                  <a:pt x="4311" y="1732"/>
                </a:lnTo>
                <a:lnTo>
                  <a:pt x="4267" y="1740"/>
                </a:lnTo>
                <a:lnTo>
                  <a:pt x="4214" y="1755"/>
                </a:lnTo>
                <a:lnTo>
                  <a:pt x="4094" y="1799"/>
                </a:lnTo>
                <a:lnTo>
                  <a:pt x="3977" y="1851"/>
                </a:lnTo>
                <a:lnTo>
                  <a:pt x="3929" y="1876"/>
                </a:lnTo>
                <a:lnTo>
                  <a:pt x="3892" y="1897"/>
                </a:lnTo>
                <a:lnTo>
                  <a:pt x="3659" y="2053"/>
                </a:lnTo>
                <a:lnTo>
                  <a:pt x="3411" y="2205"/>
                </a:lnTo>
                <a:lnTo>
                  <a:pt x="3158" y="2345"/>
                </a:lnTo>
                <a:lnTo>
                  <a:pt x="2908" y="2460"/>
                </a:lnTo>
                <a:lnTo>
                  <a:pt x="2824" y="2487"/>
                </a:lnTo>
                <a:lnTo>
                  <a:pt x="2726" y="2509"/>
                </a:lnTo>
                <a:lnTo>
                  <a:pt x="2615" y="2526"/>
                </a:lnTo>
                <a:lnTo>
                  <a:pt x="2494" y="2534"/>
                </a:lnTo>
                <a:lnTo>
                  <a:pt x="2365" y="2534"/>
                </a:lnTo>
                <a:lnTo>
                  <a:pt x="2233" y="2526"/>
                </a:lnTo>
                <a:lnTo>
                  <a:pt x="2100" y="2506"/>
                </a:lnTo>
                <a:lnTo>
                  <a:pt x="1968" y="2475"/>
                </a:lnTo>
                <a:lnTo>
                  <a:pt x="1840" y="2431"/>
                </a:lnTo>
                <a:lnTo>
                  <a:pt x="1719" y="2372"/>
                </a:lnTo>
                <a:lnTo>
                  <a:pt x="1607" y="2299"/>
                </a:lnTo>
                <a:lnTo>
                  <a:pt x="1509" y="2209"/>
                </a:lnTo>
                <a:lnTo>
                  <a:pt x="1424" y="2101"/>
                </a:lnTo>
                <a:lnTo>
                  <a:pt x="1358" y="1975"/>
                </a:lnTo>
                <a:lnTo>
                  <a:pt x="1313" y="1828"/>
                </a:lnTo>
                <a:lnTo>
                  <a:pt x="1292" y="1661"/>
                </a:lnTo>
                <a:lnTo>
                  <a:pt x="1304" y="1585"/>
                </a:lnTo>
                <a:lnTo>
                  <a:pt x="1319" y="1517"/>
                </a:lnTo>
                <a:lnTo>
                  <a:pt x="1338" y="1458"/>
                </a:lnTo>
                <a:lnTo>
                  <a:pt x="1360" y="1407"/>
                </a:lnTo>
                <a:lnTo>
                  <a:pt x="1415" y="1330"/>
                </a:lnTo>
                <a:lnTo>
                  <a:pt x="1480" y="1282"/>
                </a:lnTo>
                <a:lnTo>
                  <a:pt x="1553" y="1257"/>
                </a:lnTo>
                <a:lnTo>
                  <a:pt x="1632" y="1254"/>
                </a:lnTo>
                <a:lnTo>
                  <a:pt x="1716" y="1268"/>
                </a:lnTo>
                <a:lnTo>
                  <a:pt x="1802" y="1296"/>
                </a:lnTo>
                <a:lnTo>
                  <a:pt x="1971" y="1381"/>
                </a:lnTo>
                <a:lnTo>
                  <a:pt x="2126" y="1479"/>
                </a:lnTo>
                <a:lnTo>
                  <a:pt x="2193" y="1526"/>
                </a:lnTo>
                <a:lnTo>
                  <a:pt x="2249" y="1564"/>
                </a:lnTo>
                <a:lnTo>
                  <a:pt x="2295" y="1593"/>
                </a:lnTo>
                <a:lnTo>
                  <a:pt x="2325" y="1607"/>
                </a:lnTo>
                <a:lnTo>
                  <a:pt x="2319" y="1556"/>
                </a:lnTo>
                <a:lnTo>
                  <a:pt x="2324" y="1497"/>
                </a:lnTo>
                <a:lnTo>
                  <a:pt x="2338" y="1430"/>
                </a:lnTo>
                <a:lnTo>
                  <a:pt x="2361" y="1357"/>
                </a:lnTo>
                <a:lnTo>
                  <a:pt x="2430" y="1200"/>
                </a:lnTo>
                <a:lnTo>
                  <a:pt x="2527" y="1034"/>
                </a:lnTo>
                <a:lnTo>
                  <a:pt x="2645" y="868"/>
                </a:lnTo>
                <a:lnTo>
                  <a:pt x="2781" y="716"/>
                </a:lnTo>
                <a:lnTo>
                  <a:pt x="2929" y="586"/>
                </a:lnTo>
                <a:lnTo>
                  <a:pt x="3084" y="48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63" name="Freeform 24">
            <a:extLst>
              <a:ext uri="{FF2B5EF4-FFF2-40B4-BE49-F238E27FC236}">
                <a16:creationId xmlns:a16="http://schemas.microsoft.com/office/drawing/2014/main" id="{E99A0D69-8866-E846-A45A-AB7E22ABFB4B}"/>
              </a:ext>
            </a:extLst>
          </p:cNvPr>
          <p:cNvSpPr>
            <a:spLocks/>
          </p:cNvSpPr>
          <p:nvPr/>
        </p:nvSpPr>
        <p:spPr bwMode="auto">
          <a:xfrm>
            <a:off x="9372947" y="3973984"/>
            <a:ext cx="22225" cy="115888"/>
          </a:xfrm>
          <a:custGeom>
            <a:avLst/>
            <a:gdLst>
              <a:gd name="T0" fmla="*/ 0 w 132"/>
              <a:gd name="T1" fmla="*/ 0 h 727"/>
              <a:gd name="T2" fmla="*/ 0 w 132"/>
              <a:gd name="T3" fmla="*/ 0 h 727"/>
              <a:gd name="T4" fmla="*/ 0 w 132"/>
              <a:gd name="T5" fmla="*/ 0 h 727"/>
              <a:gd name="T6" fmla="*/ 0 w 132"/>
              <a:gd name="T7" fmla="*/ 1 h 727"/>
              <a:gd name="T8" fmla="*/ 0 w 132"/>
              <a:gd name="T9" fmla="*/ 1 h 7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727">
                <a:moveTo>
                  <a:pt x="9" y="0"/>
                </a:moveTo>
                <a:lnTo>
                  <a:pt x="0" y="185"/>
                </a:lnTo>
                <a:lnTo>
                  <a:pt x="17" y="368"/>
                </a:lnTo>
                <a:lnTo>
                  <a:pt x="61" y="549"/>
                </a:lnTo>
                <a:lnTo>
                  <a:pt x="132" y="72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64" name="Freeform 25">
            <a:extLst>
              <a:ext uri="{FF2B5EF4-FFF2-40B4-BE49-F238E27FC236}">
                <a16:creationId xmlns:a16="http://schemas.microsoft.com/office/drawing/2014/main" id="{1B38555A-E42B-5648-B154-960C9567FE3B}"/>
              </a:ext>
            </a:extLst>
          </p:cNvPr>
          <p:cNvSpPr>
            <a:spLocks/>
          </p:cNvSpPr>
          <p:nvPr/>
        </p:nvSpPr>
        <p:spPr bwMode="auto">
          <a:xfrm>
            <a:off x="9226897" y="2743671"/>
            <a:ext cx="2079625" cy="2309813"/>
          </a:xfrm>
          <a:custGeom>
            <a:avLst/>
            <a:gdLst>
              <a:gd name="T0" fmla="*/ 0 w 13093"/>
              <a:gd name="T1" fmla="*/ 3 h 14552"/>
              <a:gd name="T2" fmla="*/ 0 w 13093"/>
              <a:gd name="T3" fmla="*/ 4 h 14552"/>
              <a:gd name="T4" fmla="*/ 0 w 13093"/>
              <a:gd name="T5" fmla="*/ 5 h 14552"/>
              <a:gd name="T6" fmla="*/ 0 w 13093"/>
              <a:gd name="T7" fmla="*/ 7 h 14552"/>
              <a:gd name="T8" fmla="*/ 0 w 13093"/>
              <a:gd name="T9" fmla="*/ 8 h 14552"/>
              <a:gd name="T10" fmla="*/ 1 w 13093"/>
              <a:gd name="T11" fmla="*/ 9 h 14552"/>
              <a:gd name="T12" fmla="*/ 1 w 13093"/>
              <a:gd name="T13" fmla="*/ 10 h 14552"/>
              <a:gd name="T14" fmla="*/ 2 w 13093"/>
              <a:gd name="T15" fmla="*/ 11 h 14552"/>
              <a:gd name="T16" fmla="*/ 3 w 13093"/>
              <a:gd name="T17" fmla="*/ 11 h 14552"/>
              <a:gd name="T18" fmla="*/ 4 w 13093"/>
              <a:gd name="T19" fmla="*/ 11 h 14552"/>
              <a:gd name="T20" fmla="*/ 3 w 13093"/>
              <a:gd name="T21" fmla="*/ 10 h 14552"/>
              <a:gd name="T22" fmla="*/ 3 w 13093"/>
              <a:gd name="T23" fmla="*/ 9 h 14552"/>
              <a:gd name="T24" fmla="*/ 2 w 13093"/>
              <a:gd name="T25" fmla="*/ 8 h 14552"/>
              <a:gd name="T26" fmla="*/ 2 w 13093"/>
              <a:gd name="T27" fmla="*/ 8 h 14552"/>
              <a:gd name="T28" fmla="*/ 2 w 13093"/>
              <a:gd name="T29" fmla="*/ 6 h 14552"/>
              <a:gd name="T30" fmla="*/ 1 w 13093"/>
              <a:gd name="T31" fmla="*/ 5 h 14552"/>
              <a:gd name="T32" fmla="*/ 2 w 13093"/>
              <a:gd name="T33" fmla="*/ 4 h 14552"/>
              <a:gd name="T34" fmla="*/ 2 w 13093"/>
              <a:gd name="T35" fmla="*/ 3 h 14552"/>
              <a:gd name="T36" fmla="*/ 2 w 13093"/>
              <a:gd name="T37" fmla="*/ 4 h 14552"/>
              <a:gd name="T38" fmla="*/ 3 w 13093"/>
              <a:gd name="T39" fmla="*/ 4 h 14552"/>
              <a:gd name="T40" fmla="*/ 4 w 13093"/>
              <a:gd name="T41" fmla="*/ 4 h 14552"/>
              <a:gd name="T42" fmla="*/ 5 w 13093"/>
              <a:gd name="T43" fmla="*/ 4 h 14552"/>
              <a:gd name="T44" fmla="*/ 7 w 13093"/>
              <a:gd name="T45" fmla="*/ 5 h 14552"/>
              <a:gd name="T46" fmla="*/ 8 w 13093"/>
              <a:gd name="T47" fmla="*/ 4 h 14552"/>
              <a:gd name="T48" fmla="*/ 9 w 13093"/>
              <a:gd name="T49" fmla="*/ 4 h 14552"/>
              <a:gd name="T50" fmla="*/ 11 w 13093"/>
              <a:gd name="T51" fmla="*/ 3 h 14552"/>
              <a:gd name="T52" fmla="*/ 11 w 13093"/>
              <a:gd name="T53" fmla="*/ 2 h 14552"/>
              <a:gd name="T54" fmla="*/ 12 w 13093"/>
              <a:gd name="T55" fmla="*/ 2 h 14552"/>
              <a:gd name="T56" fmla="*/ 12 w 13093"/>
              <a:gd name="T57" fmla="*/ 2 h 14552"/>
              <a:gd name="T58" fmla="*/ 11 w 13093"/>
              <a:gd name="T59" fmla="*/ 4 h 14552"/>
              <a:gd name="T60" fmla="*/ 10 w 13093"/>
              <a:gd name="T61" fmla="*/ 5 h 14552"/>
              <a:gd name="T62" fmla="*/ 10 w 13093"/>
              <a:gd name="T63" fmla="*/ 6 h 14552"/>
              <a:gd name="T64" fmla="*/ 10 w 13093"/>
              <a:gd name="T65" fmla="*/ 7 h 14552"/>
              <a:gd name="T66" fmla="*/ 10 w 13093"/>
              <a:gd name="T67" fmla="*/ 9 h 14552"/>
              <a:gd name="T68" fmla="*/ 9 w 13093"/>
              <a:gd name="T69" fmla="*/ 10 h 14552"/>
              <a:gd name="T70" fmla="*/ 8 w 13093"/>
              <a:gd name="T71" fmla="*/ 10 h 14552"/>
              <a:gd name="T72" fmla="*/ 6 w 13093"/>
              <a:gd name="T73" fmla="*/ 11 h 14552"/>
              <a:gd name="T74" fmla="*/ 5 w 13093"/>
              <a:gd name="T75" fmla="*/ 11 h 14552"/>
              <a:gd name="T76" fmla="*/ 5 w 13093"/>
              <a:gd name="T77" fmla="*/ 13 h 14552"/>
              <a:gd name="T78" fmla="*/ 6 w 13093"/>
              <a:gd name="T79" fmla="*/ 14 h 14552"/>
              <a:gd name="T80" fmla="*/ 7 w 13093"/>
              <a:gd name="T81" fmla="*/ 13 h 14552"/>
              <a:gd name="T82" fmla="*/ 6 w 13093"/>
              <a:gd name="T83" fmla="*/ 12 h 14552"/>
              <a:gd name="T84" fmla="*/ 7 w 13093"/>
              <a:gd name="T85" fmla="*/ 12 h 14552"/>
              <a:gd name="T86" fmla="*/ 8 w 13093"/>
              <a:gd name="T87" fmla="*/ 12 h 14552"/>
              <a:gd name="T88" fmla="*/ 11 w 13093"/>
              <a:gd name="T89" fmla="*/ 11 h 14552"/>
              <a:gd name="T90" fmla="*/ 11 w 13093"/>
              <a:gd name="T91" fmla="*/ 10 h 14552"/>
              <a:gd name="T92" fmla="*/ 12 w 13093"/>
              <a:gd name="T93" fmla="*/ 9 h 14552"/>
              <a:gd name="T94" fmla="*/ 12 w 13093"/>
              <a:gd name="T95" fmla="*/ 8 h 14552"/>
              <a:gd name="T96" fmla="*/ 12 w 13093"/>
              <a:gd name="T97" fmla="*/ 7 h 14552"/>
              <a:gd name="T98" fmla="*/ 12 w 13093"/>
              <a:gd name="T99" fmla="*/ 5 h 14552"/>
              <a:gd name="T100" fmla="*/ 12 w 13093"/>
              <a:gd name="T101" fmla="*/ 4 h 14552"/>
              <a:gd name="T102" fmla="*/ 13 w 13093"/>
              <a:gd name="T103" fmla="*/ 3 h 14552"/>
              <a:gd name="T104" fmla="*/ 13 w 13093"/>
              <a:gd name="T105" fmla="*/ 2 h 14552"/>
              <a:gd name="T106" fmla="*/ 13 w 13093"/>
              <a:gd name="T107" fmla="*/ 0 h 14552"/>
              <a:gd name="T108" fmla="*/ 12 w 13093"/>
              <a:gd name="T109" fmla="*/ 0 h 14552"/>
              <a:gd name="T110" fmla="*/ 10 w 13093"/>
              <a:gd name="T111" fmla="*/ 2 h 14552"/>
              <a:gd name="T112" fmla="*/ 9 w 13093"/>
              <a:gd name="T113" fmla="*/ 3 h 14552"/>
              <a:gd name="T114" fmla="*/ 7 w 13093"/>
              <a:gd name="T115" fmla="*/ 3 h 14552"/>
              <a:gd name="T116" fmla="*/ 4 w 13093"/>
              <a:gd name="T117" fmla="*/ 3 h 14552"/>
              <a:gd name="T118" fmla="*/ 2 w 13093"/>
              <a:gd name="T119" fmla="*/ 2 h 14552"/>
              <a:gd name="T120" fmla="*/ 1 w 13093"/>
              <a:gd name="T121" fmla="*/ 1 h 145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93" h="14552">
                <a:moveTo>
                  <a:pt x="370" y="1765"/>
                </a:moveTo>
                <a:lnTo>
                  <a:pt x="345" y="1852"/>
                </a:lnTo>
                <a:lnTo>
                  <a:pt x="328" y="1947"/>
                </a:lnTo>
                <a:lnTo>
                  <a:pt x="316" y="2147"/>
                </a:lnTo>
                <a:lnTo>
                  <a:pt x="317" y="2242"/>
                </a:lnTo>
                <a:lnTo>
                  <a:pt x="322" y="2327"/>
                </a:lnTo>
                <a:lnTo>
                  <a:pt x="329" y="2397"/>
                </a:lnTo>
                <a:lnTo>
                  <a:pt x="338" y="2450"/>
                </a:lnTo>
                <a:lnTo>
                  <a:pt x="282" y="2591"/>
                </a:lnTo>
                <a:lnTo>
                  <a:pt x="236" y="2741"/>
                </a:lnTo>
                <a:lnTo>
                  <a:pt x="201" y="2897"/>
                </a:lnTo>
                <a:lnTo>
                  <a:pt x="180" y="3056"/>
                </a:lnTo>
                <a:lnTo>
                  <a:pt x="171" y="3213"/>
                </a:lnTo>
                <a:lnTo>
                  <a:pt x="178" y="3364"/>
                </a:lnTo>
                <a:lnTo>
                  <a:pt x="198" y="3508"/>
                </a:lnTo>
                <a:lnTo>
                  <a:pt x="236" y="3638"/>
                </a:lnTo>
                <a:lnTo>
                  <a:pt x="251" y="3671"/>
                </a:lnTo>
                <a:lnTo>
                  <a:pt x="262" y="3691"/>
                </a:lnTo>
                <a:lnTo>
                  <a:pt x="275" y="3703"/>
                </a:lnTo>
                <a:lnTo>
                  <a:pt x="273" y="3705"/>
                </a:lnTo>
                <a:lnTo>
                  <a:pt x="263" y="3710"/>
                </a:lnTo>
                <a:lnTo>
                  <a:pt x="245" y="3724"/>
                </a:lnTo>
                <a:lnTo>
                  <a:pt x="216" y="3751"/>
                </a:lnTo>
                <a:lnTo>
                  <a:pt x="142" y="3856"/>
                </a:lnTo>
                <a:lnTo>
                  <a:pt x="101" y="3960"/>
                </a:lnTo>
                <a:lnTo>
                  <a:pt x="86" y="4063"/>
                </a:lnTo>
                <a:lnTo>
                  <a:pt x="92" y="4160"/>
                </a:lnTo>
                <a:lnTo>
                  <a:pt x="110" y="4250"/>
                </a:lnTo>
                <a:lnTo>
                  <a:pt x="134" y="4330"/>
                </a:lnTo>
                <a:lnTo>
                  <a:pt x="158" y="4396"/>
                </a:lnTo>
                <a:lnTo>
                  <a:pt x="175" y="4447"/>
                </a:lnTo>
                <a:lnTo>
                  <a:pt x="173" y="4451"/>
                </a:lnTo>
                <a:lnTo>
                  <a:pt x="168" y="4466"/>
                </a:lnTo>
                <a:lnTo>
                  <a:pt x="147" y="4518"/>
                </a:lnTo>
                <a:lnTo>
                  <a:pt x="121" y="4594"/>
                </a:lnTo>
                <a:lnTo>
                  <a:pt x="91" y="4686"/>
                </a:lnTo>
                <a:lnTo>
                  <a:pt x="36" y="4893"/>
                </a:lnTo>
                <a:lnTo>
                  <a:pt x="22" y="4990"/>
                </a:lnTo>
                <a:lnTo>
                  <a:pt x="21" y="5073"/>
                </a:lnTo>
                <a:lnTo>
                  <a:pt x="44" y="5206"/>
                </a:lnTo>
                <a:lnTo>
                  <a:pt x="83" y="5328"/>
                </a:lnTo>
                <a:lnTo>
                  <a:pt x="137" y="5435"/>
                </a:lnTo>
                <a:lnTo>
                  <a:pt x="205" y="5522"/>
                </a:lnTo>
                <a:lnTo>
                  <a:pt x="210" y="5545"/>
                </a:lnTo>
                <a:lnTo>
                  <a:pt x="197" y="5573"/>
                </a:lnTo>
                <a:lnTo>
                  <a:pt x="170" y="5607"/>
                </a:lnTo>
                <a:lnTo>
                  <a:pt x="136" y="5649"/>
                </a:lnTo>
                <a:lnTo>
                  <a:pt x="61" y="5755"/>
                </a:lnTo>
                <a:lnTo>
                  <a:pt x="29" y="5820"/>
                </a:lnTo>
                <a:lnTo>
                  <a:pt x="11" y="5892"/>
                </a:lnTo>
                <a:lnTo>
                  <a:pt x="0" y="6002"/>
                </a:lnTo>
                <a:lnTo>
                  <a:pt x="0" y="6117"/>
                </a:lnTo>
                <a:lnTo>
                  <a:pt x="25" y="6348"/>
                </a:lnTo>
                <a:lnTo>
                  <a:pt x="49" y="6458"/>
                </a:lnTo>
                <a:lnTo>
                  <a:pt x="79" y="6559"/>
                </a:lnTo>
                <a:lnTo>
                  <a:pt x="114" y="6647"/>
                </a:lnTo>
                <a:lnTo>
                  <a:pt x="154" y="6721"/>
                </a:lnTo>
                <a:lnTo>
                  <a:pt x="152" y="6727"/>
                </a:lnTo>
                <a:lnTo>
                  <a:pt x="145" y="6743"/>
                </a:lnTo>
                <a:lnTo>
                  <a:pt x="135" y="6770"/>
                </a:lnTo>
                <a:lnTo>
                  <a:pt x="123" y="6807"/>
                </a:lnTo>
                <a:lnTo>
                  <a:pt x="98" y="6906"/>
                </a:lnTo>
                <a:lnTo>
                  <a:pt x="80" y="7034"/>
                </a:lnTo>
                <a:lnTo>
                  <a:pt x="79" y="7189"/>
                </a:lnTo>
                <a:lnTo>
                  <a:pt x="86" y="7275"/>
                </a:lnTo>
                <a:lnTo>
                  <a:pt x="102" y="7365"/>
                </a:lnTo>
                <a:lnTo>
                  <a:pt x="127" y="7459"/>
                </a:lnTo>
                <a:lnTo>
                  <a:pt x="161" y="7555"/>
                </a:lnTo>
                <a:lnTo>
                  <a:pt x="208" y="7654"/>
                </a:lnTo>
                <a:lnTo>
                  <a:pt x="267" y="7755"/>
                </a:lnTo>
                <a:lnTo>
                  <a:pt x="265" y="7761"/>
                </a:lnTo>
                <a:lnTo>
                  <a:pt x="261" y="7776"/>
                </a:lnTo>
                <a:lnTo>
                  <a:pt x="251" y="7829"/>
                </a:lnTo>
                <a:lnTo>
                  <a:pt x="237" y="7911"/>
                </a:lnTo>
                <a:lnTo>
                  <a:pt x="224" y="8014"/>
                </a:lnTo>
                <a:lnTo>
                  <a:pt x="217" y="8132"/>
                </a:lnTo>
                <a:lnTo>
                  <a:pt x="219" y="8257"/>
                </a:lnTo>
                <a:lnTo>
                  <a:pt x="234" y="8382"/>
                </a:lnTo>
                <a:lnTo>
                  <a:pt x="267" y="8503"/>
                </a:lnTo>
                <a:lnTo>
                  <a:pt x="306" y="8590"/>
                </a:lnTo>
                <a:lnTo>
                  <a:pt x="360" y="8667"/>
                </a:lnTo>
                <a:lnTo>
                  <a:pt x="415" y="8737"/>
                </a:lnTo>
                <a:lnTo>
                  <a:pt x="462" y="8799"/>
                </a:lnTo>
                <a:lnTo>
                  <a:pt x="472" y="8839"/>
                </a:lnTo>
                <a:lnTo>
                  <a:pt x="473" y="8885"/>
                </a:lnTo>
                <a:lnTo>
                  <a:pt x="456" y="8990"/>
                </a:lnTo>
                <a:lnTo>
                  <a:pt x="429" y="9098"/>
                </a:lnTo>
                <a:lnTo>
                  <a:pt x="417" y="9147"/>
                </a:lnTo>
                <a:lnTo>
                  <a:pt x="411" y="9189"/>
                </a:lnTo>
                <a:lnTo>
                  <a:pt x="408" y="9278"/>
                </a:lnTo>
                <a:lnTo>
                  <a:pt x="419" y="9362"/>
                </a:lnTo>
                <a:lnTo>
                  <a:pt x="437" y="9440"/>
                </a:lnTo>
                <a:lnTo>
                  <a:pt x="464" y="9512"/>
                </a:lnTo>
                <a:lnTo>
                  <a:pt x="528" y="9642"/>
                </a:lnTo>
                <a:lnTo>
                  <a:pt x="594" y="9753"/>
                </a:lnTo>
                <a:lnTo>
                  <a:pt x="609" y="9780"/>
                </a:lnTo>
                <a:lnTo>
                  <a:pt x="631" y="9822"/>
                </a:lnTo>
                <a:lnTo>
                  <a:pt x="681" y="9927"/>
                </a:lnTo>
                <a:lnTo>
                  <a:pt x="733" y="10032"/>
                </a:lnTo>
                <a:lnTo>
                  <a:pt x="754" y="10074"/>
                </a:lnTo>
                <a:lnTo>
                  <a:pt x="769" y="10101"/>
                </a:lnTo>
                <a:lnTo>
                  <a:pt x="860" y="10268"/>
                </a:lnTo>
                <a:lnTo>
                  <a:pt x="933" y="10414"/>
                </a:lnTo>
                <a:lnTo>
                  <a:pt x="1002" y="10543"/>
                </a:lnTo>
                <a:lnTo>
                  <a:pt x="1077" y="10654"/>
                </a:lnTo>
                <a:lnTo>
                  <a:pt x="1170" y="10750"/>
                </a:lnTo>
                <a:lnTo>
                  <a:pt x="1225" y="10793"/>
                </a:lnTo>
                <a:lnTo>
                  <a:pt x="1291" y="10833"/>
                </a:lnTo>
                <a:lnTo>
                  <a:pt x="1366" y="10869"/>
                </a:lnTo>
                <a:lnTo>
                  <a:pt x="1454" y="10902"/>
                </a:lnTo>
                <a:lnTo>
                  <a:pt x="1554" y="10933"/>
                </a:lnTo>
                <a:lnTo>
                  <a:pt x="1669" y="10961"/>
                </a:lnTo>
                <a:lnTo>
                  <a:pt x="1859" y="10993"/>
                </a:lnTo>
                <a:lnTo>
                  <a:pt x="2037" y="11000"/>
                </a:lnTo>
                <a:lnTo>
                  <a:pt x="2208" y="10986"/>
                </a:lnTo>
                <a:lnTo>
                  <a:pt x="2372" y="10954"/>
                </a:lnTo>
                <a:lnTo>
                  <a:pt x="2533" y="10902"/>
                </a:lnTo>
                <a:lnTo>
                  <a:pt x="2693" y="10835"/>
                </a:lnTo>
                <a:lnTo>
                  <a:pt x="2854" y="10752"/>
                </a:lnTo>
                <a:lnTo>
                  <a:pt x="3021" y="10655"/>
                </a:lnTo>
                <a:lnTo>
                  <a:pt x="3048" y="10617"/>
                </a:lnTo>
                <a:lnTo>
                  <a:pt x="3051" y="10572"/>
                </a:lnTo>
                <a:lnTo>
                  <a:pt x="3100" y="10597"/>
                </a:lnTo>
                <a:lnTo>
                  <a:pt x="3144" y="10628"/>
                </a:lnTo>
                <a:lnTo>
                  <a:pt x="3213" y="10701"/>
                </a:lnTo>
                <a:lnTo>
                  <a:pt x="3266" y="10784"/>
                </a:lnTo>
                <a:lnTo>
                  <a:pt x="3307" y="10869"/>
                </a:lnTo>
                <a:lnTo>
                  <a:pt x="3332" y="10949"/>
                </a:lnTo>
                <a:lnTo>
                  <a:pt x="3346" y="11024"/>
                </a:lnTo>
                <a:lnTo>
                  <a:pt x="3359" y="11171"/>
                </a:lnTo>
                <a:lnTo>
                  <a:pt x="3371" y="11318"/>
                </a:lnTo>
                <a:lnTo>
                  <a:pt x="3385" y="11394"/>
                </a:lnTo>
                <a:lnTo>
                  <a:pt x="3409" y="11474"/>
                </a:lnTo>
                <a:lnTo>
                  <a:pt x="3422" y="11503"/>
                </a:lnTo>
                <a:lnTo>
                  <a:pt x="3445" y="11537"/>
                </a:lnTo>
                <a:lnTo>
                  <a:pt x="3505" y="11602"/>
                </a:lnTo>
                <a:lnTo>
                  <a:pt x="3537" y="11617"/>
                </a:lnTo>
                <a:lnTo>
                  <a:pt x="3568" y="11611"/>
                </a:lnTo>
                <a:lnTo>
                  <a:pt x="3595" y="11579"/>
                </a:lnTo>
                <a:lnTo>
                  <a:pt x="3615" y="11514"/>
                </a:lnTo>
                <a:lnTo>
                  <a:pt x="3649" y="11275"/>
                </a:lnTo>
                <a:lnTo>
                  <a:pt x="3652" y="11029"/>
                </a:lnTo>
                <a:lnTo>
                  <a:pt x="3640" y="10908"/>
                </a:lnTo>
                <a:lnTo>
                  <a:pt x="3617" y="10790"/>
                </a:lnTo>
                <a:lnTo>
                  <a:pt x="3580" y="10676"/>
                </a:lnTo>
                <a:lnTo>
                  <a:pt x="3530" y="10569"/>
                </a:lnTo>
                <a:lnTo>
                  <a:pt x="3496" y="10527"/>
                </a:lnTo>
                <a:lnTo>
                  <a:pt x="3459" y="10493"/>
                </a:lnTo>
                <a:lnTo>
                  <a:pt x="3379" y="10436"/>
                </a:lnTo>
                <a:lnTo>
                  <a:pt x="3344" y="10406"/>
                </a:lnTo>
                <a:lnTo>
                  <a:pt x="3313" y="10372"/>
                </a:lnTo>
                <a:lnTo>
                  <a:pt x="3290" y="10329"/>
                </a:lnTo>
                <a:lnTo>
                  <a:pt x="3276" y="10274"/>
                </a:lnTo>
                <a:lnTo>
                  <a:pt x="3268" y="10192"/>
                </a:lnTo>
                <a:lnTo>
                  <a:pt x="3269" y="10126"/>
                </a:lnTo>
                <a:lnTo>
                  <a:pt x="3288" y="10018"/>
                </a:lnTo>
                <a:lnTo>
                  <a:pt x="3310" y="9912"/>
                </a:lnTo>
                <a:lnTo>
                  <a:pt x="3313" y="9845"/>
                </a:lnTo>
                <a:lnTo>
                  <a:pt x="3307" y="9763"/>
                </a:lnTo>
                <a:lnTo>
                  <a:pt x="3300" y="9738"/>
                </a:lnTo>
                <a:lnTo>
                  <a:pt x="3288" y="9698"/>
                </a:lnTo>
                <a:lnTo>
                  <a:pt x="3254" y="9593"/>
                </a:lnTo>
                <a:lnTo>
                  <a:pt x="3216" y="9489"/>
                </a:lnTo>
                <a:lnTo>
                  <a:pt x="3199" y="9449"/>
                </a:lnTo>
                <a:lnTo>
                  <a:pt x="3185" y="9425"/>
                </a:lnTo>
                <a:lnTo>
                  <a:pt x="3130" y="9348"/>
                </a:lnTo>
                <a:lnTo>
                  <a:pt x="3067" y="9279"/>
                </a:lnTo>
                <a:lnTo>
                  <a:pt x="2923" y="9159"/>
                </a:lnTo>
                <a:lnTo>
                  <a:pt x="2765" y="9057"/>
                </a:lnTo>
                <a:lnTo>
                  <a:pt x="2602" y="8965"/>
                </a:lnTo>
                <a:lnTo>
                  <a:pt x="2538" y="8904"/>
                </a:lnTo>
                <a:lnTo>
                  <a:pt x="2479" y="8831"/>
                </a:lnTo>
                <a:lnTo>
                  <a:pt x="2421" y="8761"/>
                </a:lnTo>
                <a:lnTo>
                  <a:pt x="2355" y="8708"/>
                </a:lnTo>
                <a:lnTo>
                  <a:pt x="2325" y="8684"/>
                </a:lnTo>
                <a:lnTo>
                  <a:pt x="2308" y="8650"/>
                </a:lnTo>
                <a:lnTo>
                  <a:pt x="2299" y="8568"/>
                </a:lnTo>
                <a:lnTo>
                  <a:pt x="2297" y="8484"/>
                </a:lnTo>
                <a:lnTo>
                  <a:pt x="2290" y="8449"/>
                </a:lnTo>
                <a:lnTo>
                  <a:pt x="2273" y="8421"/>
                </a:lnTo>
                <a:lnTo>
                  <a:pt x="2195" y="8349"/>
                </a:lnTo>
                <a:lnTo>
                  <a:pt x="2134" y="8287"/>
                </a:lnTo>
                <a:lnTo>
                  <a:pt x="2087" y="8233"/>
                </a:lnTo>
                <a:lnTo>
                  <a:pt x="2051" y="8186"/>
                </a:lnTo>
                <a:lnTo>
                  <a:pt x="2026" y="8144"/>
                </a:lnTo>
                <a:lnTo>
                  <a:pt x="2009" y="8107"/>
                </a:lnTo>
                <a:lnTo>
                  <a:pt x="1992" y="8042"/>
                </a:lnTo>
                <a:lnTo>
                  <a:pt x="1984" y="7982"/>
                </a:lnTo>
                <a:lnTo>
                  <a:pt x="1966" y="7914"/>
                </a:lnTo>
                <a:lnTo>
                  <a:pt x="1950" y="7875"/>
                </a:lnTo>
                <a:lnTo>
                  <a:pt x="1926" y="7833"/>
                </a:lnTo>
                <a:lnTo>
                  <a:pt x="1890" y="7782"/>
                </a:lnTo>
                <a:lnTo>
                  <a:pt x="1844" y="7724"/>
                </a:lnTo>
                <a:lnTo>
                  <a:pt x="1844" y="7703"/>
                </a:lnTo>
                <a:lnTo>
                  <a:pt x="1848" y="7651"/>
                </a:lnTo>
                <a:lnTo>
                  <a:pt x="1856" y="7576"/>
                </a:lnTo>
                <a:lnTo>
                  <a:pt x="1863" y="7484"/>
                </a:lnTo>
                <a:lnTo>
                  <a:pt x="1869" y="7283"/>
                </a:lnTo>
                <a:lnTo>
                  <a:pt x="1861" y="7186"/>
                </a:lnTo>
                <a:lnTo>
                  <a:pt x="1844" y="7100"/>
                </a:lnTo>
                <a:lnTo>
                  <a:pt x="1813" y="7025"/>
                </a:lnTo>
                <a:lnTo>
                  <a:pt x="1769" y="6947"/>
                </a:lnTo>
                <a:lnTo>
                  <a:pt x="1665" y="6800"/>
                </a:lnTo>
                <a:lnTo>
                  <a:pt x="1616" y="6738"/>
                </a:lnTo>
                <a:lnTo>
                  <a:pt x="1576" y="6687"/>
                </a:lnTo>
                <a:lnTo>
                  <a:pt x="1551" y="6653"/>
                </a:lnTo>
                <a:lnTo>
                  <a:pt x="1547" y="6638"/>
                </a:lnTo>
                <a:lnTo>
                  <a:pt x="1597" y="6587"/>
                </a:lnTo>
                <a:lnTo>
                  <a:pt x="1640" y="6522"/>
                </a:lnTo>
                <a:lnTo>
                  <a:pt x="1676" y="6447"/>
                </a:lnTo>
                <a:lnTo>
                  <a:pt x="1707" y="6362"/>
                </a:lnTo>
                <a:lnTo>
                  <a:pt x="1729" y="6269"/>
                </a:lnTo>
                <a:lnTo>
                  <a:pt x="1744" y="6169"/>
                </a:lnTo>
                <a:lnTo>
                  <a:pt x="1752" y="6063"/>
                </a:lnTo>
                <a:lnTo>
                  <a:pt x="1752" y="5953"/>
                </a:lnTo>
                <a:lnTo>
                  <a:pt x="1746" y="5874"/>
                </a:lnTo>
                <a:lnTo>
                  <a:pt x="1736" y="5805"/>
                </a:lnTo>
                <a:lnTo>
                  <a:pt x="1719" y="5742"/>
                </a:lnTo>
                <a:lnTo>
                  <a:pt x="1699" y="5687"/>
                </a:lnTo>
                <a:lnTo>
                  <a:pt x="1649" y="5597"/>
                </a:lnTo>
                <a:lnTo>
                  <a:pt x="1592" y="5532"/>
                </a:lnTo>
                <a:lnTo>
                  <a:pt x="1534" y="5487"/>
                </a:lnTo>
                <a:lnTo>
                  <a:pt x="1482" y="5459"/>
                </a:lnTo>
                <a:lnTo>
                  <a:pt x="1443" y="5445"/>
                </a:lnTo>
                <a:lnTo>
                  <a:pt x="1425" y="5442"/>
                </a:lnTo>
                <a:lnTo>
                  <a:pt x="1496" y="5415"/>
                </a:lnTo>
                <a:lnTo>
                  <a:pt x="1551" y="5374"/>
                </a:lnTo>
                <a:lnTo>
                  <a:pt x="1593" y="5322"/>
                </a:lnTo>
                <a:lnTo>
                  <a:pt x="1623" y="5262"/>
                </a:lnTo>
                <a:lnTo>
                  <a:pt x="1661" y="5127"/>
                </a:lnTo>
                <a:lnTo>
                  <a:pt x="1690" y="4989"/>
                </a:lnTo>
                <a:lnTo>
                  <a:pt x="1709" y="4873"/>
                </a:lnTo>
                <a:lnTo>
                  <a:pt x="1711" y="4757"/>
                </a:lnTo>
                <a:lnTo>
                  <a:pt x="1699" y="4642"/>
                </a:lnTo>
                <a:lnTo>
                  <a:pt x="1674" y="4532"/>
                </a:lnTo>
                <a:lnTo>
                  <a:pt x="1638" y="4428"/>
                </a:lnTo>
                <a:lnTo>
                  <a:pt x="1592" y="4333"/>
                </a:lnTo>
                <a:lnTo>
                  <a:pt x="1537" y="4250"/>
                </a:lnTo>
                <a:lnTo>
                  <a:pt x="1475" y="4182"/>
                </a:lnTo>
                <a:lnTo>
                  <a:pt x="1478" y="4174"/>
                </a:lnTo>
                <a:lnTo>
                  <a:pt x="1492" y="4157"/>
                </a:lnTo>
                <a:lnTo>
                  <a:pt x="1514" y="4130"/>
                </a:lnTo>
                <a:lnTo>
                  <a:pt x="1542" y="4092"/>
                </a:lnTo>
                <a:lnTo>
                  <a:pt x="1573" y="4043"/>
                </a:lnTo>
                <a:lnTo>
                  <a:pt x="1603" y="3981"/>
                </a:lnTo>
                <a:lnTo>
                  <a:pt x="1629" y="3904"/>
                </a:lnTo>
                <a:lnTo>
                  <a:pt x="1650" y="3813"/>
                </a:lnTo>
                <a:lnTo>
                  <a:pt x="1657" y="3716"/>
                </a:lnTo>
                <a:lnTo>
                  <a:pt x="1654" y="3632"/>
                </a:lnTo>
                <a:lnTo>
                  <a:pt x="1641" y="3556"/>
                </a:lnTo>
                <a:lnTo>
                  <a:pt x="1620" y="3488"/>
                </a:lnTo>
                <a:lnTo>
                  <a:pt x="1564" y="3355"/>
                </a:lnTo>
                <a:lnTo>
                  <a:pt x="1505" y="3207"/>
                </a:lnTo>
                <a:lnTo>
                  <a:pt x="1458" y="3025"/>
                </a:lnTo>
                <a:lnTo>
                  <a:pt x="1437" y="2832"/>
                </a:lnTo>
                <a:lnTo>
                  <a:pt x="1434" y="2635"/>
                </a:lnTo>
                <a:lnTo>
                  <a:pt x="1443" y="2439"/>
                </a:lnTo>
                <a:lnTo>
                  <a:pt x="1434" y="2611"/>
                </a:lnTo>
                <a:lnTo>
                  <a:pt x="1439" y="2784"/>
                </a:lnTo>
                <a:lnTo>
                  <a:pt x="1461" y="2955"/>
                </a:lnTo>
                <a:lnTo>
                  <a:pt x="1504" y="3120"/>
                </a:lnTo>
                <a:lnTo>
                  <a:pt x="1571" y="3275"/>
                </a:lnTo>
                <a:lnTo>
                  <a:pt x="1667" y="3416"/>
                </a:lnTo>
                <a:lnTo>
                  <a:pt x="1727" y="3479"/>
                </a:lnTo>
                <a:lnTo>
                  <a:pt x="1795" y="3538"/>
                </a:lnTo>
                <a:lnTo>
                  <a:pt x="1871" y="3591"/>
                </a:lnTo>
                <a:lnTo>
                  <a:pt x="1956" y="3638"/>
                </a:lnTo>
                <a:lnTo>
                  <a:pt x="2147" y="3712"/>
                </a:lnTo>
                <a:lnTo>
                  <a:pt x="2346" y="3759"/>
                </a:lnTo>
                <a:lnTo>
                  <a:pt x="2547" y="3771"/>
                </a:lnTo>
                <a:lnTo>
                  <a:pt x="2647" y="3763"/>
                </a:lnTo>
                <a:lnTo>
                  <a:pt x="2744" y="3741"/>
                </a:lnTo>
                <a:lnTo>
                  <a:pt x="2764" y="3723"/>
                </a:lnTo>
                <a:lnTo>
                  <a:pt x="2788" y="3684"/>
                </a:lnTo>
                <a:lnTo>
                  <a:pt x="2808" y="3623"/>
                </a:lnTo>
                <a:lnTo>
                  <a:pt x="2817" y="3537"/>
                </a:lnTo>
                <a:lnTo>
                  <a:pt x="2814" y="3664"/>
                </a:lnTo>
                <a:lnTo>
                  <a:pt x="2825" y="3724"/>
                </a:lnTo>
                <a:lnTo>
                  <a:pt x="2847" y="3780"/>
                </a:lnTo>
                <a:lnTo>
                  <a:pt x="2875" y="3832"/>
                </a:lnTo>
                <a:lnTo>
                  <a:pt x="2911" y="3880"/>
                </a:lnTo>
                <a:lnTo>
                  <a:pt x="2953" y="3922"/>
                </a:lnTo>
                <a:lnTo>
                  <a:pt x="3000" y="3956"/>
                </a:lnTo>
                <a:lnTo>
                  <a:pt x="3263" y="4107"/>
                </a:lnTo>
                <a:lnTo>
                  <a:pt x="3397" y="4170"/>
                </a:lnTo>
                <a:lnTo>
                  <a:pt x="3535" y="4220"/>
                </a:lnTo>
                <a:lnTo>
                  <a:pt x="3682" y="4254"/>
                </a:lnTo>
                <a:lnTo>
                  <a:pt x="3841" y="4266"/>
                </a:lnTo>
                <a:lnTo>
                  <a:pt x="4015" y="4258"/>
                </a:lnTo>
                <a:lnTo>
                  <a:pt x="4109" y="4243"/>
                </a:lnTo>
                <a:lnTo>
                  <a:pt x="4209" y="4221"/>
                </a:lnTo>
                <a:lnTo>
                  <a:pt x="4229" y="4211"/>
                </a:lnTo>
                <a:lnTo>
                  <a:pt x="4236" y="4193"/>
                </a:lnTo>
                <a:lnTo>
                  <a:pt x="4229" y="4144"/>
                </a:lnTo>
                <a:lnTo>
                  <a:pt x="4215" y="4086"/>
                </a:lnTo>
                <a:lnTo>
                  <a:pt x="4218" y="4028"/>
                </a:lnTo>
                <a:lnTo>
                  <a:pt x="4222" y="4059"/>
                </a:lnTo>
                <a:lnTo>
                  <a:pt x="4233" y="4098"/>
                </a:lnTo>
                <a:lnTo>
                  <a:pt x="4253" y="4144"/>
                </a:lnTo>
                <a:lnTo>
                  <a:pt x="4283" y="4193"/>
                </a:lnTo>
                <a:lnTo>
                  <a:pt x="4324" y="4246"/>
                </a:lnTo>
                <a:lnTo>
                  <a:pt x="4376" y="4300"/>
                </a:lnTo>
                <a:lnTo>
                  <a:pt x="4439" y="4353"/>
                </a:lnTo>
                <a:lnTo>
                  <a:pt x="4516" y="4405"/>
                </a:lnTo>
                <a:lnTo>
                  <a:pt x="4607" y="4452"/>
                </a:lnTo>
                <a:lnTo>
                  <a:pt x="4712" y="4494"/>
                </a:lnTo>
                <a:lnTo>
                  <a:pt x="4833" y="4530"/>
                </a:lnTo>
                <a:lnTo>
                  <a:pt x="4971" y="4555"/>
                </a:lnTo>
                <a:lnTo>
                  <a:pt x="5125" y="4571"/>
                </a:lnTo>
                <a:lnTo>
                  <a:pt x="5298" y="4576"/>
                </a:lnTo>
                <a:lnTo>
                  <a:pt x="5490" y="4565"/>
                </a:lnTo>
                <a:lnTo>
                  <a:pt x="5703" y="4540"/>
                </a:lnTo>
                <a:lnTo>
                  <a:pt x="5767" y="4525"/>
                </a:lnTo>
                <a:lnTo>
                  <a:pt x="5832" y="4504"/>
                </a:lnTo>
                <a:lnTo>
                  <a:pt x="5892" y="4459"/>
                </a:lnTo>
                <a:lnTo>
                  <a:pt x="5918" y="4423"/>
                </a:lnTo>
                <a:lnTo>
                  <a:pt x="5939" y="4376"/>
                </a:lnTo>
                <a:lnTo>
                  <a:pt x="5977" y="4451"/>
                </a:lnTo>
                <a:lnTo>
                  <a:pt x="6027" y="4518"/>
                </a:lnTo>
                <a:lnTo>
                  <a:pt x="6086" y="4567"/>
                </a:lnTo>
                <a:lnTo>
                  <a:pt x="6153" y="4590"/>
                </a:lnTo>
                <a:lnTo>
                  <a:pt x="6448" y="4633"/>
                </a:lnTo>
                <a:lnTo>
                  <a:pt x="6744" y="4655"/>
                </a:lnTo>
                <a:lnTo>
                  <a:pt x="6890" y="4651"/>
                </a:lnTo>
                <a:lnTo>
                  <a:pt x="7033" y="4634"/>
                </a:lnTo>
                <a:lnTo>
                  <a:pt x="7175" y="4600"/>
                </a:lnTo>
                <a:lnTo>
                  <a:pt x="7311" y="4549"/>
                </a:lnTo>
                <a:lnTo>
                  <a:pt x="7331" y="4536"/>
                </a:lnTo>
                <a:lnTo>
                  <a:pt x="7353" y="4513"/>
                </a:lnTo>
                <a:lnTo>
                  <a:pt x="7403" y="4452"/>
                </a:lnTo>
                <a:lnTo>
                  <a:pt x="7461" y="4389"/>
                </a:lnTo>
                <a:lnTo>
                  <a:pt x="7526" y="4345"/>
                </a:lnTo>
                <a:lnTo>
                  <a:pt x="7579" y="4408"/>
                </a:lnTo>
                <a:lnTo>
                  <a:pt x="7638" y="4458"/>
                </a:lnTo>
                <a:lnTo>
                  <a:pt x="7702" y="4495"/>
                </a:lnTo>
                <a:lnTo>
                  <a:pt x="7773" y="4522"/>
                </a:lnTo>
                <a:lnTo>
                  <a:pt x="7847" y="4538"/>
                </a:lnTo>
                <a:lnTo>
                  <a:pt x="7924" y="4546"/>
                </a:lnTo>
                <a:lnTo>
                  <a:pt x="8084" y="4539"/>
                </a:lnTo>
                <a:lnTo>
                  <a:pt x="8243" y="4509"/>
                </a:lnTo>
                <a:lnTo>
                  <a:pt x="8396" y="4466"/>
                </a:lnTo>
                <a:lnTo>
                  <a:pt x="8530" y="4419"/>
                </a:lnTo>
                <a:lnTo>
                  <a:pt x="8641" y="4376"/>
                </a:lnTo>
                <a:lnTo>
                  <a:pt x="8784" y="4313"/>
                </a:lnTo>
                <a:lnTo>
                  <a:pt x="8859" y="4272"/>
                </a:lnTo>
                <a:lnTo>
                  <a:pt x="8929" y="4225"/>
                </a:lnTo>
                <a:lnTo>
                  <a:pt x="8990" y="4172"/>
                </a:lnTo>
                <a:lnTo>
                  <a:pt x="9037" y="4111"/>
                </a:lnTo>
                <a:lnTo>
                  <a:pt x="9066" y="4042"/>
                </a:lnTo>
                <a:lnTo>
                  <a:pt x="9072" y="3966"/>
                </a:lnTo>
                <a:lnTo>
                  <a:pt x="9147" y="3984"/>
                </a:lnTo>
                <a:lnTo>
                  <a:pt x="9232" y="3997"/>
                </a:lnTo>
                <a:lnTo>
                  <a:pt x="9323" y="4002"/>
                </a:lnTo>
                <a:lnTo>
                  <a:pt x="9421" y="4002"/>
                </a:lnTo>
                <a:lnTo>
                  <a:pt x="9627" y="3980"/>
                </a:lnTo>
                <a:lnTo>
                  <a:pt x="9836" y="3925"/>
                </a:lnTo>
                <a:lnTo>
                  <a:pt x="9937" y="3885"/>
                </a:lnTo>
                <a:lnTo>
                  <a:pt x="10034" y="3836"/>
                </a:lnTo>
                <a:lnTo>
                  <a:pt x="10126" y="3777"/>
                </a:lnTo>
                <a:lnTo>
                  <a:pt x="10210" y="3707"/>
                </a:lnTo>
                <a:lnTo>
                  <a:pt x="10287" y="3627"/>
                </a:lnTo>
                <a:lnTo>
                  <a:pt x="10351" y="3536"/>
                </a:lnTo>
                <a:lnTo>
                  <a:pt x="10404" y="3434"/>
                </a:lnTo>
                <a:lnTo>
                  <a:pt x="10443" y="3320"/>
                </a:lnTo>
                <a:lnTo>
                  <a:pt x="10491" y="3298"/>
                </a:lnTo>
                <a:lnTo>
                  <a:pt x="10551" y="3265"/>
                </a:lnTo>
                <a:lnTo>
                  <a:pt x="10622" y="3225"/>
                </a:lnTo>
                <a:lnTo>
                  <a:pt x="10699" y="3175"/>
                </a:lnTo>
                <a:lnTo>
                  <a:pt x="10866" y="3060"/>
                </a:lnTo>
                <a:lnTo>
                  <a:pt x="11032" y="2930"/>
                </a:lnTo>
                <a:lnTo>
                  <a:pt x="11173" y="2797"/>
                </a:lnTo>
                <a:lnTo>
                  <a:pt x="11230" y="2732"/>
                </a:lnTo>
                <a:lnTo>
                  <a:pt x="11272" y="2668"/>
                </a:lnTo>
                <a:lnTo>
                  <a:pt x="11298" y="2610"/>
                </a:lnTo>
                <a:lnTo>
                  <a:pt x="11306" y="2556"/>
                </a:lnTo>
                <a:lnTo>
                  <a:pt x="11292" y="2509"/>
                </a:lnTo>
                <a:lnTo>
                  <a:pt x="11253" y="2471"/>
                </a:lnTo>
                <a:lnTo>
                  <a:pt x="11273" y="2494"/>
                </a:lnTo>
                <a:lnTo>
                  <a:pt x="11289" y="2509"/>
                </a:lnTo>
                <a:lnTo>
                  <a:pt x="11319" y="2516"/>
                </a:lnTo>
                <a:lnTo>
                  <a:pt x="11338" y="2507"/>
                </a:lnTo>
                <a:lnTo>
                  <a:pt x="11359" y="2490"/>
                </a:lnTo>
                <a:lnTo>
                  <a:pt x="11388" y="2464"/>
                </a:lnTo>
                <a:lnTo>
                  <a:pt x="11426" y="2430"/>
                </a:lnTo>
                <a:lnTo>
                  <a:pt x="11526" y="2324"/>
                </a:lnTo>
                <a:lnTo>
                  <a:pt x="11614" y="2209"/>
                </a:lnTo>
                <a:lnTo>
                  <a:pt x="11692" y="2087"/>
                </a:lnTo>
                <a:lnTo>
                  <a:pt x="11764" y="1959"/>
                </a:lnTo>
                <a:lnTo>
                  <a:pt x="11784" y="1919"/>
                </a:lnTo>
                <a:lnTo>
                  <a:pt x="11808" y="1872"/>
                </a:lnTo>
                <a:lnTo>
                  <a:pt x="11869" y="1757"/>
                </a:lnTo>
                <a:lnTo>
                  <a:pt x="11941" y="1622"/>
                </a:lnTo>
                <a:lnTo>
                  <a:pt x="12021" y="1477"/>
                </a:lnTo>
                <a:lnTo>
                  <a:pt x="12103" y="1330"/>
                </a:lnTo>
                <a:lnTo>
                  <a:pt x="12183" y="1191"/>
                </a:lnTo>
                <a:lnTo>
                  <a:pt x="12256" y="1069"/>
                </a:lnTo>
                <a:lnTo>
                  <a:pt x="12317" y="972"/>
                </a:lnTo>
                <a:lnTo>
                  <a:pt x="12192" y="1180"/>
                </a:lnTo>
                <a:lnTo>
                  <a:pt x="12085" y="1383"/>
                </a:lnTo>
                <a:lnTo>
                  <a:pt x="11988" y="1578"/>
                </a:lnTo>
                <a:lnTo>
                  <a:pt x="11900" y="1762"/>
                </a:lnTo>
                <a:lnTo>
                  <a:pt x="11818" y="1931"/>
                </a:lnTo>
                <a:lnTo>
                  <a:pt x="11736" y="2083"/>
                </a:lnTo>
                <a:lnTo>
                  <a:pt x="11651" y="2213"/>
                </a:lnTo>
                <a:lnTo>
                  <a:pt x="11560" y="2318"/>
                </a:lnTo>
                <a:lnTo>
                  <a:pt x="11448" y="2429"/>
                </a:lnTo>
                <a:lnTo>
                  <a:pt x="11345" y="2550"/>
                </a:lnTo>
                <a:lnTo>
                  <a:pt x="11155" y="2808"/>
                </a:lnTo>
                <a:lnTo>
                  <a:pt x="10980" y="3056"/>
                </a:lnTo>
                <a:lnTo>
                  <a:pt x="10895" y="3165"/>
                </a:lnTo>
                <a:lnTo>
                  <a:pt x="10812" y="3260"/>
                </a:lnTo>
                <a:lnTo>
                  <a:pt x="10763" y="3320"/>
                </a:lnTo>
                <a:lnTo>
                  <a:pt x="10731" y="3387"/>
                </a:lnTo>
                <a:lnTo>
                  <a:pt x="10712" y="3458"/>
                </a:lnTo>
                <a:lnTo>
                  <a:pt x="10703" y="3531"/>
                </a:lnTo>
                <a:lnTo>
                  <a:pt x="10703" y="3683"/>
                </a:lnTo>
                <a:lnTo>
                  <a:pt x="10710" y="3832"/>
                </a:lnTo>
                <a:lnTo>
                  <a:pt x="10687" y="3835"/>
                </a:lnTo>
                <a:lnTo>
                  <a:pt x="10668" y="3848"/>
                </a:lnTo>
                <a:lnTo>
                  <a:pt x="10648" y="3861"/>
                </a:lnTo>
                <a:lnTo>
                  <a:pt x="10627" y="3864"/>
                </a:lnTo>
                <a:lnTo>
                  <a:pt x="10520" y="4104"/>
                </a:lnTo>
                <a:lnTo>
                  <a:pt x="10420" y="4349"/>
                </a:lnTo>
                <a:lnTo>
                  <a:pt x="10384" y="4474"/>
                </a:lnTo>
                <a:lnTo>
                  <a:pt x="10363" y="4599"/>
                </a:lnTo>
                <a:lnTo>
                  <a:pt x="10361" y="4727"/>
                </a:lnTo>
                <a:lnTo>
                  <a:pt x="10382" y="4856"/>
                </a:lnTo>
                <a:lnTo>
                  <a:pt x="10425" y="4851"/>
                </a:lnTo>
                <a:lnTo>
                  <a:pt x="10463" y="4856"/>
                </a:lnTo>
                <a:lnTo>
                  <a:pt x="10536" y="4879"/>
                </a:lnTo>
                <a:lnTo>
                  <a:pt x="10496" y="4872"/>
                </a:lnTo>
                <a:lnTo>
                  <a:pt x="10463" y="4875"/>
                </a:lnTo>
                <a:lnTo>
                  <a:pt x="10411" y="4904"/>
                </a:lnTo>
                <a:lnTo>
                  <a:pt x="10374" y="4951"/>
                </a:lnTo>
                <a:lnTo>
                  <a:pt x="10341" y="5000"/>
                </a:lnTo>
                <a:lnTo>
                  <a:pt x="10274" y="5118"/>
                </a:lnTo>
                <a:lnTo>
                  <a:pt x="10223" y="5240"/>
                </a:lnTo>
                <a:lnTo>
                  <a:pt x="10189" y="5364"/>
                </a:lnTo>
                <a:lnTo>
                  <a:pt x="10170" y="5491"/>
                </a:lnTo>
                <a:lnTo>
                  <a:pt x="10165" y="5619"/>
                </a:lnTo>
                <a:lnTo>
                  <a:pt x="10174" y="5749"/>
                </a:lnTo>
                <a:lnTo>
                  <a:pt x="10195" y="5878"/>
                </a:lnTo>
                <a:lnTo>
                  <a:pt x="10229" y="6005"/>
                </a:lnTo>
                <a:lnTo>
                  <a:pt x="10237" y="6038"/>
                </a:lnTo>
                <a:lnTo>
                  <a:pt x="10255" y="6080"/>
                </a:lnTo>
                <a:lnTo>
                  <a:pt x="10290" y="6112"/>
                </a:lnTo>
                <a:lnTo>
                  <a:pt x="10317" y="6119"/>
                </a:lnTo>
                <a:lnTo>
                  <a:pt x="10351" y="6117"/>
                </a:lnTo>
                <a:lnTo>
                  <a:pt x="10291" y="6170"/>
                </a:lnTo>
                <a:lnTo>
                  <a:pt x="10264" y="6199"/>
                </a:lnTo>
                <a:lnTo>
                  <a:pt x="10248" y="6230"/>
                </a:lnTo>
                <a:lnTo>
                  <a:pt x="10221" y="6330"/>
                </a:lnTo>
                <a:lnTo>
                  <a:pt x="10203" y="6436"/>
                </a:lnTo>
                <a:lnTo>
                  <a:pt x="10196" y="6547"/>
                </a:lnTo>
                <a:lnTo>
                  <a:pt x="10204" y="6656"/>
                </a:lnTo>
                <a:lnTo>
                  <a:pt x="10226" y="6763"/>
                </a:lnTo>
                <a:lnTo>
                  <a:pt x="10267" y="6863"/>
                </a:lnTo>
                <a:lnTo>
                  <a:pt x="10328" y="6953"/>
                </a:lnTo>
                <a:lnTo>
                  <a:pt x="10412" y="7029"/>
                </a:lnTo>
                <a:lnTo>
                  <a:pt x="10364" y="7026"/>
                </a:lnTo>
                <a:lnTo>
                  <a:pt x="10343" y="7028"/>
                </a:lnTo>
                <a:lnTo>
                  <a:pt x="10331" y="7038"/>
                </a:lnTo>
                <a:lnTo>
                  <a:pt x="10283" y="7109"/>
                </a:lnTo>
                <a:lnTo>
                  <a:pt x="10250" y="7182"/>
                </a:lnTo>
                <a:lnTo>
                  <a:pt x="10209" y="7334"/>
                </a:lnTo>
                <a:lnTo>
                  <a:pt x="10166" y="7653"/>
                </a:lnTo>
                <a:lnTo>
                  <a:pt x="10142" y="7800"/>
                </a:lnTo>
                <a:lnTo>
                  <a:pt x="10142" y="7877"/>
                </a:lnTo>
                <a:lnTo>
                  <a:pt x="10151" y="7953"/>
                </a:lnTo>
                <a:lnTo>
                  <a:pt x="10173" y="8026"/>
                </a:lnTo>
                <a:lnTo>
                  <a:pt x="10206" y="8094"/>
                </a:lnTo>
                <a:lnTo>
                  <a:pt x="10254" y="8155"/>
                </a:lnTo>
                <a:lnTo>
                  <a:pt x="10319" y="8207"/>
                </a:lnTo>
                <a:lnTo>
                  <a:pt x="10221" y="8295"/>
                </a:lnTo>
                <a:lnTo>
                  <a:pt x="10135" y="8386"/>
                </a:lnTo>
                <a:lnTo>
                  <a:pt x="9996" y="8573"/>
                </a:lnTo>
                <a:lnTo>
                  <a:pt x="9894" y="8758"/>
                </a:lnTo>
                <a:lnTo>
                  <a:pt x="9824" y="8932"/>
                </a:lnTo>
                <a:lnTo>
                  <a:pt x="9778" y="9086"/>
                </a:lnTo>
                <a:lnTo>
                  <a:pt x="9762" y="9152"/>
                </a:lnTo>
                <a:lnTo>
                  <a:pt x="9750" y="9208"/>
                </a:lnTo>
                <a:lnTo>
                  <a:pt x="9739" y="9255"/>
                </a:lnTo>
                <a:lnTo>
                  <a:pt x="9731" y="9290"/>
                </a:lnTo>
                <a:lnTo>
                  <a:pt x="9724" y="9314"/>
                </a:lnTo>
                <a:lnTo>
                  <a:pt x="9716" y="9322"/>
                </a:lnTo>
                <a:lnTo>
                  <a:pt x="9611" y="9341"/>
                </a:lnTo>
                <a:lnTo>
                  <a:pt x="9507" y="9371"/>
                </a:lnTo>
                <a:lnTo>
                  <a:pt x="9407" y="9411"/>
                </a:lnTo>
                <a:lnTo>
                  <a:pt x="9310" y="9462"/>
                </a:lnTo>
                <a:lnTo>
                  <a:pt x="9127" y="9582"/>
                </a:lnTo>
                <a:lnTo>
                  <a:pt x="8961" y="9715"/>
                </a:lnTo>
                <a:lnTo>
                  <a:pt x="8813" y="9848"/>
                </a:lnTo>
                <a:lnTo>
                  <a:pt x="8749" y="9908"/>
                </a:lnTo>
                <a:lnTo>
                  <a:pt x="8689" y="9961"/>
                </a:lnTo>
                <a:lnTo>
                  <a:pt x="8636" y="10008"/>
                </a:lnTo>
                <a:lnTo>
                  <a:pt x="8590" y="10043"/>
                </a:lnTo>
                <a:lnTo>
                  <a:pt x="8550" y="10067"/>
                </a:lnTo>
                <a:lnTo>
                  <a:pt x="8518" y="10075"/>
                </a:lnTo>
                <a:lnTo>
                  <a:pt x="8486" y="10112"/>
                </a:lnTo>
                <a:lnTo>
                  <a:pt x="8425" y="10154"/>
                </a:lnTo>
                <a:lnTo>
                  <a:pt x="8340" y="10199"/>
                </a:lnTo>
                <a:lnTo>
                  <a:pt x="8236" y="10243"/>
                </a:lnTo>
                <a:lnTo>
                  <a:pt x="8116" y="10281"/>
                </a:lnTo>
                <a:lnTo>
                  <a:pt x="7983" y="10312"/>
                </a:lnTo>
                <a:lnTo>
                  <a:pt x="7845" y="10330"/>
                </a:lnTo>
                <a:lnTo>
                  <a:pt x="7704" y="10333"/>
                </a:lnTo>
                <a:lnTo>
                  <a:pt x="7580" y="10438"/>
                </a:lnTo>
                <a:lnTo>
                  <a:pt x="7475" y="10562"/>
                </a:lnTo>
                <a:lnTo>
                  <a:pt x="7316" y="10580"/>
                </a:lnTo>
                <a:lnTo>
                  <a:pt x="7174" y="10598"/>
                </a:lnTo>
                <a:lnTo>
                  <a:pt x="7046" y="10620"/>
                </a:lnTo>
                <a:lnTo>
                  <a:pt x="6930" y="10643"/>
                </a:lnTo>
                <a:lnTo>
                  <a:pt x="6722" y="10704"/>
                </a:lnTo>
                <a:lnTo>
                  <a:pt x="6528" y="10787"/>
                </a:lnTo>
                <a:lnTo>
                  <a:pt x="6472" y="10786"/>
                </a:lnTo>
                <a:lnTo>
                  <a:pt x="6419" y="10762"/>
                </a:lnTo>
                <a:lnTo>
                  <a:pt x="6366" y="10721"/>
                </a:lnTo>
                <a:lnTo>
                  <a:pt x="6312" y="10667"/>
                </a:lnTo>
                <a:lnTo>
                  <a:pt x="6185" y="10550"/>
                </a:lnTo>
                <a:lnTo>
                  <a:pt x="6109" y="10498"/>
                </a:lnTo>
                <a:lnTo>
                  <a:pt x="6020" y="10459"/>
                </a:lnTo>
                <a:lnTo>
                  <a:pt x="5879" y="10422"/>
                </a:lnTo>
                <a:lnTo>
                  <a:pt x="5739" y="10411"/>
                </a:lnTo>
                <a:lnTo>
                  <a:pt x="5603" y="10422"/>
                </a:lnTo>
                <a:lnTo>
                  <a:pt x="5470" y="10453"/>
                </a:lnTo>
                <a:lnTo>
                  <a:pt x="5340" y="10504"/>
                </a:lnTo>
                <a:lnTo>
                  <a:pt x="5214" y="10569"/>
                </a:lnTo>
                <a:lnTo>
                  <a:pt x="5092" y="10649"/>
                </a:lnTo>
                <a:lnTo>
                  <a:pt x="4975" y="10739"/>
                </a:lnTo>
                <a:lnTo>
                  <a:pt x="4892" y="10813"/>
                </a:lnTo>
                <a:lnTo>
                  <a:pt x="4820" y="10889"/>
                </a:lnTo>
                <a:lnTo>
                  <a:pt x="4760" y="10970"/>
                </a:lnTo>
                <a:lnTo>
                  <a:pt x="4709" y="11054"/>
                </a:lnTo>
                <a:lnTo>
                  <a:pt x="4636" y="11229"/>
                </a:lnTo>
                <a:lnTo>
                  <a:pt x="4597" y="11413"/>
                </a:lnTo>
                <a:lnTo>
                  <a:pt x="4587" y="11602"/>
                </a:lnTo>
                <a:lnTo>
                  <a:pt x="4602" y="11792"/>
                </a:lnTo>
                <a:lnTo>
                  <a:pt x="4638" y="11982"/>
                </a:lnTo>
                <a:lnTo>
                  <a:pt x="4689" y="12169"/>
                </a:lnTo>
                <a:lnTo>
                  <a:pt x="4723" y="12356"/>
                </a:lnTo>
                <a:lnTo>
                  <a:pt x="4751" y="12526"/>
                </a:lnTo>
                <a:lnTo>
                  <a:pt x="4772" y="12681"/>
                </a:lnTo>
                <a:lnTo>
                  <a:pt x="4789" y="12823"/>
                </a:lnTo>
                <a:lnTo>
                  <a:pt x="4802" y="12954"/>
                </a:lnTo>
                <a:lnTo>
                  <a:pt x="4813" y="13075"/>
                </a:lnTo>
                <a:lnTo>
                  <a:pt x="4830" y="13303"/>
                </a:lnTo>
                <a:lnTo>
                  <a:pt x="4849" y="13521"/>
                </a:lnTo>
                <a:lnTo>
                  <a:pt x="4880" y="13748"/>
                </a:lnTo>
                <a:lnTo>
                  <a:pt x="4903" y="13870"/>
                </a:lnTo>
                <a:lnTo>
                  <a:pt x="4931" y="14000"/>
                </a:lnTo>
                <a:lnTo>
                  <a:pt x="4966" y="14142"/>
                </a:lnTo>
                <a:lnTo>
                  <a:pt x="5010" y="14295"/>
                </a:lnTo>
                <a:lnTo>
                  <a:pt x="5070" y="14349"/>
                </a:lnTo>
                <a:lnTo>
                  <a:pt x="5138" y="14396"/>
                </a:lnTo>
                <a:lnTo>
                  <a:pt x="5213" y="14438"/>
                </a:lnTo>
                <a:lnTo>
                  <a:pt x="5294" y="14475"/>
                </a:lnTo>
                <a:lnTo>
                  <a:pt x="5468" y="14527"/>
                </a:lnTo>
                <a:lnTo>
                  <a:pt x="5655" y="14552"/>
                </a:lnTo>
                <a:lnTo>
                  <a:pt x="5845" y="14548"/>
                </a:lnTo>
                <a:lnTo>
                  <a:pt x="6031" y="14510"/>
                </a:lnTo>
                <a:lnTo>
                  <a:pt x="6121" y="14479"/>
                </a:lnTo>
                <a:lnTo>
                  <a:pt x="6206" y="14439"/>
                </a:lnTo>
                <a:lnTo>
                  <a:pt x="6287" y="14390"/>
                </a:lnTo>
                <a:lnTo>
                  <a:pt x="6361" y="14331"/>
                </a:lnTo>
                <a:lnTo>
                  <a:pt x="6360" y="14311"/>
                </a:lnTo>
                <a:lnTo>
                  <a:pt x="6363" y="14275"/>
                </a:lnTo>
                <a:lnTo>
                  <a:pt x="6370" y="14225"/>
                </a:lnTo>
                <a:lnTo>
                  <a:pt x="6380" y="14161"/>
                </a:lnTo>
                <a:lnTo>
                  <a:pt x="6408" y="14009"/>
                </a:lnTo>
                <a:lnTo>
                  <a:pt x="6442" y="13833"/>
                </a:lnTo>
                <a:lnTo>
                  <a:pt x="6475" y="13649"/>
                </a:lnTo>
                <a:lnTo>
                  <a:pt x="6503" y="13476"/>
                </a:lnTo>
                <a:lnTo>
                  <a:pt x="6512" y="13398"/>
                </a:lnTo>
                <a:lnTo>
                  <a:pt x="6520" y="13329"/>
                </a:lnTo>
                <a:lnTo>
                  <a:pt x="6523" y="13270"/>
                </a:lnTo>
                <a:lnTo>
                  <a:pt x="6522" y="13225"/>
                </a:lnTo>
                <a:lnTo>
                  <a:pt x="6523" y="13117"/>
                </a:lnTo>
                <a:lnTo>
                  <a:pt x="6538" y="13010"/>
                </a:lnTo>
                <a:lnTo>
                  <a:pt x="6589" y="12795"/>
                </a:lnTo>
                <a:lnTo>
                  <a:pt x="6632" y="12583"/>
                </a:lnTo>
                <a:lnTo>
                  <a:pt x="6636" y="12479"/>
                </a:lnTo>
                <a:lnTo>
                  <a:pt x="6624" y="12374"/>
                </a:lnTo>
                <a:lnTo>
                  <a:pt x="6608" y="12353"/>
                </a:lnTo>
                <a:lnTo>
                  <a:pt x="6578" y="12344"/>
                </a:lnTo>
                <a:lnTo>
                  <a:pt x="6537" y="12340"/>
                </a:lnTo>
                <a:lnTo>
                  <a:pt x="6489" y="12341"/>
                </a:lnTo>
                <a:lnTo>
                  <a:pt x="6379" y="12338"/>
                </a:lnTo>
                <a:lnTo>
                  <a:pt x="6326" y="12330"/>
                </a:lnTo>
                <a:lnTo>
                  <a:pt x="6276" y="12313"/>
                </a:lnTo>
                <a:lnTo>
                  <a:pt x="6189" y="12277"/>
                </a:lnTo>
                <a:lnTo>
                  <a:pt x="6130" y="12255"/>
                </a:lnTo>
                <a:lnTo>
                  <a:pt x="6098" y="12244"/>
                </a:lnTo>
                <a:lnTo>
                  <a:pt x="6092" y="12242"/>
                </a:lnTo>
                <a:lnTo>
                  <a:pt x="6113" y="12247"/>
                </a:lnTo>
                <a:lnTo>
                  <a:pt x="6161" y="12259"/>
                </a:lnTo>
                <a:lnTo>
                  <a:pt x="6237" y="12274"/>
                </a:lnTo>
                <a:lnTo>
                  <a:pt x="6337" y="12293"/>
                </a:lnTo>
                <a:lnTo>
                  <a:pt x="6459" y="12310"/>
                </a:lnTo>
                <a:lnTo>
                  <a:pt x="6576" y="12320"/>
                </a:lnTo>
                <a:lnTo>
                  <a:pt x="6687" y="12320"/>
                </a:lnTo>
                <a:lnTo>
                  <a:pt x="6795" y="12315"/>
                </a:lnTo>
                <a:lnTo>
                  <a:pt x="6992" y="12286"/>
                </a:lnTo>
                <a:lnTo>
                  <a:pt x="7164" y="12243"/>
                </a:lnTo>
                <a:lnTo>
                  <a:pt x="7304" y="12194"/>
                </a:lnTo>
                <a:lnTo>
                  <a:pt x="7409" y="12149"/>
                </a:lnTo>
                <a:lnTo>
                  <a:pt x="7448" y="12131"/>
                </a:lnTo>
                <a:lnTo>
                  <a:pt x="7476" y="12116"/>
                </a:lnTo>
                <a:lnTo>
                  <a:pt x="7493" y="12106"/>
                </a:lnTo>
                <a:lnTo>
                  <a:pt x="7499" y="12102"/>
                </a:lnTo>
                <a:lnTo>
                  <a:pt x="7650" y="12084"/>
                </a:lnTo>
                <a:lnTo>
                  <a:pt x="7800" y="12038"/>
                </a:lnTo>
                <a:lnTo>
                  <a:pt x="7946" y="11970"/>
                </a:lnTo>
                <a:lnTo>
                  <a:pt x="8085" y="11885"/>
                </a:lnTo>
                <a:lnTo>
                  <a:pt x="8215" y="11791"/>
                </a:lnTo>
                <a:lnTo>
                  <a:pt x="8330" y="11690"/>
                </a:lnTo>
                <a:lnTo>
                  <a:pt x="8429" y="11589"/>
                </a:lnTo>
                <a:lnTo>
                  <a:pt x="8509" y="11494"/>
                </a:lnTo>
                <a:lnTo>
                  <a:pt x="8725" y="11487"/>
                </a:lnTo>
                <a:lnTo>
                  <a:pt x="8929" y="11465"/>
                </a:lnTo>
                <a:lnTo>
                  <a:pt x="9118" y="11427"/>
                </a:lnTo>
                <a:lnTo>
                  <a:pt x="9293" y="11372"/>
                </a:lnTo>
                <a:lnTo>
                  <a:pt x="9450" y="11299"/>
                </a:lnTo>
                <a:lnTo>
                  <a:pt x="9590" y="11207"/>
                </a:lnTo>
                <a:lnTo>
                  <a:pt x="9710" y="11097"/>
                </a:lnTo>
                <a:lnTo>
                  <a:pt x="9810" y="10965"/>
                </a:lnTo>
                <a:lnTo>
                  <a:pt x="10138" y="10910"/>
                </a:lnTo>
                <a:lnTo>
                  <a:pt x="10295" y="10871"/>
                </a:lnTo>
                <a:lnTo>
                  <a:pt x="10444" y="10820"/>
                </a:lnTo>
                <a:lnTo>
                  <a:pt x="10584" y="10753"/>
                </a:lnTo>
                <a:lnTo>
                  <a:pt x="10714" y="10668"/>
                </a:lnTo>
                <a:lnTo>
                  <a:pt x="10831" y="10561"/>
                </a:lnTo>
                <a:lnTo>
                  <a:pt x="10934" y="10429"/>
                </a:lnTo>
                <a:lnTo>
                  <a:pt x="10950" y="10394"/>
                </a:lnTo>
                <a:lnTo>
                  <a:pt x="10952" y="10355"/>
                </a:lnTo>
                <a:lnTo>
                  <a:pt x="10940" y="10275"/>
                </a:lnTo>
                <a:lnTo>
                  <a:pt x="10936" y="10242"/>
                </a:lnTo>
                <a:lnTo>
                  <a:pt x="10938" y="10218"/>
                </a:lnTo>
                <a:lnTo>
                  <a:pt x="10953" y="10208"/>
                </a:lnTo>
                <a:lnTo>
                  <a:pt x="10984" y="10214"/>
                </a:lnTo>
                <a:lnTo>
                  <a:pt x="11062" y="10233"/>
                </a:lnTo>
                <a:lnTo>
                  <a:pt x="11136" y="10222"/>
                </a:lnTo>
                <a:lnTo>
                  <a:pt x="11207" y="10194"/>
                </a:lnTo>
                <a:lnTo>
                  <a:pt x="11272" y="10162"/>
                </a:lnTo>
                <a:lnTo>
                  <a:pt x="11346" y="10118"/>
                </a:lnTo>
                <a:lnTo>
                  <a:pt x="11414" y="10069"/>
                </a:lnTo>
                <a:lnTo>
                  <a:pt x="11473" y="10013"/>
                </a:lnTo>
                <a:lnTo>
                  <a:pt x="11525" y="9953"/>
                </a:lnTo>
                <a:lnTo>
                  <a:pt x="11608" y="9822"/>
                </a:lnTo>
                <a:lnTo>
                  <a:pt x="11666" y="9682"/>
                </a:lnTo>
                <a:lnTo>
                  <a:pt x="11702" y="9541"/>
                </a:lnTo>
                <a:lnTo>
                  <a:pt x="11716" y="9406"/>
                </a:lnTo>
                <a:lnTo>
                  <a:pt x="11712" y="9283"/>
                </a:lnTo>
                <a:lnTo>
                  <a:pt x="11692" y="9178"/>
                </a:lnTo>
                <a:lnTo>
                  <a:pt x="11750" y="9087"/>
                </a:lnTo>
                <a:lnTo>
                  <a:pt x="11794" y="8999"/>
                </a:lnTo>
                <a:lnTo>
                  <a:pt x="11825" y="8916"/>
                </a:lnTo>
                <a:lnTo>
                  <a:pt x="11847" y="8838"/>
                </a:lnTo>
                <a:lnTo>
                  <a:pt x="11859" y="8764"/>
                </a:lnTo>
                <a:lnTo>
                  <a:pt x="11862" y="8695"/>
                </a:lnTo>
                <a:lnTo>
                  <a:pt x="11848" y="8570"/>
                </a:lnTo>
                <a:lnTo>
                  <a:pt x="11818" y="8466"/>
                </a:lnTo>
                <a:lnTo>
                  <a:pt x="11779" y="8382"/>
                </a:lnTo>
                <a:lnTo>
                  <a:pt x="11745" y="8319"/>
                </a:lnTo>
                <a:lnTo>
                  <a:pt x="11723" y="8277"/>
                </a:lnTo>
                <a:lnTo>
                  <a:pt x="11722" y="8251"/>
                </a:lnTo>
                <a:lnTo>
                  <a:pt x="11734" y="8217"/>
                </a:lnTo>
                <a:lnTo>
                  <a:pt x="11755" y="8178"/>
                </a:lnTo>
                <a:lnTo>
                  <a:pt x="11783" y="8134"/>
                </a:lnTo>
                <a:lnTo>
                  <a:pt x="11849" y="8036"/>
                </a:lnTo>
                <a:lnTo>
                  <a:pt x="11906" y="7929"/>
                </a:lnTo>
                <a:lnTo>
                  <a:pt x="11933" y="7848"/>
                </a:lnTo>
                <a:lnTo>
                  <a:pt x="11949" y="7759"/>
                </a:lnTo>
                <a:lnTo>
                  <a:pt x="11956" y="7666"/>
                </a:lnTo>
                <a:lnTo>
                  <a:pt x="11953" y="7569"/>
                </a:lnTo>
                <a:lnTo>
                  <a:pt x="11940" y="7473"/>
                </a:lnTo>
                <a:lnTo>
                  <a:pt x="11919" y="7377"/>
                </a:lnTo>
                <a:lnTo>
                  <a:pt x="11886" y="7287"/>
                </a:lnTo>
                <a:lnTo>
                  <a:pt x="11846" y="7202"/>
                </a:lnTo>
                <a:lnTo>
                  <a:pt x="11834" y="7250"/>
                </a:lnTo>
                <a:lnTo>
                  <a:pt x="11814" y="7279"/>
                </a:lnTo>
                <a:lnTo>
                  <a:pt x="11788" y="7301"/>
                </a:lnTo>
                <a:lnTo>
                  <a:pt x="11753" y="7327"/>
                </a:lnTo>
                <a:lnTo>
                  <a:pt x="11813" y="7216"/>
                </a:lnTo>
                <a:lnTo>
                  <a:pt x="11864" y="7112"/>
                </a:lnTo>
                <a:lnTo>
                  <a:pt x="11907" y="7012"/>
                </a:lnTo>
                <a:lnTo>
                  <a:pt x="11941" y="6917"/>
                </a:lnTo>
                <a:lnTo>
                  <a:pt x="11986" y="6740"/>
                </a:lnTo>
                <a:lnTo>
                  <a:pt x="12005" y="6577"/>
                </a:lnTo>
                <a:lnTo>
                  <a:pt x="11999" y="6422"/>
                </a:lnTo>
                <a:lnTo>
                  <a:pt x="11976" y="6272"/>
                </a:lnTo>
                <a:lnTo>
                  <a:pt x="11937" y="6125"/>
                </a:lnTo>
                <a:lnTo>
                  <a:pt x="11886" y="5973"/>
                </a:lnTo>
                <a:lnTo>
                  <a:pt x="11860" y="5969"/>
                </a:lnTo>
                <a:lnTo>
                  <a:pt x="11827" y="5993"/>
                </a:lnTo>
                <a:lnTo>
                  <a:pt x="11753" y="6066"/>
                </a:lnTo>
                <a:lnTo>
                  <a:pt x="11839" y="5985"/>
                </a:lnTo>
                <a:lnTo>
                  <a:pt x="11906" y="5890"/>
                </a:lnTo>
                <a:lnTo>
                  <a:pt x="11955" y="5784"/>
                </a:lnTo>
                <a:lnTo>
                  <a:pt x="11988" y="5667"/>
                </a:lnTo>
                <a:lnTo>
                  <a:pt x="12006" y="5541"/>
                </a:lnTo>
                <a:lnTo>
                  <a:pt x="12009" y="5407"/>
                </a:lnTo>
                <a:lnTo>
                  <a:pt x="11999" y="5268"/>
                </a:lnTo>
                <a:lnTo>
                  <a:pt x="11979" y="5124"/>
                </a:lnTo>
                <a:lnTo>
                  <a:pt x="11964" y="5077"/>
                </a:lnTo>
                <a:lnTo>
                  <a:pt x="11942" y="5037"/>
                </a:lnTo>
                <a:lnTo>
                  <a:pt x="11885" y="4973"/>
                </a:lnTo>
                <a:lnTo>
                  <a:pt x="11819" y="4932"/>
                </a:lnTo>
                <a:lnTo>
                  <a:pt x="11753" y="4908"/>
                </a:lnTo>
                <a:lnTo>
                  <a:pt x="11839" y="4791"/>
                </a:lnTo>
                <a:lnTo>
                  <a:pt x="11915" y="4668"/>
                </a:lnTo>
                <a:lnTo>
                  <a:pt x="11979" y="4542"/>
                </a:lnTo>
                <a:lnTo>
                  <a:pt x="12028" y="4413"/>
                </a:lnTo>
                <a:lnTo>
                  <a:pt x="12065" y="4279"/>
                </a:lnTo>
                <a:lnTo>
                  <a:pt x="12086" y="4143"/>
                </a:lnTo>
                <a:lnTo>
                  <a:pt x="12092" y="4004"/>
                </a:lnTo>
                <a:lnTo>
                  <a:pt x="12081" y="3864"/>
                </a:lnTo>
                <a:lnTo>
                  <a:pt x="12157" y="3783"/>
                </a:lnTo>
                <a:lnTo>
                  <a:pt x="12224" y="3700"/>
                </a:lnTo>
                <a:lnTo>
                  <a:pt x="12327" y="3529"/>
                </a:lnTo>
                <a:lnTo>
                  <a:pt x="12396" y="3358"/>
                </a:lnTo>
                <a:lnTo>
                  <a:pt x="12440" y="3196"/>
                </a:lnTo>
                <a:lnTo>
                  <a:pt x="12462" y="3049"/>
                </a:lnTo>
                <a:lnTo>
                  <a:pt x="12471" y="2928"/>
                </a:lnTo>
                <a:lnTo>
                  <a:pt x="12471" y="2838"/>
                </a:lnTo>
                <a:lnTo>
                  <a:pt x="12471" y="2808"/>
                </a:lnTo>
                <a:lnTo>
                  <a:pt x="12469" y="2788"/>
                </a:lnTo>
                <a:lnTo>
                  <a:pt x="12497" y="2786"/>
                </a:lnTo>
                <a:lnTo>
                  <a:pt x="12532" y="2773"/>
                </a:lnTo>
                <a:lnTo>
                  <a:pt x="12607" y="2726"/>
                </a:lnTo>
                <a:lnTo>
                  <a:pt x="12673" y="2669"/>
                </a:lnTo>
                <a:lnTo>
                  <a:pt x="12695" y="2645"/>
                </a:lnTo>
                <a:lnTo>
                  <a:pt x="12705" y="2624"/>
                </a:lnTo>
                <a:lnTo>
                  <a:pt x="12753" y="2461"/>
                </a:lnTo>
                <a:lnTo>
                  <a:pt x="12792" y="2322"/>
                </a:lnTo>
                <a:lnTo>
                  <a:pt x="12821" y="2205"/>
                </a:lnTo>
                <a:lnTo>
                  <a:pt x="12841" y="2107"/>
                </a:lnTo>
                <a:lnTo>
                  <a:pt x="12854" y="2028"/>
                </a:lnTo>
                <a:lnTo>
                  <a:pt x="12860" y="1964"/>
                </a:lnTo>
                <a:lnTo>
                  <a:pt x="12860" y="1912"/>
                </a:lnTo>
                <a:lnTo>
                  <a:pt x="12856" y="1870"/>
                </a:lnTo>
                <a:lnTo>
                  <a:pt x="12836" y="1809"/>
                </a:lnTo>
                <a:lnTo>
                  <a:pt x="12807" y="1762"/>
                </a:lnTo>
                <a:lnTo>
                  <a:pt x="12774" y="1708"/>
                </a:lnTo>
                <a:lnTo>
                  <a:pt x="12746" y="1631"/>
                </a:lnTo>
                <a:lnTo>
                  <a:pt x="12814" y="1591"/>
                </a:lnTo>
                <a:lnTo>
                  <a:pt x="12874" y="1535"/>
                </a:lnTo>
                <a:lnTo>
                  <a:pt x="12928" y="1465"/>
                </a:lnTo>
                <a:lnTo>
                  <a:pt x="12975" y="1382"/>
                </a:lnTo>
                <a:lnTo>
                  <a:pt x="13015" y="1289"/>
                </a:lnTo>
                <a:lnTo>
                  <a:pt x="13047" y="1187"/>
                </a:lnTo>
                <a:lnTo>
                  <a:pt x="13071" y="1080"/>
                </a:lnTo>
                <a:lnTo>
                  <a:pt x="13087" y="967"/>
                </a:lnTo>
                <a:lnTo>
                  <a:pt x="13093" y="738"/>
                </a:lnTo>
                <a:lnTo>
                  <a:pt x="13084" y="624"/>
                </a:lnTo>
                <a:lnTo>
                  <a:pt x="13064" y="516"/>
                </a:lnTo>
                <a:lnTo>
                  <a:pt x="13035" y="412"/>
                </a:lnTo>
                <a:lnTo>
                  <a:pt x="12997" y="317"/>
                </a:lnTo>
                <a:lnTo>
                  <a:pt x="12948" y="231"/>
                </a:lnTo>
                <a:lnTo>
                  <a:pt x="12890" y="157"/>
                </a:lnTo>
                <a:lnTo>
                  <a:pt x="12837" y="111"/>
                </a:lnTo>
                <a:lnTo>
                  <a:pt x="12775" y="72"/>
                </a:lnTo>
                <a:lnTo>
                  <a:pt x="12709" y="42"/>
                </a:lnTo>
                <a:lnTo>
                  <a:pt x="12637" y="20"/>
                </a:lnTo>
                <a:lnTo>
                  <a:pt x="12481" y="0"/>
                </a:lnTo>
                <a:lnTo>
                  <a:pt x="12318" y="5"/>
                </a:lnTo>
                <a:lnTo>
                  <a:pt x="12154" y="33"/>
                </a:lnTo>
                <a:lnTo>
                  <a:pt x="11998" y="80"/>
                </a:lnTo>
                <a:lnTo>
                  <a:pt x="11860" y="142"/>
                </a:lnTo>
                <a:lnTo>
                  <a:pt x="11745" y="214"/>
                </a:lnTo>
                <a:lnTo>
                  <a:pt x="11709" y="248"/>
                </a:lnTo>
                <a:lnTo>
                  <a:pt x="11662" y="307"/>
                </a:lnTo>
                <a:lnTo>
                  <a:pt x="11605" y="383"/>
                </a:lnTo>
                <a:lnTo>
                  <a:pt x="11544" y="472"/>
                </a:lnTo>
                <a:lnTo>
                  <a:pt x="11426" y="652"/>
                </a:lnTo>
                <a:lnTo>
                  <a:pt x="11377" y="730"/>
                </a:lnTo>
                <a:lnTo>
                  <a:pt x="11343" y="792"/>
                </a:lnTo>
                <a:lnTo>
                  <a:pt x="11255" y="924"/>
                </a:lnTo>
                <a:lnTo>
                  <a:pt x="11160" y="1051"/>
                </a:lnTo>
                <a:lnTo>
                  <a:pt x="10946" y="1293"/>
                </a:lnTo>
                <a:lnTo>
                  <a:pt x="10703" y="1520"/>
                </a:lnTo>
                <a:lnTo>
                  <a:pt x="10433" y="1733"/>
                </a:lnTo>
                <a:lnTo>
                  <a:pt x="10304" y="1815"/>
                </a:lnTo>
                <a:lnTo>
                  <a:pt x="10171" y="1892"/>
                </a:lnTo>
                <a:lnTo>
                  <a:pt x="9900" y="2030"/>
                </a:lnTo>
                <a:lnTo>
                  <a:pt x="9638" y="2177"/>
                </a:lnTo>
                <a:lnTo>
                  <a:pt x="9515" y="2262"/>
                </a:lnTo>
                <a:lnTo>
                  <a:pt x="9399" y="2358"/>
                </a:lnTo>
                <a:lnTo>
                  <a:pt x="9463" y="2362"/>
                </a:lnTo>
                <a:lnTo>
                  <a:pt x="9494" y="2372"/>
                </a:lnTo>
                <a:lnTo>
                  <a:pt x="9522" y="2389"/>
                </a:lnTo>
                <a:lnTo>
                  <a:pt x="9461" y="2388"/>
                </a:lnTo>
                <a:lnTo>
                  <a:pt x="9384" y="2392"/>
                </a:lnTo>
                <a:lnTo>
                  <a:pt x="9296" y="2404"/>
                </a:lnTo>
                <a:lnTo>
                  <a:pt x="9202" y="2425"/>
                </a:lnTo>
                <a:lnTo>
                  <a:pt x="9112" y="2459"/>
                </a:lnTo>
                <a:lnTo>
                  <a:pt x="9030" y="2506"/>
                </a:lnTo>
                <a:lnTo>
                  <a:pt x="8963" y="2567"/>
                </a:lnTo>
                <a:lnTo>
                  <a:pt x="8918" y="2645"/>
                </a:lnTo>
                <a:lnTo>
                  <a:pt x="8856" y="2629"/>
                </a:lnTo>
                <a:lnTo>
                  <a:pt x="8781" y="2619"/>
                </a:lnTo>
                <a:lnTo>
                  <a:pt x="8694" y="2612"/>
                </a:lnTo>
                <a:lnTo>
                  <a:pt x="8597" y="2610"/>
                </a:lnTo>
                <a:lnTo>
                  <a:pt x="8489" y="2611"/>
                </a:lnTo>
                <a:lnTo>
                  <a:pt x="8375" y="2618"/>
                </a:lnTo>
                <a:lnTo>
                  <a:pt x="8134" y="2642"/>
                </a:lnTo>
                <a:lnTo>
                  <a:pt x="7884" y="2683"/>
                </a:lnTo>
                <a:lnTo>
                  <a:pt x="7640" y="2740"/>
                </a:lnTo>
                <a:lnTo>
                  <a:pt x="7418" y="2813"/>
                </a:lnTo>
                <a:lnTo>
                  <a:pt x="7318" y="2855"/>
                </a:lnTo>
                <a:lnTo>
                  <a:pt x="7229" y="2901"/>
                </a:lnTo>
                <a:lnTo>
                  <a:pt x="7071" y="2874"/>
                </a:lnTo>
                <a:lnTo>
                  <a:pt x="6920" y="2840"/>
                </a:lnTo>
                <a:lnTo>
                  <a:pt x="6793" y="2801"/>
                </a:lnTo>
                <a:lnTo>
                  <a:pt x="6664" y="2776"/>
                </a:lnTo>
                <a:lnTo>
                  <a:pt x="6403" y="2758"/>
                </a:lnTo>
                <a:lnTo>
                  <a:pt x="6144" y="2776"/>
                </a:lnTo>
                <a:lnTo>
                  <a:pt x="5894" y="2815"/>
                </a:lnTo>
                <a:lnTo>
                  <a:pt x="5789" y="2785"/>
                </a:lnTo>
                <a:lnTo>
                  <a:pt x="5679" y="2764"/>
                </a:lnTo>
                <a:lnTo>
                  <a:pt x="5456" y="2742"/>
                </a:lnTo>
                <a:lnTo>
                  <a:pt x="5230" y="2741"/>
                </a:lnTo>
                <a:lnTo>
                  <a:pt x="5008" y="2754"/>
                </a:lnTo>
                <a:lnTo>
                  <a:pt x="4797" y="2769"/>
                </a:lnTo>
                <a:lnTo>
                  <a:pt x="4600" y="2780"/>
                </a:lnTo>
                <a:lnTo>
                  <a:pt x="4426" y="2776"/>
                </a:lnTo>
                <a:lnTo>
                  <a:pt x="4349" y="2765"/>
                </a:lnTo>
                <a:lnTo>
                  <a:pt x="4280" y="2748"/>
                </a:lnTo>
                <a:lnTo>
                  <a:pt x="3764" y="2585"/>
                </a:lnTo>
                <a:lnTo>
                  <a:pt x="3634" y="2553"/>
                </a:lnTo>
                <a:lnTo>
                  <a:pt x="3501" y="2531"/>
                </a:lnTo>
                <a:lnTo>
                  <a:pt x="3365" y="2519"/>
                </a:lnTo>
                <a:lnTo>
                  <a:pt x="3226" y="2522"/>
                </a:lnTo>
                <a:lnTo>
                  <a:pt x="3142" y="2406"/>
                </a:lnTo>
                <a:lnTo>
                  <a:pt x="3041" y="2308"/>
                </a:lnTo>
                <a:lnTo>
                  <a:pt x="2924" y="2230"/>
                </a:lnTo>
                <a:lnTo>
                  <a:pt x="2795" y="2167"/>
                </a:lnTo>
                <a:lnTo>
                  <a:pt x="2657" y="2117"/>
                </a:lnTo>
                <a:lnTo>
                  <a:pt x="2512" y="2082"/>
                </a:lnTo>
                <a:lnTo>
                  <a:pt x="2212" y="2040"/>
                </a:lnTo>
                <a:lnTo>
                  <a:pt x="2170" y="1926"/>
                </a:lnTo>
                <a:lnTo>
                  <a:pt x="2116" y="1816"/>
                </a:lnTo>
                <a:lnTo>
                  <a:pt x="2048" y="1713"/>
                </a:lnTo>
                <a:lnTo>
                  <a:pt x="1969" y="1618"/>
                </a:lnTo>
                <a:lnTo>
                  <a:pt x="1878" y="1533"/>
                </a:lnTo>
                <a:lnTo>
                  <a:pt x="1780" y="1462"/>
                </a:lnTo>
                <a:lnTo>
                  <a:pt x="1672" y="1405"/>
                </a:lnTo>
                <a:lnTo>
                  <a:pt x="1556" y="1365"/>
                </a:lnTo>
                <a:lnTo>
                  <a:pt x="1330" y="1313"/>
                </a:lnTo>
                <a:lnTo>
                  <a:pt x="1090" y="1281"/>
                </a:lnTo>
                <a:lnTo>
                  <a:pt x="971" y="1284"/>
                </a:lnTo>
                <a:lnTo>
                  <a:pt x="855" y="1303"/>
                </a:lnTo>
                <a:lnTo>
                  <a:pt x="746" y="1342"/>
                </a:lnTo>
                <a:lnTo>
                  <a:pt x="645" y="1405"/>
                </a:lnTo>
                <a:lnTo>
                  <a:pt x="564" y="1484"/>
                </a:lnTo>
                <a:lnTo>
                  <a:pt x="500" y="1578"/>
                </a:lnTo>
                <a:lnTo>
                  <a:pt x="438" y="1675"/>
                </a:lnTo>
                <a:lnTo>
                  <a:pt x="370" y="1765"/>
                </a:lnTo>
                <a:close/>
              </a:path>
            </a:pathLst>
          </a:custGeom>
          <a:solidFill>
            <a:srgbClr val="D146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5" name="Freeform 26">
            <a:extLst>
              <a:ext uri="{FF2B5EF4-FFF2-40B4-BE49-F238E27FC236}">
                <a16:creationId xmlns:a16="http://schemas.microsoft.com/office/drawing/2014/main" id="{66D02BBB-29A4-674A-B017-E657B0A646DA}"/>
              </a:ext>
            </a:extLst>
          </p:cNvPr>
          <p:cNvSpPr>
            <a:spLocks/>
          </p:cNvSpPr>
          <p:nvPr/>
        </p:nvSpPr>
        <p:spPr bwMode="auto">
          <a:xfrm>
            <a:off x="9226897" y="2743671"/>
            <a:ext cx="2079625" cy="2309813"/>
          </a:xfrm>
          <a:custGeom>
            <a:avLst/>
            <a:gdLst>
              <a:gd name="T0" fmla="*/ 0 w 13093"/>
              <a:gd name="T1" fmla="*/ 3 h 14552"/>
              <a:gd name="T2" fmla="*/ 0 w 13093"/>
              <a:gd name="T3" fmla="*/ 4 h 14552"/>
              <a:gd name="T4" fmla="*/ 0 w 13093"/>
              <a:gd name="T5" fmla="*/ 5 h 14552"/>
              <a:gd name="T6" fmla="*/ 0 w 13093"/>
              <a:gd name="T7" fmla="*/ 7 h 14552"/>
              <a:gd name="T8" fmla="*/ 0 w 13093"/>
              <a:gd name="T9" fmla="*/ 8 h 14552"/>
              <a:gd name="T10" fmla="*/ 1 w 13093"/>
              <a:gd name="T11" fmla="*/ 9 h 14552"/>
              <a:gd name="T12" fmla="*/ 1 w 13093"/>
              <a:gd name="T13" fmla="*/ 10 h 14552"/>
              <a:gd name="T14" fmla="*/ 2 w 13093"/>
              <a:gd name="T15" fmla="*/ 11 h 14552"/>
              <a:gd name="T16" fmla="*/ 3 w 13093"/>
              <a:gd name="T17" fmla="*/ 11 h 14552"/>
              <a:gd name="T18" fmla="*/ 4 w 13093"/>
              <a:gd name="T19" fmla="*/ 11 h 14552"/>
              <a:gd name="T20" fmla="*/ 3 w 13093"/>
              <a:gd name="T21" fmla="*/ 10 h 14552"/>
              <a:gd name="T22" fmla="*/ 3 w 13093"/>
              <a:gd name="T23" fmla="*/ 9 h 14552"/>
              <a:gd name="T24" fmla="*/ 2 w 13093"/>
              <a:gd name="T25" fmla="*/ 8 h 14552"/>
              <a:gd name="T26" fmla="*/ 2 w 13093"/>
              <a:gd name="T27" fmla="*/ 8 h 14552"/>
              <a:gd name="T28" fmla="*/ 2 w 13093"/>
              <a:gd name="T29" fmla="*/ 6 h 14552"/>
              <a:gd name="T30" fmla="*/ 1 w 13093"/>
              <a:gd name="T31" fmla="*/ 5 h 14552"/>
              <a:gd name="T32" fmla="*/ 2 w 13093"/>
              <a:gd name="T33" fmla="*/ 4 h 14552"/>
              <a:gd name="T34" fmla="*/ 2 w 13093"/>
              <a:gd name="T35" fmla="*/ 3 h 14552"/>
              <a:gd name="T36" fmla="*/ 2 w 13093"/>
              <a:gd name="T37" fmla="*/ 4 h 14552"/>
              <a:gd name="T38" fmla="*/ 3 w 13093"/>
              <a:gd name="T39" fmla="*/ 4 h 14552"/>
              <a:gd name="T40" fmla="*/ 4 w 13093"/>
              <a:gd name="T41" fmla="*/ 4 h 14552"/>
              <a:gd name="T42" fmla="*/ 5 w 13093"/>
              <a:gd name="T43" fmla="*/ 4 h 14552"/>
              <a:gd name="T44" fmla="*/ 7 w 13093"/>
              <a:gd name="T45" fmla="*/ 5 h 14552"/>
              <a:gd name="T46" fmla="*/ 8 w 13093"/>
              <a:gd name="T47" fmla="*/ 4 h 14552"/>
              <a:gd name="T48" fmla="*/ 9 w 13093"/>
              <a:gd name="T49" fmla="*/ 4 h 14552"/>
              <a:gd name="T50" fmla="*/ 11 w 13093"/>
              <a:gd name="T51" fmla="*/ 3 h 14552"/>
              <a:gd name="T52" fmla="*/ 11 w 13093"/>
              <a:gd name="T53" fmla="*/ 2 h 14552"/>
              <a:gd name="T54" fmla="*/ 12 w 13093"/>
              <a:gd name="T55" fmla="*/ 2 h 14552"/>
              <a:gd name="T56" fmla="*/ 12 w 13093"/>
              <a:gd name="T57" fmla="*/ 2 h 14552"/>
              <a:gd name="T58" fmla="*/ 11 w 13093"/>
              <a:gd name="T59" fmla="*/ 4 h 14552"/>
              <a:gd name="T60" fmla="*/ 10 w 13093"/>
              <a:gd name="T61" fmla="*/ 5 h 14552"/>
              <a:gd name="T62" fmla="*/ 10 w 13093"/>
              <a:gd name="T63" fmla="*/ 6 h 14552"/>
              <a:gd name="T64" fmla="*/ 10 w 13093"/>
              <a:gd name="T65" fmla="*/ 7 h 14552"/>
              <a:gd name="T66" fmla="*/ 10 w 13093"/>
              <a:gd name="T67" fmla="*/ 9 h 14552"/>
              <a:gd name="T68" fmla="*/ 9 w 13093"/>
              <a:gd name="T69" fmla="*/ 10 h 14552"/>
              <a:gd name="T70" fmla="*/ 8 w 13093"/>
              <a:gd name="T71" fmla="*/ 10 h 14552"/>
              <a:gd name="T72" fmla="*/ 6 w 13093"/>
              <a:gd name="T73" fmla="*/ 11 h 14552"/>
              <a:gd name="T74" fmla="*/ 5 w 13093"/>
              <a:gd name="T75" fmla="*/ 11 h 14552"/>
              <a:gd name="T76" fmla="*/ 5 w 13093"/>
              <a:gd name="T77" fmla="*/ 13 h 14552"/>
              <a:gd name="T78" fmla="*/ 6 w 13093"/>
              <a:gd name="T79" fmla="*/ 14 h 14552"/>
              <a:gd name="T80" fmla="*/ 7 w 13093"/>
              <a:gd name="T81" fmla="*/ 13 h 14552"/>
              <a:gd name="T82" fmla="*/ 6 w 13093"/>
              <a:gd name="T83" fmla="*/ 12 h 14552"/>
              <a:gd name="T84" fmla="*/ 7 w 13093"/>
              <a:gd name="T85" fmla="*/ 12 h 14552"/>
              <a:gd name="T86" fmla="*/ 8 w 13093"/>
              <a:gd name="T87" fmla="*/ 12 h 14552"/>
              <a:gd name="T88" fmla="*/ 11 w 13093"/>
              <a:gd name="T89" fmla="*/ 11 h 14552"/>
              <a:gd name="T90" fmla="*/ 11 w 13093"/>
              <a:gd name="T91" fmla="*/ 10 h 14552"/>
              <a:gd name="T92" fmla="*/ 12 w 13093"/>
              <a:gd name="T93" fmla="*/ 9 h 14552"/>
              <a:gd name="T94" fmla="*/ 12 w 13093"/>
              <a:gd name="T95" fmla="*/ 8 h 14552"/>
              <a:gd name="T96" fmla="*/ 12 w 13093"/>
              <a:gd name="T97" fmla="*/ 7 h 14552"/>
              <a:gd name="T98" fmla="*/ 12 w 13093"/>
              <a:gd name="T99" fmla="*/ 5 h 14552"/>
              <a:gd name="T100" fmla="*/ 12 w 13093"/>
              <a:gd name="T101" fmla="*/ 4 h 14552"/>
              <a:gd name="T102" fmla="*/ 13 w 13093"/>
              <a:gd name="T103" fmla="*/ 3 h 14552"/>
              <a:gd name="T104" fmla="*/ 13 w 13093"/>
              <a:gd name="T105" fmla="*/ 2 h 14552"/>
              <a:gd name="T106" fmla="*/ 13 w 13093"/>
              <a:gd name="T107" fmla="*/ 0 h 14552"/>
              <a:gd name="T108" fmla="*/ 12 w 13093"/>
              <a:gd name="T109" fmla="*/ 0 h 14552"/>
              <a:gd name="T110" fmla="*/ 10 w 13093"/>
              <a:gd name="T111" fmla="*/ 2 h 14552"/>
              <a:gd name="T112" fmla="*/ 9 w 13093"/>
              <a:gd name="T113" fmla="*/ 3 h 14552"/>
              <a:gd name="T114" fmla="*/ 7 w 13093"/>
              <a:gd name="T115" fmla="*/ 3 h 14552"/>
              <a:gd name="T116" fmla="*/ 4 w 13093"/>
              <a:gd name="T117" fmla="*/ 3 h 14552"/>
              <a:gd name="T118" fmla="*/ 2 w 13093"/>
              <a:gd name="T119" fmla="*/ 2 h 14552"/>
              <a:gd name="T120" fmla="*/ 1 w 13093"/>
              <a:gd name="T121" fmla="*/ 1 h 145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93" h="14552">
                <a:moveTo>
                  <a:pt x="370" y="1765"/>
                </a:moveTo>
                <a:lnTo>
                  <a:pt x="345" y="1852"/>
                </a:lnTo>
                <a:lnTo>
                  <a:pt x="328" y="1947"/>
                </a:lnTo>
                <a:lnTo>
                  <a:pt x="316" y="2147"/>
                </a:lnTo>
                <a:lnTo>
                  <a:pt x="317" y="2242"/>
                </a:lnTo>
                <a:lnTo>
                  <a:pt x="322" y="2327"/>
                </a:lnTo>
                <a:lnTo>
                  <a:pt x="329" y="2397"/>
                </a:lnTo>
                <a:lnTo>
                  <a:pt x="338" y="2450"/>
                </a:lnTo>
                <a:lnTo>
                  <a:pt x="282" y="2591"/>
                </a:lnTo>
                <a:lnTo>
                  <a:pt x="236" y="2741"/>
                </a:lnTo>
                <a:lnTo>
                  <a:pt x="201" y="2897"/>
                </a:lnTo>
                <a:lnTo>
                  <a:pt x="180" y="3056"/>
                </a:lnTo>
                <a:lnTo>
                  <a:pt x="171" y="3213"/>
                </a:lnTo>
                <a:lnTo>
                  <a:pt x="178" y="3364"/>
                </a:lnTo>
                <a:lnTo>
                  <a:pt x="198" y="3508"/>
                </a:lnTo>
                <a:lnTo>
                  <a:pt x="236" y="3638"/>
                </a:lnTo>
                <a:lnTo>
                  <a:pt x="251" y="3671"/>
                </a:lnTo>
                <a:lnTo>
                  <a:pt x="262" y="3691"/>
                </a:lnTo>
                <a:lnTo>
                  <a:pt x="275" y="3703"/>
                </a:lnTo>
                <a:lnTo>
                  <a:pt x="273" y="3705"/>
                </a:lnTo>
                <a:lnTo>
                  <a:pt x="263" y="3710"/>
                </a:lnTo>
                <a:lnTo>
                  <a:pt x="245" y="3724"/>
                </a:lnTo>
                <a:lnTo>
                  <a:pt x="216" y="3751"/>
                </a:lnTo>
                <a:lnTo>
                  <a:pt x="142" y="3856"/>
                </a:lnTo>
                <a:lnTo>
                  <a:pt x="101" y="3960"/>
                </a:lnTo>
                <a:lnTo>
                  <a:pt x="86" y="4063"/>
                </a:lnTo>
                <a:lnTo>
                  <a:pt x="92" y="4160"/>
                </a:lnTo>
                <a:lnTo>
                  <a:pt x="110" y="4250"/>
                </a:lnTo>
                <a:lnTo>
                  <a:pt x="134" y="4330"/>
                </a:lnTo>
                <a:lnTo>
                  <a:pt x="158" y="4396"/>
                </a:lnTo>
                <a:lnTo>
                  <a:pt x="175" y="4447"/>
                </a:lnTo>
                <a:lnTo>
                  <a:pt x="173" y="4451"/>
                </a:lnTo>
                <a:lnTo>
                  <a:pt x="168" y="4466"/>
                </a:lnTo>
                <a:lnTo>
                  <a:pt x="147" y="4518"/>
                </a:lnTo>
                <a:lnTo>
                  <a:pt x="121" y="4594"/>
                </a:lnTo>
                <a:lnTo>
                  <a:pt x="91" y="4686"/>
                </a:lnTo>
                <a:lnTo>
                  <a:pt x="36" y="4893"/>
                </a:lnTo>
                <a:lnTo>
                  <a:pt x="22" y="4990"/>
                </a:lnTo>
                <a:lnTo>
                  <a:pt x="21" y="5073"/>
                </a:lnTo>
                <a:lnTo>
                  <a:pt x="44" y="5206"/>
                </a:lnTo>
                <a:lnTo>
                  <a:pt x="83" y="5328"/>
                </a:lnTo>
                <a:lnTo>
                  <a:pt x="137" y="5435"/>
                </a:lnTo>
                <a:lnTo>
                  <a:pt x="205" y="5522"/>
                </a:lnTo>
                <a:lnTo>
                  <a:pt x="210" y="5545"/>
                </a:lnTo>
                <a:lnTo>
                  <a:pt x="197" y="5573"/>
                </a:lnTo>
                <a:lnTo>
                  <a:pt x="170" y="5607"/>
                </a:lnTo>
                <a:lnTo>
                  <a:pt x="136" y="5649"/>
                </a:lnTo>
                <a:lnTo>
                  <a:pt x="61" y="5755"/>
                </a:lnTo>
                <a:lnTo>
                  <a:pt x="29" y="5820"/>
                </a:lnTo>
                <a:lnTo>
                  <a:pt x="11" y="5892"/>
                </a:lnTo>
                <a:lnTo>
                  <a:pt x="0" y="6002"/>
                </a:lnTo>
                <a:lnTo>
                  <a:pt x="0" y="6117"/>
                </a:lnTo>
                <a:lnTo>
                  <a:pt x="25" y="6348"/>
                </a:lnTo>
                <a:lnTo>
                  <a:pt x="49" y="6458"/>
                </a:lnTo>
                <a:lnTo>
                  <a:pt x="79" y="6559"/>
                </a:lnTo>
                <a:lnTo>
                  <a:pt x="114" y="6647"/>
                </a:lnTo>
                <a:lnTo>
                  <a:pt x="154" y="6721"/>
                </a:lnTo>
                <a:lnTo>
                  <a:pt x="152" y="6727"/>
                </a:lnTo>
                <a:lnTo>
                  <a:pt x="145" y="6743"/>
                </a:lnTo>
                <a:lnTo>
                  <a:pt x="135" y="6770"/>
                </a:lnTo>
                <a:lnTo>
                  <a:pt x="123" y="6807"/>
                </a:lnTo>
                <a:lnTo>
                  <a:pt x="98" y="6906"/>
                </a:lnTo>
                <a:lnTo>
                  <a:pt x="80" y="7034"/>
                </a:lnTo>
                <a:lnTo>
                  <a:pt x="79" y="7189"/>
                </a:lnTo>
                <a:lnTo>
                  <a:pt x="86" y="7275"/>
                </a:lnTo>
                <a:lnTo>
                  <a:pt x="102" y="7365"/>
                </a:lnTo>
                <a:lnTo>
                  <a:pt x="127" y="7459"/>
                </a:lnTo>
                <a:lnTo>
                  <a:pt x="161" y="7555"/>
                </a:lnTo>
                <a:lnTo>
                  <a:pt x="208" y="7654"/>
                </a:lnTo>
                <a:lnTo>
                  <a:pt x="267" y="7755"/>
                </a:lnTo>
                <a:lnTo>
                  <a:pt x="265" y="7761"/>
                </a:lnTo>
                <a:lnTo>
                  <a:pt x="261" y="7776"/>
                </a:lnTo>
                <a:lnTo>
                  <a:pt x="251" y="7829"/>
                </a:lnTo>
                <a:lnTo>
                  <a:pt x="237" y="7911"/>
                </a:lnTo>
                <a:lnTo>
                  <a:pt x="224" y="8014"/>
                </a:lnTo>
                <a:lnTo>
                  <a:pt x="217" y="8132"/>
                </a:lnTo>
                <a:lnTo>
                  <a:pt x="219" y="8257"/>
                </a:lnTo>
                <a:lnTo>
                  <a:pt x="234" y="8382"/>
                </a:lnTo>
                <a:lnTo>
                  <a:pt x="267" y="8503"/>
                </a:lnTo>
                <a:lnTo>
                  <a:pt x="306" y="8590"/>
                </a:lnTo>
                <a:lnTo>
                  <a:pt x="360" y="8667"/>
                </a:lnTo>
                <a:lnTo>
                  <a:pt x="415" y="8737"/>
                </a:lnTo>
                <a:lnTo>
                  <a:pt x="462" y="8799"/>
                </a:lnTo>
                <a:lnTo>
                  <a:pt x="472" y="8839"/>
                </a:lnTo>
                <a:lnTo>
                  <a:pt x="473" y="8885"/>
                </a:lnTo>
                <a:lnTo>
                  <a:pt x="456" y="8990"/>
                </a:lnTo>
                <a:lnTo>
                  <a:pt x="429" y="9098"/>
                </a:lnTo>
                <a:lnTo>
                  <a:pt x="417" y="9147"/>
                </a:lnTo>
                <a:lnTo>
                  <a:pt x="411" y="9189"/>
                </a:lnTo>
                <a:lnTo>
                  <a:pt x="408" y="9278"/>
                </a:lnTo>
                <a:lnTo>
                  <a:pt x="419" y="9362"/>
                </a:lnTo>
                <a:lnTo>
                  <a:pt x="437" y="9440"/>
                </a:lnTo>
                <a:lnTo>
                  <a:pt x="464" y="9512"/>
                </a:lnTo>
                <a:lnTo>
                  <a:pt x="528" y="9642"/>
                </a:lnTo>
                <a:lnTo>
                  <a:pt x="594" y="9753"/>
                </a:lnTo>
                <a:lnTo>
                  <a:pt x="609" y="9780"/>
                </a:lnTo>
                <a:lnTo>
                  <a:pt x="631" y="9822"/>
                </a:lnTo>
                <a:lnTo>
                  <a:pt x="681" y="9927"/>
                </a:lnTo>
                <a:lnTo>
                  <a:pt x="733" y="10032"/>
                </a:lnTo>
                <a:lnTo>
                  <a:pt x="754" y="10074"/>
                </a:lnTo>
                <a:lnTo>
                  <a:pt x="769" y="10101"/>
                </a:lnTo>
                <a:lnTo>
                  <a:pt x="860" y="10268"/>
                </a:lnTo>
                <a:lnTo>
                  <a:pt x="933" y="10414"/>
                </a:lnTo>
                <a:lnTo>
                  <a:pt x="1002" y="10543"/>
                </a:lnTo>
                <a:lnTo>
                  <a:pt x="1077" y="10654"/>
                </a:lnTo>
                <a:lnTo>
                  <a:pt x="1170" y="10750"/>
                </a:lnTo>
                <a:lnTo>
                  <a:pt x="1225" y="10793"/>
                </a:lnTo>
                <a:lnTo>
                  <a:pt x="1291" y="10833"/>
                </a:lnTo>
                <a:lnTo>
                  <a:pt x="1366" y="10869"/>
                </a:lnTo>
                <a:lnTo>
                  <a:pt x="1454" y="10902"/>
                </a:lnTo>
                <a:lnTo>
                  <a:pt x="1554" y="10933"/>
                </a:lnTo>
                <a:lnTo>
                  <a:pt x="1669" y="10961"/>
                </a:lnTo>
                <a:lnTo>
                  <a:pt x="1859" y="10993"/>
                </a:lnTo>
                <a:lnTo>
                  <a:pt x="2037" y="11000"/>
                </a:lnTo>
                <a:lnTo>
                  <a:pt x="2208" y="10986"/>
                </a:lnTo>
                <a:lnTo>
                  <a:pt x="2372" y="10954"/>
                </a:lnTo>
                <a:lnTo>
                  <a:pt x="2533" y="10902"/>
                </a:lnTo>
                <a:lnTo>
                  <a:pt x="2693" y="10835"/>
                </a:lnTo>
                <a:lnTo>
                  <a:pt x="2854" y="10752"/>
                </a:lnTo>
                <a:lnTo>
                  <a:pt x="3021" y="10655"/>
                </a:lnTo>
                <a:lnTo>
                  <a:pt x="3048" y="10617"/>
                </a:lnTo>
                <a:lnTo>
                  <a:pt x="3051" y="10572"/>
                </a:lnTo>
                <a:lnTo>
                  <a:pt x="3100" y="10597"/>
                </a:lnTo>
                <a:lnTo>
                  <a:pt x="3144" y="10628"/>
                </a:lnTo>
                <a:lnTo>
                  <a:pt x="3213" y="10701"/>
                </a:lnTo>
                <a:lnTo>
                  <a:pt x="3266" y="10784"/>
                </a:lnTo>
                <a:lnTo>
                  <a:pt x="3307" y="10869"/>
                </a:lnTo>
                <a:lnTo>
                  <a:pt x="3332" y="10949"/>
                </a:lnTo>
                <a:lnTo>
                  <a:pt x="3346" y="11024"/>
                </a:lnTo>
                <a:lnTo>
                  <a:pt x="3359" y="11171"/>
                </a:lnTo>
                <a:lnTo>
                  <a:pt x="3371" y="11318"/>
                </a:lnTo>
                <a:lnTo>
                  <a:pt x="3385" y="11394"/>
                </a:lnTo>
                <a:lnTo>
                  <a:pt x="3409" y="11474"/>
                </a:lnTo>
                <a:lnTo>
                  <a:pt x="3422" y="11503"/>
                </a:lnTo>
                <a:lnTo>
                  <a:pt x="3445" y="11537"/>
                </a:lnTo>
                <a:lnTo>
                  <a:pt x="3505" y="11602"/>
                </a:lnTo>
                <a:lnTo>
                  <a:pt x="3537" y="11617"/>
                </a:lnTo>
                <a:lnTo>
                  <a:pt x="3568" y="11611"/>
                </a:lnTo>
                <a:lnTo>
                  <a:pt x="3595" y="11579"/>
                </a:lnTo>
                <a:lnTo>
                  <a:pt x="3615" y="11514"/>
                </a:lnTo>
                <a:lnTo>
                  <a:pt x="3649" y="11275"/>
                </a:lnTo>
                <a:lnTo>
                  <a:pt x="3652" y="11029"/>
                </a:lnTo>
                <a:lnTo>
                  <a:pt x="3640" y="10908"/>
                </a:lnTo>
                <a:lnTo>
                  <a:pt x="3617" y="10790"/>
                </a:lnTo>
                <a:lnTo>
                  <a:pt x="3580" y="10676"/>
                </a:lnTo>
                <a:lnTo>
                  <a:pt x="3530" y="10569"/>
                </a:lnTo>
                <a:lnTo>
                  <a:pt x="3496" y="10527"/>
                </a:lnTo>
                <a:lnTo>
                  <a:pt x="3459" y="10493"/>
                </a:lnTo>
                <a:lnTo>
                  <a:pt x="3379" y="10436"/>
                </a:lnTo>
                <a:lnTo>
                  <a:pt x="3344" y="10406"/>
                </a:lnTo>
                <a:lnTo>
                  <a:pt x="3313" y="10372"/>
                </a:lnTo>
                <a:lnTo>
                  <a:pt x="3290" y="10329"/>
                </a:lnTo>
                <a:lnTo>
                  <a:pt x="3276" y="10274"/>
                </a:lnTo>
                <a:lnTo>
                  <a:pt x="3268" y="10192"/>
                </a:lnTo>
                <a:lnTo>
                  <a:pt x="3269" y="10126"/>
                </a:lnTo>
                <a:lnTo>
                  <a:pt x="3288" y="10018"/>
                </a:lnTo>
                <a:lnTo>
                  <a:pt x="3310" y="9912"/>
                </a:lnTo>
                <a:lnTo>
                  <a:pt x="3313" y="9845"/>
                </a:lnTo>
                <a:lnTo>
                  <a:pt x="3307" y="9763"/>
                </a:lnTo>
                <a:lnTo>
                  <a:pt x="3300" y="9738"/>
                </a:lnTo>
                <a:lnTo>
                  <a:pt x="3288" y="9698"/>
                </a:lnTo>
                <a:lnTo>
                  <a:pt x="3254" y="9593"/>
                </a:lnTo>
                <a:lnTo>
                  <a:pt x="3216" y="9489"/>
                </a:lnTo>
                <a:lnTo>
                  <a:pt x="3199" y="9449"/>
                </a:lnTo>
                <a:lnTo>
                  <a:pt x="3185" y="9425"/>
                </a:lnTo>
                <a:lnTo>
                  <a:pt x="3130" y="9348"/>
                </a:lnTo>
                <a:lnTo>
                  <a:pt x="3067" y="9279"/>
                </a:lnTo>
                <a:lnTo>
                  <a:pt x="2923" y="9159"/>
                </a:lnTo>
                <a:lnTo>
                  <a:pt x="2765" y="9057"/>
                </a:lnTo>
                <a:lnTo>
                  <a:pt x="2602" y="8965"/>
                </a:lnTo>
                <a:lnTo>
                  <a:pt x="2538" y="8904"/>
                </a:lnTo>
                <a:lnTo>
                  <a:pt x="2479" y="8831"/>
                </a:lnTo>
                <a:lnTo>
                  <a:pt x="2421" y="8761"/>
                </a:lnTo>
                <a:lnTo>
                  <a:pt x="2355" y="8708"/>
                </a:lnTo>
                <a:lnTo>
                  <a:pt x="2325" y="8684"/>
                </a:lnTo>
                <a:lnTo>
                  <a:pt x="2308" y="8650"/>
                </a:lnTo>
                <a:lnTo>
                  <a:pt x="2299" y="8568"/>
                </a:lnTo>
                <a:lnTo>
                  <a:pt x="2297" y="8484"/>
                </a:lnTo>
                <a:lnTo>
                  <a:pt x="2290" y="8449"/>
                </a:lnTo>
                <a:lnTo>
                  <a:pt x="2273" y="8421"/>
                </a:lnTo>
                <a:lnTo>
                  <a:pt x="2195" y="8349"/>
                </a:lnTo>
                <a:lnTo>
                  <a:pt x="2134" y="8287"/>
                </a:lnTo>
                <a:lnTo>
                  <a:pt x="2087" y="8233"/>
                </a:lnTo>
                <a:lnTo>
                  <a:pt x="2051" y="8186"/>
                </a:lnTo>
                <a:lnTo>
                  <a:pt x="2026" y="8144"/>
                </a:lnTo>
                <a:lnTo>
                  <a:pt x="2009" y="8107"/>
                </a:lnTo>
                <a:lnTo>
                  <a:pt x="1992" y="8042"/>
                </a:lnTo>
                <a:lnTo>
                  <a:pt x="1984" y="7982"/>
                </a:lnTo>
                <a:lnTo>
                  <a:pt x="1966" y="7914"/>
                </a:lnTo>
                <a:lnTo>
                  <a:pt x="1950" y="7875"/>
                </a:lnTo>
                <a:lnTo>
                  <a:pt x="1926" y="7833"/>
                </a:lnTo>
                <a:lnTo>
                  <a:pt x="1890" y="7782"/>
                </a:lnTo>
                <a:lnTo>
                  <a:pt x="1844" y="7724"/>
                </a:lnTo>
                <a:lnTo>
                  <a:pt x="1844" y="7703"/>
                </a:lnTo>
                <a:lnTo>
                  <a:pt x="1848" y="7651"/>
                </a:lnTo>
                <a:lnTo>
                  <a:pt x="1856" y="7576"/>
                </a:lnTo>
                <a:lnTo>
                  <a:pt x="1863" y="7484"/>
                </a:lnTo>
                <a:lnTo>
                  <a:pt x="1869" y="7283"/>
                </a:lnTo>
                <a:lnTo>
                  <a:pt x="1861" y="7186"/>
                </a:lnTo>
                <a:lnTo>
                  <a:pt x="1844" y="7100"/>
                </a:lnTo>
                <a:lnTo>
                  <a:pt x="1813" y="7025"/>
                </a:lnTo>
                <a:lnTo>
                  <a:pt x="1769" y="6947"/>
                </a:lnTo>
                <a:lnTo>
                  <a:pt x="1665" y="6800"/>
                </a:lnTo>
                <a:lnTo>
                  <a:pt x="1616" y="6738"/>
                </a:lnTo>
                <a:lnTo>
                  <a:pt x="1576" y="6687"/>
                </a:lnTo>
                <a:lnTo>
                  <a:pt x="1551" y="6653"/>
                </a:lnTo>
                <a:lnTo>
                  <a:pt x="1547" y="6638"/>
                </a:lnTo>
                <a:lnTo>
                  <a:pt x="1597" y="6587"/>
                </a:lnTo>
                <a:lnTo>
                  <a:pt x="1640" y="6522"/>
                </a:lnTo>
                <a:lnTo>
                  <a:pt x="1676" y="6447"/>
                </a:lnTo>
                <a:lnTo>
                  <a:pt x="1707" y="6362"/>
                </a:lnTo>
                <a:lnTo>
                  <a:pt x="1729" y="6269"/>
                </a:lnTo>
                <a:lnTo>
                  <a:pt x="1744" y="6169"/>
                </a:lnTo>
                <a:lnTo>
                  <a:pt x="1752" y="6063"/>
                </a:lnTo>
                <a:lnTo>
                  <a:pt x="1752" y="5953"/>
                </a:lnTo>
                <a:lnTo>
                  <a:pt x="1746" y="5874"/>
                </a:lnTo>
                <a:lnTo>
                  <a:pt x="1736" y="5805"/>
                </a:lnTo>
                <a:lnTo>
                  <a:pt x="1719" y="5742"/>
                </a:lnTo>
                <a:lnTo>
                  <a:pt x="1699" y="5687"/>
                </a:lnTo>
                <a:lnTo>
                  <a:pt x="1649" y="5597"/>
                </a:lnTo>
                <a:lnTo>
                  <a:pt x="1592" y="5532"/>
                </a:lnTo>
                <a:lnTo>
                  <a:pt x="1534" y="5487"/>
                </a:lnTo>
                <a:lnTo>
                  <a:pt x="1482" y="5459"/>
                </a:lnTo>
                <a:lnTo>
                  <a:pt x="1443" y="5445"/>
                </a:lnTo>
                <a:lnTo>
                  <a:pt x="1425" y="5442"/>
                </a:lnTo>
                <a:lnTo>
                  <a:pt x="1496" y="5415"/>
                </a:lnTo>
                <a:lnTo>
                  <a:pt x="1551" y="5374"/>
                </a:lnTo>
                <a:lnTo>
                  <a:pt x="1593" y="5322"/>
                </a:lnTo>
                <a:lnTo>
                  <a:pt x="1623" y="5262"/>
                </a:lnTo>
                <a:lnTo>
                  <a:pt x="1661" y="5127"/>
                </a:lnTo>
                <a:lnTo>
                  <a:pt x="1690" y="4989"/>
                </a:lnTo>
                <a:lnTo>
                  <a:pt x="1709" y="4873"/>
                </a:lnTo>
                <a:lnTo>
                  <a:pt x="1711" y="4757"/>
                </a:lnTo>
                <a:lnTo>
                  <a:pt x="1699" y="4642"/>
                </a:lnTo>
                <a:lnTo>
                  <a:pt x="1674" y="4532"/>
                </a:lnTo>
                <a:lnTo>
                  <a:pt x="1638" y="4428"/>
                </a:lnTo>
                <a:lnTo>
                  <a:pt x="1592" y="4333"/>
                </a:lnTo>
                <a:lnTo>
                  <a:pt x="1537" y="4250"/>
                </a:lnTo>
                <a:lnTo>
                  <a:pt x="1475" y="4182"/>
                </a:lnTo>
                <a:lnTo>
                  <a:pt x="1478" y="4174"/>
                </a:lnTo>
                <a:lnTo>
                  <a:pt x="1492" y="4157"/>
                </a:lnTo>
                <a:lnTo>
                  <a:pt x="1514" y="4130"/>
                </a:lnTo>
                <a:lnTo>
                  <a:pt x="1542" y="4092"/>
                </a:lnTo>
                <a:lnTo>
                  <a:pt x="1573" y="4043"/>
                </a:lnTo>
                <a:lnTo>
                  <a:pt x="1603" y="3981"/>
                </a:lnTo>
                <a:lnTo>
                  <a:pt x="1629" y="3904"/>
                </a:lnTo>
                <a:lnTo>
                  <a:pt x="1650" y="3813"/>
                </a:lnTo>
                <a:lnTo>
                  <a:pt x="1657" y="3716"/>
                </a:lnTo>
                <a:lnTo>
                  <a:pt x="1654" y="3632"/>
                </a:lnTo>
                <a:lnTo>
                  <a:pt x="1641" y="3556"/>
                </a:lnTo>
                <a:lnTo>
                  <a:pt x="1620" y="3488"/>
                </a:lnTo>
                <a:lnTo>
                  <a:pt x="1564" y="3355"/>
                </a:lnTo>
                <a:lnTo>
                  <a:pt x="1505" y="3207"/>
                </a:lnTo>
                <a:lnTo>
                  <a:pt x="1458" y="3025"/>
                </a:lnTo>
                <a:lnTo>
                  <a:pt x="1437" y="2832"/>
                </a:lnTo>
                <a:lnTo>
                  <a:pt x="1434" y="2635"/>
                </a:lnTo>
                <a:lnTo>
                  <a:pt x="1443" y="2439"/>
                </a:lnTo>
                <a:lnTo>
                  <a:pt x="1434" y="2611"/>
                </a:lnTo>
                <a:lnTo>
                  <a:pt x="1439" y="2784"/>
                </a:lnTo>
                <a:lnTo>
                  <a:pt x="1461" y="2955"/>
                </a:lnTo>
                <a:lnTo>
                  <a:pt x="1504" y="3120"/>
                </a:lnTo>
                <a:lnTo>
                  <a:pt x="1571" y="3275"/>
                </a:lnTo>
                <a:lnTo>
                  <a:pt x="1667" y="3416"/>
                </a:lnTo>
                <a:lnTo>
                  <a:pt x="1727" y="3479"/>
                </a:lnTo>
                <a:lnTo>
                  <a:pt x="1795" y="3538"/>
                </a:lnTo>
                <a:lnTo>
                  <a:pt x="1871" y="3591"/>
                </a:lnTo>
                <a:lnTo>
                  <a:pt x="1956" y="3638"/>
                </a:lnTo>
                <a:lnTo>
                  <a:pt x="2147" y="3712"/>
                </a:lnTo>
                <a:lnTo>
                  <a:pt x="2346" y="3759"/>
                </a:lnTo>
                <a:lnTo>
                  <a:pt x="2547" y="3771"/>
                </a:lnTo>
                <a:lnTo>
                  <a:pt x="2647" y="3763"/>
                </a:lnTo>
                <a:lnTo>
                  <a:pt x="2744" y="3741"/>
                </a:lnTo>
                <a:lnTo>
                  <a:pt x="2764" y="3723"/>
                </a:lnTo>
                <a:lnTo>
                  <a:pt x="2788" y="3684"/>
                </a:lnTo>
                <a:lnTo>
                  <a:pt x="2808" y="3623"/>
                </a:lnTo>
                <a:lnTo>
                  <a:pt x="2817" y="3537"/>
                </a:lnTo>
                <a:lnTo>
                  <a:pt x="2814" y="3664"/>
                </a:lnTo>
                <a:lnTo>
                  <a:pt x="2825" y="3724"/>
                </a:lnTo>
                <a:lnTo>
                  <a:pt x="2847" y="3780"/>
                </a:lnTo>
                <a:lnTo>
                  <a:pt x="2875" y="3832"/>
                </a:lnTo>
                <a:lnTo>
                  <a:pt x="2911" y="3880"/>
                </a:lnTo>
                <a:lnTo>
                  <a:pt x="2953" y="3922"/>
                </a:lnTo>
                <a:lnTo>
                  <a:pt x="3000" y="3956"/>
                </a:lnTo>
                <a:lnTo>
                  <a:pt x="3263" y="4107"/>
                </a:lnTo>
                <a:lnTo>
                  <a:pt x="3397" y="4170"/>
                </a:lnTo>
                <a:lnTo>
                  <a:pt x="3535" y="4220"/>
                </a:lnTo>
                <a:lnTo>
                  <a:pt x="3682" y="4254"/>
                </a:lnTo>
                <a:lnTo>
                  <a:pt x="3841" y="4266"/>
                </a:lnTo>
                <a:lnTo>
                  <a:pt x="4015" y="4258"/>
                </a:lnTo>
                <a:lnTo>
                  <a:pt x="4109" y="4243"/>
                </a:lnTo>
                <a:lnTo>
                  <a:pt x="4209" y="4221"/>
                </a:lnTo>
                <a:lnTo>
                  <a:pt x="4229" y="4211"/>
                </a:lnTo>
                <a:lnTo>
                  <a:pt x="4236" y="4193"/>
                </a:lnTo>
                <a:lnTo>
                  <a:pt x="4229" y="4144"/>
                </a:lnTo>
                <a:lnTo>
                  <a:pt x="4215" y="4086"/>
                </a:lnTo>
                <a:lnTo>
                  <a:pt x="4218" y="4028"/>
                </a:lnTo>
                <a:lnTo>
                  <a:pt x="4222" y="4059"/>
                </a:lnTo>
                <a:lnTo>
                  <a:pt x="4233" y="4098"/>
                </a:lnTo>
                <a:lnTo>
                  <a:pt x="4253" y="4144"/>
                </a:lnTo>
                <a:lnTo>
                  <a:pt x="4283" y="4193"/>
                </a:lnTo>
                <a:lnTo>
                  <a:pt x="4324" y="4246"/>
                </a:lnTo>
                <a:lnTo>
                  <a:pt x="4376" y="4300"/>
                </a:lnTo>
                <a:lnTo>
                  <a:pt x="4439" y="4353"/>
                </a:lnTo>
                <a:lnTo>
                  <a:pt x="4516" y="4405"/>
                </a:lnTo>
                <a:lnTo>
                  <a:pt x="4607" y="4452"/>
                </a:lnTo>
                <a:lnTo>
                  <a:pt x="4712" y="4494"/>
                </a:lnTo>
                <a:lnTo>
                  <a:pt x="4833" y="4530"/>
                </a:lnTo>
                <a:lnTo>
                  <a:pt x="4971" y="4555"/>
                </a:lnTo>
                <a:lnTo>
                  <a:pt x="5125" y="4571"/>
                </a:lnTo>
                <a:lnTo>
                  <a:pt x="5298" y="4576"/>
                </a:lnTo>
                <a:lnTo>
                  <a:pt x="5490" y="4565"/>
                </a:lnTo>
                <a:lnTo>
                  <a:pt x="5703" y="4540"/>
                </a:lnTo>
                <a:lnTo>
                  <a:pt x="5767" y="4525"/>
                </a:lnTo>
                <a:lnTo>
                  <a:pt x="5832" y="4504"/>
                </a:lnTo>
                <a:lnTo>
                  <a:pt x="5892" y="4459"/>
                </a:lnTo>
                <a:lnTo>
                  <a:pt x="5918" y="4423"/>
                </a:lnTo>
                <a:lnTo>
                  <a:pt x="5939" y="4376"/>
                </a:lnTo>
                <a:lnTo>
                  <a:pt x="5977" y="4451"/>
                </a:lnTo>
                <a:lnTo>
                  <a:pt x="6027" y="4518"/>
                </a:lnTo>
                <a:lnTo>
                  <a:pt x="6086" y="4567"/>
                </a:lnTo>
                <a:lnTo>
                  <a:pt x="6153" y="4590"/>
                </a:lnTo>
                <a:lnTo>
                  <a:pt x="6448" y="4633"/>
                </a:lnTo>
                <a:lnTo>
                  <a:pt x="6744" y="4655"/>
                </a:lnTo>
                <a:lnTo>
                  <a:pt x="6890" y="4651"/>
                </a:lnTo>
                <a:lnTo>
                  <a:pt x="7033" y="4634"/>
                </a:lnTo>
                <a:lnTo>
                  <a:pt x="7175" y="4600"/>
                </a:lnTo>
                <a:lnTo>
                  <a:pt x="7311" y="4549"/>
                </a:lnTo>
                <a:lnTo>
                  <a:pt x="7331" y="4536"/>
                </a:lnTo>
                <a:lnTo>
                  <a:pt x="7353" y="4513"/>
                </a:lnTo>
                <a:lnTo>
                  <a:pt x="7403" y="4452"/>
                </a:lnTo>
                <a:lnTo>
                  <a:pt x="7461" y="4389"/>
                </a:lnTo>
                <a:lnTo>
                  <a:pt x="7526" y="4345"/>
                </a:lnTo>
                <a:lnTo>
                  <a:pt x="7579" y="4408"/>
                </a:lnTo>
                <a:lnTo>
                  <a:pt x="7638" y="4458"/>
                </a:lnTo>
                <a:lnTo>
                  <a:pt x="7702" y="4495"/>
                </a:lnTo>
                <a:lnTo>
                  <a:pt x="7773" y="4522"/>
                </a:lnTo>
                <a:lnTo>
                  <a:pt x="7847" y="4538"/>
                </a:lnTo>
                <a:lnTo>
                  <a:pt x="7924" y="4546"/>
                </a:lnTo>
                <a:lnTo>
                  <a:pt x="8084" y="4539"/>
                </a:lnTo>
                <a:lnTo>
                  <a:pt x="8243" y="4509"/>
                </a:lnTo>
                <a:lnTo>
                  <a:pt x="8396" y="4466"/>
                </a:lnTo>
                <a:lnTo>
                  <a:pt x="8530" y="4419"/>
                </a:lnTo>
                <a:lnTo>
                  <a:pt x="8641" y="4376"/>
                </a:lnTo>
                <a:lnTo>
                  <a:pt x="8784" y="4313"/>
                </a:lnTo>
                <a:lnTo>
                  <a:pt x="8859" y="4272"/>
                </a:lnTo>
                <a:lnTo>
                  <a:pt x="8929" y="4225"/>
                </a:lnTo>
                <a:lnTo>
                  <a:pt x="8990" y="4172"/>
                </a:lnTo>
                <a:lnTo>
                  <a:pt x="9037" y="4111"/>
                </a:lnTo>
                <a:lnTo>
                  <a:pt x="9066" y="4042"/>
                </a:lnTo>
                <a:lnTo>
                  <a:pt x="9072" y="3966"/>
                </a:lnTo>
                <a:lnTo>
                  <a:pt x="9147" y="3984"/>
                </a:lnTo>
                <a:lnTo>
                  <a:pt x="9232" y="3997"/>
                </a:lnTo>
                <a:lnTo>
                  <a:pt x="9323" y="4002"/>
                </a:lnTo>
                <a:lnTo>
                  <a:pt x="9421" y="4002"/>
                </a:lnTo>
                <a:lnTo>
                  <a:pt x="9627" y="3980"/>
                </a:lnTo>
                <a:lnTo>
                  <a:pt x="9836" y="3925"/>
                </a:lnTo>
                <a:lnTo>
                  <a:pt x="9937" y="3885"/>
                </a:lnTo>
                <a:lnTo>
                  <a:pt x="10034" y="3836"/>
                </a:lnTo>
                <a:lnTo>
                  <a:pt x="10126" y="3777"/>
                </a:lnTo>
                <a:lnTo>
                  <a:pt x="10210" y="3707"/>
                </a:lnTo>
                <a:lnTo>
                  <a:pt x="10287" y="3627"/>
                </a:lnTo>
                <a:lnTo>
                  <a:pt x="10351" y="3536"/>
                </a:lnTo>
                <a:lnTo>
                  <a:pt x="10404" y="3434"/>
                </a:lnTo>
                <a:lnTo>
                  <a:pt x="10443" y="3320"/>
                </a:lnTo>
                <a:lnTo>
                  <a:pt x="10491" y="3298"/>
                </a:lnTo>
                <a:lnTo>
                  <a:pt x="10551" y="3265"/>
                </a:lnTo>
                <a:lnTo>
                  <a:pt x="10622" y="3225"/>
                </a:lnTo>
                <a:lnTo>
                  <a:pt x="10699" y="3175"/>
                </a:lnTo>
                <a:lnTo>
                  <a:pt x="10866" y="3060"/>
                </a:lnTo>
                <a:lnTo>
                  <a:pt x="11032" y="2930"/>
                </a:lnTo>
                <a:lnTo>
                  <a:pt x="11173" y="2797"/>
                </a:lnTo>
                <a:lnTo>
                  <a:pt x="11230" y="2732"/>
                </a:lnTo>
                <a:lnTo>
                  <a:pt x="11272" y="2668"/>
                </a:lnTo>
                <a:lnTo>
                  <a:pt x="11298" y="2610"/>
                </a:lnTo>
                <a:lnTo>
                  <a:pt x="11306" y="2556"/>
                </a:lnTo>
                <a:lnTo>
                  <a:pt x="11292" y="2509"/>
                </a:lnTo>
                <a:lnTo>
                  <a:pt x="11253" y="2471"/>
                </a:lnTo>
                <a:lnTo>
                  <a:pt x="11273" y="2494"/>
                </a:lnTo>
                <a:lnTo>
                  <a:pt x="11289" y="2509"/>
                </a:lnTo>
                <a:lnTo>
                  <a:pt x="11319" y="2516"/>
                </a:lnTo>
                <a:lnTo>
                  <a:pt x="11338" y="2507"/>
                </a:lnTo>
                <a:lnTo>
                  <a:pt x="11359" y="2490"/>
                </a:lnTo>
                <a:lnTo>
                  <a:pt x="11388" y="2464"/>
                </a:lnTo>
                <a:lnTo>
                  <a:pt x="11426" y="2430"/>
                </a:lnTo>
                <a:lnTo>
                  <a:pt x="11526" y="2324"/>
                </a:lnTo>
                <a:lnTo>
                  <a:pt x="11614" y="2209"/>
                </a:lnTo>
                <a:lnTo>
                  <a:pt x="11692" y="2087"/>
                </a:lnTo>
                <a:lnTo>
                  <a:pt x="11764" y="1959"/>
                </a:lnTo>
                <a:lnTo>
                  <a:pt x="11784" y="1919"/>
                </a:lnTo>
                <a:lnTo>
                  <a:pt x="11808" y="1872"/>
                </a:lnTo>
                <a:lnTo>
                  <a:pt x="11869" y="1757"/>
                </a:lnTo>
                <a:lnTo>
                  <a:pt x="11941" y="1622"/>
                </a:lnTo>
                <a:lnTo>
                  <a:pt x="12021" y="1477"/>
                </a:lnTo>
                <a:lnTo>
                  <a:pt x="12103" y="1330"/>
                </a:lnTo>
                <a:lnTo>
                  <a:pt x="12183" y="1191"/>
                </a:lnTo>
                <a:lnTo>
                  <a:pt x="12256" y="1069"/>
                </a:lnTo>
                <a:lnTo>
                  <a:pt x="12317" y="972"/>
                </a:lnTo>
                <a:lnTo>
                  <a:pt x="12192" y="1180"/>
                </a:lnTo>
                <a:lnTo>
                  <a:pt x="12085" y="1383"/>
                </a:lnTo>
                <a:lnTo>
                  <a:pt x="11988" y="1578"/>
                </a:lnTo>
                <a:lnTo>
                  <a:pt x="11900" y="1762"/>
                </a:lnTo>
                <a:lnTo>
                  <a:pt x="11818" y="1931"/>
                </a:lnTo>
                <a:lnTo>
                  <a:pt x="11736" y="2083"/>
                </a:lnTo>
                <a:lnTo>
                  <a:pt x="11651" y="2213"/>
                </a:lnTo>
                <a:lnTo>
                  <a:pt x="11560" y="2318"/>
                </a:lnTo>
                <a:lnTo>
                  <a:pt x="11448" y="2429"/>
                </a:lnTo>
                <a:lnTo>
                  <a:pt x="11345" y="2550"/>
                </a:lnTo>
                <a:lnTo>
                  <a:pt x="11155" y="2808"/>
                </a:lnTo>
                <a:lnTo>
                  <a:pt x="10980" y="3056"/>
                </a:lnTo>
                <a:lnTo>
                  <a:pt x="10895" y="3165"/>
                </a:lnTo>
                <a:lnTo>
                  <a:pt x="10812" y="3260"/>
                </a:lnTo>
                <a:lnTo>
                  <a:pt x="10763" y="3320"/>
                </a:lnTo>
                <a:lnTo>
                  <a:pt x="10731" y="3387"/>
                </a:lnTo>
                <a:lnTo>
                  <a:pt x="10712" y="3458"/>
                </a:lnTo>
                <a:lnTo>
                  <a:pt x="10703" y="3531"/>
                </a:lnTo>
                <a:lnTo>
                  <a:pt x="10703" y="3683"/>
                </a:lnTo>
                <a:lnTo>
                  <a:pt x="10710" y="3832"/>
                </a:lnTo>
                <a:lnTo>
                  <a:pt x="10687" y="3835"/>
                </a:lnTo>
                <a:lnTo>
                  <a:pt x="10668" y="3848"/>
                </a:lnTo>
                <a:lnTo>
                  <a:pt x="10648" y="3861"/>
                </a:lnTo>
                <a:lnTo>
                  <a:pt x="10627" y="3864"/>
                </a:lnTo>
                <a:lnTo>
                  <a:pt x="10520" y="4104"/>
                </a:lnTo>
                <a:lnTo>
                  <a:pt x="10420" y="4349"/>
                </a:lnTo>
                <a:lnTo>
                  <a:pt x="10384" y="4474"/>
                </a:lnTo>
                <a:lnTo>
                  <a:pt x="10363" y="4599"/>
                </a:lnTo>
                <a:lnTo>
                  <a:pt x="10361" y="4727"/>
                </a:lnTo>
                <a:lnTo>
                  <a:pt x="10382" y="4856"/>
                </a:lnTo>
                <a:lnTo>
                  <a:pt x="10425" y="4851"/>
                </a:lnTo>
                <a:lnTo>
                  <a:pt x="10463" y="4856"/>
                </a:lnTo>
                <a:lnTo>
                  <a:pt x="10536" y="4879"/>
                </a:lnTo>
                <a:lnTo>
                  <a:pt x="10496" y="4872"/>
                </a:lnTo>
                <a:lnTo>
                  <a:pt x="10463" y="4875"/>
                </a:lnTo>
                <a:lnTo>
                  <a:pt x="10411" y="4904"/>
                </a:lnTo>
                <a:lnTo>
                  <a:pt x="10374" y="4951"/>
                </a:lnTo>
                <a:lnTo>
                  <a:pt x="10341" y="5000"/>
                </a:lnTo>
                <a:lnTo>
                  <a:pt x="10274" y="5118"/>
                </a:lnTo>
                <a:lnTo>
                  <a:pt x="10223" y="5240"/>
                </a:lnTo>
                <a:lnTo>
                  <a:pt x="10189" y="5364"/>
                </a:lnTo>
                <a:lnTo>
                  <a:pt x="10170" y="5491"/>
                </a:lnTo>
                <a:lnTo>
                  <a:pt x="10165" y="5619"/>
                </a:lnTo>
                <a:lnTo>
                  <a:pt x="10174" y="5749"/>
                </a:lnTo>
                <a:lnTo>
                  <a:pt x="10195" y="5878"/>
                </a:lnTo>
                <a:lnTo>
                  <a:pt x="10229" y="6005"/>
                </a:lnTo>
                <a:lnTo>
                  <a:pt x="10237" y="6038"/>
                </a:lnTo>
                <a:lnTo>
                  <a:pt x="10255" y="6080"/>
                </a:lnTo>
                <a:lnTo>
                  <a:pt x="10290" y="6112"/>
                </a:lnTo>
                <a:lnTo>
                  <a:pt x="10317" y="6119"/>
                </a:lnTo>
                <a:lnTo>
                  <a:pt x="10351" y="6117"/>
                </a:lnTo>
                <a:lnTo>
                  <a:pt x="10291" y="6170"/>
                </a:lnTo>
                <a:lnTo>
                  <a:pt x="10264" y="6199"/>
                </a:lnTo>
                <a:lnTo>
                  <a:pt x="10248" y="6230"/>
                </a:lnTo>
                <a:lnTo>
                  <a:pt x="10221" y="6330"/>
                </a:lnTo>
                <a:lnTo>
                  <a:pt x="10203" y="6436"/>
                </a:lnTo>
                <a:lnTo>
                  <a:pt x="10196" y="6547"/>
                </a:lnTo>
                <a:lnTo>
                  <a:pt x="10204" y="6656"/>
                </a:lnTo>
                <a:lnTo>
                  <a:pt x="10226" y="6763"/>
                </a:lnTo>
                <a:lnTo>
                  <a:pt x="10267" y="6863"/>
                </a:lnTo>
                <a:lnTo>
                  <a:pt x="10328" y="6953"/>
                </a:lnTo>
                <a:lnTo>
                  <a:pt x="10412" y="7029"/>
                </a:lnTo>
                <a:lnTo>
                  <a:pt x="10364" y="7026"/>
                </a:lnTo>
                <a:lnTo>
                  <a:pt x="10343" y="7028"/>
                </a:lnTo>
                <a:lnTo>
                  <a:pt x="10331" y="7038"/>
                </a:lnTo>
                <a:lnTo>
                  <a:pt x="10283" y="7109"/>
                </a:lnTo>
                <a:lnTo>
                  <a:pt x="10250" y="7182"/>
                </a:lnTo>
                <a:lnTo>
                  <a:pt x="10209" y="7334"/>
                </a:lnTo>
                <a:lnTo>
                  <a:pt x="10166" y="7653"/>
                </a:lnTo>
                <a:lnTo>
                  <a:pt x="10142" y="7800"/>
                </a:lnTo>
                <a:lnTo>
                  <a:pt x="10142" y="7877"/>
                </a:lnTo>
                <a:lnTo>
                  <a:pt x="10151" y="7953"/>
                </a:lnTo>
                <a:lnTo>
                  <a:pt x="10173" y="8026"/>
                </a:lnTo>
                <a:lnTo>
                  <a:pt x="10206" y="8094"/>
                </a:lnTo>
                <a:lnTo>
                  <a:pt x="10254" y="8155"/>
                </a:lnTo>
                <a:lnTo>
                  <a:pt x="10319" y="8207"/>
                </a:lnTo>
                <a:lnTo>
                  <a:pt x="10221" y="8295"/>
                </a:lnTo>
                <a:lnTo>
                  <a:pt x="10135" y="8386"/>
                </a:lnTo>
                <a:lnTo>
                  <a:pt x="9996" y="8573"/>
                </a:lnTo>
                <a:lnTo>
                  <a:pt x="9894" y="8758"/>
                </a:lnTo>
                <a:lnTo>
                  <a:pt x="9824" y="8932"/>
                </a:lnTo>
                <a:lnTo>
                  <a:pt x="9778" y="9086"/>
                </a:lnTo>
                <a:lnTo>
                  <a:pt x="9762" y="9152"/>
                </a:lnTo>
                <a:lnTo>
                  <a:pt x="9750" y="9208"/>
                </a:lnTo>
                <a:lnTo>
                  <a:pt x="9739" y="9255"/>
                </a:lnTo>
                <a:lnTo>
                  <a:pt x="9731" y="9290"/>
                </a:lnTo>
                <a:lnTo>
                  <a:pt x="9724" y="9314"/>
                </a:lnTo>
                <a:lnTo>
                  <a:pt x="9716" y="9322"/>
                </a:lnTo>
                <a:lnTo>
                  <a:pt x="9611" y="9341"/>
                </a:lnTo>
                <a:lnTo>
                  <a:pt x="9507" y="9371"/>
                </a:lnTo>
                <a:lnTo>
                  <a:pt x="9407" y="9411"/>
                </a:lnTo>
                <a:lnTo>
                  <a:pt x="9310" y="9462"/>
                </a:lnTo>
                <a:lnTo>
                  <a:pt x="9127" y="9582"/>
                </a:lnTo>
                <a:lnTo>
                  <a:pt x="8961" y="9715"/>
                </a:lnTo>
                <a:lnTo>
                  <a:pt x="8813" y="9848"/>
                </a:lnTo>
                <a:lnTo>
                  <a:pt x="8749" y="9908"/>
                </a:lnTo>
                <a:lnTo>
                  <a:pt x="8689" y="9961"/>
                </a:lnTo>
                <a:lnTo>
                  <a:pt x="8636" y="10008"/>
                </a:lnTo>
                <a:lnTo>
                  <a:pt x="8590" y="10043"/>
                </a:lnTo>
                <a:lnTo>
                  <a:pt x="8550" y="10067"/>
                </a:lnTo>
                <a:lnTo>
                  <a:pt x="8518" y="10075"/>
                </a:lnTo>
                <a:lnTo>
                  <a:pt x="8486" y="10112"/>
                </a:lnTo>
                <a:lnTo>
                  <a:pt x="8425" y="10154"/>
                </a:lnTo>
                <a:lnTo>
                  <a:pt x="8340" y="10199"/>
                </a:lnTo>
                <a:lnTo>
                  <a:pt x="8236" y="10243"/>
                </a:lnTo>
                <a:lnTo>
                  <a:pt x="8116" y="10281"/>
                </a:lnTo>
                <a:lnTo>
                  <a:pt x="7983" y="10312"/>
                </a:lnTo>
                <a:lnTo>
                  <a:pt x="7845" y="10330"/>
                </a:lnTo>
                <a:lnTo>
                  <a:pt x="7704" y="10333"/>
                </a:lnTo>
                <a:lnTo>
                  <a:pt x="7580" y="10438"/>
                </a:lnTo>
                <a:lnTo>
                  <a:pt x="7475" y="10562"/>
                </a:lnTo>
                <a:lnTo>
                  <a:pt x="7316" y="10580"/>
                </a:lnTo>
                <a:lnTo>
                  <a:pt x="7174" y="10598"/>
                </a:lnTo>
                <a:lnTo>
                  <a:pt x="7046" y="10620"/>
                </a:lnTo>
                <a:lnTo>
                  <a:pt x="6930" y="10643"/>
                </a:lnTo>
                <a:lnTo>
                  <a:pt x="6722" y="10704"/>
                </a:lnTo>
                <a:lnTo>
                  <a:pt x="6528" y="10787"/>
                </a:lnTo>
                <a:lnTo>
                  <a:pt x="6472" y="10786"/>
                </a:lnTo>
                <a:lnTo>
                  <a:pt x="6419" y="10762"/>
                </a:lnTo>
                <a:lnTo>
                  <a:pt x="6366" y="10721"/>
                </a:lnTo>
                <a:lnTo>
                  <a:pt x="6312" y="10667"/>
                </a:lnTo>
                <a:lnTo>
                  <a:pt x="6185" y="10550"/>
                </a:lnTo>
                <a:lnTo>
                  <a:pt x="6109" y="10498"/>
                </a:lnTo>
                <a:lnTo>
                  <a:pt x="6020" y="10459"/>
                </a:lnTo>
                <a:lnTo>
                  <a:pt x="5879" y="10422"/>
                </a:lnTo>
                <a:lnTo>
                  <a:pt x="5739" y="10411"/>
                </a:lnTo>
                <a:lnTo>
                  <a:pt x="5603" y="10422"/>
                </a:lnTo>
                <a:lnTo>
                  <a:pt x="5470" y="10453"/>
                </a:lnTo>
                <a:lnTo>
                  <a:pt x="5340" y="10504"/>
                </a:lnTo>
                <a:lnTo>
                  <a:pt x="5214" y="10569"/>
                </a:lnTo>
                <a:lnTo>
                  <a:pt x="5092" y="10649"/>
                </a:lnTo>
                <a:lnTo>
                  <a:pt x="4975" y="10739"/>
                </a:lnTo>
                <a:lnTo>
                  <a:pt x="4892" y="10813"/>
                </a:lnTo>
                <a:lnTo>
                  <a:pt x="4820" y="10889"/>
                </a:lnTo>
                <a:lnTo>
                  <a:pt x="4760" y="10970"/>
                </a:lnTo>
                <a:lnTo>
                  <a:pt x="4709" y="11054"/>
                </a:lnTo>
                <a:lnTo>
                  <a:pt x="4636" y="11229"/>
                </a:lnTo>
                <a:lnTo>
                  <a:pt x="4597" y="11413"/>
                </a:lnTo>
                <a:lnTo>
                  <a:pt x="4587" y="11602"/>
                </a:lnTo>
                <a:lnTo>
                  <a:pt x="4602" y="11792"/>
                </a:lnTo>
                <a:lnTo>
                  <a:pt x="4638" y="11982"/>
                </a:lnTo>
                <a:lnTo>
                  <a:pt x="4689" y="12169"/>
                </a:lnTo>
                <a:lnTo>
                  <a:pt x="4723" y="12356"/>
                </a:lnTo>
                <a:lnTo>
                  <a:pt x="4751" y="12526"/>
                </a:lnTo>
                <a:lnTo>
                  <a:pt x="4772" y="12681"/>
                </a:lnTo>
                <a:lnTo>
                  <a:pt x="4789" y="12823"/>
                </a:lnTo>
                <a:lnTo>
                  <a:pt x="4802" y="12954"/>
                </a:lnTo>
                <a:lnTo>
                  <a:pt x="4813" y="13075"/>
                </a:lnTo>
                <a:lnTo>
                  <a:pt x="4830" y="13303"/>
                </a:lnTo>
                <a:lnTo>
                  <a:pt x="4849" y="13521"/>
                </a:lnTo>
                <a:lnTo>
                  <a:pt x="4880" y="13748"/>
                </a:lnTo>
                <a:lnTo>
                  <a:pt x="4903" y="13870"/>
                </a:lnTo>
                <a:lnTo>
                  <a:pt x="4931" y="14000"/>
                </a:lnTo>
                <a:lnTo>
                  <a:pt x="4966" y="14142"/>
                </a:lnTo>
                <a:lnTo>
                  <a:pt x="5010" y="14295"/>
                </a:lnTo>
                <a:lnTo>
                  <a:pt x="5070" y="14349"/>
                </a:lnTo>
                <a:lnTo>
                  <a:pt x="5138" y="14396"/>
                </a:lnTo>
                <a:lnTo>
                  <a:pt x="5213" y="14438"/>
                </a:lnTo>
                <a:lnTo>
                  <a:pt x="5294" y="14475"/>
                </a:lnTo>
                <a:lnTo>
                  <a:pt x="5468" y="14527"/>
                </a:lnTo>
                <a:lnTo>
                  <a:pt x="5655" y="14552"/>
                </a:lnTo>
                <a:lnTo>
                  <a:pt x="5845" y="14548"/>
                </a:lnTo>
                <a:lnTo>
                  <a:pt x="6031" y="14510"/>
                </a:lnTo>
                <a:lnTo>
                  <a:pt x="6121" y="14479"/>
                </a:lnTo>
                <a:lnTo>
                  <a:pt x="6206" y="14439"/>
                </a:lnTo>
                <a:lnTo>
                  <a:pt x="6287" y="14390"/>
                </a:lnTo>
                <a:lnTo>
                  <a:pt x="6361" y="14331"/>
                </a:lnTo>
                <a:lnTo>
                  <a:pt x="6360" y="14311"/>
                </a:lnTo>
                <a:lnTo>
                  <a:pt x="6363" y="14275"/>
                </a:lnTo>
                <a:lnTo>
                  <a:pt x="6370" y="14225"/>
                </a:lnTo>
                <a:lnTo>
                  <a:pt x="6380" y="14161"/>
                </a:lnTo>
                <a:lnTo>
                  <a:pt x="6408" y="14009"/>
                </a:lnTo>
                <a:lnTo>
                  <a:pt x="6442" y="13833"/>
                </a:lnTo>
                <a:lnTo>
                  <a:pt x="6475" y="13649"/>
                </a:lnTo>
                <a:lnTo>
                  <a:pt x="6503" y="13476"/>
                </a:lnTo>
                <a:lnTo>
                  <a:pt x="6512" y="13398"/>
                </a:lnTo>
                <a:lnTo>
                  <a:pt x="6520" y="13329"/>
                </a:lnTo>
                <a:lnTo>
                  <a:pt x="6523" y="13270"/>
                </a:lnTo>
                <a:lnTo>
                  <a:pt x="6522" y="13225"/>
                </a:lnTo>
                <a:lnTo>
                  <a:pt x="6523" y="13117"/>
                </a:lnTo>
                <a:lnTo>
                  <a:pt x="6538" y="13010"/>
                </a:lnTo>
                <a:lnTo>
                  <a:pt x="6589" y="12795"/>
                </a:lnTo>
                <a:lnTo>
                  <a:pt x="6632" y="12583"/>
                </a:lnTo>
                <a:lnTo>
                  <a:pt x="6636" y="12479"/>
                </a:lnTo>
                <a:lnTo>
                  <a:pt x="6624" y="12374"/>
                </a:lnTo>
                <a:lnTo>
                  <a:pt x="6608" y="12353"/>
                </a:lnTo>
                <a:lnTo>
                  <a:pt x="6578" y="12344"/>
                </a:lnTo>
                <a:lnTo>
                  <a:pt x="6537" y="12340"/>
                </a:lnTo>
                <a:lnTo>
                  <a:pt x="6489" y="12341"/>
                </a:lnTo>
                <a:lnTo>
                  <a:pt x="6379" y="12338"/>
                </a:lnTo>
                <a:lnTo>
                  <a:pt x="6326" y="12330"/>
                </a:lnTo>
                <a:lnTo>
                  <a:pt x="6276" y="12313"/>
                </a:lnTo>
                <a:lnTo>
                  <a:pt x="6189" y="12277"/>
                </a:lnTo>
                <a:lnTo>
                  <a:pt x="6130" y="12255"/>
                </a:lnTo>
                <a:lnTo>
                  <a:pt x="6098" y="12244"/>
                </a:lnTo>
                <a:lnTo>
                  <a:pt x="6092" y="12242"/>
                </a:lnTo>
                <a:lnTo>
                  <a:pt x="6113" y="12247"/>
                </a:lnTo>
                <a:lnTo>
                  <a:pt x="6161" y="12259"/>
                </a:lnTo>
                <a:lnTo>
                  <a:pt x="6237" y="12274"/>
                </a:lnTo>
                <a:lnTo>
                  <a:pt x="6337" y="12293"/>
                </a:lnTo>
                <a:lnTo>
                  <a:pt x="6459" y="12310"/>
                </a:lnTo>
                <a:lnTo>
                  <a:pt x="6576" y="12320"/>
                </a:lnTo>
                <a:lnTo>
                  <a:pt x="6687" y="12320"/>
                </a:lnTo>
                <a:lnTo>
                  <a:pt x="6795" y="12315"/>
                </a:lnTo>
                <a:lnTo>
                  <a:pt x="6992" y="12286"/>
                </a:lnTo>
                <a:lnTo>
                  <a:pt x="7164" y="12243"/>
                </a:lnTo>
                <a:lnTo>
                  <a:pt x="7304" y="12194"/>
                </a:lnTo>
                <a:lnTo>
                  <a:pt x="7409" y="12149"/>
                </a:lnTo>
                <a:lnTo>
                  <a:pt x="7448" y="12131"/>
                </a:lnTo>
                <a:lnTo>
                  <a:pt x="7476" y="12116"/>
                </a:lnTo>
                <a:lnTo>
                  <a:pt x="7493" y="12106"/>
                </a:lnTo>
                <a:lnTo>
                  <a:pt x="7499" y="12102"/>
                </a:lnTo>
                <a:lnTo>
                  <a:pt x="7650" y="12084"/>
                </a:lnTo>
                <a:lnTo>
                  <a:pt x="7800" y="12038"/>
                </a:lnTo>
                <a:lnTo>
                  <a:pt x="7946" y="11970"/>
                </a:lnTo>
                <a:lnTo>
                  <a:pt x="8085" y="11885"/>
                </a:lnTo>
                <a:lnTo>
                  <a:pt x="8215" y="11791"/>
                </a:lnTo>
                <a:lnTo>
                  <a:pt x="8330" y="11690"/>
                </a:lnTo>
                <a:lnTo>
                  <a:pt x="8429" y="11589"/>
                </a:lnTo>
                <a:lnTo>
                  <a:pt x="8509" y="11494"/>
                </a:lnTo>
                <a:lnTo>
                  <a:pt x="8725" y="11487"/>
                </a:lnTo>
                <a:lnTo>
                  <a:pt x="8929" y="11465"/>
                </a:lnTo>
                <a:lnTo>
                  <a:pt x="9118" y="11427"/>
                </a:lnTo>
                <a:lnTo>
                  <a:pt x="9293" y="11372"/>
                </a:lnTo>
                <a:lnTo>
                  <a:pt x="9450" y="11299"/>
                </a:lnTo>
                <a:lnTo>
                  <a:pt x="9590" y="11207"/>
                </a:lnTo>
                <a:lnTo>
                  <a:pt x="9710" y="11097"/>
                </a:lnTo>
                <a:lnTo>
                  <a:pt x="9810" y="10965"/>
                </a:lnTo>
                <a:lnTo>
                  <a:pt x="10138" y="10910"/>
                </a:lnTo>
                <a:lnTo>
                  <a:pt x="10295" y="10871"/>
                </a:lnTo>
                <a:lnTo>
                  <a:pt x="10444" y="10820"/>
                </a:lnTo>
                <a:lnTo>
                  <a:pt x="10584" y="10753"/>
                </a:lnTo>
                <a:lnTo>
                  <a:pt x="10714" y="10668"/>
                </a:lnTo>
                <a:lnTo>
                  <a:pt x="10831" y="10561"/>
                </a:lnTo>
                <a:lnTo>
                  <a:pt x="10934" y="10429"/>
                </a:lnTo>
                <a:lnTo>
                  <a:pt x="10950" y="10394"/>
                </a:lnTo>
                <a:lnTo>
                  <a:pt x="10952" y="10355"/>
                </a:lnTo>
                <a:lnTo>
                  <a:pt x="10940" y="10275"/>
                </a:lnTo>
                <a:lnTo>
                  <a:pt x="10936" y="10242"/>
                </a:lnTo>
                <a:lnTo>
                  <a:pt x="10938" y="10218"/>
                </a:lnTo>
                <a:lnTo>
                  <a:pt x="10953" y="10208"/>
                </a:lnTo>
                <a:lnTo>
                  <a:pt x="10984" y="10214"/>
                </a:lnTo>
                <a:lnTo>
                  <a:pt x="11062" y="10233"/>
                </a:lnTo>
                <a:lnTo>
                  <a:pt x="11136" y="10222"/>
                </a:lnTo>
                <a:lnTo>
                  <a:pt x="11207" y="10194"/>
                </a:lnTo>
                <a:lnTo>
                  <a:pt x="11272" y="10162"/>
                </a:lnTo>
                <a:lnTo>
                  <a:pt x="11346" y="10118"/>
                </a:lnTo>
                <a:lnTo>
                  <a:pt x="11414" y="10069"/>
                </a:lnTo>
                <a:lnTo>
                  <a:pt x="11473" y="10013"/>
                </a:lnTo>
                <a:lnTo>
                  <a:pt x="11525" y="9953"/>
                </a:lnTo>
                <a:lnTo>
                  <a:pt x="11608" y="9822"/>
                </a:lnTo>
                <a:lnTo>
                  <a:pt x="11666" y="9682"/>
                </a:lnTo>
                <a:lnTo>
                  <a:pt x="11702" y="9541"/>
                </a:lnTo>
                <a:lnTo>
                  <a:pt x="11716" y="9406"/>
                </a:lnTo>
                <a:lnTo>
                  <a:pt x="11712" y="9283"/>
                </a:lnTo>
                <a:lnTo>
                  <a:pt x="11692" y="9178"/>
                </a:lnTo>
                <a:lnTo>
                  <a:pt x="11750" y="9087"/>
                </a:lnTo>
                <a:lnTo>
                  <a:pt x="11794" y="8999"/>
                </a:lnTo>
                <a:lnTo>
                  <a:pt x="11825" y="8916"/>
                </a:lnTo>
                <a:lnTo>
                  <a:pt x="11847" y="8838"/>
                </a:lnTo>
                <a:lnTo>
                  <a:pt x="11859" y="8764"/>
                </a:lnTo>
                <a:lnTo>
                  <a:pt x="11862" y="8695"/>
                </a:lnTo>
                <a:lnTo>
                  <a:pt x="11848" y="8570"/>
                </a:lnTo>
                <a:lnTo>
                  <a:pt x="11818" y="8466"/>
                </a:lnTo>
                <a:lnTo>
                  <a:pt x="11779" y="8382"/>
                </a:lnTo>
                <a:lnTo>
                  <a:pt x="11745" y="8319"/>
                </a:lnTo>
                <a:lnTo>
                  <a:pt x="11723" y="8277"/>
                </a:lnTo>
                <a:lnTo>
                  <a:pt x="11722" y="8251"/>
                </a:lnTo>
                <a:lnTo>
                  <a:pt x="11734" y="8217"/>
                </a:lnTo>
                <a:lnTo>
                  <a:pt x="11755" y="8178"/>
                </a:lnTo>
                <a:lnTo>
                  <a:pt x="11783" y="8134"/>
                </a:lnTo>
                <a:lnTo>
                  <a:pt x="11849" y="8036"/>
                </a:lnTo>
                <a:lnTo>
                  <a:pt x="11906" y="7929"/>
                </a:lnTo>
                <a:lnTo>
                  <a:pt x="11933" y="7848"/>
                </a:lnTo>
                <a:lnTo>
                  <a:pt x="11949" y="7759"/>
                </a:lnTo>
                <a:lnTo>
                  <a:pt x="11956" y="7666"/>
                </a:lnTo>
                <a:lnTo>
                  <a:pt x="11953" y="7569"/>
                </a:lnTo>
                <a:lnTo>
                  <a:pt x="11940" y="7473"/>
                </a:lnTo>
                <a:lnTo>
                  <a:pt x="11919" y="7377"/>
                </a:lnTo>
                <a:lnTo>
                  <a:pt x="11886" y="7287"/>
                </a:lnTo>
                <a:lnTo>
                  <a:pt x="11846" y="7202"/>
                </a:lnTo>
                <a:lnTo>
                  <a:pt x="11834" y="7250"/>
                </a:lnTo>
                <a:lnTo>
                  <a:pt x="11814" y="7279"/>
                </a:lnTo>
                <a:lnTo>
                  <a:pt x="11788" y="7301"/>
                </a:lnTo>
                <a:lnTo>
                  <a:pt x="11753" y="7327"/>
                </a:lnTo>
                <a:lnTo>
                  <a:pt x="11813" y="7216"/>
                </a:lnTo>
                <a:lnTo>
                  <a:pt x="11864" y="7112"/>
                </a:lnTo>
                <a:lnTo>
                  <a:pt x="11907" y="7012"/>
                </a:lnTo>
                <a:lnTo>
                  <a:pt x="11941" y="6917"/>
                </a:lnTo>
                <a:lnTo>
                  <a:pt x="11986" y="6740"/>
                </a:lnTo>
                <a:lnTo>
                  <a:pt x="12005" y="6577"/>
                </a:lnTo>
                <a:lnTo>
                  <a:pt x="11999" y="6422"/>
                </a:lnTo>
                <a:lnTo>
                  <a:pt x="11976" y="6272"/>
                </a:lnTo>
                <a:lnTo>
                  <a:pt x="11937" y="6125"/>
                </a:lnTo>
                <a:lnTo>
                  <a:pt x="11886" y="5973"/>
                </a:lnTo>
                <a:lnTo>
                  <a:pt x="11860" y="5969"/>
                </a:lnTo>
                <a:lnTo>
                  <a:pt x="11827" y="5993"/>
                </a:lnTo>
                <a:lnTo>
                  <a:pt x="11753" y="6066"/>
                </a:lnTo>
                <a:lnTo>
                  <a:pt x="11839" y="5985"/>
                </a:lnTo>
                <a:lnTo>
                  <a:pt x="11906" y="5890"/>
                </a:lnTo>
                <a:lnTo>
                  <a:pt x="11955" y="5784"/>
                </a:lnTo>
                <a:lnTo>
                  <a:pt x="11988" y="5667"/>
                </a:lnTo>
                <a:lnTo>
                  <a:pt x="12006" y="5541"/>
                </a:lnTo>
                <a:lnTo>
                  <a:pt x="12009" y="5407"/>
                </a:lnTo>
                <a:lnTo>
                  <a:pt x="11999" y="5268"/>
                </a:lnTo>
                <a:lnTo>
                  <a:pt x="11979" y="5124"/>
                </a:lnTo>
                <a:lnTo>
                  <a:pt x="11964" y="5077"/>
                </a:lnTo>
                <a:lnTo>
                  <a:pt x="11942" y="5037"/>
                </a:lnTo>
                <a:lnTo>
                  <a:pt x="11885" y="4973"/>
                </a:lnTo>
                <a:lnTo>
                  <a:pt x="11819" y="4932"/>
                </a:lnTo>
                <a:lnTo>
                  <a:pt x="11753" y="4908"/>
                </a:lnTo>
                <a:lnTo>
                  <a:pt x="11839" y="4791"/>
                </a:lnTo>
                <a:lnTo>
                  <a:pt x="11915" y="4668"/>
                </a:lnTo>
                <a:lnTo>
                  <a:pt x="11979" y="4542"/>
                </a:lnTo>
                <a:lnTo>
                  <a:pt x="12028" y="4413"/>
                </a:lnTo>
                <a:lnTo>
                  <a:pt x="12065" y="4279"/>
                </a:lnTo>
                <a:lnTo>
                  <a:pt x="12086" y="4143"/>
                </a:lnTo>
                <a:lnTo>
                  <a:pt x="12092" y="4004"/>
                </a:lnTo>
                <a:lnTo>
                  <a:pt x="12081" y="3864"/>
                </a:lnTo>
                <a:lnTo>
                  <a:pt x="12157" y="3783"/>
                </a:lnTo>
                <a:lnTo>
                  <a:pt x="12224" y="3700"/>
                </a:lnTo>
                <a:lnTo>
                  <a:pt x="12327" y="3529"/>
                </a:lnTo>
                <a:lnTo>
                  <a:pt x="12396" y="3358"/>
                </a:lnTo>
                <a:lnTo>
                  <a:pt x="12440" y="3196"/>
                </a:lnTo>
                <a:lnTo>
                  <a:pt x="12462" y="3049"/>
                </a:lnTo>
                <a:lnTo>
                  <a:pt x="12471" y="2928"/>
                </a:lnTo>
                <a:lnTo>
                  <a:pt x="12471" y="2838"/>
                </a:lnTo>
                <a:lnTo>
                  <a:pt x="12471" y="2808"/>
                </a:lnTo>
                <a:lnTo>
                  <a:pt x="12469" y="2788"/>
                </a:lnTo>
                <a:lnTo>
                  <a:pt x="12497" y="2786"/>
                </a:lnTo>
                <a:lnTo>
                  <a:pt x="12532" y="2773"/>
                </a:lnTo>
                <a:lnTo>
                  <a:pt x="12607" y="2726"/>
                </a:lnTo>
                <a:lnTo>
                  <a:pt x="12673" y="2669"/>
                </a:lnTo>
                <a:lnTo>
                  <a:pt x="12695" y="2645"/>
                </a:lnTo>
                <a:lnTo>
                  <a:pt x="12705" y="2624"/>
                </a:lnTo>
                <a:lnTo>
                  <a:pt x="12753" y="2461"/>
                </a:lnTo>
                <a:lnTo>
                  <a:pt x="12792" y="2322"/>
                </a:lnTo>
                <a:lnTo>
                  <a:pt x="12821" y="2205"/>
                </a:lnTo>
                <a:lnTo>
                  <a:pt x="12841" y="2107"/>
                </a:lnTo>
                <a:lnTo>
                  <a:pt x="12854" y="2028"/>
                </a:lnTo>
                <a:lnTo>
                  <a:pt x="12860" y="1964"/>
                </a:lnTo>
                <a:lnTo>
                  <a:pt x="12860" y="1912"/>
                </a:lnTo>
                <a:lnTo>
                  <a:pt x="12856" y="1870"/>
                </a:lnTo>
                <a:lnTo>
                  <a:pt x="12836" y="1809"/>
                </a:lnTo>
                <a:lnTo>
                  <a:pt x="12807" y="1762"/>
                </a:lnTo>
                <a:lnTo>
                  <a:pt x="12774" y="1708"/>
                </a:lnTo>
                <a:lnTo>
                  <a:pt x="12746" y="1631"/>
                </a:lnTo>
                <a:lnTo>
                  <a:pt x="12814" y="1591"/>
                </a:lnTo>
                <a:lnTo>
                  <a:pt x="12874" y="1535"/>
                </a:lnTo>
                <a:lnTo>
                  <a:pt x="12928" y="1465"/>
                </a:lnTo>
                <a:lnTo>
                  <a:pt x="12975" y="1382"/>
                </a:lnTo>
                <a:lnTo>
                  <a:pt x="13015" y="1289"/>
                </a:lnTo>
                <a:lnTo>
                  <a:pt x="13047" y="1187"/>
                </a:lnTo>
                <a:lnTo>
                  <a:pt x="13071" y="1080"/>
                </a:lnTo>
                <a:lnTo>
                  <a:pt x="13087" y="967"/>
                </a:lnTo>
                <a:lnTo>
                  <a:pt x="13093" y="738"/>
                </a:lnTo>
                <a:lnTo>
                  <a:pt x="13084" y="624"/>
                </a:lnTo>
                <a:lnTo>
                  <a:pt x="13064" y="516"/>
                </a:lnTo>
                <a:lnTo>
                  <a:pt x="13035" y="412"/>
                </a:lnTo>
                <a:lnTo>
                  <a:pt x="12997" y="317"/>
                </a:lnTo>
                <a:lnTo>
                  <a:pt x="12948" y="231"/>
                </a:lnTo>
                <a:lnTo>
                  <a:pt x="12890" y="157"/>
                </a:lnTo>
                <a:lnTo>
                  <a:pt x="12837" y="111"/>
                </a:lnTo>
                <a:lnTo>
                  <a:pt x="12775" y="72"/>
                </a:lnTo>
                <a:lnTo>
                  <a:pt x="12709" y="42"/>
                </a:lnTo>
                <a:lnTo>
                  <a:pt x="12637" y="20"/>
                </a:lnTo>
                <a:lnTo>
                  <a:pt x="12481" y="0"/>
                </a:lnTo>
                <a:lnTo>
                  <a:pt x="12318" y="5"/>
                </a:lnTo>
                <a:lnTo>
                  <a:pt x="12154" y="33"/>
                </a:lnTo>
                <a:lnTo>
                  <a:pt x="11998" y="80"/>
                </a:lnTo>
                <a:lnTo>
                  <a:pt x="11860" y="142"/>
                </a:lnTo>
                <a:lnTo>
                  <a:pt x="11745" y="214"/>
                </a:lnTo>
                <a:lnTo>
                  <a:pt x="11709" y="248"/>
                </a:lnTo>
                <a:lnTo>
                  <a:pt x="11662" y="307"/>
                </a:lnTo>
                <a:lnTo>
                  <a:pt x="11605" y="383"/>
                </a:lnTo>
                <a:lnTo>
                  <a:pt x="11544" y="472"/>
                </a:lnTo>
                <a:lnTo>
                  <a:pt x="11426" y="652"/>
                </a:lnTo>
                <a:lnTo>
                  <a:pt x="11377" y="730"/>
                </a:lnTo>
                <a:lnTo>
                  <a:pt x="11343" y="792"/>
                </a:lnTo>
                <a:lnTo>
                  <a:pt x="11255" y="924"/>
                </a:lnTo>
                <a:lnTo>
                  <a:pt x="11160" y="1051"/>
                </a:lnTo>
                <a:lnTo>
                  <a:pt x="10946" y="1293"/>
                </a:lnTo>
                <a:lnTo>
                  <a:pt x="10703" y="1520"/>
                </a:lnTo>
                <a:lnTo>
                  <a:pt x="10433" y="1733"/>
                </a:lnTo>
                <a:lnTo>
                  <a:pt x="10304" y="1815"/>
                </a:lnTo>
                <a:lnTo>
                  <a:pt x="10171" y="1892"/>
                </a:lnTo>
                <a:lnTo>
                  <a:pt x="9900" y="2030"/>
                </a:lnTo>
                <a:lnTo>
                  <a:pt x="9638" y="2177"/>
                </a:lnTo>
                <a:lnTo>
                  <a:pt x="9515" y="2262"/>
                </a:lnTo>
                <a:lnTo>
                  <a:pt x="9399" y="2358"/>
                </a:lnTo>
                <a:lnTo>
                  <a:pt x="9463" y="2362"/>
                </a:lnTo>
                <a:lnTo>
                  <a:pt x="9494" y="2372"/>
                </a:lnTo>
                <a:lnTo>
                  <a:pt x="9522" y="2389"/>
                </a:lnTo>
                <a:lnTo>
                  <a:pt x="9461" y="2388"/>
                </a:lnTo>
                <a:lnTo>
                  <a:pt x="9384" y="2392"/>
                </a:lnTo>
                <a:lnTo>
                  <a:pt x="9296" y="2404"/>
                </a:lnTo>
                <a:lnTo>
                  <a:pt x="9202" y="2425"/>
                </a:lnTo>
                <a:lnTo>
                  <a:pt x="9112" y="2459"/>
                </a:lnTo>
                <a:lnTo>
                  <a:pt x="9030" y="2506"/>
                </a:lnTo>
                <a:lnTo>
                  <a:pt x="8963" y="2567"/>
                </a:lnTo>
                <a:lnTo>
                  <a:pt x="8918" y="2645"/>
                </a:lnTo>
                <a:lnTo>
                  <a:pt x="8856" y="2629"/>
                </a:lnTo>
                <a:lnTo>
                  <a:pt x="8781" y="2619"/>
                </a:lnTo>
                <a:lnTo>
                  <a:pt x="8694" y="2612"/>
                </a:lnTo>
                <a:lnTo>
                  <a:pt x="8597" y="2610"/>
                </a:lnTo>
                <a:lnTo>
                  <a:pt x="8489" y="2611"/>
                </a:lnTo>
                <a:lnTo>
                  <a:pt x="8375" y="2618"/>
                </a:lnTo>
                <a:lnTo>
                  <a:pt x="8134" y="2642"/>
                </a:lnTo>
                <a:lnTo>
                  <a:pt x="7884" y="2683"/>
                </a:lnTo>
                <a:lnTo>
                  <a:pt x="7640" y="2740"/>
                </a:lnTo>
                <a:lnTo>
                  <a:pt x="7418" y="2813"/>
                </a:lnTo>
                <a:lnTo>
                  <a:pt x="7318" y="2855"/>
                </a:lnTo>
                <a:lnTo>
                  <a:pt x="7229" y="2901"/>
                </a:lnTo>
                <a:lnTo>
                  <a:pt x="7071" y="2874"/>
                </a:lnTo>
                <a:lnTo>
                  <a:pt x="6920" y="2840"/>
                </a:lnTo>
                <a:lnTo>
                  <a:pt x="6793" y="2801"/>
                </a:lnTo>
                <a:lnTo>
                  <a:pt x="6664" y="2776"/>
                </a:lnTo>
                <a:lnTo>
                  <a:pt x="6403" y="2758"/>
                </a:lnTo>
                <a:lnTo>
                  <a:pt x="6144" y="2776"/>
                </a:lnTo>
                <a:lnTo>
                  <a:pt x="5894" y="2815"/>
                </a:lnTo>
                <a:lnTo>
                  <a:pt x="5789" y="2785"/>
                </a:lnTo>
                <a:lnTo>
                  <a:pt x="5679" y="2764"/>
                </a:lnTo>
                <a:lnTo>
                  <a:pt x="5456" y="2742"/>
                </a:lnTo>
                <a:lnTo>
                  <a:pt x="5230" y="2741"/>
                </a:lnTo>
                <a:lnTo>
                  <a:pt x="5008" y="2754"/>
                </a:lnTo>
                <a:lnTo>
                  <a:pt x="4797" y="2769"/>
                </a:lnTo>
                <a:lnTo>
                  <a:pt x="4600" y="2780"/>
                </a:lnTo>
                <a:lnTo>
                  <a:pt x="4426" y="2776"/>
                </a:lnTo>
                <a:lnTo>
                  <a:pt x="4349" y="2765"/>
                </a:lnTo>
                <a:lnTo>
                  <a:pt x="4280" y="2748"/>
                </a:lnTo>
                <a:lnTo>
                  <a:pt x="3764" y="2585"/>
                </a:lnTo>
                <a:lnTo>
                  <a:pt x="3634" y="2553"/>
                </a:lnTo>
                <a:lnTo>
                  <a:pt x="3501" y="2531"/>
                </a:lnTo>
                <a:lnTo>
                  <a:pt x="3365" y="2519"/>
                </a:lnTo>
                <a:lnTo>
                  <a:pt x="3226" y="2522"/>
                </a:lnTo>
                <a:lnTo>
                  <a:pt x="3142" y="2406"/>
                </a:lnTo>
                <a:lnTo>
                  <a:pt x="3041" y="2308"/>
                </a:lnTo>
                <a:lnTo>
                  <a:pt x="2924" y="2230"/>
                </a:lnTo>
                <a:lnTo>
                  <a:pt x="2795" y="2167"/>
                </a:lnTo>
                <a:lnTo>
                  <a:pt x="2657" y="2117"/>
                </a:lnTo>
                <a:lnTo>
                  <a:pt x="2512" y="2082"/>
                </a:lnTo>
                <a:lnTo>
                  <a:pt x="2212" y="2040"/>
                </a:lnTo>
                <a:lnTo>
                  <a:pt x="2170" y="1926"/>
                </a:lnTo>
                <a:lnTo>
                  <a:pt x="2116" y="1816"/>
                </a:lnTo>
                <a:lnTo>
                  <a:pt x="2048" y="1713"/>
                </a:lnTo>
                <a:lnTo>
                  <a:pt x="1969" y="1618"/>
                </a:lnTo>
                <a:lnTo>
                  <a:pt x="1878" y="1533"/>
                </a:lnTo>
                <a:lnTo>
                  <a:pt x="1780" y="1462"/>
                </a:lnTo>
                <a:lnTo>
                  <a:pt x="1672" y="1405"/>
                </a:lnTo>
                <a:lnTo>
                  <a:pt x="1556" y="1365"/>
                </a:lnTo>
                <a:lnTo>
                  <a:pt x="1330" y="1313"/>
                </a:lnTo>
                <a:lnTo>
                  <a:pt x="1090" y="1281"/>
                </a:lnTo>
                <a:lnTo>
                  <a:pt x="971" y="1284"/>
                </a:lnTo>
                <a:lnTo>
                  <a:pt x="855" y="1303"/>
                </a:lnTo>
                <a:lnTo>
                  <a:pt x="746" y="1342"/>
                </a:lnTo>
                <a:lnTo>
                  <a:pt x="645" y="1405"/>
                </a:lnTo>
                <a:lnTo>
                  <a:pt x="564" y="1484"/>
                </a:lnTo>
                <a:lnTo>
                  <a:pt x="500" y="1578"/>
                </a:lnTo>
                <a:lnTo>
                  <a:pt x="438" y="1675"/>
                </a:lnTo>
                <a:lnTo>
                  <a:pt x="370" y="1765"/>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66" name="Freeform 27">
            <a:extLst>
              <a:ext uri="{FF2B5EF4-FFF2-40B4-BE49-F238E27FC236}">
                <a16:creationId xmlns:a16="http://schemas.microsoft.com/office/drawing/2014/main" id="{C37595A5-9F98-F745-9EA8-3E48E46B8624}"/>
              </a:ext>
            </a:extLst>
          </p:cNvPr>
          <p:cNvSpPr>
            <a:spLocks/>
          </p:cNvSpPr>
          <p:nvPr/>
        </p:nvSpPr>
        <p:spPr bwMode="auto">
          <a:xfrm>
            <a:off x="9901585" y="3304059"/>
            <a:ext cx="7938" cy="39688"/>
          </a:xfrm>
          <a:custGeom>
            <a:avLst/>
            <a:gdLst>
              <a:gd name="T0" fmla="*/ 0 w 53"/>
              <a:gd name="T1" fmla="*/ 0 h 244"/>
              <a:gd name="T2" fmla="*/ 0 w 53"/>
              <a:gd name="T3" fmla="*/ 0 h 244"/>
              <a:gd name="T4" fmla="*/ 0 w 53"/>
              <a:gd name="T5" fmla="*/ 0 h 244"/>
              <a:gd name="T6" fmla="*/ 0 w 53"/>
              <a:gd name="T7" fmla="*/ 0 h 244"/>
              <a:gd name="T8" fmla="*/ 0 w 53"/>
              <a:gd name="T9" fmla="*/ 0 h 2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44">
                <a:moveTo>
                  <a:pt x="53" y="0"/>
                </a:moveTo>
                <a:lnTo>
                  <a:pt x="41" y="63"/>
                </a:lnTo>
                <a:lnTo>
                  <a:pt x="19" y="121"/>
                </a:lnTo>
                <a:lnTo>
                  <a:pt x="0" y="181"/>
                </a:lnTo>
                <a:lnTo>
                  <a:pt x="1" y="24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67" name="Freeform 28">
            <a:extLst>
              <a:ext uri="{FF2B5EF4-FFF2-40B4-BE49-F238E27FC236}">
                <a16:creationId xmlns:a16="http://schemas.microsoft.com/office/drawing/2014/main" id="{EAB6A4E4-6C2F-7242-B6D5-9834B0701A05}"/>
              </a:ext>
            </a:extLst>
          </p:cNvPr>
          <p:cNvSpPr>
            <a:spLocks/>
          </p:cNvSpPr>
          <p:nvPr/>
        </p:nvSpPr>
        <p:spPr bwMode="auto">
          <a:xfrm>
            <a:off x="10179397" y="3350096"/>
            <a:ext cx="4763" cy="41275"/>
          </a:xfrm>
          <a:custGeom>
            <a:avLst/>
            <a:gdLst>
              <a:gd name="T0" fmla="*/ 0 w 33"/>
              <a:gd name="T1" fmla="*/ 0 h 256"/>
              <a:gd name="T2" fmla="*/ 0 w 33"/>
              <a:gd name="T3" fmla="*/ 0 h 256"/>
              <a:gd name="T4" fmla="*/ 0 w 33"/>
              <a:gd name="T5" fmla="*/ 0 h 256"/>
              <a:gd name="T6" fmla="*/ 0 w 33"/>
              <a:gd name="T7" fmla="*/ 0 h 2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256">
                <a:moveTo>
                  <a:pt x="33" y="0"/>
                </a:moveTo>
                <a:lnTo>
                  <a:pt x="6" y="124"/>
                </a:lnTo>
                <a:lnTo>
                  <a:pt x="0" y="189"/>
                </a:lnTo>
                <a:lnTo>
                  <a:pt x="2" y="25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68" name="Freeform 29">
            <a:extLst>
              <a:ext uri="{FF2B5EF4-FFF2-40B4-BE49-F238E27FC236}">
                <a16:creationId xmlns:a16="http://schemas.microsoft.com/office/drawing/2014/main" id="{EF5BDB66-8A2B-E145-B9E4-AB2A54DF5358}"/>
              </a:ext>
            </a:extLst>
          </p:cNvPr>
          <p:cNvSpPr>
            <a:spLocks/>
          </p:cNvSpPr>
          <p:nvPr/>
        </p:nvSpPr>
        <p:spPr bwMode="auto">
          <a:xfrm>
            <a:off x="10430222" y="3350096"/>
            <a:ext cx="3175" cy="38100"/>
          </a:xfrm>
          <a:custGeom>
            <a:avLst/>
            <a:gdLst>
              <a:gd name="T0" fmla="*/ 0 w 21"/>
              <a:gd name="T1" fmla="*/ 0 h 236"/>
              <a:gd name="T2" fmla="*/ 0 w 21"/>
              <a:gd name="T3" fmla="*/ 0 h 236"/>
              <a:gd name="T4" fmla="*/ 0 w 21"/>
              <a:gd name="T5" fmla="*/ 0 h 236"/>
              <a:gd name="T6" fmla="*/ 0 w 21"/>
              <a:gd name="T7" fmla="*/ 0 h 2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36">
                <a:moveTo>
                  <a:pt x="0" y="0"/>
                </a:moveTo>
                <a:lnTo>
                  <a:pt x="16" y="56"/>
                </a:lnTo>
                <a:lnTo>
                  <a:pt x="21" y="115"/>
                </a:lnTo>
                <a:lnTo>
                  <a:pt x="20" y="23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69" name="Freeform 30">
            <a:extLst>
              <a:ext uri="{FF2B5EF4-FFF2-40B4-BE49-F238E27FC236}">
                <a16:creationId xmlns:a16="http://schemas.microsoft.com/office/drawing/2014/main" id="{BFA1FB61-F0F3-7B43-A537-CE9C37045581}"/>
              </a:ext>
            </a:extLst>
          </p:cNvPr>
          <p:cNvSpPr>
            <a:spLocks/>
          </p:cNvSpPr>
          <p:nvPr/>
        </p:nvSpPr>
        <p:spPr bwMode="auto">
          <a:xfrm>
            <a:off x="10660410" y="3292946"/>
            <a:ext cx="6350" cy="42863"/>
          </a:xfrm>
          <a:custGeom>
            <a:avLst/>
            <a:gdLst>
              <a:gd name="T0" fmla="*/ 0 w 42"/>
              <a:gd name="T1" fmla="*/ 0 h 265"/>
              <a:gd name="T2" fmla="*/ 0 w 42"/>
              <a:gd name="T3" fmla="*/ 0 h 265"/>
              <a:gd name="T4" fmla="*/ 0 w 42"/>
              <a:gd name="T5" fmla="*/ 0 h 265"/>
              <a:gd name="T6" fmla="*/ 0 60000 65536"/>
              <a:gd name="T7" fmla="*/ 0 60000 65536"/>
              <a:gd name="T8" fmla="*/ 0 60000 65536"/>
            </a:gdLst>
            <a:ahLst/>
            <a:cxnLst>
              <a:cxn ang="T6">
                <a:pos x="T0" y="T1"/>
              </a:cxn>
              <a:cxn ang="T7">
                <a:pos x="T2" y="T3"/>
              </a:cxn>
              <a:cxn ang="T8">
                <a:pos x="T4" y="T5"/>
              </a:cxn>
            </a:cxnLst>
            <a:rect l="0" t="0" r="r" b="b"/>
            <a:pathLst>
              <a:path w="42" h="265">
                <a:moveTo>
                  <a:pt x="0" y="0"/>
                </a:moveTo>
                <a:lnTo>
                  <a:pt x="33" y="130"/>
                </a:lnTo>
                <a:lnTo>
                  <a:pt x="42" y="26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70" name="Freeform 31">
            <a:extLst>
              <a:ext uri="{FF2B5EF4-FFF2-40B4-BE49-F238E27FC236}">
                <a16:creationId xmlns:a16="http://schemas.microsoft.com/office/drawing/2014/main" id="{3C70DC51-1D7C-0D4A-B4CE-3669FB771DD6}"/>
              </a:ext>
            </a:extLst>
          </p:cNvPr>
          <p:cNvSpPr>
            <a:spLocks/>
          </p:cNvSpPr>
          <p:nvPr/>
        </p:nvSpPr>
        <p:spPr bwMode="auto">
          <a:xfrm>
            <a:off x="10865197" y="3173884"/>
            <a:ext cx="17463" cy="63500"/>
          </a:xfrm>
          <a:custGeom>
            <a:avLst/>
            <a:gdLst>
              <a:gd name="T0" fmla="*/ 0 w 114"/>
              <a:gd name="T1" fmla="*/ 0 h 398"/>
              <a:gd name="T2" fmla="*/ 0 w 114"/>
              <a:gd name="T3" fmla="*/ 0 h 398"/>
              <a:gd name="T4" fmla="*/ 0 w 114"/>
              <a:gd name="T5" fmla="*/ 0 h 398"/>
              <a:gd name="T6" fmla="*/ 0 w 114"/>
              <a:gd name="T7" fmla="*/ 0 h 398"/>
              <a:gd name="T8" fmla="*/ 0 w 114"/>
              <a:gd name="T9" fmla="*/ 0 h 398"/>
              <a:gd name="T10" fmla="*/ 0 w 114"/>
              <a:gd name="T11" fmla="*/ 0 h 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398">
                <a:moveTo>
                  <a:pt x="0" y="0"/>
                </a:moveTo>
                <a:lnTo>
                  <a:pt x="37" y="37"/>
                </a:lnTo>
                <a:lnTo>
                  <a:pt x="65" y="80"/>
                </a:lnTo>
                <a:lnTo>
                  <a:pt x="100" y="179"/>
                </a:lnTo>
                <a:lnTo>
                  <a:pt x="111" y="288"/>
                </a:lnTo>
                <a:lnTo>
                  <a:pt x="114" y="39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71" name="Freeform 32">
            <a:extLst>
              <a:ext uri="{FF2B5EF4-FFF2-40B4-BE49-F238E27FC236}">
                <a16:creationId xmlns:a16="http://schemas.microsoft.com/office/drawing/2014/main" id="{8F6AC0EC-5E9E-C846-AFFB-EF1C92BA977E}"/>
              </a:ext>
            </a:extLst>
          </p:cNvPr>
          <p:cNvSpPr>
            <a:spLocks/>
          </p:cNvSpPr>
          <p:nvPr/>
        </p:nvSpPr>
        <p:spPr bwMode="auto">
          <a:xfrm>
            <a:off x="10984260" y="3072284"/>
            <a:ext cx="11113" cy="14288"/>
          </a:xfrm>
          <a:custGeom>
            <a:avLst/>
            <a:gdLst>
              <a:gd name="T0" fmla="*/ 0 w 72"/>
              <a:gd name="T1" fmla="*/ 0 h 95"/>
              <a:gd name="T2" fmla="*/ 0 w 72"/>
              <a:gd name="T3" fmla="*/ 0 h 95"/>
              <a:gd name="T4" fmla="*/ 0 w 72"/>
              <a:gd name="T5" fmla="*/ 0 h 95"/>
              <a:gd name="T6" fmla="*/ 0 w 72"/>
              <a:gd name="T7" fmla="*/ 0 h 95"/>
              <a:gd name="T8" fmla="*/ 0 w 72"/>
              <a:gd name="T9" fmla="*/ 0 h 95"/>
              <a:gd name="T10" fmla="*/ 0 w 72"/>
              <a:gd name="T11" fmla="*/ 0 h 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95">
                <a:moveTo>
                  <a:pt x="0" y="3"/>
                </a:moveTo>
                <a:lnTo>
                  <a:pt x="23" y="0"/>
                </a:lnTo>
                <a:lnTo>
                  <a:pt x="36" y="4"/>
                </a:lnTo>
                <a:lnTo>
                  <a:pt x="47" y="30"/>
                </a:lnTo>
                <a:lnTo>
                  <a:pt x="54" y="65"/>
                </a:lnTo>
                <a:lnTo>
                  <a:pt x="72" y="9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72" name="Freeform 33">
            <a:extLst>
              <a:ext uri="{FF2B5EF4-FFF2-40B4-BE49-F238E27FC236}">
                <a16:creationId xmlns:a16="http://schemas.microsoft.com/office/drawing/2014/main" id="{3B815A1E-6190-BB4E-9D76-181090A8043C}"/>
              </a:ext>
            </a:extLst>
          </p:cNvPr>
          <p:cNvSpPr>
            <a:spLocks/>
          </p:cNvSpPr>
          <p:nvPr/>
        </p:nvSpPr>
        <p:spPr bwMode="auto">
          <a:xfrm>
            <a:off x="11150947" y="3167534"/>
            <a:ext cx="36513" cy="3175"/>
          </a:xfrm>
          <a:custGeom>
            <a:avLst/>
            <a:gdLst>
              <a:gd name="T0" fmla="*/ 0 w 225"/>
              <a:gd name="T1" fmla="*/ 0 h 18"/>
              <a:gd name="T2" fmla="*/ 0 w 225"/>
              <a:gd name="T3" fmla="*/ 0 h 18"/>
              <a:gd name="T4" fmla="*/ 0 w 225"/>
              <a:gd name="T5" fmla="*/ 0 h 18"/>
              <a:gd name="T6" fmla="*/ 0 w 225"/>
              <a:gd name="T7" fmla="*/ 0 h 18"/>
              <a:gd name="T8" fmla="*/ 0 w 225"/>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18">
                <a:moveTo>
                  <a:pt x="225" y="18"/>
                </a:moveTo>
                <a:lnTo>
                  <a:pt x="171" y="0"/>
                </a:lnTo>
                <a:lnTo>
                  <a:pt x="117" y="1"/>
                </a:lnTo>
                <a:lnTo>
                  <a:pt x="60" y="7"/>
                </a:lnTo>
                <a:lnTo>
                  <a:pt x="0" y="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73" name="Freeform 34">
            <a:extLst>
              <a:ext uri="{FF2B5EF4-FFF2-40B4-BE49-F238E27FC236}">
                <a16:creationId xmlns:a16="http://schemas.microsoft.com/office/drawing/2014/main" id="{BDE94BCB-20B0-854A-9E88-797F0C7475D6}"/>
              </a:ext>
            </a:extLst>
          </p:cNvPr>
          <p:cNvSpPr>
            <a:spLocks/>
          </p:cNvSpPr>
          <p:nvPr/>
        </p:nvSpPr>
        <p:spPr bwMode="auto">
          <a:xfrm>
            <a:off x="11006485" y="3199284"/>
            <a:ext cx="28575" cy="17463"/>
          </a:xfrm>
          <a:custGeom>
            <a:avLst/>
            <a:gdLst>
              <a:gd name="T0" fmla="*/ 0 w 174"/>
              <a:gd name="T1" fmla="*/ 0 h 113"/>
              <a:gd name="T2" fmla="*/ 0 w 174"/>
              <a:gd name="T3" fmla="*/ 0 h 113"/>
              <a:gd name="T4" fmla="*/ 0 w 174"/>
              <a:gd name="T5" fmla="*/ 0 h 113"/>
              <a:gd name="T6" fmla="*/ 0 w 174"/>
              <a:gd name="T7" fmla="*/ 0 h 113"/>
              <a:gd name="T8" fmla="*/ 0 w 174"/>
              <a:gd name="T9" fmla="*/ 0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113">
                <a:moveTo>
                  <a:pt x="0" y="113"/>
                </a:moveTo>
                <a:lnTo>
                  <a:pt x="34" y="68"/>
                </a:lnTo>
                <a:lnTo>
                  <a:pt x="75" y="30"/>
                </a:lnTo>
                <a:lnTo>
                  <a:pt x="122" y="4"/>
                </a:lnTo>
                <a:lnTo>
                  <a:pt x="174"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74" name="Freeform 35">
            <a:extLst>
              <a:ext uri="{FF2B5EF4-FFF2-40B4-BE49-F238E27FC236}">
                <a16:creationId xmlns:a16="http://schemas.microsoft.com/office/drawing/2014/main" id="{BE7CF33C-4772-3E4C-BF79-AFDCC9A29E94}"/>
              </a:ext>
            </a:extLst>
          </p:cNvPr>
          <p:cNvSpPr>
            <a:spLocks/>
          </p:cNvSpPr>
          <p:nvPr/>
        </p:nvSpPr>
        <p:spPr bwMode="auto">
          <a:xfrm>
            <a:off x="11096972" y="3340571"/>
            <a:ext cx="34925" cy="6350"/>
          </a:xfrm>
          <a:custGeom>
            <a:avLst/>
            <a:gdLst>
              <a:gd name="T0" fmla="*/ 0 w 224"/>
              <a:gd name="T1" fmla="*/ 0 h 40"/>
              <a:gd name="T2" fmla="*/ 0 w 224"/>
              <a:gd name="T3" fmla="*/ 0 h 40"/>
              <a:gd name="T4" fmla="*/ 0 w 224"/>
              <a:gd name="T5" fmla="*/ 0 h 40"/>
              <a:gd name="T6" fmla="*/ 0 w 224"/>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4" h="40">
                <a:moveTo>
                  <a:pt x="224" y="40"/>
                </a:moveTo>
                <a:lnTo>
                  <a:pt x="174" y="10"/>
                </a:lnTo>
                <a:lnTo>
                  <a:pt x="116" y="1"/>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75" name="Freeform 36">
            <a:extLst>
              <a:ext uri="{FF2B5EF4-FFF2-40B4-BE49-F238E27FC236}">
                <a16:creationId xmlns:a16="http://schemas.microsoft.com/office/drawing/2014/main" id="{78E2CFE8-B987-304A-B79D-D058260E98CC}"/>
              </a:ext>
            </a:extLst>
          </p:cNvPr>
          <p:cNvSpPr>
            <a:spLocks/>
          </p:cNvSpPr>
          <p:nvPr/>
        </p:nvSpPr>
        <p:spPr bwMode="auto">
          <a:xfrm>
            <a:off x="10941397" y="3340571"/>
            <a:ext cx="42863" cy="6350"/>
          </a:xfrm>
          <a:custGeom>
            <a:avLst/>
            <a:gdLst>
              <a:gd name="T0" fmla="*/ 0 w 266"/>
              <a:gd name="T1" fmla="*/ 0 h 43"/>
              <a:gd name="T2" fmla="*/ 0 w 266"/>
              <a:gd name="T3" fmla="*/ 0 h 43"/>
              <a:gd name="T4" fmla="*/ 0 w 266"/>
              <a:gd name="T5" fmla="*/ 0 h 43"/>
              <a:gd name="T6" fmla="*/ 0 w 266"/>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6" h="43">
                <a:moveTo>
                  <a:pt x="0" y="43"/>
                </a:moveTo>
                <a:lnTo>
                  <a:pt x="129" y="6"/>
                </a:lnTo>
                <a:lnTo>
                  <a:pt x="197" y="0"/>
                </a:lnTo>
                <a:lnTo>
                  <a:pt x="266" y="2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76" name="Line 37">
            <a:extLst>
              <a:ext uri="{FF2B5EF4-FFF2-40B4-BE49-F238E27FC236}">
                <a16:creationId xmlns:a16="http://schemas.microsoft.com/office/drawing/2014/main" id="{97DEFC45-199F-2545-917B-EABB284DCD95}"/>
              </a:ext>
            </a:extLst>
          </p:cNvPr>
          <p:cNvSpPr>
            <a:spLocks noChangeShapeType="1"/>
          </p:cNvSpPr>
          <p:nvPr/>
        </p:nvSpPr>
        <p:spPr bwMode="auto">
          <a:xfrm flipH="1" flipV="1">
            <a:off x="11060460" y="3521546"/>
            <a:ext cx="23813" cy="63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7" name="Line 38">
            <a:extLst>
              <a:ext uri="{FF2B5EF4-FFF2-40B4-BE49-F238E27FC236}">
                <a16:creationId xmlns:a16="http://schemas.microsoft.com/office/drawing/2014/main" id="{E0FAD864-22FD-E541-950C-A6C0617B387F}"/>
              </a:ext>
            </a:extLst>
          </p:cNvPr>
          <p:cNvSpPr>
            <a:spLocks noChangeShapeType="1"/>
          </p:cNvSpPr>
          <p:nvPr/>
        </p:nvSpPr>
        <p:spPr bwMode="auto">
          <a:xfrm>
            <a:off x="10919172" y="3518371"/>
            <a:ext cx="2540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8" name="Freeform 39">
            <a:extLst>
              <a:ext uri="{FF2B5EF4-FFF2-40B4-BE49-F238E27FC236}">
                <a16:creationId xmlns:a16="http://schemas.microsoft.com/office/drawing/2014/main" id="{B55FD22A-129D-AB48-9C80-ED659959CCB2}"/>
              </a:ext>
            </a:extLst>
          </p:cNvPr>
          <p:cNvSpPr>
            <a:spLocks/>
          </p:cNvSpPr>
          <p:nvPr/>
        </p:nvSpPr>
        <p:spPr bwMode="auto">
          <a:xfrm>
            <a:off x="11057285" y="3715221"/>
            <a:ext cx="20638" cy="7938"/>
          </a:xfrm>
          <a:custGeom>
            <a:avLst/>
            <a:gdLst>
              <a:gd name="T0" fmla="*/ 0 w 134"/>
              <a:gd name="T1" fmla="*/ 0 h 42"/>
              <a:gd name="T2" fmla="*/ 0 w 134"/>
              <a:gd name="T3" fmla="*/ 0 h 42"/>
              <a:gd name="T4" fmla="*/ 0 w 134"/>
              <a:gd name="T5" fmla="*/ 0 h 42"/>
              <a:gd name="T6" fmla="*/ 0 60000 65536"/>
              <a:gd name="T7" fmla="*/ 0 60000 65536"/>
              <a:gd name="T8" fmla="*/ 0 60000 65536"/>
            </a:gdLst>
            <a:ahLst/>
            <a:cxnLst>
              <a:cxn ang="T6">
                <a:pos x="T0" y="T1"/>
              </a:cxn>
              <a:cxn ang="T7">
                <a:pos x="T2" y="T3"/>
              </a:cxn>
              <a:cxn ang="T8">
                <a:pos x="T4" y="T5"/>
              </a:cxn>
            </a:cxnLst>
            <a:rect l="0" t="0" r="r" b="b"/>
            <a:pathLst>
              <a:path w="134" h="42">
                <a:moveTo>
                  <a:pt x="134" y="0"/>
                </a:moveTo>
                <a:lnTo>
                  <a:pt x="71" y="32"/>
                </a:lnTo>
                <a:lnTo>
                  <a:pt x="0" y="4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79" name="Freeform 40">
            <a:extLst>
              <a:ext uri="{FF2B5EF4-FFF2-40B4-BE49-F238E27FC236}">
                <a16:creationId xmlns:a16="http://schemas.microsoft.com/office/drawing/2014/main" id="{888ED8A6-94FC-AB4F-8070-3545F27AE8AD}"/>
              </a:ext>
            </a:extLst>
          </p:cNvPr>
          <p:cNvSpPr>
            <a:spLocks/>
          </p:cNvSpPr>
          <p:nvPr/>
        </p:nvSpPr>
        <p:spPr bwMode="auto">
          <a:xfrm>
            <a:off x="10887422" y="3719984"/>
            <a:ext cx="39688" cy="17463"/>
          </a:xfrm>
          <a:custGeom>
            <a:avLst/>
            <a:gdLst>
              <a:gd name="T0" fmla="*/ 0 w 247"/>
              <a:gd name="T1" fmla="*/ 0 h 113"/>
              <a:gd name="T2" fmla="*/ 0 w 247"/>
              <a:gd name="T3" fmla="*/ 0 h 113"/>
              <a:gd name="T4" fmla="*/ 0 w 247"/>
              <a:gd name="T5" fmla="*/ 0 h 113"/>
              <a:gd name="T6" fmla="*/ 0 w 247"/>
              <a:gd name="T7" fmla="*/ 0 h 113"/>
              <a:gd name="T8" fmla="*/ 0 w 247"/>
              <a:gd name="T9" fmla="*/ 0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13">
                <a:moveTo>
                  <a:pt x="0" y="0"/>
                </a:moveTo>
                <a:lnTo>
                  <a:pt x="64" y="25"/>
                </a:lnTo>
                <a:lnTo>
                  <a:pt x="123" y="60"/>
                </a:lnTo>
                <a:lnTo>
                  <a:pt x="182" y="94"/>
                </a:lnTo>
                <a:lnTo>
                  <a:pt x="247" y="11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80" name="Freeform 41">
            <a:extLst>
              <a:ext uri="{FF2B5EF4-FFF2-40B4-BE49-F238E27FC236}">
                <a16:creationId xmlns:a16="http://schemas.microsoft.com/office/drawing/2014/main" id="{93B9511E-DCA3-9544-BC14-2426F05802C8}"/>
              </a:ext>
            </a:extLst>
          </p:cNvPr>
          <p:cNvSpPr>
            <a:spLocks/>
          </p:cNvSpPr>
          <p:nvPr/>
        </p:nvSpPr>
        <p:spPr bwMode="auto">
          <a:xfrm>
            <a:off x="10898535" y="3867621"/>
            <a:ext cx="31750" cy="17463"/>
          </a:xfrm>
          <a:custGeom>
            <a:avLst/>
            <a:gdLst>
              <a:gd name="T0" fmla="*/ 0 w 204"/>
              <a:gd name="T1" fmla="*/ 0 h 112"/>
              <a:gd name="T2" fmla="*/ 0 w 204"/>
              <a:gd name="T3" fmla="*/ 0 h 112"/>
              <a:gd name="T4" fmla="*/ 0 w 204"/>
              <a:gd name="T5" fmla="*/ 0 h 112"/>
              <a:gd name="T6" fmla="*/ 0 w 204"/>
              <a:gd name="T7" fmla="*/ 0 h 112"/>
              <a:gd name="T8" fmla="*/ 0 w 204"/>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 h="112">
                <a:moveTo>
                  <a:pt x="0" y="0"/>
                </a:moveTo>
                <a:lnTo>
                  <a:pt x="49" y="30"/>
                </a:lnTo>
                <a:lnTo>
                  <a:pt x="102" y="52"/>
                </a:lnTo>
                <a:lnTo>
                  <a:pt x="155" y="76"/>
                </a:lnTo>
                <a:lnTo>
                  <a:pt x="204" y="11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81" name="Freeform 42">
            <a:extLst>
              <a:ext uri="{FF2B5EF4-FFF2-40B4-BE49-F238E27FC236}">
                <a16:creationId xmlns:a16="http://schemas.microsoft.com/office/drawing/2014/main" id="{8EB8E609-9717-1E4A-90BB-F550F7AAD5DC}"/>
              </a:ext>
            </a:extLst>
          </p:cNvPr>
          <p:cNvSpPr>
            <a:spLocks/>
          </p:cNvSpPr>
          <p:nvPr/>
        </p:nvSpPr>
        <p:spPr bwMode="auto">
          <a:xfrm>
            <a:off x="11046172" y="4162896"/>
            <a:ext cx="26988" cy="28575"/>
          </a:xfrm>
          <a:custGeom>
            <a:avLst/>
            <a:gdLst>
              <a:gd name="T0" fmla="*/ 0 w 166"/>
              <a:gd name="T1" fmla="*/ 0 h 175"/>
              <a:gd name="T2" fmla="*/ 0 w 166"/>
              <a:gd name="T3" fmla="*/ 0 h 175"/>
              <a:gd name="T4" fmla="*/ 0 w 166"/>
              <a:gd name="T5" fmla="*/ 0 h 175"/>
              <a:gd name="T6" fmla="*/ 0 w 166"/>
              <a:gd name="T7" fmla="*/ 0 h 175"/>
              <a:gd name="T8" fmla="*/ 0 w 166"/>
              <a:gd name="T9" fmla="*/ 0 h 175"/>
              <a:gd name="T10" fmla="*/ 0 w 166"/>
              <a:gd name="T11" fmla="*/ 0 h 1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75">
                <a:moveTo>
                  <a:pt x="164" y="175"/>
                </a:moveTo>
                <a:lnTo>
                  <a:pt x="166" y="139"/>
                </a:lnTo>
                <a:lnTo>
                  <a:pt x="159" y="105"/>
                </a:lnTo>
                <a:lnTo>
                  <a:pt x="123" y="53"/>
                </a:lnTo>
                <a:lnTo>
                  <a:pt x="67" y="17"/>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82" name="Freeform 43">
            <a:extLst>
              <a:ext uri="{FF2B5EF4-FFF2-40B4-BE49-F238E27FC236}">
                <a16:creationId xmlns:a16="http://schemas.microsoft.com/office/drawing/2014/main" id="{627320E9-C7E2-0049-ACAF-7C2A1DA7D67F}"/>
              </a:ext>
            </a:extLst>
          </p:cNvPr>
          <p:cNvSpPr>
            <a:spLocks/>
          </p:cNvSpPr>
          <p:nvPr/>
        </p:nvSpPr>
        <p:spPr bwMode="auto">
          <a:xfrm>
            <a:off x="10882660" y="4050184"/>
            <a:ext cx="30163" cy="3175"/>
          </a:xfrm>
          <a:custGeom>
            <a:avLst/>
            <a:gdLst>
              <a:gd name="T0" fmla="*/ 0 w 184"/>
              <a:gd name="T1" fmla="*/ 0 h 21"/>
              <a:gd name="T2" fmla="*/ 0 w 184"/>
              <a:gd name="T3" fmla="*/ 0 h 21"/>
              <a:gd name="T4" fmla="*/ 0 w 184"/>
              <a:gd name="T5" fmla="*/ 0 h 21"/>
              <a:gd name="T6" fmla="*/ 0 w 184"/>
              <a:gd name="T7" fmla="*/ 0 h 21"/>
              <a:gd name="T8" fmla="*/ 0 w 184"/>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21">
                <a:moveTo>
                  <a:pt x="0" y="0"/>
                </a:moveTo>
                <a:lnTo>
                  <a:pt x="46" y="1"/>
                </a:lnTo>
                <a:lnTo>
                  <a:pt x="92" y="11"/>
                </a:lnTo>
                <a:lnTo>
                  <a:pt x="138" y="21"/>
                </a:lnTo>
                <a:lnTo>
                  <a:pt x="184"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83" name="Freeform 44">
            <a:extLst>
              <a:ext uri="{FF2B5EF4-FFF2-40B4-BE49-F238E27FC236}">
                <a16:creationId xmlns:a16="http://schemas.microsoft.com/office/drawing/2014/main" id="{28544449-A879-5540-9872-2A58B0AB8955}"/>
              </a:ext>
            </a:extLst>
          </p:cNvPr>
          <p:cNvSpPr>
            <a:spLocks/>
          </p:cNvSpPr>
          <p:nvPr/>
        </p:nvSpPr>
        <p:spPr bwMode="auto">
          <a:xfrm>
            <a:off x="10779472" y="4224809"/>
            <a:ext cx="42863" cy="15875"/>
          </a:xfrm>
          <a:custGeom>
            <a:avLst/>
            <a:gdLst>
              <a:gd name="T0" fmla="*/ 0 w 266"/>
              <a:gd name="T1" fmla="*/ 0 h 102"/>
              <a:gd name="T2" fmla="*/ 0 w 266"/>
              <a:gd name="T3" fmla="*/ 0 h 102"/>
              <a:gd name="T4" fmla="*/ 0 w 266"/>
              <a:gd name="T5" fmla="*/ 0 h 102"/>
              <a:gd name="T6" fmla="*/ 0 w 266"/>
              <a:gd name="T7" fmla="*/ 0 h 102"/>
              <a:gd name="T8" fmla="*/ 0 w 266"/>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102">
                <a:moveTo>
                  <a:pt x="0" y="0"/>
                </a:moveTo>
                <a:lnTo>
                  <a:pt x="74" y="6"/>
                </a:lnTo>
                <a:lnTo>
                  <a:pt x="145" y="24"/>
                </a:lnTo>
                <a:lnTo>
                  <a:pt x="209" y="56"/>
                </a:lnTo>
                <a:lnTo>
                  <a:pt x="266" y="10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84" name="Freeform 45">
            <a:extLst>
              <a:ext uri="{FF2B5EF4-FFF2-40B4-BE49-F238E27FC236}">
                <a16:creationId xmlns:a16="http://schemas.microsoft.com/office/drawing/2014/main" id="{B386950D-7248-2A48-9CA5-DCCC41A41CE8}"/>
              </a:ext>
            </a:extLst>
          </p:cNvPr>
          <p:cNvSpPr>
            <a:spLocks/>
          </p:cNvSpPr>
          <p:nvPr/>
        </p:nvSpPr>
        <p:spPr bwMode="auto">
          <a:xfrm>
            <a:off x="10592147" y="4340696"/>
            <a:ext cx="87313" cy="3175"/>
          </a:xfrm>
          <a:custGeom>
            <a:avLst/>
            <a:gdLst>
              <a:gd name="T0" fmla="*/ 0 w 555"/>
              <a:gd name="T1" fmla="*/ 0 h 21"/>
              <a:gd name="T2" fmla="*/ 0 w 555"/>
              <a:gd name="T3" fmla="*/ 0 h 21"/>
              <a:gd name="T4" fmla="*/ 0 w 555"/>
              <a:gd name="T5" fmla="*/ 0 h 21"/>
              <a:gd name="T6" fmla="*/ 0 w 555"/>
              <a:gd name="T7" fmla="*/ 0 h 21"/>
              <a:gd name="T8" fmla="*/ 0 w 555"/>
              <a:gd name="T9" fmla="*/ 0 h 21"/>
              <a:gd name="T10" fmla="*/ 0 w 555"/>
              <a:gd name="T11" fmla="*/ 0 h 21"/>
              <a:gd name="T12" fmla="*/ 0 w 555"/>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 h="21">
                <a:moveTo>
                  <a:pt x="0" y="0"/>
                </a:moveTo>
                <a:lnTo>
                  <a:pt x="45" y="3"/>
                </a:lnTo>
                <a:lnTo>
                  <a:pt x="111" y="5"/>
                </a:lnTo>
                <a:lnTo>
                  <a:pt x="279" y="7"/>
                </a:lnTo>
                <a:lnTo>
                  <a:pt x="445" y="11"/>
                </a:lnTo>
                <a:lnTo>
                  <a:pt x="510" y="15"/>
                </a:lnTo>
                <a:lnTo>
                  <a:pt x="555"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85" name="Freeform 46">
            <a:extLst>
              <a:ext uri="{FF2B5EF4-FFF2-40B4-BE49-F238E27FC236}">
                <a16:creationId xmlns:a16="http://schemas.microsoft.com/office/drawing/2014/main" id="{607FF307-9C63-5A40-877A-665811A95A89}"/>
              </a:ext>
            </a:extLst>
          </p:cNvPr>
          <p:cNvSpPr>
            <a:spLocks/>
          </p:cNvSpPr>
          <p:nvPr/>
        </p:nvSpPr>
        <p:spPr bwMode="auto">
          <a:xfrm>
            <a:off x="10768360" y="4440709"/>
            <a:ext cx="14288" cy="42863"/>
          </a:xfrm>
          <a:custGeom>
            <a:avLst/>
            <a:gdLst>
              <a:gd name="T0" fmla="*/ 0 w 96"/>
              <a:gd name="T1" fmla="*/ 0 h 268"/>
              <a:gd name="T2" fmla="*/ 0 w 96"/>
              <a:gd name="T3" fmla="*/ 0 h 268"/>
              <a:gd name="T4" fmla="*/ 0 w 96"/>
              <a:gd name="T5" fmla="*/ 0 h 268"/>
              <a:gd name="T6" fmla="*/ 0 w 96"/>
              <a:gd name="T7" fmla="*/ 0 h 268"/>
              <a:gd name="T8" fmla="*/ 0 w 96"/>
              <a:gd name="T9" fmla="*/ 0 h 268"/>
              <a:gd name="T10" fmla="*/ 0 w 96"/>
              <a:gd name="T11" fmla="*/ 0 h 268"/>
              <a:gd name="T12" fmla="*/ 0 w 96"/>
              <a:gd name="T13" fmla="*/ 0 h 2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268">
                <a:moveTo>
                  <a:pt x="52" y="268"/>
                </a:moveTo>
                <a:lnTo>
                  <a:pt x="86" y="223"/>
                </a:lnTo>
                <a:lnTo>
                  <a:pt x="96" y="170"/>
                </a:lnTo>
                <a:lnTo>
                  <a:pt x="91" y="115"/>
                </a:lnTo>
                <a:lnTo>
                  <a:pt x="73" y="63"/>
                </a:lnTo>
                <a:lnTo>
                  <a:pt x="40" y="25"/>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86" name="Freeform 47">
            <a:extLst>
              <a:ext uri="{FF2B5EF4-FFF2-40B4-BE49-F238E27FC236}">
                <a16:creationId xmlns:a16="http://schemas.microsoft.com/office/drawing/2014/main" id="{54BAED67-7D64-7842-8565-DB74D6EFE037}"/>
              </a:ext>
            </a:extLst>
          </p:cNvPr>
          <p:cNvSpPr>
            <a:spLocks/>
          </p:cNvSpPr>
          <p:nvPr/>
        </p:nvSpPr>
        <p:spPr bwMode="auto">
          <a:xfrm>
            <a:off x="10185747" y="4412134"/>
            <a:ext cx="569913" cy="268288"/>
          </a:xfrm>
          <a:custGeom>
            <a:avLst/>
            <a:gdLst>
              <a:gd name="T0" fmla="*/ 3 w 3584"/>
              <a:gd name="T1" fmla="*/ 0 h 1684"/>
              <a:gd name="T2" fmla="*/ 4 w 3584"/>
              <a:gd name="T3" fmla="*/ 0 h 1684"/>
              <a:gd name="T4" fmla="*/ 4 w 3584"/>
              <a:gd name="T5" fmla="*/ 0 h 1684"/>
              <a:gd name="T6" fmla="*/ 4 w 3584"/>
              <a:gd name="T7" fmla="*/ 1 h 1684"/>
              <a:gd name="T8" fmla="*/ 4 w 3584"/>
              <a:gd name="T9" fmla="*/ 1 h 1684"/>
              <a:gd name="T10" fmla="*/ 3 w 3584"/>
              <a:gd name="T11" fmla="*/ 1 h 1684"/>
              <a:gd name="T12" fmla="*/ 3 w 3584"/>
              <a:gd name="T13" fmla="*/ 1 h 1684"/>
              <a:gd name="T14" fmla="*/ 3 w 3584"/>
              <a:gd name="T15" fmla="*/ 1 h 1684"/>
              <a:gd name="T16" fmla="*/ 3 w 3584"/>
              <a:gd name="T17" fmla="*/ 1 h 1684"/>
              <a:gd name="T18" fmla="*/ 3 w 3584"/>
              <a:gd name="T19" fmla="*/ 1 h 1684"/>
              <a:gd name="T20" fmla="*/ 3 w 3584"/>
              <a:gd name="T21" fmla="*/ 1 h 1684"/>
              <a:gd name="T22" fmla="*/ 2 w 3584"/>
              <a:gd name="T23" fmla="*/ 1 h 1684"/>
              <a:gd name="T24" fmla="*/ 2 w 3584"/>
              <a:gd name="T25" fmla="*/ 1 h 1684"/>
              <a:gd name="T26" fmla="*/ 2 w 3584"/>
              <a:gd name="T27" fmla="*/ 1 h 1684"/>
              <a:gd name="T28" fmla="*/ 2 w 3584"/>
              <a:gd name="T29" fmla="*/ 1 h 1684"/>
              <a:gd name="T30" fmla="*/ 2 w 3584"/>
              <a:gd name="T31" fmla="*/ 1 h 1684"/>
              <a:gd name="T32" fmla="*/ 1 w 3584"/>
              <a:gd name="T33" fmla="*/ 2 h 1684"/>
              <a:gd name="T34" fmla="*/ 1 w 3584"/>
              <a:gd name="T35" fmla="*/ 2 h 1684"/>
              <a:gd name="T36" fmla="*/ 1 w 3584"/>
              <a:gd name="T37" fmla="*/ 2 h 1684"/>
              <a:gd name="T38" fmla="*/ 0 w 3584"/>
              <a:gd name="T39" fmla="*/ 2 h 1684"/>
              <a:gd name="T40" fmla="*/ 0 w 3584"/>
              <a:gd name="T41" fmla="*/ 2 h 1684"/>
              <a:gd name="T42" fmla="*/ 0 w 3584"/>
              <a:gd name="T43" fmla="*/ 2 h 1684"/>
              <a:gd name="T44" fmla="*/ 0 w 3584"/>
              <a:gd name="T45" fmla="*/ 1 h 1684"/>
              <a:gd name="T46" fmla="*/ 0 w 3584"/>
              <a:gd name="T47" fmla="*/ 1 h 1684"/>
              <a:gd name="T48" fmla="*/ 0 w 3584"/>
              <a:gd name="T49" fmla="*/ 1 h 1684"/>
              <a:gd name="T50" fmla="*/ 0 w 3584"/>
              <a:gd name="T51" fmla="*/ 1 h 1684"/>
              <a:gd name="T52" fmla="*/ 1 w 3584"/>
              <a:gd name="T53" fmla="*/ 1 h 1684"/>
              <a:gd name="T54" fmla="*/ 1 w 3584"/>
              <a:gd name="T55" fmla="*/ 1 h 1684"/>
              <a:gd name="T56" fmla="*/ 1 w 3584"/>
              <a:gd name="T57" fmla="*/ 1 h 1684"/>
              <a:gd name="T58" fmla="*/ 1 w 3584"/>
              <a:gd name="T59" fmla="*/ 1 h 1684"/>
              <a:gd name="T60" fmla="*/ 1 w 3584"/>
              <a:gd name="T61" fmla="*/ 1 h 1684"/>
              <a:gd name="T62" fmla="*/ 1 w 3584"/>
              <a:gd name="T63" fmla="*/ 1 h 1684"/>
              <a:gd name="T64" fmla="*/ 2 w 3584"/>
              <a:gd name="T65" fmla="*/ 1 h 1684"/>
              <a:gd name="T66" fmla="*/ 2 w 3584"/>
              <a:gd name="T67" fmla="*/ 1 h 1684"/>
              <a:gd name="T68" fmla="*/ 2 w 3584"/>
              <a:gd name="T69" fmla="*/ 1 h 1684"/>
              <a:gd name="T70" fmla="*/ 2 w 3584"/>
              <a:gd name="T71" fmla="*/ 1 h 1684"/>
              <a:gd name="T72" fmla="*/ 2 w 3584"/>
              <a:gd name="T73" fmla="*/ 1 h 1684"/>
              <a:gd name="T74" fmla="*/ 2 w 3584"/>
              <a:gd name="T75" fmla="*/ 0 h 1684"/>
              <a:gd name="T76" fmla="*/ 3 w 3584"/>
              <a:gd name="T77" fmla="*/ 0 h 1684"/>
              <a:gd name="T78" fmla="*/ 3 w 3584"/>
              <a:gd name="T79" fmla="*/ 0 h 1684"/>
              <a:gd name="T80" fmla="*/ 3 w 3584"/>
              <a:gd name="T81" fmla="*/ 0 h 1684"/>
              <a:gd name="T82" fmla="*/ 3 w 3584"/>
              <a:gd name="T83" fmla="*/ 0 h 1684"/>
              <a:gd name="T84" fmla="*/ 3 w 3584"/>
              <a:gd name="T85" fmla="*/ 0 h 1684"/>
              <a:gd name="T86" fmla="*/ 3 w 3584"/>
              <a:gd name="T87" fmla="*/ 0 h 16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84" h="1684">
                <a:moveTo>
                  <a:pt x="3232" y="28"/>
                </a:moveTo>
                <a:lnTo>
                  <a:pt x="3335" y="82"/>
                </a:lnTo>
                <a:lnTo>
                  <a:pt x="3429" y="149"/>
                </a:lnTo>
                <a:lnTo>
                  <a:pt x="3506" y="224"/>
                </a:lnTo>
                <a:lnTo>
                  <a:pt x="3560" y="306"/>
                </a:lnTo>
                <a:lnTo>
                  <a:pt x="3584" y="391"/>
                </a:lnTo>
                <a:lnTo>
                  <a:pt x="3571" y="477"/>
                </a:lnTo>
                <a:lnTo>
                  <a:pt x="3549" y="520"/>
                </a:lnTo>
                <a:lnTo>
                  <a:pt x="3514" y="561"/>
                </a:lnTo>
                <a:lnTo>
                  <a:pt x="3468" y="602"/>
                </a:lnTo>
                <a:lnTo>
                  <a:pt x="3407" y="641"/>
                </a:lnTo>
                <a:lnTo>
                  <a:pt x="3264" y="718"/>
                </a:lnTo>
                <a:lnTo>
                  <a:pt x="3103" y="788"/>
                </a:lnTo>
                <a:lnTo>
                  <a:pt x="3022" y="813"/>
                </a:lnTo>
                <a:lnTo>
                  <a:pt x="2942" y="828"/>
                </a:lnTo>
                <a:lnTo>
                  <a:pt x="2865" y="830"/>
                </a:lnTo>
                <a:lnTo>
                  <a:pt x="2795" y="816"/>
                </a:lnTo>
                <a:lnTo>
                  <a:pt x="2759" y="805"/>
                </a:lnTo>
                <a:lnTo>
                  <a:pt x="2709" y="793"/>
                </a:lnTo>
                <a:lnTo>
                  <a:pt x="2592" y="774"/>
                </a:lnTo>
                <a:lnTo>
                  <a:pt x="2534" y="772"/>
                </a:lnTo>
                <a:lnTo>
                  <a:pt x="2483" y="776"/>
                </a:lnTo>
                <a:lnTo>
                  <a:pt x="2441" y="790"/>
                </a:lnTo>
                <a:lnTo>
                  <a:pt x="2416" y="816"/>
                </a:lnTo>
                <a:lnTo>
                  <a:pt x="2372" y="891"/>
                </a:lnTo>
                <a:lnTo>
                  <a:pt x="2323" y="958"/>
                </a:lnTo>
                <a:lnTo>
                  <a:pt x="2267" y="1017"/>
                </a:lnTo>
                <a:lnTo>
                  <a:pt x="2207" y="1069"/>
                </a:lnTo>
                <a:lnTo>
                  <a:pt x="2074" y="1158"/>
                </a:lnTo>
                <a:lnTo>
                  <a:pt x="1930" y="1228"/>
                </a:lnTo>
                <a:lnTo>
                  <a:pt x="1632" y="1341"/>
                </a:lnTo>
                <a:lnTo>
                  <a:pt x="1493" y="1396"/>
                </a:lnTo>
                <a:lnTo>
                  <a:pt x="1366" y="1458"/>
                </a:lnTo>
                <a:lnTo>
                  <a:pt x="1241" y="1521"/>
                </a:lnTo>
                <a:lnTo>
                  <a:pt x="1098" y="1576"/>
                </a:lnTo>
                <a:lnTo>
                  <a:pt x="941" y="1623"/>
                </a:lnTo>
                <a:lnTo>
                  <a:pt x="776" y="1658"/>
                </a:lnTo>
                <a:lnTo>
                  <a:pt x="611" y="1680"/>
                </a:lnTo>
                <a:lnTo>
                  <a:pt x="451" y="1684"/>
                </a:lnTo>
                <a:lnTo>
                  <a:pt x="302" y="1670"/>
                </a:lnTo>
                <a:lnTo>
                  <a:pt x="170" y="1633"/>
                </a:lnTo>
                <a:lnTo>
                  <a:pt x="95" y="1589"/>
                </a:lnTo>
                <a:lnTo>
                  <a:pt x="42" y="1529"/>
                </a:lnTo>
                <a:lnTo>
                  <a:pt x="10" y="1457"/>
                </a:lnTo>
                <a:lnTo>
                  <a:pt x="0" y="1378"/>
                </a:lnTo>
                <a:lnTo>
                  <a:pt x="11" y="1296"/>
                </a:lnTo>
                <a:lnTo>
                  <a:pt x="43" y="1216"/>
                </a:lnTo>
                <a:lnTo>
                  <a:pt x="96" y="1143"/>
                </a:lnTo>
                <a:lnTo>
                  <a:pt x="170" y="1079"/>
                </a:lnTo>
                <a:lnTo>
                  <a:pt x="256" y="1043"/>
                </a:lnTo>
                <a:lnTo>
                  <a:pt x="347" y="1035"/>
                </a:lnTo>
                <a:lnTo>
                  <a:pt x="441" y="1048"/>
                </a:lnTo>
                <a:lnTo>
                  <a:pt x="538" y="1072"/>
                </a:lnTo>
                <a:lnTo>
                  <a:pt x="634" y="1095"/>
                </a:lnTo>
                <a:lnTo>
                  <a:pt x="727" y="1111"/>
                </a:lnTo>
                <a:lnTo>
                  <a:pt x="816" y="1109"/>
                </a:lnTo>
                <a:lnTo>
                  <a:pt x="899" y="1079"/>
                </a:lnTo>
                <a:lnTo>
                  <a:pt x="983" y="1019"/>
                </a:lnTo>
                <a:lnTo>
                  <a:pt x="1045" y="958"/>
                </a:lnTo>
                <a:lnTo>
                  <a:pt x="1138" y="847"/>
                </a:lnTo>
                <a:lnTo>
                  <a:pt x="1188" y="804"/>
                </a:lnTo>
                <a:lnTo>
                  <a:pt x="1251" y="772"/>
                </a:lnTo>
                <a:lnTo>
                  <a:pt x="1337" y="756"/>
                </a:lnTo>
                <a:lnTo>
                  <a:pt x="1391" y="755"/>
                </a:lnTo>
                <a:lnTo>
                  <a:pt x="1453" y="758"/>
                </a:lnTo>
                <a:lnTo>
                  <a:pt x="1639" y="784"/>
                </a:lnTo>
                <a:lnTo>
                  <a:pt x="1735" y="792"/>
                </a:lnTo>
                <a:lnTo>
                  <a:pt x="1832" y="787"/>
                </a:lnTo>
                <a:lnTo>
                  <a:pt x="1882" y="769"/>
                </a:lnTo>
                <a:lnTo>
                  <a:pt x="1921" y="733"/>
                </a:lnTo>
                <a:lnTo>
                  <a:pt x="1952" y="686"/>
                </a:lnTo>
                <a:lnTo>
                  <a:pt x="1979" y="632"/>
                </a:lnTo>
                <a:lnTo>
                  <a:pt x="2030" y="521"/>
                </a:lnTo>
                <a:lnTo>
                  <a:pt x="2058" y="473"/>
                </a:lnTo>
                <a:lnTo>
                  <a:pt x="2095" y="437"/>
                </a:lnTo>
                <a:lnTo>
                  <a:pt x="2200" y="368"/>
                </a:lnTo>
                <a:lnTo>
                  <a:pt x="2330" y="295"/>
                </a:lnTo>
                <a:lnTo>
                  <a:pt x="2475" y="222"/>
                </a:lnTo>
                <a:lnTo>
                  <a:pt x="2631" y="152"/>
                </a:lnTo>
                <a:lnTo>
                  <a:pt x="2788" y="92"/>
                </a:lnTo>
                <a:lnTo>
                  <a:pt x="2940" y="43"/>
                </a:lnTo>
                <a:lnTo>
                  <a:pt x="3082" y="10"/>
                </a:lnTo>
                <a:lnTo>
                  <a:pt x="3204" y="0"/>
                </a:lnTo>
                <a:lnTo>
                  <a:pt x="3186" y="2"/>
                </a:lnTo>
                <a:lnTo>
                  <a:pt x="3176" y="10"/>
                </a:lnTo>
                <a:lnTo>
                  <a:pt x="3175" y="30"/>
                </a:lnTo>
                <a:lnTo>
                  <a:pt x="3196" y="42"/>
                </a:lnTo>
                <a:lnTo>
                  <a:pt x="3212" y="39"/>
                </a:lnTo>
                <a:lnTo>
                  <a:pt x="3232" y="28"/>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7" name="Freeform 48">
            <a:extLst>
              <a:ext uri="{FF2B5EF4-FFF2-40B4-BE49-F238E27FC236}">
                <a16:creationId xmlns:a16="http://schemas.microsoft.com/office/drawing/2014/main" id="{30503E4C-AEA9-404B-8135-169AB36C71F9}"/>
              </a:ext>
            </a:extLst>
          </p:cNvPr>
          <p:cNvSpPr>
            <a:spLocks/>
          </p:cNvSpPr>
          <p:nvPr/>
        </p:nvSpPr>
        <p:spPr bwMode="auto">
          <a:xfrm>
            <a:off x="10533410" y="4529609"/>
            <a:ext cx="25400" cy="33338"/>
          </a:xfrm>
          <a:custGeom>
            <a:avLst/>
            <a:gdLst>
              <a:gd name="T0" fmla="*/ 0 w 155"/>
              <a:gd name="T1" fmla="*/ 0 h 204"/>
              <a:gd name="T2" fmla="*/ 0 w 155"/>
              <a:gd name="T3" fmla="*/ 0 h 204"/>
              <a:gd name="T4" fmla="*/ 0 w 155"/>
              <a:gd name="T5" fmla="*/ 0 h 204"/>
              <a:gd name="T6" fmla="*/ 0 w 155"/>
              <a:gd name="T7" fmla="*/ 0 h 204"/>
              <a:gd name="T8" fmla="*/ 0 w 155"/>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 h="204">
                <a:moveTo>
                  <a:pt x="155" y="204"/>
                </a:moveTo>
                <a:lnTo>
                  <a:pt x="138" y="139"/>
                </a:lnTo>
                <a:lnTo>
                  <a:pt x="105" y="83"/>
                </a:lnTo>
                <a:lnTo>
                  <a:pt x="57" y="36"/>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88" name="Freeform 49">
            <a:extLst>
              <a:ext uri="{FF2B5EF4-FFF2-40B4-BE49-F238E27FC236}">
                <a16:creationId xmlns:a16="http://schemas.microsoft.com/office/drawing/2014/main" id="{8239D9F3-E36E-DB49-AAFF-1471ABF4863F}"/>
              </a:ext>
            </a:extLst>
          </p:cNvPr>
          <p:cNvSpPr>
            <a:spLocks/>
          </p:cNvSpPr>
          <p:nvPr/>
        </p:nvSpPr>
        <p:spPr bwMode="auto">
          <a:xfrm>
            <a:off x="10417522" y="4434359"/>
            <a:ext cx="44450" cy="31750"/>
          </a:xfrm>
          <a:custGeom>
            <a:avLst/>
            <a:gdLst>
              <a:gd name="T0" fmla="*/ 0 w 286"/>
              <a:gd name="T1" fmla="*/ 0 h 205"/>
              <a:gd name="T2" fmla="*/ 0 w 286"/>
              <a:gd name="T3" fmla="*/ 0 h 205"/>
              <a:gd name="T4" fmla="*/ 0 w 286"/>
              <a:gd name="T5" fmla="*/ 0 h 205"/>
              <a:gd name="T6" fmla="*/ 0 w 286"/>
              <a:gd name="T7" fmla="*/ 0 h 205"/>
              <a:gd name="T8" fmla="*/ 0 w 286"/>
              <a:gd name="T9" fmla="*/ 0 h 205"/>
              <a:gd name="T10" fmla="*/ 0 w 286"/>
              <a:gd name="T11" fmla="*/ 0 h 205"/>
              <a:gd name="T12" fmla="*/ 0 w 286"/>
              <a:gd name="T13" fmla="*/ 0 h 205"/>
              <a:gd name="T14" fmla="*/ 0 w 286"/>
              <a:gd name="T15" fmla="*/ 0 h 205"/>
              <a:gd name="T16" fmla="*/ 0 w 286"/>
              <a:gd name="T17" fmla="*/ 0 h 205"/>
              <a:gd name="T18" fmla="*/ 0 w 286"/>
              <a:gd name="T19" fmla="*/ 0 h 205"/>
              <a:gd name="T20" fmla="*/ 0 w 286"/>
              <a:gd name="T21" fmla="*/ 0 h 2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6" h="205">
                <a:moveTo>
                  <a:pt x="283" y="205"/>
                </a:moveTo>
                <a:lnTo>
                  <a:pt x="286" y="203"/>
                </a:lnTo>
                <a:lnTo>
                  <a:pt x="279" y="198"/>
                </a:lnTo>
                <a:lnTo>
                  <a:pt x="248" y="175"/>
                </a:lnTo>
                <a:lnTo>
                  <a:pt x="200" y="143"/>
                </a:lnTo>
                <a:lnTo>
                  <a:pt x="143" y="106"/>
                </a:lnTo>
                <a:lnTo>
                  <a:pt x="85" y="69"/>
                </a:lnTo>
                <a:lnTo>
                  <a:pt x="37" y="36"/>
                </a:lnTo>
                <a:lnTo>
                  <a:pt x="6" y="12"/>
                </a:lnTo>
                <a:lnTo>
                  <a:pt x="0" y="4"/>
                </a:lnTo>
                <a:lnTo>
                  <a:pt x="1"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89" name="Freeform 50">
            <a:extLst>
              <a:ext uri="{FF2B5EF4-FFF2-40B4-BE49-F238E27FC236}">
                <a16:creationId xmlns:a16="http://schemas.microsoft.com/office/drawing/2014/main" id="{C67F9FAE-19B1-D84E-A15D-42600583DF52}"/>
              </a:ext>
            </a:extLst>
          </p:cNvPr>
          <p:cNvSpPr>
            <a:spLocks/>
          </p:cNvSpPr>
          <p:nvPr/>
        </p:nvSpPr>
        <p:spPr bwMode="auto">
          <a:xfrm>
            <a:off x="10355610" y="4581996"/>
            <a:ext cx="39688" cy="60325"/>
          </a:xfrm>
          <a:custGeom>
            <a:avLst/>
            <a:gdLst>
              <a:gd name="T0" fmla="*/ 0 w 248"/>
              <a:gd name="T1" fmla="*/ 0 h 379"/>
              <a:gd name="T2" fmla="*/ 0 w 248"/>
              <a:gd name="T3" fmla="*/ 0 h 379"/>
              <a:gd name="T4" fmla="*/ 0 w 248"/>
              <a:gd name="T5" fmla="*/ 0 h 379"/>
              <a:gd name="T6" fmla="*/ 0 w 248"/>
              <a:gd name="T7" fmla="*/ 0 h 379"/>
              <a:gd name="T8" fmla="*/ 0 w 248"/>
              <a:gd name="T9" fmla="*/ 0 h 379"/>
              <a:gd name="T10" fmla="*/ 0 w 248"/>
              <a:gd name="T11" fmla="*/ 0 h 379"/>
              <a:gd name="T12" fmla="*/ 0 w 248"/>
              <a:gd name="T13" fmla="*/ 0 h 379"/>
              <a:gd name="T14" fmla="*/ 0 w 248"/>
              <a:gd name="T15" fmla="*/ 0 h 379"/>
              <a:gd name="T16" fmla="*/ 0 w 248"/>
              <a:gd name="T17" fmla="*/ 0 h 3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 h="379">
                <a:moveTo>
                  <a:pt x="0" y="0"/>
                </a:moveTo>
                <a:lnTo>
                  <a:pt x="10" y="0"/>
                </a:lnTo>
                <a:lnTo>
                  <a:pt x="32" y="17"/>
                </a:lnTo>
                <a:lnTo>
                  <a:pt x="61" y="49"/>
                </a:lnTo>
                <a:lnTo>
                  <a:pt x="97" y="94"/>
                </a:lnTo>
                <a:lnTo>
                  <a:pt x="136" y="149"/>
                </a:lnTo>
                <a:lnTo>
                  <a:pt x="176" y="217"/>
                </a:lnTo>
                <a:lnTo>
                  <a:pt x="214" y="294"/>
                </a:lnTo>
                <a:lnTo>
                  <a:pt x="248" y="37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90" name="Freeform 51">
            <a:extLst>
              <a:ext uri="{FF2B5EF4-FFF2-40B4-BE49-F238E27FC236}">
                <a16:creationId xmlns:a16="http://schemas.microsoft.com/office/drawing/2014/main" id="{696F92E6-A0FE-9E45-9DDC-C600DD153DE3}"/>
              </a:ext>
            </a:extLst>
          </p:cNvPr>
          <p:cNvSpPr>
            <a:spLocks/>
          </p:cNvSpPr>
          <p:nvPr/>
        </p:nvSpPr>
        <p:spPr bwMode="auto">
          <a:xfrm>
            <a:off x="11066810" y="4042246"/>
            <a:ext cx="17463" cy="14288"/>
          </a:xfrm>
          <a:custGeom>
            <a:avLst/>
            <a:gdLst>
              <a:gd name="T0" fmla="*/ 0 w 113"/>
              <a:gd name="T1" fmla="*/ 0 h 92"/>
              <a:gd name="T2" fmla="*/ 0 w 113"/>
              <a:gd name="T3" fmla="*/ 0 h 92"/>
              <a:gd name="T4" fmla="*/ 0 w 113"/>
              <a:gd name="T5" fmla="*/ 0 h 92"/>
              <a:gd name="T6" fmla="*/ 0 60000 65536"/>
              <a:gd name="T7" fmla="*/ 0 60000 65536"/>
              <a:gd name="T8" fmla="*/ 0 60000 65536"/>
            </a:gdLst>
            <a:ahLst/>
            <a:cxnLst>
              <a:cxn ang="T6">
                <a:pos x="T0" y="T1"/>
              </a:cxn>
              <a:cxn ang="T7">
                <a:pos x="T2" y="T3"/>
              </a:cxn>
              <a:cxn ang="T8">
                <a:pos x="T4" y="T5"/>
              </a:cxn>
            </a:cxnLst>
            <a:rect l="0" t="0" r="r" b="b"/>
            <a:pathLst>
              <a:path w="113" h="92">
                <a:moveTo>
                  <a:pt x="113" y="92"/>
                </a:moveTo>
                <a:lnTo>
                  <a:pt x="60" y="31"/>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91" name="Freeform 52">
            <a:extLst>
              <a:ext uri="{FF2B5EF4-FFF2-40B4-BE49-F238E27FC236}">
                <a16:creationId xmlns:a16="http://schemas.microsoft.com/office/drawing/2014/main" id="{C740AEB1-9E76-2B4F-86FF-A8E55D725B61}"/>
              </a:ext>
            </a:extLst>
          </p:cNvPr>
          <p:cNvSpPr>
            <a:spLocks/>
          </p:cNvSpPr>
          <p:nvPr/>
        </p:nvSpPr>
        <p:spPr bwMode="auto">
          <a:xfrm>
            <a:off x="9590435" y="2975446"/>
            <a:ext cx="1401763" cy="276225"/>
          </a:xfrm>
          <a:custGeom>
            <a:avLst/>
            <a:gdLst>
              <a:gd name="T0" fmla="*/ 9 w 8837"/>
              <a:gd name="T1" fmla="*/ 0 h 1733"/>
              <a:gd name="T2" fmla="*/ 9 w 8837"/>
              <a:gd name="T3" fmla="*/ 0 h 1733"/>
              <a:gd name="T4" fmla="*/ 9 w 8837"/>
              <a:gd name="T5" fmla="*/ 0 h 1733"/>
              <a:gd name="T6" fmla="*/ 8 w 8837"/>
              <a:gd name="T7" fmla="*/ 0 h 1733"/>
              <a:gd name="T8" fmla="*/ 8 w 8837"/>
              <a:gd name="T9" fmla="*/ 0 h 1733"/>
              <a:gd name="T10" fmla="*/ 8 w 8837"/>
              <a:gd name="T11" fmla="*/ 0 h 1733"/>
              <a:gd name="T12" fmla="*/ 8 w 8837"/>
              <a:gd name="T13" fmla="*/ 1 h 1733"/>
              <a:gd name="T14" fmla="*/ 8 w 8837"/>
              <a:gd name="T15" fmla="*/ 1 h 1733"/>
              <a:gd name="T16" fmla="*/ 8 w 8837"/>
              <a:gd name="T17" fmla="*/ 1 h 1733"/>
              <a:gd name="T18" fmla="*/ 8 w 8837"/>
              <a:gd name="T19" fmla="*/ 1 h 1733"/>
              <a:gd name="T20" fmla="*/ 7 w 8837"/>
              <a:gd name="T21" fmla="*/ 1 h 1733"/>
              <a:gd name="T22" fmla="*/ 7 w 8837"/>
              <a:gd name="T23" fmla="*/ 1 h 1733"/>
              <a:gd name="T24" fmla="*/ 7 w 8837"/>
              <a:gd name="T25" fmla="*/ 1 h 1733"/>
              <a:gd name="T26" fmla="*/ 7 w 8837"/>
              <a:gd name="T27" fmla="*/ 1 h 1733"/>
              <a:gd name="T28" fmla="*/ 7 w 8837"/>
              <a:gd name="T29" fmla="*/ 2 h 1733"/>
              <a:gd name="T30" fmla="*/ 6 w 8837"/>
              <a:gd name="T31" fmla="*/ 2 h 1733"/>
              <a:gd name="T32" fmla="*/ 6 w 8837"/>
              <a:gd name="T33" fmla="*/ 2 h 1733"/>
              <a:gd name="T34" fmla="*/ 6 w 8837"/>
              <a:gd name="T35" fmla="*/ 2 h 1733"/>
              <a:gd name="T36" fmla="*/ 6 w 8837"/>
              <a:gd name="T37" fmla="*/ 2 h 1733"/>
              <a:gd name="T38" fmla="*/ 5 w 8837"/>
              <a:gd name="T39" fmla="*/ 2 h 1733"/>
              <a:gd name="T40" fmla="*/ 5 w 8837"/>
              <a:gd name="T41" fmla="*/ 2 h 1733"/>
              <a:gd name="T42" fmla="*/ 5 w 8837"/>
              <a:gd name="T43" fmla="*/ 2 h 1733"/>
              <a:gd name="T44" fmla="*/ 5 w 8837"/>
              <a:gd name="T45" fmla="*/ 2 h 1733"/>
              <a:gd name="T46" fmla="*/ 5 w 8837"/>
              <a:gd name="T47" fmla="*/ 2 h 1733"/>
              <a:gd name="T48" fmla="*/ 4 w 8837"/>
              <a:gd name="T49" fmla="*/ 2 h 1733"/>
              <a:gd name="T50" fmla="*/ 4 w 8837"/>
              <a:gd name="T51" fmla="*/ 2 h 1733"/>
              <a:gd name="T52" fmla="*/ 4 w 8837"/>
              <a:gd name="T53" fmla="*/ 2 h 1733"/>
              <a:gd name="T54" fmla="*/ 3 w 8837"/>
              <a:gd name="T55" fmla="*/ 2 h 1733"/>
              <a:gd name="T56" fmla="*/ 3 w 8837"/>
              <a:gd name="T57" fmla="*/ 2 h 1733"/>
              <a:gd name="T58" fmla="*/ 2 w 8837"/>
              <a:gd name="T59" fmla="*/ 2 h 1733"/>
              <a:gd name="T60" fmla="*/ 2 w 8837"/>
              <a:gd name="T61" fmla="*/ 2 h 1733"/>
              <a:gd name="T62" fmla="*/ 2 w 8837"/>
              <a:gd name="T63" fmla="*/ 2 h 1733"/>
              <a:gd name="T64" fmla="*/ 1 w 8837"/>
              <a:gd name="T65" fmla="*/ 1 h 1733"/>
              <a:gd name="T66" fmla="*/ 1 w 8837"/>
              <a:gd name="T67" fmla="*/ 1 h 1733"/>
              <a:gd name="T68" fmla="*/ 0 w 8837"/>
              <a:gd name="T69" fmla="*/ 1 h 1733"/>
              <a:gd name="T70" fmla="*/ 0 w 8837"/>
              <a:gd name="T71" fmla="*/ 1 h 1733"/>
              <a:gd name="T72" fmla="*/ 0 w 8837"/>
              <a:gd name="T73" fmla="*/ 1 h 17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837" h="1733">
                <a:moveTo>
                  <a:pt x="8837" y="0"/>
                </a:moveTo>
                <a:lnTo>
                  <a:pt x="8835" y="11"/>
                </a:lnTo>
                <a:lnTo>
                  <a:pt x="8825" y="27"/>
                </a:lnTo>
                <a:lnTo>
                  <a:pt x="8787" y="70"/>
                </a:lnTo>
                <a:lnTo>
                  <a:pt x="8733" y="125"/>
                </a:lnTo>
                <a:lnTo>
                  <a:pt x="8669" y="184"/>
                </a:lnTo>
                <a:lnTo>
                  <a:pt x="8605" y="242"/>
                </a:lnTo>
                <a:lnTo>
                  <a:pt x="8547" y="292"/>
                </a:lnTo>
                <a:lnTo>
                  <a:pt x="8505" y="331"/>
                </a:lnTo>
                <a:lnTo>
                  <a:pt x="8492" y="343"/>
                </a:lnTo>
                <a:lnTo>
                  <a:pt x="8487" y="349"/>
                </a:lnTo>
                <a:lnTo>
                  <a:pt x="8430" y="417"/>
                </a:lnTo>
                <a:lnTo>
                  <a:pt x="8364" y="478"/>
                </a:lnTo>
                <a:lnTo>
                  <a:pt x="8292" y="535"/>
                </a:lnTo>
                <a:lnTo>
                  <a:pt x="8212" y="586"/>
                </a:lnTo>
                <a:lnTo>
                  <a:pt x="8115" y="659"/>
                </a:lnTo>
                <a:lnTo>
                  <a:pt x="8034" y="747"/>
                </a:lnTo>
                <a:lnTo>
                  <a:pt x="7954" y="838"/>
                </a:lnTo>
                <a:lnTo>
                  <a:pt x="7863" y="923"/>
                </a:lnTo>
                <a:lnTo>
                  <a:pt x="7779" y="952"/>
                </a:lnTo>
                <a:lnTo>
                  <a:pt x="7690" y="992"/>
                </a:lnTo>
                <a:lnTo>
                  <a:pt x="7504" y="1087"/>
                </a:lnTo>
                <a:lnTo>
                  <a:pt x="7319" y="1186"/>
                </a:lnTo>
                <a:lnTo>
                  <a:pt x="7231" y="1228"/>
                </a:lnTo>
                <a:lnTo>
                  <a:pt x="7147" y="1261"/>
                </a:lnTo>
                <a:lnTo>
                  <a:pt x="7072" y="1286"/>
                </a:lnTo>
                <a:lnTo>
                  <a:pt x="7002" y="1318"/>
                </a:lnTo>
                <a:lnTo>
                  <a:pt x="6869" y="1397"/>
                </a:lnTo>
                <a:lnTo>
                  <a:pt x="6733" y="1471"/>
                </a:lnTo>
                <a:lnTo>
                  <a:pt x="6660" y="1499"/>
                </a:lnTo>
                <a:lnTo>
                  <a:pt x="6583" y="1517"/>
                </a:lnTo>
                <a:lnTo>
                  <a:pt x="6515" y="1519"/>
                </a:lnTo>
                <a:lnTo>
                  <a:pt x="6438" y="1523"/>
                </a:lnTo>
                <a:lnTo>
                  <a:pt x="6265" y="1540"/>
                </a:lnTo>
                <a:lnTo>
                  <a:pt x="6093" y="1561"/>
                </a:lnTo>
                <a:lnTo>
                  <a:pt x="6016" y="1571"/>
                </a:lnTo>
                <a:lnTo>
                  <a:pt x="5948" y="1579"/>
                </a:lnTo>
                <a:lnTo>
                  <a:pt x="5787" y="1592"/>
                </a:lnTo>
                <a:lnTo>
                  <a:pt x="5627" y="1596"/>
                </a:lnTo>
                <a:lnTo>
                  <a:pt x="5469" y="1614"/>
                </a:lnTo>
                <a:lnTo>
                  <a:pt x="5314" y="1660"/>
                </a:lnTo>
                <a:lnTo>
                  <a:pt x="5277" y="1691"/>
                </a:lnTo>
                <a:lnTo>
                  <a:pt x="5215" y="1716"/>
                </a:lnTo>
                <a:lnTo>
                  <a:pt x="5151" y="1731"/>
                </a:lnTo>
                <a:lnTo>
                  <a:pt x="5126" y="1733"/>
                </a:lnTo>
                <a:lnTo>
                  <a:pt x="5109" y="1732"/>
                </a:lnTo>
                <a:lnTo>
                  <a:pt x="4974" y="1696"/>
                </a:lnTo>
                <a:lnTo>
                  <a:pt x="4838" y="1673"/>
                </a:lnTo>
                <a:lnTo>
                  <a:pt x="4564" y="1653"/>
                </a:lnTo>
                <a:lnTo>
                  <a:pt x="4290" y="1660"/>
                </a:lnTo>
                <a:lnTo>
                  <a:pt x="4014" y="1681"/>
                </a:lnTo>
                <a:lnTo>
                  <a:pt x="3957" y="1683"/>
                </a:lnTo>
                <a:lnTo>
                  <a:pt x="3894" y="1677"/>
                </a:lnTo>
                <a:lnTo>
                  <a:pt x="3768" y="1650"/>
                </a:lnTo>
                <a:lnTo>
                  <a:pt x="3586" y="1615"/>
                </a:lnTo>
                <a:lnTo>
                  <a:pt x="3402" y="1591"/>
                </a:lnTo>
                <a:lnTo>
                  <a:pt x="3027" y="1571"/>
                </a:lnTo>
                <a:lnTo>
                  <a:pt x="2655" y="1569"/>
                </a:lnTo>
                <a:lnTo>
                  <a:pt x="2294" y="1568"/>
                </a:lnTo>
                <a:lnTo>
                  <a:pt x="2244" y="1558"/>
                </a:lnTo>
                <a:lnTo>
                  <a:pt x="2193" y="1551"/>
                </a:lnTo>
                <a:lnTo>
                  <a:pt x="2142" y="1544"/>
                </a:lnTo>
                <a:lnTo>
                  <a:pt x="2099" y="1528"/>
                </a:lnTo>
                <a:lnTo>
                  <a:pt x="1930" y="1453"/>
                </a:lnTo>
                <a:lnTo>
                  <a:pt x="1758" y="1391"/>
                </a:lnTo>
                <a:lnTo>
                  <a:pt x="1411" y="1293"/>
                </a:lnTo>
                <a:lnTo>
                  <a:pt x="707" y="1127"/>
                </a:lnTo>
                <a:lnTo>
                  <a:pt x="644" y="1105"/>
                </a:lnTo>
                <a:lnTo>
                  <a:pt x="584" y="1073"/>
                </a:lnTo>
                <a:lnTo>
                  <a:pt x="473" y="985"/>
                </a:lnTo>
                <a:lnTo>
                  <a:pt x="363" y="884"/>
                </a:lnTo>
                <a:lnTo>
                  <a:pt x="246" y="791"/>
                </a:lnTo>
                <a:lnTo>
                  <a:pt x="131" y="714"/>
                </a:lnTo>
                <a:lnTo>
                  <a:pt x="70" y="684"/>
                </a:lnTo>
                <a:lnTo>
                  <a:pt x="0" y="677"/>
                </a:lnTo>
              </a:path>
            </a:pathLst>
          </a:custGeom>
          <a:noFill/>
          <a:ln w="25400">
            <a:solidFill>
              <a:srgbClr val="B2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92" name="Freeform 53">
            <a:extLst>
              <a:ext uri="{FF2B5EF4-FFF2-40B4-BE49-F238E27FC236}">
                <a16:creationId xmlns:a16="http://schemas.microsoft.com/office/drawing/2014/main" id="{4ACEEE80-3CB8-3F48-95DA-D46CB6A8EEEF}"/>
              </a:ext>
            </a:extLst>
          </p:cNvPr>
          <p:cNvSpPr>
            <a:spLocks/>
          </p:cNvSpPr>
          <p:nvPr/>
        </p:nvSpPr>
        <p:spPr bwMode="auto">
          <a:xfrm>
            <a:off x="9685685" y="3234209"/>
            <a:ext cx="11113" cy="36513"/>
          </a:xfrm>
          <a:custGeom>
            <a:avLst/>
            <a:gdLst>
              <a:gd name="T0" fmla="*/ 0 w 73"/>
              <a:gd name="T1" fmla="*/ 0 h 224"/>
              <a:gd name="T2" fmla="*/ 0 w 73"/>
              <a:gd name="T3" fmla="*/ 0 h 224"/>
              <a:gd name="T4" fmla="*/ 0 w 73"/>
              <a:gd name="T5" fmla="*/ 0 h 224"/>
              <a:gd name="T6" fmla="*/ 0 60000 65536"/>
              <a:gd name="T7" fmla="*/ 0 60000 65536"/>
              <a:gd name="T8" fmla="*/ 0 60000 65536"/>
            </a:gdLst>
            <a:ahLst/>
            <a:cxnLst>
              <a:cxn ang="T6">
                <a:pos x="T0" y="T1"/>
              </a:cxn>
              <a:cxn ang="T7">
                <a:pos x="T2" y="T3"/>
              </a:cxn>
              <a:cxn ang="T8">
                <a:pos x="T4" y="T5"/>
              </a:cxn>
            </a:cxnLst>
            <a:rect l="0" t="0" r="r" b="b"/>
            <a:pathLst>
              <a:path w="73" h="224">
                <a:moveTo>
                  <a:pt x="73" y="0"/>
                </a:moveTo>
                <a:lnTo>
                  <a:pt x="28" y="108"/>
                </a:lnTo>
                <a:lnTo>
                  <a:pt x="0" y="22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93" name="Freeform 54">
            <a:extLst>
              <a:ext uri="{FF2B5EF4-FFF2-40B4-BE49-F238E27FC236}">
                <a16:creationId xmlns:a16="http://schemas.microsoft.com/office/drawing/2014/main" id="{D01E6131-CA0A-0946-BD2F-247B77A146CF}"/>
              </a:ext>
            </a:extLst>
          </p:cNvPr>
          <p:cNvSpPr>
            <a:spLocks/>
          </p:cNvSpPr>
          <p:nvPr/>
        </p:nvSpPr>
        <p:spPr bwMode="auto">
          <a:xfrm>
            <a:off x="9423747" y="3394546"/>
            <a:ext cx="17463" cy="6350"/>
          </a:xfrm>
          <a:custGeom>
            <a:avLst/>
            <a:gdLst>
              <a:gd name="T0" fmla="*/ 0 w 113"/>
              <a:gd name="T1" fmla="*/ 0 h 40"/>
              <a:gd name="T2" fmla="*/ 0 w 113"/>
              <a:gd name="T3" fmla="*/ 0 h 40"/>
              <a:gd name="T4" fmla="*/ 0 w 113"/>
              <a:gd name="T5" fmla="*/ 0 h 40"/>
              <a:gd name="T6" fmla="*/ 0 60000 65536"/>
              <a:gd name="T7" fmla="*/ 0 60000 65536"/>
              <a:gd name="T8" fmla="*/ 0 60000 65536"/>
            </a:gdLst>
            <a:ahLst/>
            <a:cxnLst>
              <a:cxn ang="T6">
                <a:pos x="T0" y="T1"/>
              </a:cxn>
              <a:cxn ang="T7">
                <a:pos x="T2" y="T3"/>
              </a:cxn>
              <a:cxn ang="T8">
                <a:pos x="T4" y="T5"/>
              </a:cxn>
            </a:cxnLst>
            <a:rect l="0" t="0" r="r" b="b"/>
            <a:pathLst>
              <a:path w="113" h="40">
                <a:moveTo>
                  <a:pt x="113" y="40"/>
                </a:moveTo>
                <a:lnTo>
                  <a:pt x="57" y="24"/>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94" name="Freeform 55">
            <a:extLst>
              <a:ext uri="{FF2B5EF4-FFF2-40B4-BE49-F238E27FC236}">
                <a16:creationId xmlns:a16="http://schemas.microsoft.com/office/drawing/2014/main" id="{7BC9ED99-9D90-7747-95CF-11F1F2C86F6B}"/>
              </a:ext>
            </a:extLst>
          </p:cNvPr>
          <p:cNvSpPr>
            <a:spLocks/>
          </p:cNvSpPr>
          <p:nvPr/>
        </p:nvSpPr>
        <p:spPr bwMode="auto">
          <a:xfrm>
            <a:off x="9409460" y="3600921"/>
            <a:ext cx="20638" cy="3175"/>
          </a:xfrm>
          <a:custGeom>
            <a:avLst/>
            <a:gdLst>
              <a:gd name="T0" fmla="*/ 0 w 134"/>
              <a:gd name="T1" fmla="*/ 0 h 20"/>
              <a:gd name="T2" fmla="*/ 0 w 134"/>
              <a:gd name="T3" fmla="*/ 0 h 20"/>
              <a:gd name="T4" fmla="*/ 0 w 134"/>
              <a:gd name="T5" fmla="*/ 0 h 20"/>
              <a:gd name="T6" fmla="*/ 0 60000 65536"/>
              <a:gd name="T7" fmla="*/ 0 60000 65536"/>
              <a:gd name="T8" fmla="*/ 0 60000 65536"/>
            </a:gdLst>
            <a:ahLst/>
            <a:cxnLst>
              <a:cxn ang="T6">
                <a:pos x="T0" y="T1"/>
              </a:cxn>
              <a:cxn ang="T7">
                <a:pos x="T2" y="T3"/>
              </a:cxn>
              <a:cxn ang="T8">
                <a:pos x="T4" y="T5"/>
              </a:cxn>
            </a:cxnLst>
            <a:rect l="0" t="0" r="r" b="b"/>
            <a:pathLst>
              <a:path w="134" h="20">
                <a:moveTo>
                  <a:pt x="134" y="20"/>
                </a:moveTo>
                <a:lnTo>
                  <a:pt x="71" y="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95" name="Freeform 56">
            <a:extLst>
              <a:ext uri="{FF2B5EF4-FFF2-40B4-BE49-F238E27FC236}">
                <a16:creationId xmlns:a16="http://schemas.microsoft.com/office/drawing/2014/main" id="{E2CD5F26-0023-5A4D-8927-263E9F38C69F}"/>
              </a:ext>
            </a:extLst>
          </p:cNvPr>
          <p:cNvSpPr>
            <a:spLocks/>
          </p:cNvSpPr>
          <p:nvPr/>
        </p:nvSpPr>
        <p:spPr bwMode="auto">
          <a:xfrm>
            <a:off x="9404697" y="3799359"/>
            <a:ext cx="39688" cy="6350"/>
          </a:xfrm>
          <a:custGeom>
            <a:avLst/>
            <a:gdLst>
              <a:gd name="T0" fmla="*/ 0 w 256"/>
              <a:gd name="T1" fmla="*/ 0 h 41"/>
              <a:gd name="T2" fmla="*/ 0 w 256"/>
              <a:gd name="T3" fmla="*/ 0 h 41"/>
              <a:gd name="T4" fmla="*/ 0 w 256"/>
              <a:gd name="T5" fmla="*/ 0 h 41"/>
              <a:gd name="T6" fmla="*/ 0 w 256"/>
              <a:gd name="T7" fmla="*/ 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6" h="41">
                <a:moveTo>
                  <a:pt x="256" y="0"/>
                </a:moveTo>
                <a:lnTo>
                  <a:pt x="131" y="29"/>
                </a:lnTo>
                <a:lnTo>
                  <a:pt x="67" y="41"/>
                </a:lnTo>
                <a:lnTo>
                  <a:pt x="0" y="4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96" name="Freeform 57">
            <a:extLst>
              <a:ext uri="{FF2B5EF4-FFF2-40B4-BE49-F238E27FC236}">
                <a16:creationId xmlns:a16="http://schemas.microsoft.com/office/drawing/2014/main" id="{AFFE0DE5-991F-B442-9515-36D816D45687}"/>
              </a:ext>
            </a:extLst>
          </p:cNvPr>
          <p:cNvSpPr>
            <a:spLocks/>
          </p:cNvSpPr>
          <p:nvPr/>
        </p:nvSpPr>
        <p:spPr bwMode="auto">
          <a:xfrm>
            <a:off x="9434860" y="3962871"/>
            <a:ext cx="60325" cy="7938"/>
          </a:xfrm>
          <a:custGeom>
            <a:avLst/>
            <a:gdLst>
              <a:gd name="T0" fmla="*/ 0 w 386"/>
              <a:gd name="T1" fmla="*/ 0 h 52"/>
              <a:gd name="T2" fmla="*/ 0 w 386"/>
              <a:gd name="T3" fmla="*/ 0 h 52"/>
              <a:gd name="T4" fmla="*/ 0 w 386"/>
              <a:gd name="T5" fmla="*/ 0 h 52"/>
              <a:gd name="T6" fmla="*/ 0 w 386"/>
              <a:gd name="T7" fmla="*/ 0 h 52"/>
              <a:gd name="T8" fmla="*/ 0 w 386"/>
              <a:gd name="T9" fmla="*/ 0 h 52"/>
              <a:gd name="T10" fmla="*/ 0 w 386"/>
              <a:gd name="T11" fmla="*/ 0 h 52"/>
              <a:gd name="T12" fmla="*/ 0 w 386"/>
              <a:gd name="T13" fmla="*/ 0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6" h="52">
                <a:moveTo>
                  <a:pt x="386" y="10"/>
                </a:moveTo>
                <a:lnTo>
                  <a:pt x="338" y="5"/>
                </a:lnTo>
                <a:lnTo>
                  <a:pt x="258" y="0"/>
                </a:lnTo>
                <a:lnTo>
                  <a:pt x="205" y="2"/>
                </a:lnTo>
                <a:lnTo>
                  <a:pt x="145" y="11"/>
                </a:lnTo>
                <a:lnTo>
                  <a:pt x="76" y="27"/>
                </a:lnTo>
                <a:lnTo>
                  <a:pt x="0" y="5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97" name="Freeform 58">
            <a:extLst>
              <a:ext uri="{FF2B5EF4-FFF2-40B4-BE49-F238E27FC236}">
                <a16:creationId xmlns:a16="http://schemas.microsoft.com/office/drawing/2014/main" id="{2047A8AF-3251-EA40-99F8-2BEBB03FBC0E}"/>
              </a:ext>
            </a:extLst>
          </p:cNvPr>
          <p:cNvSpPr>
            <a:spLocks/>
          </p:cNvSpPr>
          <p:nvPr/>
        </p:nvSpPr>
        <p:spPr bwMode="auto">
          <a:xfrm>
            <a:off x="9504710" y="4062884"/>
            <a:ext cx="52388" cy="6350"/>
          </a:xfrm>
          <a:custGeom>
            <a:avLst/>
            <a:gdLst>
              <a:gd name="T0" fmla="*/ 0 w 327"/>
              <a:gd name="T1" fmla="*/ 0 h 41"/>
              <a:gd name="T2" fmla="*/ 0 w 327"/>
              <a:gd name="T3" fmla="*/ 0 h 41"/>
              <a:gd name="T4" fmla="*/ 0 w 327"/>
              <a:gd name="T5" fmla="*/ 0 h 41"/>
              <a:gd name="T6" fmla="*/ 0 w 327"/>
              <a:gd name="T7" fmla="*/ 0 h 41"/>
              <a:gd name="T8" fmla="*/ 0 w 327"/>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 h="41">
                <a:moveTo>
                  <a:pt x="327" y="0"/>
                </a:moveTo>
                <a:lnTo>
                  <a:pt x="247" y="5"/>
                </a:lnTo>
                <a:lnTo>
                  <a:pt x="163" y="0"/>
                </a:lnTo>
                <a:lnTo>
                  <a:pt x="79" y="7"/>
                </a:lnTo>
                <a:lnTo>
                  <a:pt x="0" y="4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98" name="Freeform 59">
            <a:extLst>
              <a:ext uri="{FF2B5EF4-FFF2-40B4-BE49-F238E27FC236}">
                <a16:creationId xmlns:a16="http://schemas.microsoft.com/office/drawing/2014/main" id="{1DBC452B-0B95-1945-97AD-37072A223A88}"/>
              </a:ext>
            </a:extLst>
          </p:cNvPr>
          <p:cNvSpPr>
            <a:spLocks/>
          </p:cNvSpPr>
          <p:nvPr/>
        </p:nvSpPr>
        <p:spPr bwMode="auto">
          <a:xfrm>
            <a:off x="11071572" y="3045296"/>
            <a:ext cx="6350" cy="1588"/>
          </a:xfrm>
          <a:custGeom>
            <a:avLst/>
            <a:gdLst>
              <a:gd name="T0" fmla="*/ 0 w 41"/>
              <a:gd name="T1" fmla="*/ 0 h 19"/>
              <a:gd name="T2" fmla="*/ 0 w 41"/>
              <a:gd name="T3" fmla="*/ 0 h 19"/>
              <a:gd name="T4" fmla="*/ 0 w 41"/>
              <a:gd name="T5" fmla="*/ 0 h 19"/>
              <a:gd name="T6" fmla="*/ 0 w 41"/>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19">
                <a:moveTo>
                  <a:pt x="0" y="0"/>
                </a:moveTo>
                <a:lnTo>
                  <a:pt x="20" y="14"/>
                </a:lnTo>
                <a:lnTo>
                  <a:pt x="41"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9" name="Freeform 60">
            <a:extLst>
              <a:ext uri="{FF2B5EF4-FFF2-40B4-BE49-F238E27FC236}">
                <a16:creationId xmlns:a16="http://schemas.microsoft.com/office/drawing/2014/main" id="{C79CEC3C-C68F-1049-B148-7DB2E6EE380B}"/>
              </a:ext>
            </a:extLst>
          </p:cNvPr>
          <p:cNvSpPr>
            <a:spLocks/>
          </p:cNvSpPr>
          <p:nvPr/>
        </p:nvSpPr>
        <p:spPr bwMode="auto">
          <a:xfrm>
            <a:off x="9752360" y="4421659"/>
            <a:ext cx="39688" cy="131763"/>
          </a:xfrm>
          <a:custGeom>
            <a:avLst/>
            <a:gdLst>
              <a:gd name="T0" fmla="*/ 0 w 247"/>
              <a:gd name="T1" fmla="*/ 0 h 826"/>
              <a:gd name="T2" fmla="*/ 0 w 247"/>
              <a:gd name="T3" fmla="*/ 0 h 826"/>
              <a:gd name="T4" fmla="*/ 0 w 247"/>
              <a:gd name="T5" fmla="*/ 0 h 826"/>
              <a:gd name="T6" fmla="*/ 0 w 247"/>
              <a:gd name="T7" fmla="*/ 0 h 826"/>
              <a:gd name="T8" fmla="*/ 0 w 247"/>
              <a:gd name="T9" fmla="*/ 0 h 826"/>
              <a:gd name="T10" fmla="*/ 0 w 247"/>
              <a:gd name="T11" fmla="*/ 0 h 826"/>
              <a:gd name="T12" fmla="*/ 0 w 247"/>
              <a:gd name="T13" fmla="*/ 0 h 826"/>
              <a:gd name="T14" fmla="*/ 0 w 247"/>
              <a:gd name="T15" fmla="*/ 0 h 826"/>
              <a:gd name="T16" fmla="*/ 0 w 247"/>
              <a:gd name="T17" fmla="*/ 0 h 826"/>
              <a:gd name="T18" fmla="*/ 0 w 247"/>
              <a:gd name="T19" fmla="*/ 0 h 826"/>
              <a:gd name="T20" fmla="*/ 0 w 247"/>
              <a:gd name="T21" fmla="*/ 1 h 826"/>
              <a:gd name="T22" fmla="*/ 0 w 247"/>
              <a:gd name="T23" fmla="*/ 1 h 826"/>
              <a:gd name="T24" fmla="*/ 0 w 247"/>
              <a:gd name="T25" fmla="*/ 1 h 826"/>
              <a:gd name="T26" fmla="*/ 0 w 247"/>
              <a:gd name="T27" fmla="*/ 1 h 826"/>
              <a:gd name="T28" fmla="*/ 0 w 247"/>
              <a:gd name="T29" fmla="*/ 1 h 826"/>
              <a:gd name="T30" fmla="*/ 0 w 247"/>
              <a:gd name="T31" fmla="*/ 1 h 826"/>
              <a:gd name="T32" fmla="*/ 0 w 247"/>
              <a:gd name="T33" fmla="*/ 1 h 826"/>
              <a:gd name="T34" fmla="*/ 0 w 247"/>
              <a:gd name="T35" fmla="*/ 1 h 826"/>
              <a:gd name="T36" fmla="*/ 0 w 247"/>
              <a:gd name="T37" fmla="*/ 0 h 826"/>
              <a:gd name="T38" fmla="*/ 0 w 247"/>
              <a:gd name="T39" fmla="*/ 0 h 826"/>
              <a:gd name="T40" fmla="*/ 0 w 247"/>
              <a:gd name="T41" fmla="*/ 0 h 826"/>
              <a:gd name="T42" fmla="*/ 0 w 247"/>
              <a:gd name="T43" fmla="*/ 0 h 826"/>
              <a:gd name="T44" fmla="*/ 0 w 247"/>
              <a:gd name="T45" fmla="*/ 0 h 8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7" h="826">
                <a:moveTo>
                  <a:pt x="0" y="1"/>
                </a:moveTo>
                <a:lnTo>
                  <a:pt x="39" y="0"/>
                </a:lnTo>
                <a:lnTo>
                  <a:pt x="87" y="16"/>
                </a:lnTo>
                <a:lnTo>
                  <a:pt x="126" y="39"/>
                </a:lnTo>
                <a:lnTo>
                  <a:pt x="138" y="48"/>
                </a:lnTo>
                <a:lnTo>
                  <a:pt x="143" y="54"/>
                </a:lnTo>
                <a:lnTo>
                  <a:pt x="170" y="123"/>
                </a:lnTo>
                <a:lnTo>
                  <a:pt x="198" y="215"/>
                </a:lnTo>
                <a:lnTo>
                  <a:pt x="222" y="324"/>
                </a:lnTo>
                <a:lnTo>
                  <a:pt x="240" y="440"/>
                </a:lnTo>
                <a:lnTo>
                  <a:pt x="247" y="557"/>
                </a:lnTo>
                <a:lnTo>
                  <a:pt x="241" y="666"/>
                </a:lnTo>
                <a:lnTo>
                  <a:pt x="218" y="758"/>
                </a:lnTo>
                <a:lnTo>
                  <a:pt x="199" y="795"/>
                </a:lnTo>
                <a:lnTo>
                  <a:pt x="176" y="826"/>
                </a:lnTo>
                <a:lnTo>
                  <a:pt x="167" y="751"/>
                </a:lnTo>
                <a:lnTo>
                  <a:pt x="155" y="648"/>
                </a:lnTo>
                <a:lnTo>
                  <a:pt x="140" y="527"/>
                </a:lnTo>
                <a:lnTo>
                  <a:pt x="122" y="398"/>
                </a:lnTo>
                <a:lnTo>
                  <a:pt x="100" y="271"/>
                </a:lnTo>
                <a:lnTo>
                  <a:pt x="72" y="156"/>
                </a:lnTo>
                <a:lnTo>
                  <a:pt x="38" y="63"/>
                </a:lnTo>
                <a:lnTo>
                  <a:pt x="0" y="1"/>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0" name="Freeform 61">
            <a:extLst>
              <a:ext uri="{FF2B5EF4-FFF2-40B4-BE49-F238E27FC236}">
                <a16:creationId xmlns:a16="http://schemas.microsoft.com/office/drawing/2014/main" id="{3FB25532-288A-C74A-A23C-BA8426488708}"/>
              </a:ext>
            </a:extLst>
          </p:cNvPr>
          <p:cNvSpPr>
            <a:spLocks/>
          </p:cNvSpPr>
          <p:nvPr/>
        </p:nvSpPr>
        <p:spPr bwMode="auto">
          <a:xfrm>
            <a:off x="9318972" y="4104159"/>
            <a:ext cx="55563" cy="36513"/>
          </a:xfrm>
          <a:custGeom>
            <a:avLst/>
            <a:gdLst>
              <a:gd name="T0" fmla="*/ 0 w 353"/>
              <a:gd name="T1" fmla="*/ 0 h 224"/>
              <a:gd name="T2" fmla="*/ 0 w 353"/>
              <a:gd name="T3" fmla="*/ 0 h 224"/>
              <a:gd name="T4" fmla="*/ 0 w 353"/>
              <a:gd name="T5" fmla="*/ 0 h 224"/>
              <a:gd name="T6" fmla="*/ 0 w 353"/>
              <a:gd name="T7" fmla="*/ 0 h 224"/>
              <a:gd name="T8" fmla="*/ 0 w 353"/>
              <a:gd name="T9" fmla="*/ 0 h 224"/>
              <a:gd name="T10" fmla="*/ 0 w 353"/>
              <a:gd name="T11" fmla="*/ 0 h 224"/>
              <a:gd name="T12" fmla="*/ 0 w 353"/>
              <a:gd name="T13" fmla="*/ 0 h 224"/>
              <a:gd name="T14" fmla="*/ 0 w 353"/>
              <a:gd name="T15" fmla="*/ 0 h 2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3" h="224">
                <a:moveTo>
                  <a:pt x="0" y="224"/>
                </a:moveTo>
                <a:lnTo>
                  <a:pt x="18" y="177"/>
                </a:lnTo>
                <a:lnTo>
                  <a:pt x="43" y="152"/>
                </a:lnTo>
                <a:lnTo>
                  <a:pt x="78" y="126"/>
                </a:lnTo>
                <a:lnTo>
                  <a:pt x="125" y="99"/>
                </a:lnTo>
                <a:lnTo>
                  <a:pt x="187" y="67"/>
                </a:lnTo>
                <a:lnTo>
                  <a:pt x="262" y="35"/>
                </a:lnTo>
                <a:lnTo>
                  <a:pt x="35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01" name="Freeform 62">
            <a:extLst>
              <a:ext uri="{FF2B5EF4-FFF2-40B4-BE49-F238E27FC236}">
                <a16:creationId xmlns:a16="http://schemas.microsoft.com/office/drawing/2014/main" id="{2664D95C-01C6-9F42-8809-B9F9129B0FFF}"/>
              </a:ext>
            </a:extLst>
          </p:cNvPr>
          <p:cNvSpPr>
            <a:spLocks/>
          </p:cNvSpPr>
          <p:nvPr/>
        </p:nvSpPr>
        <p:spPr bwMode="auto">
          <a:xfrm>
            <a:off x="9280872" y="3973984"/>
            <a:ext cx="44450" cy="3175"/>
          </a:xfrm>
          <a:custGeom>
            <a:avLst/>
            <a:gdLst>
              <a:gd name="T0" fmla="*/ 0 w 280"/>
              <a:gd name="T1" fmla="*/ 0 h 22"/>
              <a:gd name="T2" fmla="*/ 0 w 280"/>
              <a:gd name="T3" fmla="*/ 0 h 22"/>
              <a:gd name="T4" fmla="*/ 0 w 280"/>
              <a:gd name="T5" fmla="*/ 0 h 22"/>
              <a:gd name="T6" fmla="*/ 0 w 280"/>
              <a:gd name="T7" fmla="*/ 0 h 22"/>
              <a:gd name="T8" fmla="*/ 0 w 280"/>
              <a:gd name="T9" fmla="*/ 0 h 22"/>
              <a:gd name="T10" fmla="*/ 0 w 280"/>
              <a:gd name="T11" fmla="*/ 0 h 22"/>
              <a:gd name="T12" fmla="*/ 0 w 280"/>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0" h="22">
                <a:moveTo>
                  <a:pt x="0" y="0"/>
                </a:moveTo>
                <a:lnTo>
                  <a:pt x="19" y="1"/>
                </a:lnTo>
                <a:lnTo>
                  <a:pt x="50" y="3"/>
                </a:lnTo>
                <a:lnTo>
                  <a:pt x="135" y="11"/>
                </a:lnTo>
                <a:lnTo>
                  <a:pt x="223" y="18"/>
                </a:lnTo>
                <a:lnTo>
                  <a:pt x="257" y="20"/>
                </a:lnTo>
                <a:lnTo>
                  <a:pt x="280" y="2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02" name="Freeform 63">
            <a:extLst>
              <a:ext uri="{FF2B5EF4-FFF2-40B4-BE49-F238E27FC236}">
                <a16:creationId xmlns:a16="http://schemas.microsoft.com/office/drawing/2014/main" id="{CD590C34-B4D1-D04E-A644-435481AEB339}"/>
              </a:ext>
            </a:extLst>
          </p:cNvPr>
          <p:cNvSpPr>
            <a:spLocks/>
          </p:cNvSpPr>
          <p:nvPr/>
        </p:nvSpPr>
        <p:spPr bwMode="auto">
          <a:xfrm>
            <a:off x="9285635" y="3813646"/>
            <a:ext cx="44450" cy="6350"/>
          </a:xfrm>
          <a:custGeom>
            <a:avLst/>
            <a:gdLst>
              <a:gd name="T0" fmla="*/ 0 w 275"/>
              <a:gd name="T1" fmla="*/ 0 h 41"/>
              <a:gd name="T2" fmla="*/ 0 w 275"/>
              <a:gd name="T3" fmla="*/ 0 h 41"/>
              <a:gd name="T4" fmla="*/ 0 w 275"/>
              <a:gd name="T5" fmla="*/ 0 h 41"/>
              <a:gd name="T6" fmla="*/ 0 w 275"/>
              <a:gd name="T7" fmla="*/ 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5" h="41">
                <a:moveTo>
                  <a:pt x="0" y="0"/>
                </a:moveTo>
                <a:lnTo>
                  <a:pt x="68" y="24"/>
                </a:lnTo>
                <a:lnTo>
                  <a:pt x="137" y="36"/>
                </a:lnTo>
                <a:lnTo>
                  <a:pt x="275" y="4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03" name="Freeform 64">
            <a:extLst>
              <a:ext uri="{FF2B5EF4-FFF2-40B4-BE49-F238E27FC236}">
                <a16:creationId xmlns:a16="http://schemas.microsoft.com/office/drawing/2014/main" id="{C676016E-4922-DC41-9A06-B769825F33E5}"/>
              </a:ext>
            </a:extLst>
          </p:cNvPr>
          <p:cNvSpPr>
            <a:spLocks/>
          </p:cNvSpPr>
          <p:nvPr/>
        </p:nvSpPr>
        <p:spPr bwMode="auto">
          <a:xfrm>
            <a:off x="9282460" y="3608859"/>
            <a:ext cx="52388" cy="12700"/>
          </a:xfrm>
          <a:custGeom>
            <a:avLst/>
            <a:gdLst>
              <a:gd name="T0" fmla="*/ 0 w 331"/>
              <a:gd name="T1" fmla="*/ 0 h 80"/>
              <a:gd name="T2" fmla="*/ 0 w 331"/>
              <a:gd name="T3" fmla="*/ 0 h 80"/>
              <a:gd name="T4" fmla="*/ 0 w 331"/>
              <a:gd name="T5" fmla="*/ 0 h 80"/>
              <a:gd name="T6" fmla="*/ 0 w 331"/>
              <a:gd name="T7" fmla="*/ 0 h 80"/>
              <a:gd name="T8" fmla="*/ 0 w 331"/>
              <a:gd name="T9" fmla="*/ 0 h 80"/>
              <a:gd name="T10" fmla="*/ 0 w 331"/>
              <a:gd name="T11" fmla="*/ 0 h 80"/>
              <a:gd name="T12" fmla="*/ 0 w 331"/>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1" h="80">
                <a:moveTo>
                  <a:pt x="0" y="80"/>
                </a:moveTo>
                <a:lnTo>
                  <a:pt x="28" y="62"/>
                </a:lnTo>
                <a:lnTo>
                  <a:pt x="67" y="46"/>
                </a:lnTo>
                <a:lnTo>
                  <a:pt x="161" y="21"/>
                </a:lnTo>
                <a:lnTo>
                  <a:pt x="257" y="6"/>
                </a:lnTo>
                <a:lnTo>
                  <a:pt x="299" y="3"/>
                </a:lnTo>
                <a:lnTo>
                  <a:pt x="331"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04" name="Freeform 65">
            <a:extLst>
              <a:ext uri="{FF2B5EF4-FFF2-40B4-BE49-F238E27FC236}">
                <a16:creationId xmlns:a16="http://schemas.microsoft.com/office/drawing/2014/main" id="{9CC25D10-657F-6D41-844C-E154950107B2}"/>
              </a:ext>
            </a:extLst>
          </p:cNvPr>
          <p:cNvSpPr>
            <a:spLocks/>
          </p:cNvSpPr>
          <p:nvPr/>
        </p:nvSpPr>
        <p:spPr bwMode="auto">
          <a:xfrm>
            <a:off x="9293572" y="3335809"/>
            <a:ext cx="61913" cy="17463"/>
          </a:xfrm>
          <a:custGeom>
            <a:avLst/>
            <a:gdLst>
              <a:gd name="T0" fmla="*/ 0 w 392"/>
              <a:gd name="T1" fmla="*/ 0 h 107"/>
              <a:gd name="T2" fmla="*/ 0 w 392"/>
              <a:gd name="T3" fmla="*/ 0 h 107"/>
              <a:gd name="T4" fmla="*/ 0 w 392"/>
              <a:gd name="T5" fmla="*/ 0 h 107"/>
              <a:gd name="T6" fmla="*/ 0 w 392"/>
              <a:gd name="T7" fmla="*/ 0 h 107"/>
              <a:gd name="T8" fmla="*/ 0 w 392"/>
              <a:gd name="T9" fmla="*/ 0 h 107"/>
              <a:gd name="T10" fmla="*/ 0 w 392"/>
              <a:gd name="T11" fmla="*/ 0 h 107"/>
              <a:gd name="T12" fmla="*/ 0 w 392"/>
              <a:gd name="T13" fmla="*/ 0 h 107"/>
              <a:gd name="T14" fmla="*/ 0 w 392"/>
              <a:gd name="T15" fmla="*/ 0 h 1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2" h="107">
                <a:moveTo>
                  <a:pt x="0" y="3"/>
                </a:moveTo>
                <a:lnTo>
                  <a:pt x="75" y="0"/>
                </a:lnTo>
                <a:lnTo>
                  <a:pt x="142" y="5"/>
                </a:lnTo>
                <a:lnTo>
                  <a:pt x="201" y="19"/>
                </a:lnTo>
                <a:lnTo>
                  <a:pt x="253" y="38"/>
                </a:lnTo>
                <a:lnTo>
                  <a:pt x="334" y="78"/>
                </a:lnTo>
                <a:lnTo>
                  <a:pt x="366" y="96"/>
                </a:lnTo>
                <a:lnTo>
                  <a:pt x="392" y="10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05" name="Freeform 66">
            <a:extLst>
              <a:ext uri="{FF2B5EF4-FFF2-40B4-BE49-F238E27FC236}">
                <a16:creationId xmlns:a16="http://schemas.microsoft.com/office/drawing/2014/main" id="{8357586C-DEDF-3A4D-83C8-F7C3EB0A8018}"/>
              </a:ext>
            </a:extLst>
          </p:cNvPr>
          <p:cNvSpPr>
            <a:spLocks/>
          </p:cNvSpPr>
          <p:nvPr/>
        </p:nvSpPr>
        <p:spPr bwMode="auto">
          <a:xfrm>
            <a:off x="9276110" y="3442171"/>
            <a:ext cx="50800" cy="7938"/>
          </a:xfrm>
          <a:custGeom>
            <a:avLst/>
            <a:gdLst>
              <a:gd name="T0" fmla="*/ 0 w 325"/>
              <a:gd name="T1" fmla="*/ 0 h 57"/>
              <a:gd name="T2" fmla="*/ 0 w 325"/>
              <a:gd name="T3" fmla="*/ 0 h 57"/>
              <a:gd name="T4" fmla="*/ 0 w 325"/>
              <a:gd name="T5" fmla="*/ 0 h 57"/>
              <a:gd name="T6" fmla="*/ 0 w 325"/>
              <a:gd name="T7" fmla="*/ 0 h 57"/>
              <a:gd name="T8" fmla="*/ 0 w 325"/>
              <a:gd name="T9" fmla="*/ 0 h 57"/>
              <a:gd name="T10" fmla="*/ 0 w 325"/>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5" h="57">
                <a:moveTo>
                  <a:pt x="0" y="57"/>
                </a:moveTo>
                <a:lnTo>
                  <a:pt x="53" y="25"/>
                </a:lnTo>
                <a:lnTo>
                  <a:pt x="105" y="8"/>
                </a:lnTo>
                <a:lnTo>
                  <a:pt x="197" y="0"/>
                </a:lnTo>
                <a:lnTo>
                  <a:pt x="272" y="10"/>
                </a:lnTo>
                <a:lnTo>
                  <a:pt x="325" y="1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06" name="Freeform 67">
            <a:extLst>
              <a:ext uri="{FF2B5EF4-FFF2-40B4-BE49-F238E27FC236}">
                <a16:creationId xmlns:a16="http://schemas.microsoft.com/office/drawing/2014/main" id="{63EB8591-0700-734A-8888-E310093795D5}"/>
              </a:ext>
            </a:extLst>
          </p:cNvPr>
          <p:cNvSpPr>
            <a:spLocks/>
          </p:cNvSpPr>
          <p:nvPr/>
        </p:nvSpPr>
        <p:spPr bwMode="auto">
          <a:xfrm>
            <a:off x="9330085" y="4145434"/>
            <a:ext cx="119063" cy="223838"/>
          </a:xfrm>
          <a:custGeom>
            <a:avLst/>
            <a:gdLst>
              <a:gd name="T0" fmla="*/ 0 w 750"/>
              <a:gd name="T1" fmla="*/ 0 h 1403"/>
              <a:gd name="T2" fmla="*/ 0 w 750"/>
              <a:gd name="T3" fmla="*/ 0 h 1403"/>
              <a:gd name="T4" fmla="*/ 0 w 750"/>
              <a:gd name="T5" fmla="*/ 0 h 1403"/>
              <a:gd name="T6" fmla="*/ 0 w 750"/>
              <a:gd name="T7" fmla="*/ 0 h 1403"/>
              <a:gd name="T8" fmla="*/ 0 w 750"/>
              <a:gd name="T9" fmla="*/ 0 h 1403"/>
              <a:gd name="T10" fmla="*/ 0 w 750"/>
              <a:gd name="T11" fmla="*/ 0 h 1403"/>
              <a:gd name="T12" fmla="*/ 0 w 750"/>
              <a:gd name="T13" fmla="*/ 0 h 1403"/>
              <a:gd name="T14" fmla="*/ 0 w 750"/>
              <a:gd name="T15" fmla="*/ 1 h 1403"/>
              <a:gd name="T16" fmla="*/ 0 w 750"/>
              <a:gd name="T17" fmla="*/ 1 h 1403"/>
              <a:gd name="T18" fmla="*/ 0 w 750"/>
              <a:gd name="T19" fmla="*/ 1 h 1403"/>
              <a:gd name="T20" fmla="*/ 0 w 750"/>
              <a:gd name="T21" fmla="*/ 1 h 1403"/>
              <a:gd name="T22" fmla="*/ 0 w 750"/>
              <a:gd name="T23" fmla="*/ 1 h 1403"/>
              <a:gd name="T24" fmla="*/ 0 w 750"/>
              <a:gd name="T25" fmla="*/ 1 h 1403"/>
              <a:gd name="T26" fmla="*/ 0 w 750"/>
              <a:gd name="T27" fmla="*/ 1 h 1403"/>
              <a:gd name="T28" fmla="*/ 1 w 750"/>
              <a:gd name="T29" fmla="*/ 1 h 1403"/>
              <a:gd name="T30" fmla="*/ 1 w 750"/>
              <a:gd name="T31" fmla="*/ 1 h 1403"/>
              <a:gd name="T32" fmla="*/ 1 w 750"/>
              <a:gd name="T33" fmla="*/ 1 h 1403"/>
              <a:gd name="T34" fmla="*/ 1 w 750"/>
              <a:gd name="T35" fmla="*/ 1 h 1403"/>
              <a:gd name="T36" fmla="*/ 1 w 750"/>
              <a:gd name="T37" fmla="*/ 1 h 1403"/>
              <a:gd name="T38" fmla="*/ 1 w 750"/>
              <a:gd name="T39" fmla="*/ 1 h 1403"/>
              <a:gd name="T40" fmla="*/ 1 w 750"/>
              <a:gd name="T41" fmla="*/ 1 h 1403"/>
              <a:gd name="T42" fmla="*/ 1 w 750"/>
              <a:gd name="T43" fmla="*/ 1 h 1403"/>
              <a:gd name="T44" fmla="*/ 1 w 750"/>
              <a:gd name="T45" fmla="*/ 1 h 1403"/>
              <a:gd name="T46" fmla="*/ 1 w 750"/>
              <a:gd name="T47" fmla="*/ 1 h 1403"/>
              <a:gd name="T48" fmla="*/ 1 w 750"/>
              <a:gd name="T49" fmla="*/ 1 h 1403"/>
              <a:gd name="T50" fmla="*/ 1 w 750"/>
              <a:gd name="T51" fmla="*/ 1 h 1403"/>
              <a:gd name="T52" fmla="*/ 1 w 750"/>
              <a:gd name="T53" fmla="*/ 1 h 1403"/>
              <a:gd name="T54" fmla="*/ 0 w 750"/>
              <a:gd name="T55" fmla="*/ 0 h 1403"/>
              <a:gd name="T56" fmla="*/ 0 w 750"/>
              <a:gd name="T57" fmla="*/ 0 h 1403"/>
              <a:gd name="T58" fmla="*/ 0 w 750"/>
              <a:gd name="T59" fmla="*/ 0 h 1403"/>
              <a:gd name="T60" fmla="*/ 0 w 750"/>
              <a:gd name="T61" fmla="*/ 0 h 1403"/>
              <a:gd name="T62" fmla="*/ 0 w 750"/>
              <a:gd name="T63" fmla="*/ 0 h 1403"/>
              <a:gd name="T64" fmla="*/ 0 w 750"/>
              <a:gd name="T65" fmla="*/ 0 h 1403"/>
              <a:gd name="T66" fmla="*/ 0 w 750"/>
              <a:gd name="T67" fmla="*/ 0 h 1403"/>
              <a:gd name="T68" fmla="*/ 0 w 750"/>
              <a:gd name="T69" fmla="*/ 0 h 14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50" h="1403">
                <a:moveTo>
                  <a:pt x="299" y="0"/>
                </a:moveTo>
                <a:lnTo>
                  <a:pt x="181" y="61"/>
                </a:lnTo>
                <a:lnTo>
                  <a:pt x="69" y="131"/>
                </a:lnTo>
                <a:lnTo>
                  <a:pt x="31" y="179"/>
                </a:lnTo>
                <a:lnTo>
                  <a:pt x="8" y="247"/>
                </a:lnTo>
                <a:lnTo>
                  <a:pt x="0" y="331"/>
                </a:lnTo>
                <a:lnTo>
                  <a:pt x="4" y="428"/>
                </a:lnTo>
                <a:lnTo>
                  <a:pt x="20" y="536"/>
                </a:lnTo>
                <a:lnTo>
                  <a:pt x="47" y="649"/>
                </a:lnTo>
                <a:lnTo>
                  <a:pt x="129" y="881"/>
                </a:lnTo>
                <a:lnTo>
                  <a:pt x="182" y="993"/>
                </a:lnTo>
                <a:lnTo>
                  <a:pt x="242" y="1099"/>
                </a:lnTo>
                <a:lnTo>
                  <a:pt x="307" y="1193"/>
                </a:lnTo>
                <a:lnTo>
                  <a:pt x="376" y="1275"/>
                </a:lnTo>
                <a:lnTo>
                  <a:pt x="449" y="1338"/>
                </a:lnTo>
                <a:lnTo>
                  <a:pt x="524" y="1382"/>
                </a:lnTo>
                <a:lnTo>
                  <a:pt x="600" y="1403"/>
                </a:lnTo>
                <a:lnTo>
                  <a:pt x="676" y="1395"/>
                </a:lnTo>
                <a:lnTo>
                  <a:pt x="720" y="1368"/>
                </a:lnTo>
                <a:lnTo>
                  <a:pt x="744" y="1321"/>
                </a:lnTo>
                <a:lnTo>
                  <a:pt x="750" y="1256"/>
                </a:lnTo>
                <a:lnTo>
                  <a:pt x="740" y="1175"/>
                </a:lnTo>
                <a:lnTo>
                  <a:pt x="718" y="1082"/>
                </a:lnTo>
                <a:lnTo>
                  <a:pt x="686" y="978"/>
                </a:lnTo>
                <a:lnTo>
                  <a:pt x="644" y="869"/>
                </a:lnTo>
                <a:lnTo>
                  <a:pt x="598" y="754"/>
                </a:lnTo>
                <a:lnTo>
                  <a:pt x="496" y="522"/>
                </a:lnTo>
                <a:lnTo>
                  <a:pt x="399" y="305"/>
                </a:lnTo>
                <a:lnTo>
                  <a:pt x="359" y="208"/>
                </a:lnTo>
                <a:lnTo>
                  <a:pt x="327" y="123"/>
                </a:lnTo>
                <a:lnTo>
                  <a:pt x="307" y="53"/>
                </a:lnTo>
                <a:lnTo>
                  <a:pt x="299" y="0"/>
                </a:lnTo>
                <a:lnTo>
                  <a:pt x="311" y="12"/>
                </a:lnTo>
                <a:lnTo>
                  <a:pt x="310" y="11"/>
                </a:lnTo>
                <a:lnTo>
                  <a:pt x="299" y="0"/>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7" name="Freeform 68">
            <a:extLst>
              <a:ext uri="{FF2B5EF4-FFF2-40B4-BE49-F238E27FC236}">
                <a16:creationId xmlns:a16="http://schemas.microsoft.com/office/drawing/2014/main" id="{026DF769-40EA-8E46-925A-158A998DFCDE}"/>
              </a:ext>
            </a:extLst>
          </p:cNvPr>
          <p:cNvSpPr>
            <a:spLocks/>
          </p:cNvSpPr>
          <p:nvPr/>
        </p:nvSpPr>
        <p:spPr bwMode="auto">
          <a:xfrm>
            <a:off x="9266585" y="3843809"/>
            <a:ext cx="85725" cy="93663"/>
          </a:xfrm>
          <a:custGeom>
            <a:avLst/>
            <a:gdLst>
              <a:gd name="T0" fmla="*/ 1 w 538"/>
              <a:gd name="T1" fmla="*/ 0 h 595"/>
              <a:gd name="T2" fmla="*/ 1 w 538"/>
              <a:gd name="T3" fmla="*/ 0 h 595"/>
              <a:gd name="T4" fmla="*/ 1 w 538"/>
              <a:gd name="T5" fmla="*/ 0 h 595"/>
              <a:gd name="T6" fmla="*/ 1 w 538"/>
              <a:gd name="T7" fmla="*/ 0 h 595"/>
              <a:gd name="T8" fmla="*/ 1 w 538"/>
              <a:gd name="T9" fmla="*/ 0 h 595"/>
              <a:gd name="T10" fmla="*/ 1 w 538"/>
              <a:gd name="T11" fmla="*/ 1 h 595"/>
              <a:gd name="T12" fmla="*/ 0 w 538"/>
              <a:gd name="T13" fmla="*/ 1 h 595"/>
              <a:gd name="T14" fmla="*/ 0 w 538"/>
              <a:gd name="T15" fmla="*/ 1 h 595"/>
              <a:gd name="T16" fmla="*/ 0 w 538"/>
              <a:gd name="T17" fmla="*/ 1 h 595"/>
              <a:gd name="T18" fmla="*/ 0 w 538"/>
              <a:gd name="T19" fmla="*/ 0 h 595"/>
              <a:gd name="T20" fmla="*/ 0 w 538"/>
              <a:gd name="T21" fmla="*/ 0 h 595"/>
              <a:gd name="T22" fmla="*/ 0 w 538"/>
              <a:gd name="T23" fmla="*/ 0 h 595"/>
              <a:gd name="T24" fmla="*/ 0 w 538"/>
              <a:gd name="T25" fmla="*/ 0 h 595"/>
              <a:gd name="T26" fmla="*/ 0 w 538"/>
              <a:gd name="T27" fmla="*/ 0 h 595"/>
              <a:gd name="T28" fmla="*/ 0 w 538"/>
              <a:gd name="T29" fmla="*/ 0 h 595"/>
              <a:gd name="T30" fmla="*/ 0 w 538"/>
              <a:gd name="T31" fmla="*/ 0 h 595"/>
              <a:gd name="T32" fmla="*/ 0 w 538"/>
              <a:gd name="T33" fmla="*/ 0 h 595"/>
              <a:gd name="T34" fmla="*/ 0 w 538"/>
              <a:gd name="T35" fmla="*/ 0 h 595"/>
              <a:gd name="T36" fmla="*/ 0 w 538"/>
              <a:gd name="T37" fmla="*/ 0 h 595"/>
              <a:gd name="T38" fmla="*/ 0 w 538"/>
              <a:gd name="T39" fmla="*/ 0 h 595"/>
              <a:gd name="T40" fmla="*/ 0 w 538"/>
              <a:gd name="T41" fmla="*/ 0 h 595"/>
              <a:gd name="T42" fmla="*/ 0 w 538"/>
              <a:gd name="T43" fmla="*/ 0 h 595"/>
              <a:gd name="T44" fmla="*/ 1 w 538"/>
              <a:gd name="T45" fmla="*/ 0 h 5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38" h="595">
                <a:moveTo>
                  <a:pt x="501" y="0"/>
                </a:moveTo>
                <a:lnTo>
                  <a:pt x="528" y="247"/>
                </a:lnTo>
                <a:lnTo>
                  <a:pt x="538" y="371"/>
                </a:lnTo>
                <a:lnTo>
                  <a:pt x="534" y="493"/>
                </a:lnTo>
                <a:lnTo>
                  <a:pt x="518" y="526"/>
                </a:lnTo>
                <a:lnTo>
                  <a:pt x="454" y="573"/>
                </a:lnTo>
                <a:lnTo>
                  <a:pt x="386" y="594"/>
                </a:lnTo>
                <a:lnTo>
                  <a:pt x="315" y="595"/>
                </a:lnTo>
                <a:lnTo>
                  <a:pt x="245" y="577"/>
                </a:lnTo>
                <a:lnTo>
                  <a:pt x="178" y="543"/>
                </a:lnTo>
                <a:lnTo>
                  <a:pt x="118" y="497"/>
                </a:lnTo>
                <a:lnTo>
                  <a:pt x="68" y="441"/>
                </a:lnTo>
                <a:lnTo>
                  <a:pt x="29" y="377"/>
                </a:lnTo>
                <a:lnTo>
                  <a:pt x="6" y="311"/>
                </a:lnTo>
                <a:lnTo>
                  <a:pt x="0" y="244"/>
                </a:lnTo>
                <a:lnTo>
                  <a:pt x="14" y="180"/>
                </a:lnTo>
                <a:lnTo>
                  <a:pt x="53" y="121"/>
                </a:lnTo>
                <a:lnTo>
                  <a:pt x="118" y="70"/>
                </a:lnTo>
                <a:lnTo>
                  <a:pt x="213" y="32"/>
                </a:lnTo>
                <a:lnTo>
                  <a:pt x="272" y="18"/>
                </a:lnTo>
                <a:lnTo>
                  <a:pt x="339" y="8"/>
                </a:lnTo>
                <a:lnTo>
                  <a:pt x="416" y="1"/>
                </a:lnTo>
                <a:lnTo>
                  <a:pt x="501" y="0"/>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8" name="Freeform 69">
            <a:extLst>
              <a:ext uri="{FF2B5EF4-FFF2-40B4-BE49-F238E27FC236}">
                <a16:creationId xmlns:a16="http://schemas.microsoft.com/office/drawing/2014/main" id="{5DE82518-CB43-6844-A641-E150843D7A28}"/>
              </a:ext>
            </a:extLst>
          </p:cNvPr>
          <p:cNvSpPr>
            <a:spLocks/>
          </p:cNvSpPr>
          <p:nvPr/>
        </p:nvSpPr>
        <p:spPr bwMode="auto">
          <a:xfrm>
            <a:off x="9277697" y="3997796"/>
            <a:ext cx="107950" cy="92075"/>
          </a:xfrm>
          <a:custGeom>
            <a:avLst/>
            <a:gdLst>
              <a:gd name="T0" fmla="*/ 1 w 682"/>
              <a:gd name="T1" fmla="*/ 0 h 578"/>
              <a:gd name="T2" fmla="*/ 0 w 682"/>
              <a:gd name="T3" fmla="*/ 0 h 578"/>
              <a:gd name="T4" fmla="*/ 0 w 682"/>
              <a:gd name="T5" fmla="*/ 0 h 578"/>
              <a:gd name="T6" fmla="*/ 0 w 682"/>
              <a:gd name="T7" fmla="*/ 0 h 578"/>
              <a:gd name="T8" fmla="*/ 0 w 682"/>
              <a:gd name="T9" fmla="*/ 0 h 578"/>
              <a:gd name="T10" fmla="*/ 0 w 682"/>
              <a:gd name="T11" fmla="*/ 0 h 578"/>
              <a:gd name="T12" fmla="*/ 0 w 682"/>
              <a:gd name="T13" fmla="*/ 0 h 578"/>
              <a:gd name="T14" fmla="*/ 0 w 682"/>
              <a:gd name="T15" fmla="*/ 0 h 578"/>
              <a:gd name="T16" fmla="*/ 0 w 682"/>
              <a:gd name="T17" fmla="*/ 0 h 578"/>
              <a:gd name="T18" fmla="*/ 0 w 682"/>
              <a:gd name="T19" fmla="*/ 1 h 578"/>
              <a:gd name="T20" fmla="*/ 0 w 682"/>
              <a:gd name="T21" fmla="*/ 1 h 578"/>
              <a:gd name="T22" fmla="*/ 0 w 682"/>
              <a:gd name="T23" fmla="*/ 1 h 578"/>
              <a:gd name="T24" fmla="*/ 0 w 682"/>
              <a:gd name="T25" fmla="*/ 1 h 578"/>
              <a:gd name="T26" fmla="*/ 0 w 682"/>
              <a:gd name="T27" fmla="*/ 1 h 578"/>
              <a:gd name="T28" fmla="*/ 0 w 682"/>
              <a:gd name="T29" fmla="*/ 1 h 578"/>
              <a:gd name="T30" fmla="*/ 0 w 682"/>
              <a:gd name="T31" fmla="*/ 1 h 578"/>
              <a:gd name="T32" fmla="*/ 0 w 682"/>
              <a:gd name="T33" fmla="*/ 1 h 578"/>
              <a:gd name="T34" fmla="*/ 1 w 682"/>
              <a:gd name="T35" fmla="*/ 1 h 578"/>
              <a:gd name="T36" fmla="*/ 1 w 682"/>
              <a:gd name="T37" fmla="*/ 1 h 578"/>
              <a:gd name="T38" fmla="*/ 1 w 682"/>
              <a:gd name="T39" fmla="*/ 1 h 578"/>
              <a:gd name="T40" fmla="*/ 1 w 682"/>
              <a:gd name="T41" fmla="*/ 1 h 578"/>
              <a:gd name="T42" fmla="*/ 1 w 682"/>
              <a:gd name="T43" fmla="*/ 0 h 578"/>
              <a:gd name="T44" fmla="*/ 1 w 682"/>
              <a:gd name="T45" fmla="*/ 0 h 578"/>
              <a:gd name="T46" fmla="*/ 1 w 682"/>
              <a:gd name="T47" fmla="*/ 0 h 578"/>
              <a:gd name="T48" fmla="*/ 1 w 682"/>
              <a:gd name="T49" fmla="*/ 0 h 578"/>
              <a:gd name="T50" fmla="*/ 0 w 682"/>
              <a:gd name="T51" fmla="*/ 0 h 578"/>
              <a:gd name="T52" fmla="*/ 0 w 682"/>
              <a:gd name="T53" fmla="*/ 0 h 578"/>
              <a:gd name="T54" fmla="*/ 0 w 682"/>
              <a:gd name="T55" fmla="*/ 0 h 578"/>
              <a:gd name="T56" fmla="*/ 1 w 682"/>
              <a:gd name="T57" fmla="*/ 0 h 578"/>
              <a:gd name="T58" fmla="*/ 1 w 682"/>
              <a:gd name="T59" fmla="*/ 0 h 578"/>
              <a:gd name="T60" fmla="*/ 1 w 682"/>
              <a:gd name="T61" fmla="*/ 0 h 5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82" h="578">
                <a:moveTo>
                  <a:pt x="561" y="0"/>
                </a:moveTo>
                <a:lnTo>
                  <a:pt x="395" y="14"/>
                </a:lnTo>
                <a:lnTo>
                  <a:pt x="232" y="34"/>
                </a:lnTo>
                <a:lnTo>
                  <a:pt x="163" y="60"/>
                </a:lnTo>
                <a:lnTo>
                  <a:pt x="103" y="109"/>
                </a:lnTo>
                <a:lnTo>
                  <a:pt x="53" y="174"/>
                </a:lnTo>
                <a:lnTo>
                  <a:pt x="18" y="249"/>
                </a:lnTo>
                <a:lnTo>
                  <a:pt x="0" y="329"/>
                </a:lnTo>
                <a:lnTo>
                  <a:pt x="3" y="405"/>
                </a:lnTo>
                <a:lnTo>
                  <a:pt x="30" y="474"/>
                </a:lnTo>
                <a:lnTo>
                  <a:pt x="54" y="502"/>
                </a:lnTo>
                <a:lnTo>
                  <a:pt x="85" y="527"/>
                </a:lnTo>
                <a:lnTo>
                  <a:pt x="157" y="564"/>
                </a:lnTo>
                <a:lnTo>
                  <a:pt x="218" y="578"/>
                </a:lnTo>
                <a:lnTo>
                  <a:pt x="278" y="575"/>
                </a:lnTo>
                <a:lnTo>
                  <a:pt x="347" y="559"/>
                </a:lnTo>
                <a:lnTo>
                  <a:pt x="479" y="536"/>
                </a:lnTo>
                <a:lnTo>
                  <a:pt x="610" y="509"/>
                </a:lnTo>
                <a:lnTo>
                  <a:pt x="647" y="492"/>
                </a:lnTo>
                <a:lnTo>
                  <a:pt x="669" y="471"/>
                </a:lnTo>
                <a:lnTo>
                  <a:pt x="680" y="446"/>
                </a:lnTo>
                <a:lnTo>
                  <a:pt x="682" y="417"/>
                </a:lnTo>
                <a:lnTo>
                  <a:pt x="660" y="350"/>
                </a:lnTo>
                <a:lnTo>
                  <a:pt x="621" y="277"/>
                </a:lnTo>
                <a:lnTo>
                  <a:pt x="577" y="202"/>
                </a:lnTo>
                <a:lnTo>
                  <a:pt x="542" y="128"/>
                </a:lnTo>
                <a:lnTo>
                  <a:pt x="533" y="59"/>
                </a:lnTo>
                <a:lnTo>
                  <a:pt x="540" y="28"/>
                </a:lnTo>
                <a:lnTo>
                  <a:pt x="561" y="0"/>
                </a:lnTo>
                <a:lnTo>
                  <a:pt x="561" y="7"/>
                </a:lnTo>
                <a:lnTo>
                  <a:pt x="561" y="0"/>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9" name="Freeform 70">
            <a:extLst>
              <a:ext uri="{FF2B5EF4-FFF2-40B4-BE49-F238E27FC236}">
                <a16:creationId xmlns:a16="http://schemas.microsoft.com/office/drawing/2014/main" id="{A9C99323-84BF-DE43-8833-BCE0AFD0379A}"/>
              </a:ext>
            </a:extLst>
          </p:cNvPr>
          <p:cNvSpPr>
            <a:spLocks/>
          </p:cNvSpPr>
          <p:nvPr/>
        </p:nvSpPr>
        <p:spPr bwMode="auto">
          <a:xfrm>
            <a:off x="9253885" y="3650134"/>
            <a:ext cx="80963" cy="111125"/>
          </a:xfrm>
          <a:custGeom>
            <a:avLst/>
            <a:gdLst>
              <a:gd name="T0" fmla="*/ 0 w 511"/>
              <a:gd name="T1" fmla="*/ 0 h 700"/>
              <a:gd name="T2" fmla="*/ 0 w 511"/>
              <a:gd name="T3" fmla="*/ 0 h 700"/>
              <a:gd name="T4" fmla="*/ 0 w 511"/>
              <a:gd name="T5" fmla="*/ 0 h 700"/>
              <a:gd name="T6" fmla="*/ 0 w 511"/>
              <a:gd name="T7" fmla="*/ 0 h 700"/>
              <a:gd name="T8" fmla="*/ 0 w 511"/>
              <a:gd name="T9" fmla="*/ 0 h 700"/>
              <a:gd name="T10" fmla="*/ 0 w 511"/>
              <a:gd name="T11" fmla="*/ 0 h 700"/>
              <a:gd name="T12" fmla="*/ 0 w 511"/>
              <a:gd name="T13" fmla="*/ 0 h 700"/>
              <a:gd name="T14" fmla="*/ 0 w 511"/>
              <a:gd name="T15" fmla="*/ 1 h 700"/>
              <a:gd name="T16" fmla="*/ 0 w 511"/>
              <a:gd name="T17" fmla="*/ 1 h 700"/>
              <a:gd name="T18" fmla="*/ 0 w 511"/>
              <a:gd name="T19" fmla="*/ 1 h 700"/>
              <a:gd name="T20" fmla="*/ 0 w 511"/>
              <a:gd name="T21" fmla="*/ 1 h 700"/>
              <a:gd name="T22" fmla="*/ 0 w 511"/>
              <a:gd name="T23" fmla="*/ 1 h 700"/>
              <a:gd name="T24" fmla="*/ 0 w 511"/>
              <a:gd name="T25" fmla="*/ 1 h 700"/>
              <a:gd name="T26" fmla="*/ 0 w 511"/>
              <a:gd name="T27" fmla="*/ 1 h 700"/>
              <a:gd name="T28" fmla="*/ 0 w 511"/>
              <a:gd name="T29" fmla="*/ 1 h 700"/>
              <a:gd name="T30" fmla="*/ 0 w 511"/>
              <a:gd name="T31" fmla="*/ 1 h 700"/>
              <a:gd name="T32" fmla="*/ 0 w 511"/>
              <a:gd name="T33" fmla="*/ 1 h 700"/>
              <a:gd name="T34" fmla="*/ 0 w 511"/>
              <a:gd name="T35" fmla="*/ 1 h 700"/>
              <a:gd name="T36" fmla="*/ 0 w 511"/>
              <a:gd name="T37" fmla="*/ 1 h 700"/>
              <a:gd name="T38" fmla="*/ 0 w 511"/>
              <a:gd name="T39" fmla="*/ 1 h 700"/>
              <a:gd name="T40" fmla="*/ 0 w 511"/>
              <a:gd name="T41" fmla="*/ 1 h 700"/>
              <a:gd name="T42" fmla="*/ 0 w 511"/>
              <a:gd name="T43" fmla="*/ 0 h 700"/>
              <a:gd name="T44" fmla="*/ 0 w 511"/>
              <a:gd name="T45" fmla="*/ 0 h 700"/>
              <a:gd name="T46" fmla="*/ 0 w 511"/>
              <a:gd name="T47" fmla="*/ 0 h 700"/>
              <a:gd name="T48" fmla="*/ 0 w 511"/>
              <a:gd name="T49" fmla="*/ 0 h 7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11" h="700">
                <a:moveTo>
                  <a:pt x="462" y="0"/>
                </a:moveTo>
                <a:lnTo>
                  <a:pt x="279" y="58"/>
                </a:lnTo>
                <a:lnTo>
                  <a:pt x="194" y="95"/>
                </a:lnTo>
                <a:lnTo>
                  <a:pt x="116" y="148"/>
                </a:lnTo>
                <a:lnTo>
                  <a:pt x="58" y="211"/>
                </a:lnTo>
                <a:lnTo>
                  <a:pt x="19" y="287"/>
                </a:lnTo>
                <a:lnTo>
                  <a:pt x="0" y="369"/>
                </a:lnTo>
                <a:lnTo>
                  <a:pt x="1" y="452"/>
                </a:lnTo>
                <a:lnTo>
                  <a:pt x="20" y="529"/>
                </a:lnTo>
                <a:lnTo>
                  <a:pt x="60" y="595"/>
                </a:lnTo>
                <a:lnTo>
                  <a:pt x="119" y="645"/>
                </a:lnTo>
                <a:lnTo>
                  <a:pt x="199" y="673"/>
                </a:lnTo>
                <a:lnTo>
                  <a:pt x="233" y="678"/>
                </a:lnTo>
                <a:lnTo>
                  <a:pt x="278" y="686"/>
                </a:lnTo>
                <a:lnTo>
                  <a:pt x="381" y="698"/>
                </a:lnTo>
                <a:lnTo>
                  <a:pt x="430" y="700"/>
                </a:lnTo>
                <a:lnTo>
                  <a:pt x="471" y="698"/>
                </a:lnTo>
                <a:lnTo>
                  <a:pt x="499" y="689"/>
                </a:lnTo>
                <a:lnTo>
                  <a:pt x="510" y="673"/>
                </a:lnTo>
                <a:lnTo>
                  <a:pt x="511" y="583"/>
                </a:lnTo>
                <a:lnTo>
                  <a:pt x="506" y="498"/>
                </a:lnTo>
                <a:lnTo>
                  <a:pt x="484" y="335"/>
                </a:lnTo>
                <a:lnTo>
                  <a:pt x="464" y="172"/>
                </a:lnTo>
                <a:lnTo>
                  <a:pt x="460" y="89"/>
                </a:lnTo>
                <a:lnTo>
                  <a:pt x="462" y="0"/>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0" name="Freeform 71">
            <a:extLst>
              <a:ext uri="{FF2B5EF4-FFF2-40B4-BE49-F238E27FC236}">
                <a16:creationId xmlns:a16="http://schemas.microsoft.com/office/drawing/2014/main" id="{53D63ED4-943B-0F46-945A-893CFFBA5AD6}"/>
              </a:ext>
            </a:extLst>
          </p:cNvPr>
          <p:cNvSpPr>
            <a:spLocks/>
          </p:cNvSpPr>
          <p:nvPr/>
        </p:nvSpPr>
        <p:spPr bwMode="auto">
          <a:xfrm>
            <a:off x="9250710" y="3486621"/>
            <a:ext cx="76200" cy="95250"/>
          </a:xfrm>
          <a:custGeom>
            <a:avLst/>
            <a:gdLst>
              <a:gd name="T0" fmla="*/ 0 w 481"/>
              <a:gd name="T1" fmla="*/ 0 h 595"/>
              <a:gd name="T2" fmla="*/ 0 w 481"/>
              <a:gd name="T3" fmla="*/ 0 h 595"/>
              <a:gd name="T4" fmla="*/ 0 w 481"/>
              <a:gd name="T5" fmla="*/ 0 h 595"/>
              <a:gd name="T6" fmla="*/ 0 w 481"/>
              <a:gd name="T7" fmla="*/ 0 h 595"/>
              <a:gd name="T8" fmla="*/ 0 w 481"/>
              <a:gd name="T9" fmla="*/ 0 h 595"/>
              <a:gd name="T10" fmla="*/ 0 w 481"/>
              <a:gd name="T11" fmla="*/ 0 h 595"/>
              <a:gd name="T12" fmla="*/ 0 w 481"/>
              <a:gd name="T13" fmla="*/ 0 h 595"/>
              <a:gd name="T14" fmla="*/ 0 w 481"/>
              <a:gd name="T15" fmla="*/ 0 h 595"/>
              <a:gd name="T16" fmla="*/ 0 w 481"/>
              <a:gd name="T17" fmla="*/ 1 h 595"/>
              <a:gd name="T18" fmla="*/ 0 w 481"/>
              <a:gd name="T19" fmla="*/ 1 h 595"/>
              <a:gd name="T20" fmla="*/ 0 w 481"/>
              <a:gd name="T21" fmla="*/ 1 h 595"/>
              <a:gd name="T22" fmla="*/ 0 w 481"/>
              <a:gd name="T23" fmla="*/ 1 h 595"/>
              <a:gd name="T24" fmla="*/ 0 w 481"/>
              <a:gd name="T25" fmla="*/ 1 h 595"/>
              <a:gd name="T26" fmla="*/ 0 w 481"/>
              <a:gd name="T27" fmla="*/ 1 h 595"/>
              <a:gd name="T28" fmla="*/ 0 w 481"/>
              <a:gd name="T29" fmla="*/ 1 h 595"/>
              <a:gd name="T30" fmla="*/ 0 w 481"/>
              <a:gd name="T31" fmla="*/ 1 h 595"/>
              <a:gd name="T32" fmla="*/ 0 w 481"/>
              <a:gd name="T33" fmla="*/ 1 h 595"/>
              <a:gd name="T34" fmla="*/ 0 w 481"/>
              <a:gd name="T35" fmla="*/ 1 h 595"/>
              <a:gd name="T36" fmla="*/ 0 w 481"/>
              <a:gd name="T37" fmla="*/ 1 h 595"/>
              <a:gd name="T38" fmla="*/ 0 w 481"/>
              <a:gd name="T39" fmla="*/ 1 h 595"/>
              <a:gd name="T40" fmla="*/ 0 w 481"/>
              <a:gd name="T41" fmla="*/ 1 h 595"/>
              <a:gd name="T42" fmla="*/ 0 w 481"/>
              <a:gd name="T43" fmla="*/ 0 h 595"/>
              <a:gd name="T44" fmla="*/ 0 w 481"/>
              <a:gd name="T45" fmla="*/ 0 h 595"/>
              <a:gd name="T46" fmla="*/ 0 w 481"/>
              <a:gd name="T47" fmla="*/ 0 h 595"/>
              <a:gd name="T48" fmla="*/ 0 w 481"/>
              <a:gd name="T49" fmla="*/ 0 h 5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81" h="595">
                <a:moveTo>
                  <a:pt x="414" y="0"/>
                </a:moveTo>
                <a:lnTo>
                  <a:pt x="271" y="60"/>
                </a:lnTo>
                <a:lnTo>
                  <a:pt x="200" y="91"/>
                </a:lnTo>
                <a:lnTo>
                  <a:pt x="135" y="132"/>
                </a:lnTo>
                <a:lnTo>
                  <a:pt x="93" y="168"/>
                </a:lnTo>
                <a:lnTo>
                  <a:pt x="59" y="209"/>
                </a:lnTo>
                <a:lnTo>
                  <a:pt x="14" y="297"/>
                </a:lnTo>
                <a:lnTo>
                  <a:pt x="0" y="388"/>
                </a:lnTo>
                <a:lnTo>
                  <a:pt x="14" y="473"/>
                </a:lnTo>
                <a:lnTo>
                  <a:pt x="32" y="510"/>
                </a:lnTo>
                <a:lnTo>
                  <a:pt x="57" y="542"/>
                </a:lnTo>
                <a:lnTo>
                  <a:pt x="89" y="567"/>
                </a:lnTo>
                <a:lnTo>
                  <a:pt x="127" y="586"/>
                </a:lnTo>
                <a:lnTo>
                  <a:pt x="174" y="595"/>
                </a:lnTo>
                <a:lnTo>
                  <a:pt x="225" y="594"/>
                </a:lnTo>
                <a:lnTo>
                  <a:pt x="284" y="582"/>
                </a:lnTo>
                <a:lnTo>
                  <a:pt x="350" y="559"/>
                </a:lnTo>
                <a:lnTo>
                  <a:pt x="429" y="531"/>
                </a:lnTo>
                <a:lnTo>
                  <a:pt x="464" y="505"/>
                </a:lnTo>
                <a:lnTo>
                  <a:pt x="474" y="485"/>
                </a:lnTo>
                <a:lnTo>
                  <a:pt x="481" y="460"/>
                </a:lnTo>
                <a:lnTo>
                  <a:pt x="475" y="336"/>
                </a:lnTo>
                <a:lnTo>
                  <a:pt x="452" y="219"/>
                </a:lnTo>
                <a:lnTo>
                  <a:pt x="426" y="108"/>
                </a:lnTo>
                <a:lnTo>
                  <a:pt x="414" y="0"/>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1" name="Freeform 72">
            <a:extLst>
              <a:ext uri="{FF2B5EF4-FFF2-40B4-BE49-F238E27FC236}">
                <a16:creationId xmlns:a16="http://schemas.microsoft.com/office/drawing/2014/main" id="{802C78E8-9AAF-944F-B5A7-1CA1DBE39C02}"/>
              </a:ext>
            </a:extLst>
          </p:cNvPr>
          <p:cNvSpPr>
            <a:spLocks/>
          </p:cNvSpPr>
          <p:nvPr/>
        </p:nvSpPr>
        <p:spPr bwMode="auto">
          <a:xfrm>
            <a:off x="9261822" y="3373909"/>
            <a:ext cx="73025" cy="50800"/>
          </a:xfrm>
          <a:custGeom>
            <a:avLst/>
            <a:gdLst>
              <a:gd name="T0" fmla="*/ 0 w 459"/>
              <a:gd name="T1" fmla="*/ 0 h 312"/>
              <a:gd name="T2" fmla="*/ 0 w 459"/>
              <a:gd name="T3" fmla="*/ 0 h 312"/>
              <a:gd name="T4" fmla="*/ 0 w 459"/>
              <a:gd name="T5" fmla="*/ 0 h 312"/>
              <a:gd name="T6" fmla="*/ 0 w 459"/>
              <a:gd name="T7" fmla="*/ 0 h 312"/>
              <a:gd name="T8" fmla="*/ 0 w 459"/>
              <a:gd name="T9" fmla="*/ 0 h 312"/>
              <a:gd name="T10" fmla="*/ 0 w 459"/>
              <a:gd name="T11" fmla="*/ 0 h 312"/>
              <a:gd name="T12" fmla="*/ 0 w 459"/>
              <a:gd name="T13" fmla="*/ 0 h 312"/>
              <a:gd name="T14" fmla="*/ 0 w 459"/>
              <a:gd name="T15" fmla="*/ 0 h 312"/>
              <a:gd name="T16" fmla="*/ 0 w 459"/>
              <a:gd name="T17" fmla="*/ 0 h 312"/>
              <a:gd name="T18" fmla="*/ 0 w 459"/>
              <a:gd name="T19" fmla="*/ 0 h 312"/>
              <a:gd name="T20" fmla="*/ 0 w 459"/>
              <a:gd name="T21" fmla="*/ 0 h 312"/>
              <a:gd name="T22" fmla="*/ 0 w 459"/>
              <a:gd name="T23" fmla="*/ 0 h 312"/>
              <a:gd name="T24" fmla="*/ 0 w 459"/>
              <a:gd name="T25" fmla="*/ 0 h 312"/>
              <a:gd name="T26" fmla="*/ 0 w 459"/>
              <a:gd name="T27" fmla="*/ 0 h 312"/>
              <a:gd name="T28" fmla="*/ 0 w 459"/>
              <a:gd name="T29" fmla="*/ 0 h 312"/>
              <a:gd name="T30" fmla="*/ 1 w 459"/>
              <a:gd name="T31" fmla="*/ 0 h 312"/>
              <a:gd name="T32" fmla="*/ 1 w 459"/>
              <a:gd name="T33" fmla="*/ 0 h 312"/>
              <a:gd name="T34" fmla="*/ 1 w 459"/>
              <a:gd name="T35" fmla="*/ 0 h 312"/>
              <a:gd name="T36" fmla="*/ 0 w 459"/>
              <a:gd name="T37" fmla="*/ 0 h 312"/>
              <a:gd name="T38" fmla="*/ 0 w 459"/>
              <a:gd name="T39" fmla="*/ 0 h 312"/>
              <a:gd name="T40" fmla="*/ 0 w 459"/>
              <a:gd name="T41" fmla="*/ 0 h 3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9" h="312">
                <a:moveTo>
                  <a:pt x="376" y="0"/>
                </a:moveTo>
                <a:lnTo>
                  <a:pt x="268" y="10"/>
                </a:lnTo>
                <a:lnTo>
                  <a:pt x="180" y="26"/>
                </a:lnTo>
                <a:lnTo>
                  <a:pt x="110" y="46"/>
                </a:lnTo>
                <a:lnTo>
                  <a:pt x="60" y="69"/>
                </a:lnTo>
                <a:lnTo>
                  <a:pt x="24" y="96"/>
                </a:lnTo>
                <a:lnTo>
                  <a:pt x="5" y="124"/>
                </a:lnTo>
                <a:lnTo>
                  <a:pt x="0" y="153"/>
                </a:lnTo>
                <a:lnTo>
                  <a:pt x="7" y="182"/>
                </a:lnTo>
                <a:lnTo>
                  <a:pt x="26" y="211"/>
                </a:lnTo>
                <a:lnTo>
                  <a:pt x="55" y="238"/>
                </a:lnTo>
                <a:lnTo>
                  <a:pt x="142" y="282"/>
                </a:lnTo>
                <a:lnTo>
                  <a:pt x="258" y="310"/>
                </a:lnTo>
                <a:lnTo>
                  <a:pt x="393" y="312"/>
                </a:lnTo>
                <a:lnTo>
                  <a:pt x="432" y="312"/>
                </a:lnTo>
                <a:lnTo>
                  <a:pt x="451" y="308"/>
                </a:lnTo>
                <a:lnTo>
                  <a:pt x="458" y="296"/>
                </a:lnTo>
                <a:lnTo>
                  <a:pt x="459" y="211"/>
                </a:lnTo>
                <a:lnTo>
                  <a:pt x="441" y="134"/>
                </a:lnTo>
                <a:lnTo>
                  <a:pt x="412" y="63"/>
                </a:lnTo>
                <a:lnTo>
                  <a:pt x="376" y="0"/>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2" name="Freeform 73">
            <a:extLst>
              <a:ext uri="{FF2B5EF4-FFF2-40B4-BE49-F238E27FC236}">
                <a16:creationId xmlns:a16="http://schemas.microsoft.com/office/drawing/2014/main" id="{70275565-9389-8F4E-AF65-A49D4E5D0CAF}"/>
              </a:ext>
            </a:extLst>
          </p:cNvPr>
          <p:cNvSpPr>
            <a:spLocks/>
          </p:cNvSpPr>
          <p:nvPr/>
        </p:nvSpPr>
        <p:spPr bwMode="auto">
          <a:xfrm>
            <a:off x="9396760" y="3458046"/>
            <a:ext cx="74613" cy="95250"/>
          </a:xfrm>
          <a:custGeom>
            <a:avLst/>
            <a:gdLst>
              <a:gd name="T0" fmla="*/ 0 w 473"/>
              <a:gd name="T1" fmla="*/ 0 h 597"/>
              <a:gd name="T2" fmla="*/ 0 w 473"/>
              <a:gd name="T3" fmla="*/ 0 h 597"/>
              <a:gd name="T4" fmla="*/ 0 w 473"/>
              <a:gd name="T5" fmla="*/ 0 h 597"/>
              <a:gd name="T6" fmla="*/ 0 w 473"/>
              <a:gd name="T7" fmla="*/ 0 h 597"/>
              <a:gd name="T8" fmla="*/ 0 w 473"/>
              <a:gd name="T9" fmla="*/ 1 h 597"/>
              <a:gd name="T10" fmla="*/ 0 w 473"/>
              <a:gd name="T11" fmla="*/ 1 h 597"/>
              <a:gd name="T12" fmla="*/ 0 w 473"/>
              <a:gd name="T13" fmla="*/ 1 h 597"/>
              <a:gd name="T14" fmla="*/ 0 w 473"/>
              <a:gd name="T15" fmla="*/ 1 h 597"/>
              <a:gd name="T16" fmla="*/ 0 w 473"/>
              <a:gd name="T17" fmla="*/ 1 h 597"/>
              <a:gd name="T18" fmla="*/ 0 w 473"/>
              <a:gd name="T19" fmla="*/ 1 h 597"/>
              <a:gd name="T20" fmla="*/ 0 w 473"/>
              <a:gd name="T21" fmla="*/ 1 h 597"/>
              <a:gd name="T22" fmla="*/ 0 w 473"/>
              <a:gd name="T23" fmla="*/ 1 h 597"/>
              <a:gd name="T24" fmla="*/ 0 w 473"/>
              <a:gd name="T25" fmla="*/ 1 h 597"/>
              <a:gd name="T26" fmla="*/ 0 w 473"/>
              <a:gd name="T27" fmla="*/ 1 h 597"/>
              <a:gd name="T28" fmla="*/ 0 w 473"/>
              <a:gd name="T29" fmla="*/ 1 h 597"/>
              <a:gd name="T30" fmla="*/ 0 w 473"/>
              <a:gd name="T31" fmla="*/ 1 h 597"/>
              <a:gd name="T32" fmla="*/ 0 w 473"/>
              <a:gd name="T33" fmla="*/ 0 h 597"/>
              <a:gd name="T34" fmla="*/ 0 w 473"/>
              <a:gd name="T35" fmla="*/ 0 h 597"/>
              <a:gd name="T36" fmla="*/ 0 w 473"/>
              <a:gd name="T37" fmla="*/ 0 h 597"/>
              <a:gd name="T38" fmla="*/ 0 w 473"/>
              <a:gd name="T39" fmla="*/ 0 h 597"/>
              <a:gd name="T40" fmla="*/ 0 w 473"/>
              <a:gd name="T41" fmla="*/ 0 h 597"/>
              <a:gd name="T42" fmla="*/ 0 w 473"/>
              <a:gd name="T43" fmla="*/ 0 h 597"/>
              <a:gd name="T44" fmla="*/ 0 w 473"/>
              <a:gd name="T45" fmla="*/ 0 h 597"/>
              <a:gd name="T46" fmla="*/ 0 w 473"/>
              <a:gd name="T47" fmla="*/ 0 h 597"/>
              <a:gd name="T48" fmla="*/ 0 w 473"/>
              <a:gd name="T49" fmla="*/ 0 h 597"/>
              <a:gd name="T50" fmla="*/ 0 w 473"/>
              <a:gd name="T51" fmla="*/ 0 h 597"/>
              <a:gd name="T52" fmla="*/ 0 w 473"/>
              <a:gd name="T53" fmla="*/ 0 h 597"/>
              <a:gd name="T54" fmla="*/ 0 w 473"/>
              <a:gd name="T55" fmla="*/ 0 h 5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3" h="597">
                <a:moveTo>
                  <a:pt x="40" y="46"/>
                </a:moveTo>
                <a:lnTo>
                  <a:pt x="27" y="172"/>
                </a:lnTo>
                <a:lnTo>
                  <a:pt x="12" y="287"/>
                </a:lnTo>
                <a:lnTo>
                  <a:pt x="1" y="388"/>
                </a:lnTo>
                <a:lnTo>
                  <a:pt x="0" y="471"/>
                </a:lnTo>
                <a:lnTo>
                  <a:pt x="17" y="536"/>
                </a:lnTo>
                <a:lnTo>
                  <a:pt x="33" y="561"/>
                </a:lnTo>
                <a:lnTo>
                  <a:pt x="57" y="579"/>
                </a:lnTo>
                <a:lnTo>
                  <a:pt x="89" y="592"/>
                </a:lnTo>
                <a:lnTo>
                  <a:pt x="128" y="597"/>
                </a:lnTo>
                <a:lnTo>
                  <a:pt x="178" y="596"/>
                </a:lnTo>
                <a:lnTo>
                  <a:pt x="238" y="588"/>
                </a:lnTo>
                <a:lnTo>
                  <a:pt x="295" y="576"/>
                </a:lnTo>
                <a:lnTo>
                  <a:pt x="344" y="560"/>
                </a:lnTo>
                <a:lnTo>
                  <a:pt x="415" y="521"/>
                </a:lnTo>
                <a:lnTo>
                  <a:pt x="457" y="474"/>
                </a:lnTo>
                <a:lnTo>
                  <a:pt x="473" y="421"/>
                </a:lnTo>
                <a:lnTo>
                  <a:pt x="466" y="364"/>
                </a:lnTo>
                <a:lnTo>
                  <a:pt x="440" y="305"/>
                </a:lnTo>
                <a:lnTo>
                  <a:pt x="400" y="245"/>
                </a:lnTo>
                <a:lnTo>
                  <a:pt x="350" y="188"/>
                </a:lnTo>
                <a:lnTo>
                  <a:pt x="233" y="88"/>
                </a:lnTo>
                <a:lnTo>
                  <a:pt x="175" y="48"/>
                </a:lnTo>
                <a:lnTo>
                  <a:pt x="121" y="19"/>
                </a:lnTo>
                <a:lnTo>
                  <a:pt x="77" y="3"/>
                </a:lnTo>
                <a:lnTo>
                  <a:pt x="47" y="0"/>
                </a:lnTo>
                <a:lnTo>
                  <a:pt x="33" y="14"/>
                </a:lnTo>
                <a:lnTo>
                  <a:pt x="40" y="46"/>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3" name="Freeform 74">
            <a:extLst>
              <a:ext uri="{FF2B5EF4-FFF2-40B4-BE49-F238E27FC236}">
                <a16:creationId xmlns:a16="http://schemas.microsoft.com/office/drawing/2014/main" id="{C7FE0525-9DD3-6840-A9D6-02372E035ABD}"/>
              </a:ext>
            </a:extLst>
          </p:cNvPr>
          <p:cNvSpPr>
            <a:spLocks/>
          </p:cNvSpPr>
          <p:nvPr/>
        </p:nvSpPr>
        <p:spPr bwMode="auto">
          <a:xfrm>
            <a:off x="9391997" y="3656484"/>
            <a:ext cx="63500" cy="96838"/>
          </a:xfrm>
          <a:custGeom>
            <a:avLst/>
            <a:gdLst>
              <a:gd name="T0" fmla="*/ 0 w 394"/>
              <a:gd name="T1" fmla="*/ 0 h 614"/>
              <a:gd name="T2" fmla="*/ 0 w 394"/>
              <a:gd name="T3" fmla="*/ 0 h 614"/>
              <a:gd name="T4" fmla="*/ 0 w 394"/>
              <a:gd name="T5" fmla="*/ 0 h 614"/>
              <a:gd name="T6" fmla="*/ 0 w 394"/>
              <a:gd name="T7" fmla="*/ 1 h 614"/>
              <a:gd name="T8" fmla="*/ 0 w 394"/>
              <a:gd name="T9" fmla="*/ 1 h 614"/>
              <a:gd name="T10" fmla="*/ 0 w 394"/>
              <a:gd name="T11" fmla="*/ 1 h 614"/>
              <a:gd name="T12" fmla="*/ 0 w 394"/>
              <a:gd name="T13" fmla="*/ 1 h 614"/>
              <a:gd name="T14" fmla="*/ 0 w 394"/>
              <a:gd name="T15" fmla="*/ 1 h 614"/>
              <a:gd name="T16" fmla="*/ 0 w 394"/>
              <a:gd name="T17" fmla="*/ 1 h 614"/>
              <a:gd name="T18" fmla="*/ 0 w 394"/>
              <a:gd name="T19" fmla="*/ 0 h 614"/>
              <a:gd name="T20" fmla="*/ 0 w 394"/>
              <a:gd name="T21" fmla="*/ 0 h 614"/>
              <a:gd name="T22" fmla="*/ 0 w 394"/>
              <a:gd name="T23" fmla="*/ 0 h 614"/>
              <a:gd name="T24" fmla="*/ 0 w 394"/>
              <a:gd name="T25" fmla="*/ 0 h 614"/>
              <a:gd name="T26" fmla="*/ 0 w 394"/>
              <a:gd name="T27" fmla="*/ 0 h 614"/>
              <a:gd name="T28" fmla="*/ 0 w 394"/>
              <a:gd name="T29" fmla="*/ 0 h 614"/>
              <a:gd name="T30" fmla="*/ 0 w 394"/>
              <a:gd name="T31" fmla="*/ 0 h 614"/>
              <a:gd name="T32" fmla="*/ 0 w 394"/>
              <a:gd name="T33" fmla="*/ 0 h 614"/>
              <a:gd name="T34" fmla="*/ 0 w 394"/>
              <a:gd name="T35" fmla="*/ 0 h 614"/>
              <a:gd name="T36" fmla="*/ 0 w 394"/>
              <a:gd name="T37" fmla="*/ 0 h 614"/>
              <a:gd name="T38" fmla="*/ 0 w 394"/>
              <a:gd name="T39" fmla="*/ 0 h 614"/>
              <a:gd name="T40" fmla="*/ 0 w 394"/>
              <a:gd name="T41" fmla="*/ 0 h 614"/>
              <a:gd name="T42" fmla="*/ 0 w 394"/>
              <a:gd name="T43" fmla="*/ 0 h 614"/>
              <a:gd name="T44" fmla="*/ 0 w 394"/>
              <a:gd name="T45" fmla="*/ 0 h 614"/>
              <a:gd name="T46" fmla="*/ 0 w 394"/>
              <a:gd name="T47" fmla="*/ 0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4" h="614">
                <a:moveTo>
                  <a:pt x="0" y="16"/>
                </a:moveTo>
                <a:lnTo>
                  <a:pt x="15" y="459"/>
                </a:lnTo>
                <a:lnTo>
                  <a:pt x="26" y="518"/>
                </a:lnTo>
                <a:lnTo>
                  <a:pt x="45" y="562"/>
                </a:lnTo>
                <a:lnTo>
                  <a:pt x="73" y="592"/>
                </a:lnTo>
                <a:lnTo>
                  <a:pt x="107" y="609"/>
                </a:lnTo>
                <a:lnTo>
                  <a:pt x="145" y="614"/>
                </a:lnTo>
                <a:lnTo>
                  <a:pt x="186" y="609"/>
                </a:lnTo>
                <a:lnTo>
                  <a:pt x="268" y="570"/>
                </a:lnTo>
                <a:lnTo>
                  <a:pt x="339" y="500"/>
                </a:lnTo>
                <a:lnTo>
                  <a:pt x="366" y="455"/>
                </a:lnTo>
                <a:lnTo>
                  <a:pt x="384" y="407"/>
                </a:lnTo>
                <a:lnTo>
                  <a:pt x="394" y="353"/>
                </a:lnTo>
                <a:lnTo>
                  <a:pt x="391" y="297"/>
                </a:lnTo>
                <a:lnTo>
                  <a:pt x="376" y="239"/>
                </a:lnTo>
                <a:lnTo>
                  <a:pt x="345" y="180"/>
                </a:lnTo>
                <a:lnTo>
                  <a:pt x="314" y="145"/>
                </a:lnTo>
                <a:lnTo>
                  <a:pt x="281" y="118"/>
                </a:lnTo>
                <a:lnTo>
                  <a:pt x="209" y="81"/>
                </a:lnTo>
                <a:lnTo>
                  <a:pt x="135" y="49"/>
                </a:lnTo>
                <a:lnTo>
                  <a:pt x="64" y="0"/>
                </a:lnTo>
                <a:lnTo>
                  <a:pt x="46" y="13"/>
                </a:lnTo>
                <a:lnTo>
                  <a:pt x="29" y="15"/>
                </a:lnTo>
                <a:lnTo>
                  <a:pt x="0" y="16"/>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4" name="Freeform 75">
            <a:extLst>
              <a:ext uri="{FF2B5EF4-FFF2-40B4-BE49-F238E27FC236}">
                <a16:creationId xmlns:a16="http://schemas.microsoft.com/office/drawing/2014/main" id="{8F36F05D-968D-FA43-AF4E-732D0D94E707}"/>
              </a:ext>
            </a:extLst>
          </p:cNvPr>
          <p:cNvSpPr>
            <a:spLocks/>
          </p:cNvSpPr>
          <p:nvPr/>
        </p:nvSpPr>
        <p:spPr bwMode="auto">
          <a:xfrm>
            <a:off x="9406285" y="3848571"/>
            <a:ext cx="79375" cy="74613"/>
          </a:xfrm>
          <a:custGeom>
            <a:avLst/>
            <a:gdLst>
              <a:gd name="T0" fmla="*/ 0 w 506"/>
              <a:gd name="T1" fmla="*/ 0 h 470"/>
              <a:gd name="T2" fmla="*/ 0 w 506"/>
              <a:gd name="T3" fmla="*/ 0 h 470"/>
              <a:gd name="T4" fmla="*/ 0 w 506"/>
              <a:gd name="T5" fmla="*/ 0 h 470"/>
              <a:gd name="T6" fmla="*/ 0 w 506"/>
              <a:gd name="T7" fmla="*/ 0 h 470"/>
              <a:gd name="T8" fmla="*/ 0 w 506"/>
              <a:gd name="T9" fmla="*/ 0 h 470"/>
              <a:gd name="T10" fmla="*/ 0 w 506"/>
              <a:gd name="T11" fmla="*/ 0 h 470"/>
              <a:gd name="T12" fmla="*/ 0 w 506"/>
              <a:gd name="T13" fmla="*/ 0 h 470"/>
              <a:gd name="T14" fmla="*/ 0 w 506"/>
              <a:gd name="T15" fmla="*/ 1 h 470"/>
              <a:gd name="T16" fmla="*/ 0 w 506"/>
              <a:gd name="T17" fmla="*/ 1 h 470"/>
              <a:gd name="T18" fmla="*/ 0 w 506"/>
              <a:gd name="T19" fmla="*/ 1 h 470"/>
              <a:gd name="T20" fmla="*/ 0 w 506"/>
              <a:gd name="T21" fmla="*/ 1 h 470"/>
              <a:gd name="T22" fmla="*/ 0 w 506"/>
              <a:gd name="T23" fmla="*/ 1 h 470"/>
              <a:gd name="T24" fmla="*/ 0 w 506"/>
              <a:gd name="T25" fmla="*/ 0 h 470"/>
              <a:gd name="T26" fmla="*/ 0 w 506"/>
              <a:gd name="T27" fmla="*/ 0 h 470"/>
              <a:gd name="T28" fmla="*/ 0 w 506"/>
              <a:gd name="T29" fmla="*/ 0 h 470"/>
              <a:gd name="T30" fmla="*/ 0 w 506"/>
              <a:gd name="T31" fmla="*/ 0 h 470"/>
              <a:gd name="T32" fmla="*/ 0 w 506"/>
              <a:gd name="T33" fmla="*/ 0 h 470"/>
              <a:gd name="T34" fmla="*/ 0 w 506"/>
              <a:gd name="T35" fmla="*/ 0 h 470"/>
              <a:gd name="T36" fmla="*/ 0 w 506"/>
              <a:gd name="T37" fmla="*/ 0 h 470"/>
              <a:gd name="T38" fmla="*/ 0 w 506"/>
              <a:gd name="T39" fmla="*/ 0 h 470"/>
              <a:gd name="T40" fmla="*/ 0 w 506"/>
              <a:gd name="T41" fmla="*/ 0 h 470"/>
              <a:gd name="T42" fmla="*/ 0 w 506"/>
              <a:gd name="T43" fmla="*/ 0 h 470"/>
              <a:gd name="T44" fmla="*/ 0 w 506"/>
              <a:gd name="T45" fmla="*/ 0 h 470"/>
              <a:gd name="T46" fmla="*/ 0 w 506"/>
              <a:gd name="T47" fmla="*/ 0 h 470"/>
              <a:gd name="T48" fmla="*/ 0 w 506"/>
              <a:gd name="T49" fmla="*/ 0 h 4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6" h="470">
                <a:moveTo>
                  <a:pt x="15" y="100"/>
                </a:moveTo>
                <a:lnTo>
                  <a:pt x="7" y="191"/>
                </a:lnTo>
                <a:lnTo>
                  <a:pt x="0" y="296"/>
                </a:lnTo>
                <a:lnTo>
                  <a:pt x="5" y="345"/>
                </a:lnTo>
                <a:lnTo>
                  <a:pt x="21" y="388"/>
                </a:lnTo>
                <a:lnTo>
                  <a:pt x="50" y="423"/>
                </a:lnTo>
                <a:lnTo>
                  <a:pt x="97" y="443"/>
                </a:lnTo>
                <a:lnTo>
                  <a:pt x="165" y="458"/>
                </a:lnTo>
                <a:lnTo>
                  <a:pt x="226" y="467"/>
                </a:lnTo>
                <a:lnTo>
                  <a:pt x="281" y="470"/>
                </a:lnTo>
                <a:lnTo>
                  <a:pt x="329" y="468"/>
                </a:lnTo>
                <a:lnTo>
                  <a:pt x="405" y="450"/>
                </a:lnTo>
                <a:lnTo>
                  <a:pt x="460" y="415"/>
                </a:lnTo>
                <a:lnTo>
                  <a:pt x="492" y="369"/>
                </a:lnTo>
                <a:lnTo>
                  <a:pt x="506" y="314"/>
                </a:lnTo>
                <a:lnTo>
                  <a:pt x="502" y="255"/>
                </a:lnTo>
                <a:lnTo>
                  <a:pt x="483" y="194"/>
                </a:lnTo>
                <a:lnTo>
                  <a:pt x="451" y="136"/>
                </a:lnTo>
                <a:lnTo>
                  <a:pt x="407" y="83"/>
                </a:lnTo>
                <a:lnTo>
                  <a:pt x="353" y="42"/>
                </a:lnTo>
                <a:lnTo>
                  <a:pt x="293" y="13"/>
                </a:lnTo>
                <a:lnTo>
                  <a:pt x="226" y="0"/>
                </a:lnTo>
                <a:lnTo>
                  <a:pt x="156" y="7"/>
                </a:lnTo>
                <a:lnTo>
                  <a:pt x="85" y="39"/>
                </a:lnTo>
                <a:lnTo>
                  <a:pt x="15" y="100"/>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5" name="Freeform 76">
            <a:extLst>
              <a:ext uri="{FF2B5EF4-FFF2-40B4-BE49-F238E27FC236}">
                <a16:creationId xmlns:a16="http://schemas.microsoft.com/office/drawing/2014/main" id="{FBA73480-92CC-7B4B-B3A6-CC647539C993}"/>
              </a:ext>
            </a:extLst>
          </p:cNvPr>
          <p:cNvSpPr>
            <a:spLocks/>
          </p:cNvSpPr>
          <p:nvPr/>
        </p:nvSpPr>
        <p:spPr bwMode="auto">
          <a:xfrm>
            <a:off x="9434860" y="3989859"/>
            <a:ext cx="80963" cy="74613"/>
          </a:xfrm>
          <a:custGeom>
            <a:avLst/>
            <a:gdLst>
              <a:gd name="T0" fmla="*/ 0 w 518"/>
              <a:gd name="T1" fmla="*/ 0 h 469"/>
              <a:gd name="T2" fmla="*/ 0 w 518"/>
              <a:gd name="T3" fmla="*/ 0 h 469"/>
              <a:gd name="T4" fmla="*/ 0 w 518"/>
              <a:gd name="T5" fmla="*/ 0 h 469"/>
              <a:gd name="T6" fmla="*/ 0 w 518"/>
              <a:gd name="T7" fmla="*/ 0 h 469"/>
              <a:gd name="T8" fmla="*/ 0 w 518"/>
              <a:gd name="T9" fmla="*/ 1 h 469"/>
              <a:gd name="T10" fmla="*/ 0 w 518"/>
              <a:gd name="T11" fmla="*/ 1 h 469"/>
              <a:gd name="T12" fmla="*/ 0 w 518"/>
              <a:gd name="T13" fmla="*/ 1 h 469"/>
              <a:gd name="T14" fmla="*/ 0 w 518"/>
              <a:gd name="T15" fmla="*/ 0 h 469"/>
              <a:gd name="T16" fmla="*/ 0 w 518"/>
              <a:gd name="T17" fmla="*/ 0 h 469"/>
              <a:gd name="T18" fmla="*/ 0 w 518"/>
              <a:gd name="T19" fmla="*/ 0 h 469"/>
              <a:gd name="T20" fmla="*/ 0 w 518"/>
              <a:gd name="T21" fmla="*/ 0 h 469"/>
              <a:gd name="T22" fmla="*/ 0 w 518"/>
              <a:gd name="T23" fmla="*/ 0 h 469"/>
              <a:gd name="T24" fmla="*/ 0 w 518"/>
              <a:gd name="T25" fmla="*/ 0 h 469"/>
              <a:gd name="T26" fmla="*/ 0 w 518"/>
              <a:gd name="T27" fmla="*/ 0 h 469"/>
              <a:gd name="T28" fmla="*/ 0 w 518"/>
              <a:gd name="T29" fmla="*/ 0 h 469"/>
              <a:gd name="T30" fmla="*/ 0 w 518"/>
              <a:gd name="T31" fmla="*/ 0 h 469"/>
              <a:gd name="T32" fmla="*/ 0 w 518"/>
              <a:gd name="T33" fmla="*/ 0 h 469"/>
              <a:gd name="T34" fmla="*/ 0 w 518"/>
              <a:gd name="T35" fmla="*/ 0 h 469"/>
              <a:gd name="T36" fmla="*/ 0 w 518"/>
              <a:gd name="T37" fmla="*/ 0 h 469"/>
              <a:gd name="T38" fmla="*/ 0 w 518"/>
              <a:gd name="T39" fmla="*/ 0 h 469"/>
              <a:gd name="T40" fmla="*/ 0 w 518"/>
              <a:gd name="T41" fmla="*/ 0 h 469"/>
              <a:gd name="T42" fmla="*/ 0 w 518"/>
              <a:gd name="T43" fmla="*/ 0 h 469"/>
              <a:gd name="T44" fmla="*/ 0 w 518"/>
              <a:gd name="T45" fmla="*/ 0 h 469"/>
              <a:gd name="T46" fmla="*/ 0 w 518"/>
              <a:gd name="T47" fmla="*/ 0 h 469"/>
              <a:gd name="T48" fmla="*/ 0 w 518"/>
              <a:gd name="T49" fmla="*/ 0 h 469"/>
              <a:gd name="T50" fmla="*/ 0 w 518"/>
              <a:gd name="T51" fmla="*/ 0 h 469"/>
              <a:gd name="T52" fmla="*/ 0 w 518"/>
              <a:gd name="T53" fmla="*/ 0 h 4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18" h="469">
                <a:moveTo>
                  <a:pt x="0" y="159"/>
                </a:moveTo>
                <a:lnTo>
                  <a:pt x="32" y="279"/>
                </a:lnTo>
                <a:lnTo>
                  <a:pt x="75" y="368"/>
                </a:lnTo>
                <a:lnTo>
                  <a:pt x="124" y="426"/>
                </a:lnTo>
                <a:lnTo>
                  <a:pt x="178" y="459"/>
                </a:lnTo>
                <a:lnTo>
                  <a:pt x="235" y="469"/>
                </a:lnTo>
                <a:lnTo>
                  <a:pt x="292" y="460"/>
                </a:lnTo>
                <a:lnTo>
                  <a:pt x="348" y="435"/>
                </a:lnTo>
                <a:lnTo>
                  <a:pt x="399" y="398"/>
                </a:lnTo>
                <a:lnTo>
                  <a:pt x="444" y="350"/>
                </a:lnTo>
                <a:lnTo>
                  <a:pt x="481" y="297"/>
                </a:lnTo>
                <a:lnTo>
                  <a:pt x="506" y="241"/>
                </a:lnTo>
                <a:lnTo>
                  <a:pt x="518" y="185"/>
                </a:lnTo>
                <a:lnTo>
                  <a:pt x="515" y="132"/>
                </a:lnTo>
                <a:lnTo>
                  <a:pt x="496" y="86"/>
                </a:lnTo>
                <a:lnTo>
                  <a:pt x="455" y="51"/>
                </a:lnTo>
                <a:lnTo>
                  <a:pt x="394" y="28"/>
                </a:lnTo>
                <a:lnTo>
                  <a:pt x="305" y="10"/>
                </a:lnTo>
                <a:lnTo>
                  <a:pt x="231" y="0"/>
                </a:lnTo>
                <a:lnTo>
                  <a:pt x="160" y="13"/>
                </a:lnTo>
                <a:lnTo>
                  <a:pt x="122" y="32"/>
                </a:lnTo>
                <a:lnTo>
                  <a:pt x="83" y="60"/>
                </a:lnTo>
                <a:lnTo>
                  <a:pt x="59" y="79"/>
                </a:lnTo>
                <a:lnTo>
                  <a:pt x="42" y="92"/>
                </a:lnTo>
                <a:lnTo>
                  <a:pt x="21" y="110"/>
                </a:lnTo>
                <a:lnTo>
                  <a:pt x="11" y="128"/>
                </a:lnTo>
                <a:lnTo>
                  <a:pt x="0" y="159"/>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6" name="Freeform 77">
            <a:extLst>
              <a:ext uri="{FF2B5EF4-FFF2-40B4-BE49-F238E27FC236}">
                <a16:creationId xmlns:a16="http://schemas.microsoft.com/office/drawing/2014/main" id="{72DD12DB-234D-0B40-A132-F782281F3211}"/>
              </a:ext>
            </a:extLst>
          </p:cNvPr>
          <p:cNvSpPr>
            <a:spLocks/>
          </p:cNvSpPr>
          <p:nvPr/>
        </p:nvSpPr>
        <p:spPr bwMode="auto">
          <a:xfrm>
            <a:off x="9455497" y="4097809"/>
            <a:ext cx="171450" cy="184150"/>
          </a:xfrm>
          <a:custGeom>
            <a:avLst/>
            <a:gdLst>
              <a:gd name="T0" fmla="*/ 0 w 1084"/>
              <a:gd name="T1" fmla="*/ 0 h 1164"/>
              <a:gd name="T2" fmla="*/ 0 w 1084"/>
              <a:gd name="T3" fmla="*/ 0 h 1164"/>
              <a:gd name="T4" fmla="*/ 0 w 1084"/>
              <a:gd name="T5" fmla="*/ 0 h 1164"/>
              <a:gd name="T6" fmla="*/ 0 w 1084"/>
              <a:gd name="T7" fmla="*/ 0 h 1164"/>
              <a:gd name="T8" fmla="*/ 0 w 1084"/>
              <a:gd name="T9" fmla="*/ 0 h 1164"/>
              <a:gd name="T10" fmla="*/ 0 w 1084"/>
              <a:gd name="T11" fmla="*/ 0 h 1164"/>
              <a:gd name="T12" fmla="*/ 0 w 1084"/>
              <a:gd name="T13" fmla="*/ 0 h 1164"/>
              <a:gd name="T14" fmla="*/ 0 w 1084"/>
              <a:gd name="T15" fmla="*/ 0 h 1164"/>
              <a:gd name="T16" fmla="*/ 1 w 1084"/>
              <a:gd name="T17" fmla="*/ 0 h 1164"/>
              <a:gd name="T18" fmla="*/ 1 w 1084"/>
              <a:gd name="T19" fmla="*/ 0 h 1164"/>
              <a:gd name="T20" fmla="*/ 1 w 1084"/>
              <a:gd name="T21" fmla="*/ 0 h 1164"/>
              <a:gd name="T22" fmla="*/ 1 w 1084"/>
              <a:gd name="T23" fmla="*/ 0 h 1164"/>
              <a:gd name="T24" fmla="*/ 1 w 1084"/>
              <a:gd name="T25" fmla="*/ 0 h 1164"/>
              <a:gd name="T26" fmla="*/ 1 w 1084"/>
              <a:gd name="T27" fmla="*/ 0 h 1164"/>
              <a:gd name="T28" fmla="*/ 1 w 1084"/>
              <a:gd name="T29" fmla="*/ 0 h 1164"/>
              <a:gd name="T30" fmla="*/ 1 w 1084"/>
              <a:gd name="T31" fmla="*/ 0 h 1164"/>
              <a:gd name="T32" fmla="*/ 1 w 1084"/>
              <a:gd name="T33" fmla="*/ 1 h 1164"/>
              <a:gd name="T34" fmla="*/ 1 w 1084"/>
              <a:gd name="T35" fmla="*/ 1 h 1164"/>
              <a:gd name="T36" fmla="*/ 1 w 1084"/>
              <a:gd name="T37" fmla="*/ 1 h 1164"/>
              <a:gd name="T38" fmla="*/ 1 w 1084"/>
              <a:gd name="T39" fmla="*/ 1 h 1164"/>
              <a:gd name="T40" fmla="*/ 1 w 1084"/>
              <a:gd name="T41" fmla="*/ 1 h 1164"/>
              <a:gd name="T42" fmla="*/ 1 w 1084"/>
              <a:gd name="T43" fmla="*/ 1 h 1164"/>
              <a:gd name="T44" fmla="*/ 1 w 1084"/>
              <a:gd name="T45" fmla="*/ 1 h 1164"/>
              <a:gd name="T46" fmla="*/ 1 w 1084"/>
              <a:gd name="T47" fmla="*/ 1 h 1164"/>
              <a:gd name="T48" fmla="*/ 1 w 1084"/>
              <a:gd name="T49" fmla="*/ 1 h 1164"/>
              <a:gd name="T50" fmla="*/ 1 w 1084"/>
              <a:gd name="T51" fmla="*/ 1 h 1164"/>
              <a:gd name="T52" fmla="*/ 1 w 1084"/>
              <a:gd name="T53" fmla="*/ 1 h 1164"/>
              <a:gd name="T54" fmla="*/ 1 w 1084"/>
              <a:gd name="T55" fmla="*/ 1 h 1164"/>
              <a:gd name="T56" fmla="*/ 1 w 1084"/>
              <a:gd name="T57" fmla="*/ 1 h 1164"/>
              <a:gd name="T58" fmla="*/ 0 w 1084"/>
              <a:gd name="T59" fmla="*/ 1 h 1164"/>
              <a:gd name="T60" fmla="*/ 0 w 1084"/>
              <a:gd name="T61" fmla="*/ 1 h 1164"/>
              <a:gd name="T62" fmla="*/ 0 w 1084"/>
              <a:gd name="T63" fmla="*/ 1 h 1164"/>
              <a:gd name="T64" fmla="*/ 0 w 1084"/>
              <a:gd name="T65" fmla="*/ 1 h 1164"/>
              <a:gd name="T66" fmla="*/ 0 w 1084"/>
              <a:gd name="T67" fmla="*/ 1 h 1164"/>
              <a:gd name="T68" fmla="*/ 0 w 1084"/>
              <a:gd name="T69" fmla="*/ 1 h 1164"/>
              <a:gd name="T70" fmla="*/ 0 w 1084"/>
              <a:gd name="T71" fmla="*/ 0 h 1164"/>
              <a:gd name="T72" fmla="*/ 0 w 1084"/>
              <a:gd name="T73" fmla="*/ 0 h 1164"/>
              <a:gd name="T74" fmla="*/ 0 w 1084"/>
              <a:gd name="T75" fmla="*/ 0 h 11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84" h="1164">
                <a:moveTo>
                  <a:pt x="0" y="240"/>
                </a:moveTo>
                <a:lnTo>
                  <a:pt x="76" y="192"/>
                </a:lnTo>
                <a:lnTo>
                  <a:pt x="146" y="150"/>
                </a:lnTo>
                <a:lnTo>
                  <a:pt x="267" y="84"/>
                </a:lnTo>
                <a:lnTo>
                  <a:pt x="365" y="37"/>
                </a:lnTo>
                <a:lnTo>
                  <a:pt x="441" y="9"/>
                </a:lnTo>
                <a:lnTo>
                  <a:pt x="500" y="0"/>
                </a:lnTo>
                <a:lnTo>
                  <a:pt x="544" y="5"/>
                </a:lnTo>
                <a:lnTo>
                  <a:pt x="575" y="24"/>
                </a:lnTo>
                <a:lnTo>
                  <a:pt x="596" y="55"/>
                </a:lnTo>
                <a:lnTo>
                  <a:pt x="609" y="95"/>
                </a:lnTo>
                <a:lnTo>
                  <a:pt x="615" y="144"/>
                </a:lnTo>
                <a:lnTo>
                  <a:pt x="624" y="258"/>
                </a:lnTo>
                <a:lnTo>
                  <a:pt x="642" y="382"/>
                </a:lnTo>
                <a:lnTo>
                  <a:pt x="660" y="444"/>
                </a:lnTo>
                <a:lnTo>
                  <a:pt x="688" y="502"/>
                </a:lnTo>
                <a:lnTo>
                  <a:pt x="730" y="559"/>
                </a:lnTo>
                <a:lnTo>
                  <a:pt x="783" y="616"/>
                </a:lnTo>
                <a:lnTo>
                  <a:pt x="903" y="732"/>
                </a:lnTo>
                <a:lnTo>
                  <a:pt x="1016" y="852"/>
                </a:lnTo>
                <a:lnTo>
                  <a:pt x="1056" y="914"/>
                </a:lnTo>
                <a:lnTo>
                  <a:pt x="1082" y="978"/>
                </a:lnTo>
                <a:lnTo>
                  <a:pt x="1084" y="1010"/>
                </a:lnTo>
                <a:lnTo>
                  <a:pt x="1076" y="1044"/>
                </a:lnTo>
                <a:lnTo>
                  <a:pt x="1058" y="1073"/>
                </a:lnTo>
                <a:lnTo>
                  <a:pt x="1033" y="1094"/>
                </a:lnTo>
                <a:lnTo>
                  <a:pt x="900" y="1148"/>
                </a:lnTo>
                <a:lnTo>
                  <a:pt x="772" y="1164"/>
                </a:lnTo>
                <a:lnTo>
                  <a:pt x="650" y="1148"/>
                </a:lnTo>
                <a:lnTo>
                  <a:pt x="535" y="1104"/>
                </a:lnTo>
                <a:lnTo>
                  <a:pt x="428" y="1037"/>
                </a:lnTo>
                <a:lnTo>
                  <a:pt x="330" y="952"/>
                </a:lnTo>
                <a:lnTo>
                  <a:pt x="242" y="855"/>
                </a:lnTo>
                <a:lnTo>
                  <a:pt x="163" y="749"/>
                </a:lnTo>
                <a:lnTo>
                  <a:pt x="101" y="636"/>
                </a:lnTo>
                <a:lnTo>
                  <a:pt x="48" y="505"/>
                </a:lnTo>
                <a:lnTo>
                  <a:pt x="13" y="369"/>
                </a:lnTo>
                <a:lnTo>
                  <a:pt x="0" y="240"/>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7" name="Freeform 78">
            <a:extLst>
              <a:ext uri="{FF2B5EF4-FFF2-40B4-BE49-F238E27FC236}">
                <a16:creationId xmlns:a16="http://schemas.microsoft.com/office/drawing/2014/main" id="{C555B943-8DBC-6049-986D-02E072732C94}"/>
              </a:ext>
            </a:extLst>
          </p:cNvPr>
          <p:cNvSpPr>
            <a:spLocks/>
          </p:cNvSpPr>
          <p:nvPr/>
        </p:nvSpPr>
        <p:spPr bwMode="auto">
          <a:xfrm>
            <a:off x="9485660" y="3081809"/>
            <a:ext cx="173038" cy="238125"/>
          </a:xfrm>
          <a:custGeom>
            <a:avLst/>
            <a:gdLst>
              <a:gd name="T0" fmla="*/ 0 w 1089"/>
              <a:gd name="T1" fmla="*/ 0 h 1500"/>
              <a:gd name="T2" fmla="*/ 0 w 1089"/>
              <a:gd name="T3" fmla="*/ 1 h 1500"/>
              <a:gd name="T4" fmla="*/ 0 w 1089"/>
              <a:gd name="T5" fmla="*/ 1 h 1500"/>
              <a:gd name="T6" fmla="*/ 0 w 1089"/>
              <a:gd name="T7" fmla="*/ 1 h 1500"/>
              <a:gd name="T8" fmla="*/ 0 w 1089"/>
              <a:gd name="T9" fmla="*/ 1 h 1500"/>
              <a:gd name="T10" fmla="*/ 0 w 1089"/>
              <a:gd name="T11" fmla="*/ 1 h 1500"/>
              <a:gd name="T12" fmla="*/ 0 w 1089"/>
              <a:gd name="T13" fmla="*/ 1 h 1500"/>
              <a:gd name="T14" fmla="*/ 0 w 1089"/>
              <a:gd name="T15" fmla="*/ 1 h 1500"/>
              <a:gd name="T16" fmla="*/ 1 w 1089"/>
              <a:gd name="T17" fmla="*/ 2 h 1500"/>
              <a:gd name="T18" fmla="*/ 1 w 1089"/>
              <a:gd name="T19" fmla="*/ 2 h 1500"/>
              <a:gd name="T20" fmla="*/ 1 w 1089"/>
              <a:gd name="T21" fmla="*/ 2 h 1500"/>
              <a:gd name="T22" fmla="*/ 1 w 1089"/>
              <a:gd name="T23" fmla="*/ 2 h 1500"/>
              <a:gd name="T24" fmla="*/ 1 w 1089"/>
              <a:gd name="T25" fmla="*/ 2 h 1500"/>
              <a:gd name="T26" fmla="*/ 1 w 1089"/>
              <a:gd name="T27" fmla="*/ 2 h 1500"/>
              <a:gd name="T28" fmla="*/ 1 w 1089"/>
              <a:gd name="T29" fmla="*/ 2 h 1500"/>
              <a:gd name="T30" fmla="*/ 1 w 1089"/>
              <a:gd name="T31" fmla="*/ 1 h 1500"/>
              <a:gd name="T32" fmla="*/ 1 w 1089"/>
              <a:gd name="T33" fmla="*/ 1 h 1500"/>
              <a:gd name="T34" fmla="*/ 1 w 1089"/>
              <a:gd name="T35" fmla="*/ 1 h 1500"/>
              <a:gd name="T36" fmla="*/ 1 w 1089"/>
              <a:gd name="T37" fmla="*/ 1 h 1500"/>
              <a:gd name="T38" fmla="*/ 1 w 1089"/>
              <a:gd name="T39" fmla="*/ 1 h 1500"/>
              <a:gd name="T40" fmla="*/ 1 w 1089"/>
              <a:gd name="T41" fmla="*/ 1 h 1500"/>
              <a:gd name="T42" fmla="*/ 1 w 1089"/>
              <a:gd name="T43" fmla="*/ 1 h 1500"/>
              <a:gd name="T44" fmla="*/ 1 w 1089"/>
              <a:gd name="T45" fmla="*/ 1 h 1500"/>
              <a:gd name="T46" fmla="*/ 1 w 1089"/>
              <a:gd name="T47" fmla="*/ 1 h 1500"/>
              <a:gd name="T48" fmla="*/ 1 w 1089"/>
              <a:gd name="T49" fmla="*/ 1 h 1500"/>
              <a:gd name="T50" fmla="*/ 1 w 1089"/>
              <a:gd name="T51" fmla="*/ 1 h 1500"/>
              <a:gd name="T52" fmla="*/ 1 w 1089"/>
              <a:gd name="T53" fmla="*/ 1 h 1500"/>
              <a:gd name="T54" fmla="*/ 1 w 1089"/>
              <a:gd name="T55" fmla="*/ 0 h 1500"/>
              <a:gd name="T56" fmla="*/ 1 w 1089"/>
              <a:gd name="T57" fmla="*/ 0 h 1500"/>
              <a:gd name="T58" fmla="*/ 0 w 1089"/>
              <a:gd name="T59" fmla="*/ 0 h 1500"/>
              <a:gd name="T60" fmla="*/ 0 w 1089"/>
              <a:gd name="T61" fmla="*/ 0 h 1500"/>
              <a:gd name="T62" fmla="*/ 0 w 1089"/>
              <a:gd name="T63" fmla="*/ 0 h 1500"/>
              <a:gd name="T64" fmla="*/ 0 w 1089"/>
              <a:gd name="T65" fmla="*/ 0 h 1500"/>
              <a:gd name="T66" fmla="*/ 0 w 1089"/>
              <a:gd name="T67" fmla="*/ 0 h 1500"/>
              <a:gd name="T68" fmla="*/ 0 w 1089"/>
              <a:gd name="T69" fmla="*/ 0 h 1500"/>
              <a:gd name="T70" fmla="*/ 0 w 1089"/>
              <a:gd name="T71" fmla="*/ 0 h 1500"/>
              <a:gd name="T72" fmla="*/ 0 w 1089"/>
              <a:gd name="T73" fmla="*/ 0 h 1500"/>
              <a:gd name="T74" fmla="*/ 0 w 1089"/>
              <a:gd name="T75" fmla="*/ 0 h 1500"/>
              <a:gd name="T76" fmla="*/ 0 w 1089"/>
              <a:gd name="T77" fmla="*/ 0 h 1500"/>
              <a:gd name="T78" fmla="*/ 0 w 1089"/>
              <a:gd name="T79" fmla="*/ 0 h 15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89" h="1500">
                <a:moveTo>
                  <a:pt x="1" y="400"/>
                </a:moveTo>
                <a:lnTo>
                  <a:pt x="1" y="571"/>
                </a:lnTo>
                <a:lnTo>
                  <a:pt x="22" y="732"/>
                </a:lnTo>
                <a:lnTo>
                  <a:pt x="63" y="883"/>
                </a:lnTo>
                <a:lnTo>
                  <a:pt x="125" y="1023"/>
                </a:lnTo>
                <a:lnTo>
                  <a:pt x="207" y="1151"/>
                </a:lnTo>
                <a:lnTo>
                  <a:pt x="310" y="1266"/>
                </a:lnTo>
                <a:lnTo>
                  <a:pt x="432" y="1365"/>
                </a:lnTo>
                <a:lnTo>
                  <a:pt x="576" y="1450"/>
                </a:lnTo>
                <a:lnTo>
                  <a:pt x="622" y="1480"/>
                </a:lnTo>
                <a:lnTo>
                  <a:pt x="675" y="1500"/>
                </a:lnTo>
                <a:lnTo>
                  <a:pt x="737" y="1496"/>
                </a:lnTo>
                <a:lnTo>
                  <a:pt x="793" y="1486"/>
                </a:lnTo>
                <a:lnTo>
                  <a:pt x="842" y="1470"/>
                </a:lnTo>
                <a:lnTo>
                  <a:pt x="884" y="1448"/>
                </a:lnTo>
                <a:lnTo>
                  <a:pt x="951" y="1389"/>
                </a:lnTo>
                <a:lnTo>
                  <a:pt x="998" y="1314"/>
                </a:lnTo>
                <a:lnTo>
                  <a:pt x="1029" y="1224"/>
                </a:lnTo>
                <a:lnTo>
                  <a:pt x="1048" y="1124"/>
                </a:lnTo>
                <a:lnTo>
                  <a:pt x="1069" y="908"/>
                </a:lnTo>
                <a:lnTo>
                  <a:pt x="1078" y="838"/>
                </a:lnTo>
                <a:lnTo>
                  <a:pt x="1089" y="752"/>
                </a:lnTo>
                <a:lnTo>
                  <a:pt x="1086" y="665"/>
                </a:lnTo>
                <a:lnTo>
                  <a:pt x="1073" y="628"/>
                </a:lnTo>
                <a:lnTo>
                  <a:pt x="1052" y="596"/>
                </a:lnTo>
                <a:lnTo>
                  <a:pt x="981" y="532"/>
                </a:lnTo>
                <a:lnTo>
                  <a:pt x="900" y="471"/>
                </a:lnTo>
                <a:lnTo>
                  <a:pt x="725" y="356"/>
                </a:lnTo>
                <a:lnTo>
                  <a:pt x="545" y="241"/>
                </a:lnTo>
                <a:lnTo>
                  <a:pt x="379" y="119"/>
                </a:lnTo>
                <a:lnTo>
                  <a:pt x="314" y="64"/>
                </a:lnTo>
                <a:lnTo>
                  <a:pt x="240" y="12"/>
                </a:lnTo>
                <a:lnTo>
                  <a:pt x="202" y="0"/>
                </a:lnTo>
                <a:lnTo>
                  <a:pt x="166" y="2"/>
                </a:lnTo>
                <a:lnTo>
                  <a:pt x="131" y="25"/>
                </a:lnTo>
                <a:lnTo>
                  <a:pt x="100" y="70"/>
                </a:lnTo>
                <a:lnTo>
                  <a:pt x="55" y="163"/>
                </a:lnTo>
                <a:lnTo>
                  <a:pt x="21" y="251"/>
                </a:lnTo>
                <a:lnTo>
                  <a:pt x="0" y="330"/>
                </a:lnTo>
                <a:lnTo>
                  <a:pt x="1" y="400"/>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8" name="Freeform 79">
            <a:extLst>
              <a:ext uri="{FF2B5EF4-FFF2-40B4-BE49-F238E27FC236}">
                <a16:creationId xmlns:a16="http://schemas.microsoft.com/office/drawing/2014/main" id="{A9AB3C0E-6EA6-6F4C-B3E0-209A9174BA6D}"/>
              </a:ext>
            </a:extLst>
          </p:cNvPr>
          <p:cNvSpPr>
            <a:spLocks/>
          </p:cNvSpPr>
          <p:nvPr/>
        </p:nvSpPr>
        <p:spPr bwMode="auto">
          <a:xfrm>
            <a:off x="9272935" y="3134196"/>
            <a:ext cx="79375" cy="177800"/>
          </a:xfrm>
          <a:custGeom>
            <a:avLst/>
            <a:gdLst>
              <a:gd name="T0" fmla="*/ 0 w 502"/>
              <a:gd name="T1" fmla="*/ 1 h 1123"/>
              <a:gd name="T2" fmla="*/ 0 w 502"/>
              <a:gd name="T3" fmla="*/ 1 h 1123"/>
              <a:gd name="T4" fmla="*/ 0 w 502"/>
              <a:gd name="T5" fmla="*/ 1 h 1123"/>
              <a:gd name="T6" fmla="*/ 0 w 502"/>
              <a:gd name="T7" fmla="*/ 1 h 1123"/>
              <a:gd name="T8" fmla="*/ 0 w 502"/>
              <a:gd name="T9" fmla="*/ 1 h 1123"/>
              <a:gd name="T10" fmla="*/ 0 w 502"/>
              <a:gd name="T11" fmla="*/ 1 h 1123"/>
              <a:gd name="T12" fmla="*/ 0 w 502"/>
              <a:gd name="T13" fmla="*/ 1 h 1123"/>
              <a:gd name="T14" fmla="*/ 0 w 502"/>
              <a:gd name="T15" fmla="*/ 1 h 1123"/>
              <a:gd name="T16" fmla="*/ 0 w 502"/>
              <a:gd name="T17" fmla="*/ 1 h 1123"/>
              <a:gd name="T18" fmla="*/ 0 w 502"/>
              <a:gd name="T19" fmla="*/ 1 h 1123"/>
              <a:gd name="T20" fmla="*/ 0 w 502"/>
              <a:gd name="T21" fmla="*/ 1 h 1123"/>
              <a:gd name="T22" fmla="*/ 0 w 502"/>
              <a:gd name="T23" fmla="*/ 1 h 1123"/>
              <a:gd name="T24" fmla="*/ 0 w 502"/>
              <a:gd name="T25" fmla="*/ 0 h 1123"/>
              <a:gd name="T26" fmla="*/ 0 w 502"/>
              <a:gd name="T27" fmla="*/ 0 h 1123"/>
              <a:gd name="T28" fmla="*/ 0 w 502"/>
              <a:gd name="T29" fmla="*/ 0 h 1123"/>
              <a:gd name="T30" fmla="*/ 0 w 502"/>
              <a:gd name="T31" fmla="*/ 0 h 1123"/>
              <a:gd name="T32" fmla="*/ 0 w 502"/>
              <a:gd name="T33" fmla="*/ 0 h 1123"/>
              <a:gd name="T34" fmla="*/ 0 w 502"/>
              <a:gd name="T35" fmla="*/ 0 h 1123"/>
              <a:gd name="T36" fmla="*/ 0 w 502"/>
              <a:gd name="T37" fmla="*/ 0 h 1123"/>
              <a:gd name="T38" fmla="*/ 0 w 502"/>
              <a:gd name="T39" fmla="*/ 0 h 1123"/>
              <a:gd name="T40" fmla="*/ 0 w 502"/>
              <a:gd name="T41" fmla="*/ 0 h 1123"/>
              <a:gd name="T42" fmla="*/ 0 w 502"/>
              <a:gd name="T43" fmla="*/ 0 h 1123"/>
              <a:gd name="T44" fmla="*/ 0 w 502"/>
              <a:gd name="T45" fmla="*/ 0 h 1123"/>
              <a:gd name="T46" fmla="*/ 0 w 502"/>
              <a:gd name="T47" fmla="*/ 0 h 1123"/>
              <a:gd name="T48" fmla="*/ 0 w 502"/>
              <a:gd name="T49" fmla="*/ 0 h 1123"/>
              <a:gd name="T50" fmla="*/ 0 w 502"/>
              <a:gd name="T51" fmla="*/ 0 h 1123"/>
              <a:gd name="T52" fmla="*/ 0 w 502"/>
              <a:gd name="T53" fmla="*/ 1 h 1123"/>
              <a:gd name="T54" fmla="*/ 0 w 502"/>
              <a:gd name="T55" fmla="*/ 1 h 1123"/>
              <a:gd name="T56" fmla="*/ 0 w 502"/>
              <a:gd name="T57" fmla="*/ 1 h 1123"/>
              <a:gd name="T58" fmla="*/ 0 w 502"/>
              <a:gd name="T59" fmla="*/ 1 h 1123"/>
              <a:gd name="T60" fmla="*/ 0 w 502"/>
              <a:gd name="T61" fmla="*/ 1 h 1123"/>
              <a:gd name="T62" fmla="*/ 0 w 502"/>
              <a:gd name="T63" fmla="*/ 1 h 1123"/>
              <a:gd name="T64" fmla="*/ 0 w 502"/>
              <a:gd name="T65" fmla="*/ 1 h 1123"/>
              <a:gd name="T66" fmla="*/ 0 w 502"/>
              <a:gd name="T67" fmla="*/ 1 h 11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02" h="1123">
                <a:moveTo>
                  <a:pt x="33" y="971"/>
                </a:moveTo>
                <a:lnTo>
                  <a:pt x="122" y="1045"/>
                </a:lnTo>
                <a:lnTo>
                  <a:pt x="230" y="1107"/>
                </a:lnTo>
                <a:lnTo>
                  <a:pt x="287" y="1123"/>
                </a:lnTo>
                <a:lnTo>
                  <a:pt x="341" y="1123"/>
                </a:lnTo>
                <a:lnTo>
                  <a:pt x="395" y="1101"/>
                </a:lnTo>
                <a:lnTo>
                  <a:pt x="443" y="1054"/>
                </a:lnTo>
                <a:lnTo>
                  <a:pt x="461" y="1016"/>
                </a:lnTo>
                <a:lnTo>
                  <a:pt x="476" y="956"/>
                </a:lnTo>
                <a:lnTo>
                  <a:pt x="489" y="879"/>
                </a:lnTo>
                <a:lnTo>
                  <a:pt x="497" y="786"/>
                </a:lnTo>
                <a:lnTo>
                  <a:pt x="502" y="577"/>
                </a:lnTo>
                <a:lnTo>
                  <a:pt x="490" y="361"/>
                </a:lnTo>
                <a:lnTo>
                  <a:pt x="476" y="261"/>
                </a:lnTo>
                <a:lnTo>
                  <a:pt x="456" y="171"/>
                </a:lnTo>
                <a:lnTo>
                  <a:pt x="429" y="96"/>
                </a:lnTo>
                <a:lnTo>
                  <a:pt x="398" y="40"/>
                </a:lnTo>
                <a:lnTo>
                  <a:pt x="359" y="7"/>
                </a:lnTo>
                <a:lnTo>
                  <a:pt x="312" y="0"/>
                </a:lnTo>
                <a:lnTo>
                  <a:pt x="259" y="25"/>
                </a:lnTo>
                <a:lnTo>
                  <a:pt x="198" y="85"/>
                </a:lnTo>
                <a:lnTo>
                  <a:pt x="130" y="174"/>
                </a:lnTo>
                <a:lnTo>
                  <a:pt x="75" y="266"/>
                </a:lnTo>
                <a:lnTo>
                  <a:pt x="35" y="367"/>
                </a:lnTo>
                <a:lnTo>
                  <a:pt x="17" y="479"/>
                </a:lnTo>
                <a:lnTo>
                  <a:pt x="14" y="511"/>
                </a:lnTo>
                <a:lnTo>
                  <a:pt x="10" y="573"/>
                </a:lnTo>
                <a:lnTo>
                  <a:pt x="4" y="652"/>
                </a:lnTo>
                <a:lnTo>
                  <a:pt x="1" y="740"/>
                </a:lnTo>
                <a:lnTo>
                  <a:pt x="0" y="826"/>
                </a:lnTo>
                <a:lnTo>
                  <a:pt x="4" y="900"/>
                </a:lnTo>
                <a:lnTo>
                  <a:pt x="15" y="952"/>
                </a:lnTo>
                <a:lnTo>
                  <a:pt x="23" y="967"/>
                </a:lnTo>
                <a:lnTo>
                  <a:pt x="33" y="971"/>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9" name="Freeform 80">
            <a:extLst>
              <a:ext uri="{FF2B5EF4-FFF2-40B4-BE49-F238E27FC236}">
                <a16:creationId xmlns:a16="http://schemas.microsoft.com/office/drawing/2014/main" id="{7ED5C8D1-A677-E64B-AEE3-44ED31840F04}"/>
              </a:ext>
            </a:extLst>
          </p:cNvPr>
          <p:cNvSpPr>
            <a:spLocks/>
          </p:cNvSpPr>
          <p:nvPr/>
        </p:nvSpPr>
        <p:spPr bwMode="auto">
          <a:xfrm>
            <a:off x="9298335" y="2969096"/>
            <a:ext cx="207963" cy="155575"/>
          </a:xfrm>
          <a:custGeom>
            <a:avLst/>
            <a:gdLst>
              <a:gd name="T0" fmla="*/ 0 w 1305"/>
              <a:gd name="T1" fmla="*/ 1 h 973"/>
              <a:gd name="T2" fmla="*/ 0 w 1305"/>
              <a:gd name="T3" fmla="*/ 1 h 973"/>
              <a:gd name="T4" fmla="*/ 0 w 1305"/>
              <a:gd name="T5" fmla="*/ 0 h 973"/>
              <a:gd name="T6" fmla="*/ 0 w 1305"/>
              <a:gd name="T7" fmla="*/ 0 h 973"/>
              <a:gd name="T8" fmla="*/ 0 w 1305"/>
              <a:gd name="T9" fmla="*/ 0 h 973"/>
              <a:gd name="T10" fmla="*/ 0 w 1305"/>
              <a:gd name="T11" fmla="*/ 0 h 973"/>
              <a:gd name="T12" fmla="*/ 0 w 1305"/>
              <a:gd name="T13" fmla="*/ 0 h 973"/>
              <a:gd name="T14" fmla="*/ 0 w 1305"/>
              <a:gd name="T15" fmla="*/ 0 h 973"/>
              <a:gd name="T16" fmla="*/ 0 w 1305"/>
              <a:gd name="T17" fmla="*/ 0 h 973"/>
              <a:gd name="T18" fmla="*/ 0 w 1305"/>
              <a:gd name="T19" fmla="*/ 0 h 973"/>
              <a:gd name="T20" fmla="*/ 1 w 1305"/>
              <a:gd name="T21" fmla="*/ 0 h 973"/>
              <a:gd name="T22" fmla="*/ 1 w 1305"/>
              <a:gd name="T23" fmla="*/ 0 h 973"/>
              <a:gd name="T24" fmla="*/ 1 w 1305"/>
              <a:gd name="T25" fmla="*/ 0 h 973"/>
              <a:gd name="T26" fmla="*/ 1 w 1305"/>
              <a:gd name="T27" fmla="*/ 0 h 973"/>
              <a:gd name="T28" fmla="*/ 1 w 1305"/>
              <a:gd name="T29" fmla="*/ 0 h 973"/>
              <a:gd name="T30" fmla="*/ 1 w 1305"/>
              <a:gd name="T31" fmla="*/ 0 h 973"/>
              <a:gd name="T32" fmla="*/ 1 w 1305"/>
              <a:gd name="T33" fmla="*/ 0 h 973"/>
              <a:gd name="T34" fmla="*/ 1 w 1305"/>
              <a:gd name="T35" fmla="*/ 0 h 973"/>
              <a:gd name="T36" fmla="*/ 1 w 1305"/>
              <a:gd name="T37" fmla="*/ 0 h 973"/>
              <a:gd name="T38" fmla="*/ 1 w 1305"/>
              <a:gd name="T39" fmla="*/ 0 h 973"/>
              <a:gd name="T40" fmla="*/ 1 w 1305"/>
              <a:gd name="T41" fmla="*/ 0 h 973"/>
              <a:gd name="T42" fmla="*/ 1 w 1305"/>
              <a:gd name="T43" fmla="*/ 0 h 973"/>
              <a:gd name="T44" fmla="*/ 1 w 1305"/>
              <a:gd name="T45" fmla="*/ 0 h 973"/>
              <a:gd name="T46" fmla="*/ 1 w 1305"/>
              <a:gd name="T47" fmla="*/ 0 h 973"/>
              <a:gd name="T48" fmla="*/ 1 w 1305"/>
              <a:gd name="T49" fmla="*/ 0 h 973"/>
              <a:gd name="T50" fmla="*/ 1 w 1305"/>
              <a:gd name="T51" fmla="*/ 0 h 973"/>
              <a:gd name="T52" fmla="*/ 1 w 1305"/>
              <a:gd name="T53" fmla="*/ 0 h 973"/>
              <a:gd name="T54" fmla="*/ 1 w 1305"/>
              <a:gd name="T55" fmla="*/ 1 h 973"/>
              <a:gd name="T56" fmla="*/ 1 w 1305"/>
              <a:gd name="T57" fmla="*/ 1 h 973"/>
              <a:gd name="T58" fmla="*/ 1 w 1305"/>
              <a:gd name="T59" fmla="*/ 1 h 973"/>
              <a:gd name="T60" fmla="*/ 1 w 1305"/>
              <a:gd name="T61" fmla="*/ 1 h 973"/>
              <a:gd name="T62" fmla="*/ 1 w 1305"/>
              <a:gd name="T63" fmla="*/ 1 h 973"/>
              <a:gd name="T64" fmla="*/ 1 w 1305"/>
              <a:gd name="T65" fmla="*/ 1 h 973"/>
              <a:gd name="T66" fmla="*/ 1 w 1305"/>
              <a:gd name="T67" fmla="*/ 1 h 973"/>
              <a:gd name="T68" fmla="*/ 1 w 1305"/>
              <a:gd name="T69" fmla="*/ 1 h 973"/>
              <a:gd name="T70" fmla="*/ 1 w 1305"/>
              <a:gd name="T71" fmla="*/ 1 h 973"/>
              <a:gd name="T72" fmla="*/ 1 w 1305"/>
              <a:gd name="T73" fmla="*/ 1 h 973"/>
              <a:gd name="T74" fmla="*/ 1 w 1305"/>
              <a:gd name="T75" fmla="*/ 1 h 973"/>
              <a:gd name="T76" fmla="*/ 1 w 1305"/>
              <a:gd name="T77" fmla="*/ 1 h 973"/>
              <a:gd name="T78" fmla="*/ 1 w 1305"/>
              <a:gd name="T79" fmla="*/ 1 h 973"/>
              <a:gd name="T80" fmla="*/ 1 w 1305"/>
              <a:gd name="T81" fmla="*/ 1 h 973"/>
              <a:gd name="T82" fmla="*/ 1 w 1305"/>
              <a:gd name="T83" fmla="*/ 1 h 973"/>
              <a:gd name="T84" fmla="*/ 1 w 1305"/>
              <a:gd name="T85" fmla="*/ 1 h 973"/>
              <a:gd name="T86" fmla="*/ 0 w 1305"/>
              <a:gd name="T87" fmla="*/ 1 h 973"/>
              <a:gd name="T88" fmla="*/ 0 w 1305"/>
              <a:gd name="T89" fmla="*/ 1 h 973"/>
              <a:gd name="T90" fmla="*/ 0 w 1305"/>
              <a:gd name="T91" fmla="*/ 1 h 973"/>
              <a:gd name="T92" fmla="*/ 0 w 1305"/>
              <a:gd name="T93" fmla="*/ 1 h 973"/>
              <a:gd name="T94" fmla="*/ 0 w 1305"/>
              <a:gd name="T95" fmla="*/ 1 h 973"/>
              <a:gd name="T96" fmla="*/ 0 w 1305"/>
              <a:gd name="T97" fmla="*/ 1 h 973"/>
              <a:gd name="T98" fmla="*/ 0 w 1305"/>
              <a:gd name="T99" fmla="*/ 1 h 973"/>
              <a:gd name="T100" fmla="*/ 0 w 1305"/>
              <a:gd name="T101" fmla="*/ 1 h 973"/>
              <a:gd name="T102" fmla="*/ 0 w 1305"/>
              <a:gd name="T103" fmla="*/ 1 h 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05" h="973">
                <a:moveTo>
                  <a:pt x="34" y="923"/>
                </a:moveTo>
                <a:lnTo>
                  <a:pt x="13" y="669"/>
                </a:lnTo>
                <a:lnTo>
                  <a:pt x="0" y="414"/>
                </a:lnTo>
                <a:lnTo>
                  <a:pt x="15" y="356"/>
                </a:lnTo>
                <a:lnTo>
                  <a:pt x="55" y="293"/>
                </a:lnTo>
                <a:lnTo>
                  <a:pt x="114" y="226"/>
                </a:lnTo>
                <a:lnTo>
                  <a:pt x="184" y="163"/>
                </a:lnTo>
                <a:lnTo>
                  <a:pt x="260" y="105"/>
                </a:lnTo>
                <a:lnTo>
                  <a:pt x="336" y="56"/>
                </a:lnTo>
                <a:lnTo>
                  <a:pt x="405" y="21"/>
                </a:lnTo>
                <a:lnTo>
                  <a:pt x="460" y="5"/>
                </a:lnTo>
                <a:lnTo>
                  <a:pt x="550" y="0"/>
                </a:lnTo>
                <a:lnTo>
                  <a:pt x="636" y="7"/>
                </a:lnTo>
                <a:lnTo>
                  <a:pt x="804" y="37"/>
                </a:lnTo>
                <a:lnTo>
                  <a:pt x="820" y="39"/>
                </a:lnTo>
                <a:lnTo>
                  <a:pt x="844" y="43"/>
                </a:lnTo>
                <a:lnTo>
                  <a:pt x="919" y="54"/>
                </a:lnTo>
                <a:lnTo>
                  <a:pt x="1015" y="73"/>
                </a:lnTo>
                <a:lnTo>
                  <a:pt x="1116" y="99"/>
                </a:lnTo>
                <a:lnTo>
                  <a:pt x="1208" y="135"/>
                </a:lnTo>
                <a:lnTo>
                  <a:pt x="1276" y="179"/>
                </a:lnTo>
                <a:lnTo>
                  <a:pt x="1296" y="206"/>
                </a:lnTo>
                <a:lnTo>
                  <a:pt x="1305" y="234"/>
                </a:lnTo>
                <a:lnTo>
                  <a:pt x="1301" y="266"/>
                </a:lnTo>
                <a:lnTo>
                  <a:pt x="1281" y="299"/>
                </a:lnTo>
                <a:lnTo>
                  <a:pt x="1228" y="367"/>
                </a:lnTo>
                <a:lnTo>
                  <a:pt x="1184" y="421"/>
                </a:lnTo>
                <a:lnTo>
                  <a:pt x="1149" y="462"/>
                </a:lnTo>
                <a:lnTo>
                  <a:pt x="1120" y="497"/>
                </a:lnTo>
                <a:lnTo>
                  <a:pt x="1082" y="542"/>
                </a:lnTo>
                <a:lnTo>
                  <a:pt x="1057" y="572"/>
                </a:lnTo>
                <a:lnTo>
                  <a:pt x="1040" y="600"/>
                </a:lnTo>
                <a:lnTo>
                  <a:pt x="1019" y="639"/>
                </a:lnTo>
                <a:lnTo>
                  <a:pt x="1005" y="668"/>
                </a:lnTo>
                <a:lnTo>
                  <a:pt x="988" y="704"/>
                </a:lnTo>
                <a:lnTo>
                  <a:pt x="966" y="750"/>
                </a:lnTo>
                <a:lnTo>
                  <a:pt x="937" y="809"/>
                </a:lnTo>
                <a:lnTo>
                  <a:pt x="919" y="827"/>
                </a:lnTo>
                <a:lnTo>
                  <a:pt x="902" y="821"/>
                </a:lnTo>
                <a:lnTo>
                  <a:pt x="870" y="792"/>
                </a:lnTo>
                <a:lnTo>
                  <a:pt x="785" y="759"/>
                </a:lnTo>
                <a:lnTo>
                  <a:pt x="679" y="743"/>
                </a:lnTo>
                <a:lnTo>
                  <a:pt x="559" y="745"/>
                </a:lnTo>
                <a:lnTo>
                  <a:pt x="435" y="762"/>
                </a:lnTo>
                <a:lnTo>
                  <a:pt x="316" y="794"/>
                </a:lnTo>
                <a:lnTo>
                  <a:pt x="209" y="842"/>
                </a:lnTo>
                <a:lnTo>
                  <a:pt x="123" y="901"/>
                </a:lnTo>
                <a:lnTo>
                  <a:pt x="66" y="973"/>
                </a:lnTo>
                <a:lnTo>
                  <a:pt x="51" y="957"/>
                </a:lnTo>
                <a:lnTo>
                  <a:pt x="49" y="959"/>
                </a:lnTo>
                <a:lnTo>
                  <a:pt x="43" y="948"/>
                </a:lnTo>
                <a:lnTo>
                  <a:pt x="34" y="923"/>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0" name="Freeform 81">
            <a:extLst>
              <a:ext uri="{FF2B5EF4-FFF2-40B4-BE49-F238E27FC236}">
                <a16:creationId xmlns:a16="http://schemas.microsoft.com/office/drawing/2014/main" id="{9FBF9FE4-87D0-DD44-BDC1-7DF0F1E0893B}"/>
              </a:ext>
            </a:extLst>
          </p:cNvPr>
          <p:cNvSpPr>
            <a:spLocks/>
          </p:cNvSpPr>
          <p:nvPr/>
        </p:nvSpPr>
        <p:spPr bwMode="auto">
          <a:xfrm>
            <a:off x="9406285" y="3261196"/>
            <a:ext cx="41275" cy="101600"/>
          </a:xfrm>
          <a:custGeom>
            <a:avLst/>
            <a:gdLst>
              <a:gd name="T0" fmla="*/ 0 w 260"/>
              <a:gd name="T1" fmla="*/ 0 h 647"/>
              <a:gd name="T2" fmla="*/ 0 w 260"/>
              <a:gd name="T3" fmla="*/ 0 h 647"/>
              <a:gd name="T4" fmla="*/ 0 w 260"/>
              <a:gd name="T5" fmla="*/ 1 h 647"/>
              <a:gd name="T6" fmla="*/ 0 w 260"/>
              <a:gd name="T7" fmla="*/ 1 h 647"/>
              <a:gd name="T8" fmla="*/ 0 w 260"/>
              <a:gd name="T9" fmla="*/ 1 h 647"/>
              <a:gd name="T10" fmla="*/ 0 w 260"/>
              <a:gd name="T11" fmla="*/ 1 h 647"/>
              <a:gd name="T12" fmla="*/ 0 w 260"/>
              <a:gd name="T13" fmla="*/ 1 h 647"/>
              <a:gd name="T14" fmla="*/ 0 w 260"/>
              <a:gd name="T15" fmla="*/ 1 h 647"/>
              <a:gd name="T16" fmla="*/ 0 w 260"/>
              <a:gd name="T17" fmla="*/ 0 h 647"/>
              <a:gd name="T18" fmla="*/ 0 w 260"/>
              <a:gd name="T19" fmla="*/ 0 h 647"/>
              <a:gd name="T20" fmla="*/ 0 w 260"/>
              <a:gd name="T21" fmla="*/ 0 h 647"/>
              <a:gd name="T22" fmla="*/ 0 w 260"/>
              <a:gd name="T23" fmla="*/ 0 h 647"/>
              <a:gd name="T24" fmla="*/ 0 w 260"/>
              <a:gd name="T25" fmla="*/ 0 h 647"/>
              <a:gd name="T26" fmla="*/ 0 w 260"/>
              <a:gd name="T27" fmla="*/ 0 h 647"/>
              <a:gd name="T28" fmla="*/ 0 w 260"/>
              <a:gd name="T29" fmla="*/ 0 h 647"/>
              <a:gd name="T30" fmla="*/ 0 w 260"/>
              <a:gd name="T31" fmla="*/ 0 h 647"/>
              <a:gd name="T32" fmla="*/ 0 w 260"/>
              <a:gd name="T33" fmla="*/ 0 h 647"/>
              <a:gd name="T34" fmla="*/ 0 w 260"/>
              <a:gd name="T35" fmla="*/ 0 h 647"/>
              <a:gd name="T36" fmla="*/ 0 w 260"/>
              <a:gd name="T37" fmla="*/ 0 h 647"/>
              <a:gd name="T38" fmla="*/ 0 w 260"/>
              <a:gd name="T39" fmla="*/ 0 h 647"/>
              <a:gd name="T40" fmla="*/ 0 w 260"/>
              <a:gd name="T41" fmla="*/ 0 h 647"/>
              <a:gd name="T42" fmla="*/ 0 w 260"/>
              <a:gd name="T43" fmla="*/ 0 h 647"/>
              <a:gd name="T44" fmla="*/ 0 w 260"/>
              <a:gd name="T45" fmla="*/ 0 h 647"/>
              <a:gd name="T46" fmla="*/ 0 w 260"/>
              <a:gd name="T47" fmla="*/ 0 h 647"/>
              <a:gd name="T48" fmla="*/ 0 w 260"/>
              <a:gd name="T49" fmla="*/ 0 h 647"/>
              <a:gd name="T50" fmla="*/ 0 w 260"/>
              <a:gd name="T51" fmla="*/ 0 h 6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0" h="647">
                <a:moveTo>
                  <a:pt x="41" y="472"/>
                </a:moveTo>
                <a:lnTo>
                  <a:pt x="90" y="553"/>
                </a:lnTo>
                <a:lnTo>
                  <a:pt x="133" y="608"/>
                </a:lnTo>
                <a:lnTo>
                  <a:pt x="170" y="638"/>
                </a:lnTo>
                <a:lnTo>
                  <a:pt x="200" y="647"/>
                </a:lnTo>
                <a:lnTo>
                  <a:pt x="223" y="636"/>
                </a:lnTo>
                <a:lnTo>
                  <a:pt x="242" y="608"/>
                </a:lnTo>
                <a:lnTo>
                  <a:pt x="253" y="567"/>
                </a:lnTo>
                <a:lnTo>
                  <a:pt x="260" y="514"/>
                </a:lnTo>
                <a:lnTo>
                  <a:pt x="260" y="454"/>
                </a:lnTo>
                <a:lnTo>
                  <a:pt x="256" y="389"/>
                </a:lnTo>
                <a:lnTo>
                  <a:pt x="231" y="250"/>
                </a:lnTo>
                <a:lnTo>
                  <a:pt x="186" y="122"/>
                </a:lnTo>
                <a:lnTo>
                  <a:pt x="157" y="70"/>
                </a:lnTo>
                <a:lnTo>
                  <a:pt x="122" y="27"/>
                </a:lnTo>
                <a:lnTo>
                  <a:pt x="96" y="6"/>
                </a:lnTo>
                <a:lnTo>
                  <a:pt x="72" y="0"/>
                </a:lnTo>
                <a:lnTo>
                  <a:pt x="52" y="9"/>
                </a:lnTo>
                <a:lnTo>
                  <a:pt x="36" y="27"/>
                </a:lnTo>
                <a:lnTo>
                  <a:pt x="13" y="92"/>
                </a:lnTo>
                <a:lnTo>
                  <a:pt x="1" y="180"/>
                </a:lnTo>
                <a:lnTo>
                  <a:pt x="0" y="278"/>
                </a:lnTo>
                <a:lnTo>
                  <a:pt x="7" y="368"/>
                </a:lnTo>
                <a:lnTo>
                  <a:pt x="22" y="438"/>
                </a:lnTo>
                <a:lnTo>
                  <a:pt x="30" y="460"/>
                </a:lnTo>
                <a:lnTo>
                  <a:pt x="41" y="472"/>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1" name="Freeform 82">
            <a:extLst>
              <a:ext uri="{FF2B5EF4-FFF2-40B4-BE49-F238E27FC236}">
                <a16:creationId xmlns:a16="http://schemas.microsoft.com/office/drawing/2014/main" id="{678F6BB1-79D3-204A-B66C-F37DC2B23AFD}"/>
              </a:ext>
            </a:extLst>
          </p:cNvPr>
          <p:cNvSpPr>
            <a:spLocks/>
          </p:cNvSpPr>
          <p:nvPr/>
        </p:nvSpPr>
        <p:spPr bwMode="auto">
          <a:xfrm>
            <a:off x="9730135" y="3227859"/>
            <a:ext cx="128588" cy="128588"/>
          </a:xfrm>
          <a:custGeom>
            <a:avLst/>
            <a:gdLst>
              <a:gd name="T0" fmla="*/ 0 w 815"/>
              <a:gd name="T1" fmla="*/ 0 h 803"/>
              <a:gd name="T2" fmla="*/ 0 w 815"/>
              <a:gd name="T3" fmla="*/ 0 h 803"/>
              <a:gd name="T4" fmla="*/ 0 w 815"/>
              <a:gd name="T5" fmla="*/ 0 h 803"/>
              <a:gd name="T6" fmla="*/ 0 w 815"/>
              <a:gd name="T7" fmla="*/ 0 h 803"/>
              <a:gd name="T8" fmla="*/ 0 w 815"/>
              <a:gd name="T9" fmla="*/ 1 h 803"/>
              <a:gd name="T10" fmla="*/ 0 w 815"/>
              <a:gd name="T11" fmla="*/ 1 h 803"/>
              <a:gd name="T12" fmla="*/ 0 w 815"/>
              <a:gd name="T13" fmla="*/ 1 h 803"/>
              <a:gd name="T14" fmla="*/ 0 w 815"/>
              <a:gd name="T15" fmla="*/ 1 h 803"/>
              <a:gd name="T16" fmla="*/ 0 w 815"/>
              <a:gd name="T17" fmla="*/ 1 h 803"/>
              <a:gd name="T18" fmla="*/ 0 w 815"/>
              <a:gd name="T19" fmla="*/ 1 h 803"/>
              <a:gd name="T20" fmla="*/ 0 w 815"/>
              <a:gd name="T21" fmla="*/ 1 h 803"/>
              <a:gd name="T22" fmla="*/ 0 w 815"/>
              <a:gd name="T23" fmla="*/ 1 h 803"/>
              <a:gd name="T24" fmla="*/ 1 w 815"/>
              <a:gd name="T25" fmla="*/ 1 h 803"/>
              <a:gd name="T26" fmla="*/ 1 w 815"/>
              <a:gd name="T27" fmla="*/ 1 h 803"/>
              <a:gd name="T28" fmla="*/ 1 w 815"/>
              <a:gd name="T29" fmla="*/ 1 h 803"/>
              <a:gd name="T30" fmla="*/ 1 w 815"/>
              <a:gd name="T31" fmla="*/ 1 h 803"/>
              <a:gd name="T32" fmla="*/ 1 w 815"/>
              <a:gd name="T33" fmla="*/ 1 h 803"/>
              <a:gd name="T34" fmla="*/ 1 w 815"/>
              <a:gd name="T35" fmla="*/ 0 h 803"/>
              <a:gd name="T36" fmla="*/ 1 w 815"/>
              <a:gd name="T37" fmla="*/ 0 h 803"/>
              <a:gd name="T38" fmla="*/ 1 w 815"/>
              <a:gd name="T39" fmla="*/ 0 h 803"/>
              <a:gd name="T40" fmla="*/ 1 w 815"/>
              <a:gd name="T41" fmla="*/ 0 h 803"/>
              <a:gd name="T42" fmla="*/ 0 w 815"/>
              <a:gd name="T43" fmla="*/ 0 h 803"/>
              <a:gd name="T44" fmla="*/ 0 w 815"/>
              <a:gd name="T45" fmla="*/ 0 h 803"/>
              <a:gd name="T46" fmla="*/ 0 w 815"/>
              <a:gd name="T47" fmla="*/ 0 h 803"/>
              <a:gd name="T48" fmla="*/ 0 w 815"/>
              <a:gd name="T49" fmla="*/ 0 h 803"/>
              <a:gd name="T50" fmla="*/ 0 w 815"/>
              <a:gd name="T51" fmla="*/ 0 h 803"/>
              <a:gd name="T52" fmla="*/ 0 w 815"/>
              <a:gd name="T53" fmla="*/ 0 h 803"/>
              <a:gd name="T54" fmla="*/ 0 w 815"/>
              <a:gd name="T55" fmla="*/ 0 h 8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15" h="803">
                <a:moveTo>
                  <a:pt x="106" y="35"/>
                </a:moveTo>
                <a:lnTo>
                  <a:pt x="42" y="159"/>
                </a:lnTo>
                <a:lnTo>
                  <a:pt x="7" y="275"/>
                </a:lnTo>
                <a:lnTo>
                  <a:pt x="0" y="384"/>
                </a:lnTo>
                <a:lnTo>
                  <a:pt x="15" y="483"/>
                </a:lnTo>
                <a:lnTo>
                  <a:pt x="50" y="571"/>
                </a:lnTo>
                <a:lnTo>
                  <a:pt x="102" y="648"/>
                </a:lnTo>
                <a:lnTo>
                  <a:pt x="167" y="710"/>
                </a:lnTo>
                <a:lnTo>
                  <a:pt x="242" y="758"/>
                </a:lnTo>
                <a:lnTo>
                  <a:pt x="324" y="789"/>
                </a:lnTo>
                <a:lnTo>
                  <a:pt x="410" y="803"/>
                </a:lnTo>
                <a:lnTo>
                  <a:pt x="496" y="799"/>
                </a:lnTo>
                <a:lnTo>
                  <a:pt x="579" y="774"/>
                </a:lnTo>
                <a:lnTo>
                  <a:pt x="655" y="728"/>
                </a:lnTo>
                <a:lnTo>
                  <a:pt x="721" y="658"/>
                </a:lnTo>
                <a:lnTo>
                  <a:pt x="775" y="565"/>
                </a:lnTo>
                <a:lnTo>
                  <a:pt x="813" y="446"/>
                </a:lnTo>
                <a:lnTo>
                  <a:pt x="815" y="403"/>
                </a:lnTo>
                <a:lnTo>
                  <a:pt x="803" y="356"/>
                </a:lnTo>
                <a:lnTo>
                  <a:pt x="746" y="265"/>
                </a:lnTo>
                <a:lnTo>
                  <a:pt x="654" y="177"/>
                </a:lnTo>
                <a:lnTo>
                  <a:pt x="539" y="101"/>
                </a:lnTo>
                <a:lnTo>
                  <a:pt x="414" y="42"/>
                </a:lnTo>
                <a:lnTo>
                  <a:pt x="293" y="6"/>
                </a:lnTo>
                <a:lnTo>
                  <a:pt x="236" y="0"/>
                </a:lnTo>
                <a:lnTo>
                  <a:pt x="186" y="2"/>
                </a:lnTo>
                <a:lnTo>
                  <a:pt x="142" y="14"/>
                </a:lnTo>
                <a:lnTo>
                  <a:pt x="106" y="35"/>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2" name="Freeform 83">
            <a:extLst>
              <a:ext uri="{FF2B5EF4-FFF2-40B4-BE49-F238E27FC236}">
                <a16:creationId xmlns:a16="http://schemas.microsoft.com/office/drawing/2014/main" id="{A725286D-6630-0F41-AE5D-B9E23080E595}"/>
              </a:ext>
            </a:extLst>
          </p:cNvPr>
          <p:cNvSpPr>
            <a:spLocks/>
          </p:cNvSpPr>
          <p:nvPr/>
        </p:nvSpPr>
        <p:spPr bwMode="auto">
          <a:xfrm>
            <a:off x="9934922" y="3296121"/>
            <a:ext cx="211138" cy="138113"/>
          </a:xfrm>
          <a:custGeom>
            <a:avLst/>
            <a:gdLst>
              <a:gd name="T0" fmla="*/ 0 w 1332"/>
              <a:gd name="T1" fmla="*/ 0 h 869"/>
              <a:gd name="T2" fmla="*/ 0 w 1332"/>
              <a:gd name="T3" fmla="*/ 0 h 869"/>
              <a:gd name="T4" fmla="*/ 0 w 1332"/>
              <a:gd name="T5" fmla="*/ 0 h 869"/>
              <a:gd name="T6" fmla="*/ 0 w 1332"/>
              <a:gd name="T7" fmla="*/ 0 h 869"/>
              <a:gd name="T8" fmla="*/ 0 w 1332"/>
              <a:gd name="T9" fmla="*/ 0 h 869"/>
              <a:gd name="T10" fmla="*/ 0 w 1332"/>
              <a:gd name="T11" fmla="*/ 1 h 869"/>
              <a:gd name="T12" fmla="*/ 0 w 1332"/>
              <a:gd name="T13" fmla="*/ 1 h 869"/>
              <a:gd name="T14" fmla="*/ 0 w 1332"/>
              <a:gd name="T15" fmla="*/ 1 h 869"/>
              <a:gd name="T16" fmla="*/ 0 w 1332"/>
              <a:gd name="T17" fmla="*/ 1 h 869"/>
              <a:gd name="T18" fmla="*/ 0 w 1332"/>
              <a:gd name="T19" fmla="*/ 1 h 869"/>
              <a:gd name="T20" fmla="*/ 0 w 1332"/>
              <a:gd name="T21" fmla="*/ 1 h 869"/>
              <a:gd name="T22" fmla="*/ 0 w 1332"/>
              <a:gd name="T23" fmla="*/ 1 h 869"/>
              <a:gd name="T24" fmla="*/ 0 w 1332"/>
              <a:gd name="T25" fmla="*/ 1 h 869"/>
              <a:gd name="T26" fmla="*/ 0 w 1332"/>
              <a:gd name="T27" fmla="*/ 1 h 869"/>
              <a:gd name="T28" fmla="*/ 0 w 1332"/>
              <a:gd name="T29" fmla="*/ 1 h 869"/>
              <a:gd name="T30" fmla="*/ 0 w 1332"/>
              <a:gd name="T31" fmla="*/ 1 h 869"/>
              <a:gd name="T32" fmla="*/ 1 w 1332"/>
              <a:gd name="T33" fmla="*/ 1 h 869"/>
              <a:gd name="T34" fmla="*/ 1 w 1332"/>
              <a:gd name="T35" fmla="*/ 1 h 869"/>
              <a:gd name="T36" fmla="*/ 1 w 1332"/>
              <a:gd name="T37" fmla="*/ 1 h 869"/>
              <a:gd name="T38" fmla="*/ 1 w 1332"/>
              <a:gd name="T39" fmla="*/ 1 h 869"/>
              <a:gd name="T40" fmla="*/ 1 w 1332"/>
              <a:gd name="T41" fmla="*/ 1 h 869"/>
              <a:gd name="T42" fmla="*/ 1 w 1332"/>
              <a:gd name="T43" fmla="*/ 1 h 869"/>
              <a:gd name="T44" fmla="*/ 1 w 1332"/>
              <a:gd name="T45" fmla="*/ 1 h 869"/>
              <a:gd name="T46" fmla="*/ 1 w 1332"/>
              <a:gd name="T47" fmla="*/ 1 h 869"/>
              <a:gd name="T48" fmla="*/ 1 w 1332"/>
              <a:gd name="T49" fmla="*/ 1 h 869"/>
              <a:gd name="T50" fmla="*/ 1 w 1332"/>
              <a:gd name="T51" fmla="*/ 0 h 869"/>
              <a:gd name="T52" fmla="*/ 1 w 1332"/>
              <a:gd name="T53" fmla="*/ 0 h 869"/>
              <a:gd name="T54" fmla="*/ 1 w 1332"/>
              <a:gd name="T55" fmla="*/ 0 h 869"/>
              <a:gd name="T56" fmla="*/ 1 w 1332"/>
              <a:gd name="T57" fmla="*/ 0 h 869"/>
              <a:gd name="T58" fmla="*/ 1 w 1332"/>
              <a:gd name="T59" fmla="*/ 0 h 869"/>
              <a:gd name="T60" fmla="*/ 1 w 1332"/>
              <a:gd name="T61" fmla="*/ 0 h 869"/>
              <a:gd name="T62" fmla="*/ 1 w 1332"/>
              <a:gd name="T63" fmla="*/ 0 h 869"/>
              <a:gd name="T64" fmla="*/ 0 w 1332"/>
              <a:gd name="T65" fmla="*/ 0 h 869"/>
              <a:gd name="T66" fmla="*/ 0 w 1332"/>
              <a:gd name="T67" fmla="*/ 0 h 869"/>
              <a:gd name="T68" fmla="*/ 0 w 1332"/>
              <a:gd name="T69" fmla="*/ 0 h 869"/>
              <a:gd name="T70" fmla="*/ 0 w 1332"/>
              <a:gd name="T71" fmla="*/ 0 h 869"/>
              <a:gd name="T72" fmla="*/ 0 w 1332"/>
              <a:gd name="T73" fmla="*/ 0 h 8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32" h="869">
                <a:moveTo>
                  <a:pt x="83" y="0"/>
                </a:moveTo>
                <a:lnTo>
                  <a:pt x="52" y="122"/>
                </a:lnTo>
                <a:lnTo>
                  <a:pt x="28" y="230"/>
                </a:lnTo>
                <a:lnTo>
                  <a:pt x="11" y="326"/>
                </a:lnTo>
                <a:lnTo>
                  <a:pt x="1" y="411"/>
                </a:lnTo>
                <a:lnTo>
                  <a:pt x="0" y="485"/>
                </a:lnTo>
                <a:lnTo>
                  <a:pt x="6" y="549"/>
                </a:lnTo>
                <a:lnTo>
                  <a:pt x="21" y="605"/>
                </a:lnTo>
                <a:lnTo>
                  <a:pt x="44" y="652"/>
                </a:lnTo>
                <a:lnTo>
                  <a:pt x="76" y="693"/>
                </a:lnTo>
                <a:lnTo>
                  <a:pt x="117" y="728"/>
                </a:lnTo>
                <a:lnTo>
                  <a:pt x="169" y="758"/>
                </a:lnTo>
                <a:lnTo>
                  <a:pt x="229" y="782"/>
                </a:lnTo>
                <a:lnTo>
                  <a:pt x="300" y="804"/>
                </a:lnTo>
                <a:lnTo>
                  <a:pt x="380" y="822"/>
                </a:lnTo>
                <a:lnTo>
                  <a:pt x="473" y="838"/>
                </a:lnTo>
                <a:lnTo>
                  <a:pt x="575" y="854"/>
                </a:lnTo>
                <a:lnTo>
                  <a:pt x="716" y="869"/>
                </a:lnTo>
                <a:lnTo>
                  <a:pt x="863" y="868"/>
                </a:lnTo>
                <a:lnTo>
                  <a:pt x="937" y="857"/>
                </a:lnTo>
                <a:lnTo>
                  <a:pt x="1006" y="836"/>
                </a:lnTo>
                <a:lnTo>
                  <a:pt x="1073" y="803"/>
                </a:lnTo>
                <a:lnTo>
                  <a:pt x="1133" y="757"/>
                </a:lnTo>
                <a:lnTo>
                  <a:pt x="1239" y="638"/>
                </a:lnTo>
                <a:lnTo>
                  <a:pt x="1305" y="526"/>
                </a:lnTo>
                <a:lnTo>
                  <a:pt x="1332" y="420"/>
                </a:lnTo>
                <a:lnTo>
                  <a:pt x="1322" y="324"/>
                </a:lnTo>
                <a:lnTo>
                  <a:pt x="1277" y="239"/>
                </a:lnTo>
                <a:lnTo>
                  <a:pt x="1200" y="166"/>
                </a:lnTo>
                <a:lnTo>
                  <a:pt x="1090" y="108"/>
                </a:lnTo>
                <a:lnTo>
                  <a:pt x="953" y="66"/>
                </a:lnTo>
                <a:lnTo>
                  <a:pt x="742" y="33"/>
                </a:lnTo>
                <a:lnTo>
                  <a:pt x="532" y="19"/>
                </a:lnTo>
                <a:lnTo>
                  <a:pt x="115" y="17"/>
                </a:lnTo>
                <a:lnTo>
                  <a:pt x="117" y="21"/>
                </a:lnTo>
                <a:lnTo>
                  <a:pt x="107" y="16"/>
                </a:lnTo>
                <a:lnTo>
                  <a:pt x="83" y="0"/>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3" name="Freeform 84">
            <a:extLst>
              <a:ext uri="{FF2B5EF4-FFF2-40B4-BE49-F238E27FC236}">
                <a16:creationId xmlns:a16="http://schemas.microsoft.com/office/drawing/2014/main" id="{64C5CB1E-4D48-A34F-BC53-07AE86B307E4}"/>
              </a:ext>
            </a:extLst>
          </p:cNvPr>
          <p:cNvSpPr>
            <a:spLocks/>
          </p:cNvSpPr>
          <p:nvPr/>
        </p:nvSpPr>
        <p:spPr bwMode="auto">
          <a:xfrm>
            <a:off x="10207972" y="3324696"/>
            <a:ext cx="180975" cy="125413"/>
          </a:xfrm>
          <a:custGeom>
            <a:avLst/>
            <a:gdLst>
              <a:gd name="T0" fmla="*/ 0 w 1141"/>
              <a:gd name="T1" fmla="*/ 0 h 787"/>
              <a:gd name="T2" fmla="*/ 0 w 1141"/>
              <a:gd name="T3" fmla="*/ 0 h 787"/>
              <a:gd name="T4" fmla="*/ 0 w 1141"/>
              <a:gd name="T5" fmla="*/ 0 h 787"/>
              <a:gd name="T6" fmla="*/ 0 w 1141"/>
              <a:gd name="T7" fmla="*/ 0 h 787"/>
              <a:gd name="T8" fmla="*/ 0 w 1141"/>
              <a:gd name="T9" fmla="*/ 1 h 787"/>
              <a:gd name="T10" fmla="*/ 0 w 1141"/>
              <a:gd name="T11" fmla="*/ 1 h 787"/>
              <a:gd name="T12" fmla="*/ 0 w 1141"/>
              <a:gd name="T13" fmla="*/ 1 h 787"/>
              <a:gd name="T14" fmla="*/ 0 w 1141"/>
              <a:gd name="T15" fmla="*/ 1 h 787"/>
              <a:gd name="T16" fmla="*/ 0 w 1141"/>
              <a:gd name="T17" fmla="*/ 1 h 787"/>
              <a:gd name="T18" fmla="*/ 0 w 1141"/>
              <a:gd name="T19" fmla="*/ 1 h 787"/>
              <a:gd name="T20" fmla="*/ 0 w 1141"/>
              <a:gd name="T21" fmla="*/ 1 h 787"/>
              <a:gd name="T22" fmla="*/ 0 w 1141"/>
              <a:gd name="T23" fmla="*/ 1 h 787"/>
              <a:gd name="T24" fmla="*/ 0 w 1141"/>
              <a:gd name="T25" fmla="*/ 1 h 787"/>
              <a:gd name="T26" fmla="*/ 0 w 1141"/>
              <a:gd name="T27" fmla="*/ 1 h 787"/>
              <a:gd name="T28" fmla="*/ 1 w 1141"/>
              <a:gd name="T29" fmla="*/ 1 h 787"/>
              <a:gd name="T30" fmla="*/ 1 w 1141"/>
              <a:gd name="T31" fmla="*/ 1 h 787"/>
              <a:gd name="T32" fmla="*/ 1 w 1141"/>
              <a:gd name="T33" fmla="*/ 1 h 787"/>
              <a:gd name="T34" fmla="*/ 1 w 1141"/>
              <a:gd name="T35" fmla="*/ 1 h 787"/>
              <a:gd name="T36" fmla="*/ 1 w 1141"/>
              <a:gd name="T37" fmla="*/ 1 h 787"/>
              <a:gd name="T38" fmla="*/ 1 w 1141"/>
              <a:gd name="T39" fmla="*/ 1 h 787"/>
              <a:gd name="T40" fmla="*/ 1 w 1141"/>
              <a:gd name="T41" fmla="*/ 0 h 787"/>
              <a:gd name="T42" fmla="*/ 1 w 1141"/>
              <a:gd name="T43" fmla="*/ 0 h 787"/>
              <a:gd name="T44" fmla="*/ 1 w 1141"/>
              <a:gd name="T45" fmla="*/ 0 h 787"/>
              <a:gd name="T46" fmla="*/ 1 w 1141"/>
              <a:gd name="T47" fmla="*/ 0 h 787"/>
              <a:gd name="T48" fmla="*/ 1 w 1141"/>
              <a:gd name="T49" fmla="*/ 0 h 787"/>
              <a:gd name="T50" fmla="*/ 1 w 1141"/>
              <a:gd name="T51" fmla="*/ 0 h 787"/>
              <a:gd name="T52" fmla="*/ 1 w 1141"/>
              <a:gd name="T53" fmla="*/ 0 h 787"/>
              <a:gd name="T54" fmla="*/ 1 w 1141"/>
              <a:gd name="T55" fmla="*/ 0 h 787"/>
              <a:gd name="T56" fmla="*/ 1 w 1141"/>
              <a:gd name="T57" fmla="*/ 0 h 787"/>
              <a:gd name="T58" fmla="*/ 1 w 1141"/>
              <a:gd name="T59" fmla="*/ 0 h 787"/>
              <a:gd name="T60" fmla="*/ 0 w 1141"/>
              <a:gd name="T61" fmla="*/ 0 h 787"/>
              <a:gd name="T62" fmla="*/ 0 w 1141"/>
              <a:gd name="T63" fmla="*/ 0 h 787"/>
              <a:gd name="T64" fmla="*/ 0 w 1141"/>
              <a:gd name="T65" fmla="*/ 0 h 787"/>
              <a:gd name="T66" fmla="*/ 0 w 1141"/>
              <a:gd name="T67" fmla="*/ 0 h 787"/>
              <a:gd name="T68" fmla="*/ 0 w 1141"/>
              <a:gd name="T69" fmla="*/ 0 h 787"/>
              <a:gd name="T70" fmla="*/ 0 w 1141"/>
              <a:gd name="T71" fmla="*/ 0 h 787"/>
              <a:gd name="T72" fmla="*/ 0 w 1141"/>
              <a:gd name="T73" fmla="*/ 0 h 7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41" h="787">
                <a:moveTo>
                  <a:pt x="117" y="102"/>
                </a:moveTo>
                <a:lnTo>
                  <a:pt x="62" y="226"/>
                </a:lnTo>
                <a:lnTo>
                  <a:pt x="24" y="336"/>
                </a:lnTo>
                <a:lnTo>
                  <a:pt x="4" y="434"/>
                </a:lnTo>
                <a:lnTo>
                  <a:pt x="0" y="517"/>
                </a:lnTo>
                <a:lnTo>
                  <a:pt x="11" y="589"/>
                </a:lnTo>
                <a:lnTo>
                  <a:pt x="37" y="648"/>
                </a:lnTo>
                <a:lnTo>
                  <a:pt x="74" y="697"/>
                </a:lnTo>
                <a:lnTo>
                  <a:pt x="124" y="734"/>
                </a:lnTo>
                <a:lnTo>
                  <a:pt x="185" y="761"/>
                </a:lnTo>
                <a:lnTo>
                  <a:pt x="255" y="780"/>
                </a:lnTo>
                <a:lnTo>
                  <a:pt x="332" y="787"/>
                </a:lnTo>
                <a:lnTo>
                  <a:pt x="418" y="787"/>
                </a:lnTo>
                <a:lnTo>
                  <a:pt x="508" y="778"/>
                </a:lnTo>
                <a:lnTo>
                  <a:pt x="605" y="762"/>
                </a:lnTo>
                <a:lnTo>
                  <a:pt x="807" y="710"/>
                </a:lnTo>
                <a:lnTo>
                  <a:pt x="896" y="667"/>
                </a:lnTo>
                <a:lnTo>
                  <a:pt x="973" y="604"/>
                </a:lnTo>
                <a:lnTo>
                  <a:pt x="1037" y="528"/>
                </a:lnTo>
                <a:lnTo>
                  <a:pt x="1086" y="447"/>
                </a:lnTo>
                <a:lnTo>
                  <a:pt x="1113" y="387"/>
                </a:lnTo>
                <a:lnTo>
                  <a:pt x="1130" y="333"/>
                </a:lnTo>
                <a:lnTo>
                  <a:pt x="1140" y="283"/>
                </a:lnTo>
                <a:lnTo>
                  <a:pt x="1141" y="238"/>
                </a:lnTo>
                <a:lnTo>
                  <a:pt x="1121" y="162"/>
                </a:lnTo>
                <a:lnTo>
                  <a:pt x="1077" y="103"/>
                </a:lnTo>
                <a:lnTo>
                  <a:pt x="1012" y="59"/>
                </a:lnTo>
                <a:lnTo>
                  <a:pt x="930" y="28"/>
                </a:lnTo>
                <a:lnTo>
                  <a:pt x="836" y="9"/>
                </a:lnTo>
                <a:lnTo>
                  <a:pt x="733" y="0"/>
                </a:lnTo>
                <a:lnTo>
                  <a:pt x="519" y="7"/>
                </a:lnTo>
                <a:lnTo>
                  <a:pt x="417" y="19"/>
                </a:lnTo>
                <a:lnTo>
                  <a:pt x="323" y="35"/>
                </a:lnTo>
                <a:lnTo>
                  <a:pt x="242" y="52"/>
                </a:lnTo>
                <a:lnTo>
                  <a:pt x="178" y="71"/>
                </a:lnTo>
                <a:lnTo>
                  <a:pt x="135" y="88"/>
                </a:lnTo>
                <a:lnTo>
                  <a:pt x="117" y="102"/>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4" name="Freeform 85">
            <a:extLst>
              <a:ext uri="{FF2B5EF4-FFF2-40B4-BE49-F238E27FC236}">
                <a16:creationId xmlns:a16="http://schemas.microsoft.com/office/drawing/2014/main" id="{9509535A-DCF1-D844-83CB-40780B51499B}"/>
              </a:ext>
            </a:extLst>
          </p:cNvPr>
          <p:cNvSpPr>
            <a:spLocks/>
          </p:cNvSpPr>
          <p:nvPr/>
        </p:nvSpPr>
        <p:spPr bwMode="auto">
          <a:xfrm>
            <a:off x="10452447" y="3280246"/>
            <a:ext cx="193675" cy="147638"/>
          </a:xfrm>
          <a:custGeom>
            <a:avLst/>
            <a:gdLst>
              <a:gd name="T0" fmla="*/ 0 w 1219"/>
              <a:gd name="T1" fmla="*/ 0 h 936"/>
              <a:gd name="T2" fmla="*/ 0 w 1219"/>
              <a:gd name="T3" fmla="*/ 0 h 936"/>
              <a:gd name="T4" fmla="*/ 0 w 1219"/>
              <a:gd name="T5" fmla="*/ 0 h 936"/>
              <a:gd name="T6" fmla="*/ 0 w 1219"/>
              <a:gd name="T7" fmla="*/ 0 h 936"/>
              <a:gd name="T8" fmla="*/ 1 w 1219"/>
              <a:gd name="T9" fmla="*/ 0 h 936"/>
              <a:gd name="T10" fmla="*/ 1 w 1219"/>
              <a:gd name="T11" fmla="*/ 0 h 936"/>
              <a:gd name="T12" fmla="*/ 1 w 1219"/>
              <a:gd name="T13" fmla="*/ 0 h 936"/>
              <a:gd name="T14" fmla="*/ 1 w 1219"/>
              <a:gd name="T15" fmla="*/ 0 h 936"/>
              <a:gd name="T16" fmla="*/ 1 w 1219"/>
              <a:gd name="T17" fmla="*/ 0 h 936"/>
              <a:gd name="T18" fmla="*/ 1 w 1219"/>
              <a:gd name="T19" fmla="*/ 0 h 936"/>
              <a:gd name="T20" fmla="*/ 1 w 1219"/>
              <a:gd name="T21" fmla="*/ 0 h 936"/>
              <a:gd name="T22" fmla="*/ 1 w 1219"/>
              <a:gd name="T23" fmla="*/ 0 h 936"/>
              <a:gd name="T24" fmla="*/ 1 w 1219"/>
              <a:gd name="T25" fmla="*/ 0 h 936"/>
              <a:gd name="T26" fmla="*/ 1 w 1219"/>
              <a:gd name="T27" fmla="*/ 0 h 936"/>
              <a:gd name="T28" fmla="*/ 1 w 1219"/>
              <a:gd name="T29" fmla="*/ 0 h 936"/>
              <a:gd name="T30" fmla="*/ 1 w 1219"/>
              <a:gd name="T31" fmla="*/ 0 h 936"/>
              <a:gd name="T32" fmla="*/ 1 w 1219"/>
              <a:gd name="T33" fmla="*/ 1 h 936"/>
              <a:gd name="T34" fmla="*/ 1 w 1219"/>
              <a:gd name="T35" fmla="*/ 1 h 936"/>
              <a:gd name="T36" fmla="*/ 1 w 1219"/>
              <a:gd name="T37" fmla="*/ 1 h 936"/>
              <a:gd name="T38" fmla="*/ 1 w 1219"/>
              <a:gd name="T39" fmla="*/ 1 h 936"/>
              <a:gd name="T40" fmla="*/ 1 w 1219"/>
              <a:gd name="T41" fmla="*/ 1 h 936"/>
              <a:gd name="T42" fmla="*/ 1 w 1219"/>
              <a:gd name="T43" fmla="*/ 1 h 936"/>
              <a:gd name="T44" fmla="*/ 1 w 1219"/>
              <a:gd name="T45" fmla="*/ 1 h 936"/>
              <a:gd name="T46" fmla="*/ 0 w 1219"/>
              <a:gd name="T47" fmla="*/ 1 h 936"/>
              <a:gd name="T48" fmla="*/ 0 w 1219"/>
              <a:gd name="T49" fmla="*/ 1 h 936"/>
              <a:gd name="T50" fmla="*/ 0 w 1219"/>
              <a:gd name="T51" fmla="*/ 1 h 936"/>
              <a:gd name="T52" fmla="*/ 0 w 1219"/>
              <a:gd name="T53" fmla="*/ 1 h 936"/>
              <a:gd name="T54" fmla="*/ 0 w 1219"/>
              <a:gd name="T55" fmla="*/ 1 h 936"/>
              <a:gd name="T56" fmla="*/ 0 w 1219"/>
              <a:gd name="T57" fmla="*/ 1 h 936"/>
              <a:gd name="T58" fmla="*/ 0 w 1219"/>
              <a:gd name="T59" fmla="*/ 1 h 936"/>
              <a:gd name="T60" fmla="*/ 0 w 1219"/>
              <a:gd name="T61" fmla="*/ 1 h 936"/>
              <a:gd name="T62" fmla="*/ 0 w 1219"/>
              <a:gd name="T63" fmla="*/ 0 h 936"/>
              <a:gd name="T64" fmla="*/ 0 w 1219"/>
              <a:gd name="T65" fmla="*/ 0 h 936"/>
              <a:gd name="T66" fmla="*/ 0 w 1219"/>
              <a:gd name="T67" fmla="*/ 0 h 936"/>
              <a:gd name="T68" fmla="*/ 0 w 1219"/>
              <a:gd name="T69" fmla="*/ 0 h 936"/>
              <a:gd name="T70" fmla="*/ 0 w 1219"/>
              <a:gd name="T71" fmla="*/ 0 h 9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9" h="936">
                <a:moveTo>
                  <a:pt x="89" y="251"/>
                </a:moveTo>
                <a:lnTo>
                  <a:pt x="156" y="216"/>
                </a:lnTo>
                <a:lnTo>
                  <a:pt x="235" y="179"/>
                </a:lnTo>
                <a:lnTo>
                  <a:pt x="419" y="102"/>
                </a:lnTo>
                <a:lnTo>
                  <a:pt x="620" y="39"/>
                </a:lnTo>
                <a:lnTo>
                  <a:pt x="722" y="17"/>
                </a:lnTo>
                <a:lnTo>
                  <a:pt x="819" y="3"/>
                </a:lnTo>
                <a:lnTo>
                  <a:pt x="912" y="0"/>
                </a:lnTo>
                <a:lnTo>
                  <a:pt x="998" y="11"/>
                </a:lnTo>
                <a:lnTo>
                  <a:pt x="1072" y="38"/>
                </a:lnTo>
                <a:lnTo>
                  <a:pt x="1134" y="81"/>
                </a:lnTo>
                <a:lnTo>
                  <a:pt x="1180" y="143"/>
                </a:lnTo>
                <a:lnTo>
                  <a:pt x="1210" y="226"/>
                </a:lnTo>
                <a:lnTo>
                  <a:pt x="1219" y="332"/>
                </a:lnTo>
                <a:lnTo>
                  <a:pt x="1215" y="395"/>
                </a:lnTo>
                <a:lnTo>
                  <a:pt x="1206" y="463"/>
                </a:lnTo>
                <a:lnTo>
                  <a:pt x="1169" y="574"/>
                </a:lnTo>
                <a:lnTo>
                  <a:pt x="1107" y="671"/>
                </a:lnTo>
                <a:lnTo>
                  <a:pt x="1022" y="753"/>
                </a:lnTo>
                <a:lnTo>
                  <a:pt x="920" y="822"/>
                </a:lnTo>
                <a:lnTo>
                  <a:pt x="805" y="875"/>
                </a:lnTo>
                <a:lnTo>
                  <a:pt x="683" y="912"/>
                </a:lnTo>
                <a:lnTo>
                  <a:pt x="557" y="933"/>
                </a:lnTo>
                <a:lnTo>
                  <a:pt x="434" y="936"/>
                </a:lnTo>
                <a:lnTo>
                  <a:pt x="317" y="921"/>
                </a:lnTo>
                <a:lnTo>
                  <a:pt x="212" y="888"/>
                </a:lnTo>
                <a:lnTo>
                  <a:pt x="122" y="834"/>
                </a:lnTo>
                <a:lnTo>
                  <a:pt x="54" y="761"/>
                </a:lnTo>
                <a:lnTo>
                  <a:pt x="29" y="716"/>
                </a:lnTo>
                <a:lnTo>
                  <a:pt x="12" y="666"/>
                </a:lnTo>
                <a:lnTo>
                  <a:pt x="2" y="611"/>
                </a:lnTo>
                <a:lnTo>
                  <a:pt x="0" y="550"/>
                </a:lnTo>
                <a:lnTo>
                  <a:pt x="8" y="484"/>
                </a:lnTo>
                <a:lnTo>
                  <a:pt x="25" y="412"/>
                </a:lnTo>
                <a:lnTo>
                  <a:pt x="52" y="334"/>
                </a:lnTo>
                <a:lnTo>
                  <a:pt x="89" y="251"/>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5" name="Freeform 86">
            <a:extLst>
              <a:ext uri="{FF2B5EF4-FFF2-40B4-BE49-F238E27FC236}">
                <a16:creationId xmlns:a16="http://schemas.microsoft.com/office/drawing/2014/main" id="{65479D7B-E6CA-3A4E-8B46-2986C84773FF}"/>
              </a:ext>
            </a:extLst>
          </p:cNvPr>
          <p:cNvSpPr>
            <a:spLocks/>
          </p:cNvSpPr>
          <p:nvPr/>
        </p:nvSpPr>
        <p:spPr bwMode="auto">
          <a:xfrm>
            <a:off x="10031760" y="4923309"/>
            <a:ext cx="174625" cy="88900"/>
          </a:xfrm>
          <a:custGeom>
            <a:avLst/>
            <a:gdLst>
              <a:gd name="T0" fmla="*/ 0 w 1099"/>
              <a:gd name="T1" fmla="*/ 0 h 555"/>
              <a:gd name="T2" fmla="*/ 0 w 1099"/>
              <a:gd name="T3" fmla="*/ 0 h 555"/>
              <a:gd name="T4" fmla="*/ 0 w 1099"/>
              <a:gd name="T5" fmla="*/ 0 h 555"/>
              <a:gd name="T6" fmla="*/ 0 w 1099"/>
              <a:gd name="T7" fmla="*/ 0 h 555"/>
              <a:gd name="T8" fmla="*/ 0 w 1099"/>
              <a:gd name="T9" fmla="*/ 1 h 555"/>
              <a:gd name="T10" fmla="*/ 0 w 1099"/>
              <a:gd name="T11" fmla="*/ 1 h 555"/>
              <a:gd name="T12" fmla="*/ 0 w 1099"/>
              <a:gd name="T13" fmla="*/ 1 h 555"/>
              <a:gd name="T14" fmla="*/ 1 w 1099"/>
              <a:gd name="T15" fmla="*/ 1 h 555"/>
              <a:gd name="T16" fmla="*/ 1 w 1099"/>
              <a:gd name="T17" fmla="*/ 1 h 555"/>
              <a:gd name="T18" fmla="*/ 1 w 1099"/>
              <a:gd name="T19" fmla="*/ 1 h 555"/>
              <a:gd name="T20" fmla="*/ 1 w 1099"/>
              <a:gd name="T21" fmla="*/ 1 h 555"/>
              <a:gd name="T22" fmla="*/ 1 w 1099"/>
              <a:gd name="T23" fmla="*/ 1 h 555"/>
              <a:gd name="T24" fmla="*/ 1 w 1099"/>
              <a:gd name="T25" fmla="*/ 1 h 555"/>
              <a:gd name="T26" fmla="*/ 1 w 1099"/>
              <a:gd name="T27" fmla="*/ 1 h 555"/>
              <a:gd name="T28" fmla="*/ 1 w 1099"/>
              <a:gd name="T29" fmla="*/ 0 h 555"/>
              <a:gd name="T30" fmla="*/ 1 w 1099"/>
              <a:gd name="T31" fmla="*/ 0 h 555"/>
              <a:gd name="T32" fmla="*/ 1 w 1099"/>
              <a:gd name="T33" fmla="*/ 0 h 555"/>
              <a:gd name="T34" fmla="*/ 1 w 1099"/>
              <a:gd name="T35" fmla="*/ 0 h 555"/>
              <a:gd name="T36" fmla="*/ 1 w 1099"/>
              <a:gd name="T37" fmla="*/ 0 h 555"/>
              <a:gd name="T38" fmla="*/ 1 w 1099"/>
              <a:gd name="T39" fmla="*/ 0 h 555"/>
              <a:gd name="T40" fmla="*/ 1 w 1099"/>
              <a:gd name="T41" fmla="*/ 0 h 555"/>
              <a:gd name="T42" fmla="*/ 1 w 1099"/>
              <a:gd name="T43" fmla="*/ 0 h 555"/>
              <a:gd name="T44" fmla="*/ 1 w 1099"/>
              <a:gd name="T45" fmla="*/ 0 h 555"/>
              <a:gd name="T46" fmla="*/ 1 w 1099"/>
              <a:gd name="T47" fmla="*/ 0 h 555"/>
              <a:gd name="T48" fmla="*/ 1 w 1099"/>
              <a:gd name="T49" fmla="*/ 0 h 555"/>
              <a:gd name="T50" fmla="*/ 1 w 1099"/>
              <a:gd name="T51" fmla="*/ 0 h 555"/>
              <a:gd name="T52" fmla="*/ 1 w 1099"/>
              <a:gd name="T53" fmla="*/ 0 h 555"/>
              <a:gd name="T54" fmla="*/ 1 w 1099"/>
              <a:gd name="T55" fmla="*/ 0 h 555"/>
              <a:gd name="T56" fmla="*/ 1 w 1099"/>
              <a:gd name="T57" fmla="*/ 0 h 555"/>
              <a:gd name="T58" fmla="*/ 0 w 1099"/>
              <a:gd name="T59" fmla="*/ 0 h 555"/>
              <a:gd name="T60" fmla="*/ 0 w 1099"/>
              <a:gd name="T61" fmla="*/ 0 h 555"/>
              <a:gd name="T62" fmla="*/ 0 w 1099"/>
              <a:gd name="T63" fmla="*/ 0 h 555"/>
              <a:gd name="T64" fmla="*/ 0 w 1099"/>
              <a:gd name="T65" fmla="*/ 0 h 555"/>
              <a:gd name="T66" fmla="*/ 0 w 1099"/>
              <a:gd name="T67" fmla="*/ 0 h 555"/>
              <a:gd name="T68" fmla="*/ 0 w 1099"/>
              <a:gd name="T69" fmla="*/ 0 h 555"/>
              <a:gd name="T70" fmla="*/ 0 w 1099"/>
              <a:gd name="T71" fmla="*/ 0 h 555"/>
              <a:gd name="T72" fmla="*/ 0 w 1099"/>
              <a:gd name="T73" fmla="*/ 0 h 555"/>
              <a:gd name="T74" fmla="*/ 0 w 1099"/>
              <a:gd name="T75" fmla="*/ 0 h 555"/>
              <a:gd name="T76" fmla="*/ 0 w 1099"/>
              <a:gd name="T77" fmla="*/ 0 h 555"/>
              <a:gd name="T78" fmla="*/ 0 w 1099"/>
              <a:gd name="T79" fmla="*/ 0 h 555"/>
              <a:gd name="T80" fmla="*/ 0 w 1099"/>
              <a:gd name="T81" fmla="*/ 0 h 555"/>
              <a:gd name="T82" fmla="*/ 0 w 1099"/>
              <a:gd name="T83" fmla="*/ 0 h 555"/>
              <a:gd name="T84" fmla="*/ 0 w 1099"/>
              <a:gd name="T85" fmla="*/ 0 h 5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99" h="555">
                <a:moveTo>
                  <a:pt x="37" y="193"/>
                </a:moveTo>
                <a:lnTo>
                  <a:pt x="86" y="253"/>
                </a:lnTo>
                <a:lnTo>
                  <a:pt x="128" y="306"/>
                </a:lnTo>
                <a:lnTo>
                  <a:pt x="202" y="391"/>
                </a:lnTo>
                <a:lnTo>
                  <a:pt x="286" y="453"/>
                </a:lnTo>
                <a:lnTo>
                  <a:pt x="339" y="479"/>
                </a:lnTo>
                <a:lnTo>
                  <a:pt x="404" y="501"/>
                </a:lnTo>
                <a:lnTo>
                  <a:pt x="507" y="533"/>
                </a:lnTo>
                <a:lnTo>
                  <a:pt x="596" y="552"/>
                </a:lnTo>
                <a:lnTo>
                  <a:pt x="687" y="555"/>
                </a:lnTo>
                <a:lnTo>
                  <a:pt x="738" y="549"/>
                </a:lnTo>
                <a:lnTo>
                  <a:pt x="795" y="537"/>
                </a:lnTo>
                <a:lnTo>
                  <a:pt x="831" y="525"/>
                </a:lnTo>
                <a:lnTo>
                  <a:pt x="884" y="502"/>
                </a:lnTo>
                <a:lnTo>
                  <a:pt x="1002" y="433"/>
                </a:lnTo>
                <a:lnTo>
                  <a:pt x="1053" y="389"/>
                </a:lnTo>
                <a:lnTo>
                  <a:pt x="1087" y="338"/>
                </a:lnTo>
                <a:lnTo>
                  <a:pt x="1099" y="285"/>
                </a:lnTo>
                <a:lnTo>
                  <a:pt x="1078" y="229"/>
                </a:lnTo>
                <a:lnTo>
                  <a:pt x="1053" y="203"/>
                </a:lnTo>
                <a:lnTo>
                  <a:pt x="1023" y="191"/>
                </a:lnTo>
                <a:lnTo>
                  <a:pt x="951" y="195"/>
                </a:lnTo>
                <a:lnTo>
                  <a:pt x="875" y="217"/>
                </a:lnTo>
                <a:lnTo>
                  <a:pt x="807" y="229"/>
                </a:lnTo>
                <a:lnTo>
                  <a:pt x="727" y="225"/>
                </a:lnTo>
                <a:lnTo>
                  <a:pt x="641" y="216"/>
                </a:lnTo>
                <a:lnTo>
                  <a:pt x="475" y="181"/>
                </a:lnTo>
                <a:lnTo>
                  <a:pt x="464" y="177"/>
                </a:lnTo>
                <a:lnTo>
                  <a:pt x="446" y="169"/>
                </a:lnTo>
                <a:lnTo>
                  <a:pt x="392" y="145"/>
                </a:lnTo>
                <a:lnTo>
                  <a:pt x="319" y="113"/>
                </a:lnTo>
                <a:lnTo>
                  <a:pt x="238" y="77"/>
                </a:lnTo>
                <a:lnTo>
                  <a:pt x="157" y="43"/>
                </a:lnTo>
                <a:lnTo>
                  <a:pt x="84" y="16"/>
                </a:lnTo>
                <a:lnTo>
                  <a:pt x="29" y="1"/>
                </a:lnTo>
                <a:lnTo>
                  <a:pt x="11" y="0"/>
                </a:lnTo>
                <a:lnTo>
                  <a:pt x="0" y="3"/>
                </a:lnTo>
                <a:lnTo>
                  <a:pt x="7" y="12"/>
                </a:lnTo>
                <a:lnTo>
                  <a:pt x="14" y="32"/>
                </a:lnTo>
                <a:lnTo>
                  <a:pt x="26" y="95"/>
                </a:lnTo>
                <a:lnTo>
                  <a:pt x="34" y="161"/>
                </a:lnTo>
                <a:lnTo>
                  <a:pt x="36" y="183"/>
                </a:lnTo>
                <a:lnTo>
                  <a:pt x="37" y="193"/>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6" name="Freeform 87">
            <a:extLst>
              <a:ext uri="{FF2B5EF4-FFF2-40B4-BE49-F238E27FC236}">
                <a16:creationId xmlns:a16="http://schemas.microsoft.com/office/drawing/2014/main" id="{FD205AA7-DB86-B74F-9811-22CF51BED8CB}"/>
              </a:ext>
            </a:extLst>
          </p:cNvPr>
          <p:cNvSpPr>
            <a:spLocks/>
          </p:cNvSpPr>
          <p:nvPr/>
        </p:nvSpPr>
        <p:spPr bwMode="auto">
          <a:xfrm>
            <a:off x="10020647" y="4502621"/>
            <a:ext cx="174625" cy="387350"/>
          </a:xfrm>
          <a:custGeom>
            <a:avLst/>
            <a:gdLst>
              <a:gd name="T0" fmla="*/ 0 w 1096"/>
              <a:gd name="T1" fmla="*/ 0 h 2443"/>
              <a:gd name="T2" fmla="*/ 0 w 1096"/>
              <a:gd name="T3" fmla="*/ 0 h 2443"/>
              <a:gd name="T4" fmla="*/ 0 w 1096"/>
              <a:gd name="T5" fmla="*/ 1 h 2443"/>
              <a:gd name="T6" fmla="*/ 0 w 1096"/>
              <a:gd name="T7" fmla="*/ 1 h 2443"/>
              <a:gd name="T8" fmla="*/ 0 w 1096"/>
              <a:gd name="T9" fmla="*/ 1 h 2443"/>
              <a:gd name="T10" fmla="*/ 0 w 1096"/>
              <a:gd name="T11" fmla="*/ 1 h 2443"/>
              <a:gd name="T12" fmla="*/ 0 w 1096"/>
              <a:gd name="T13" fmla="*/ 1 h 2443"/>
              <a:gd name="T14" fmla="*/ 0 w 1096"/>
              <a:gd name="T15" fmla="*/ 2 h 2443"/>
              <a:gd name="T16" fmla="*/ 0 w 1096"/>
              <a:gd name="T17" fmla="*/ 2 h 2443"/>
              <a:gd name="T18" fmla="*/ 0 w 1096"/>
              <a:gd name="T19" fmla="*/ 2 h 2443"/>
              <a:gd name="T20" fmla="*/ 0 w 1096"/>
              <a:gd name="T21" fmla="*/ 2 h 2443"/>
              <a:gd name="T22" fmla="*/ 0 w 1096"/>
              <a:gd name="T23" fmla="*/ 2 h 2443"/>
              <a:gd name="T24" fmla="*/ 0 w 1096"/>
              <a:gd name="T25" fmla="*/ 2 h 2443"/>
              <a:gd name="T26" fmla="*/ 0 w 1096"/>
              <a:gd name="T27" fmla="*/ 2 h 2443"/>
              <a:gd name="T28" fmla="*/ 0 w 1096"/>
              <a:gd name="T29" fmla="*/ 2 h 2443"/>
              <a:gd name="T30" fmla="*/ 0 w 1096"/>
              <a:gd name="T31" fmla="*/ 2 h 2443"/>
              <a:gd name="T32" fmla="*/ 0 w 1096"/>
              <a:gd name="T33" fmla="*/ 2 h 2443"/>
              <a:gd name="T34" fmla="*/ 1 w 1096"/>
              <a:gd name="T35" fmla="*/ 2 h 2443"/>
              <a:gd name="T36" fmla="*/ 1 w 1096"/>
              <a:gd name="T37" fmla="*/ 2 h 2443"/>
              <a:gd name="T38" fmla="*/ 1 w 1096"/>
              <a:gd name="T39" fmla="*/ 2 h 2443"/>
              <a:gd name="T40" fmla="*/ 1 w 1096"/>
              <a:gd name="T41" fmla="*/ 2 h 2443"/>
              <a:gd name="T42" fmla="*/ 1 w 1096"/>
              <a:gd name="T43" fmla="*/ 2 h 2443"/>
              <a:gd name="T44" fmla="*/ 1 w 1096"/>
              <a:gd name="T45" fmla="*/ 2 h 2443"/>
              <a:gd name="T46" fmla="*/ 1 w 1096"/>
              <a:gd name="T47" fmla="*/ 2 h 2443"/>
              <a:gd name="T48" fmla="*/ 1 w 1096"/>
              <a:gd name="T49" fmla="*/ 2 h 2443"/>
              <a:gd name="T50" fmla="*/ 1 w 1096"/>
              <a:gd name="T51" fmla="*/ 2 h 2443"/>
              <a:gd name="T52" fmla="*/ 1 w 1096"/>
              <a:gd name="T53" fmla="*/ 2 h 2443"/>
              <a:gd name="T54" fmla="*/ 1 w 1096"/>
              <a:gd name="T55" fmla="*/ 2 h 2443"/>
              <a:gd name="T56" fmla="*/ 1 w 1096"/>
              <a:gd name="T57" fmla="*/ 1 h 2443"/>
              <a:gd name="T58" fmla="*/ 1 w 1096"/>
              <a:gd name="T59" fmla="*/ 1 h 2443"/>
              <a:gd name="T60" fmla="*/ 1 w 1096"/>
              <a:gd name="T61" fmla="*/ 1 h 2443"/>
              <a:gd name="T62" fmla="*/ 1 w 1096"/>
              <a:gd name="T63" fmla="*/ 1 h 2443"/>
              <a:gd name="T64" fmla="*/ 1 w 1096"/>
              <a:gd name="T65" fmla="*/ 1 h 2443"/>
              <a:gd name="T66" fmla="*/ 1 w 1096"/>
              <a:gd name="T67" fmla="*/ 1 h 2443"/>
              <a:gd name="T68" fmla="*/ 1 w 1096"/>
              <a:gd name="T69" fmla="*/ 1 h 2443"/>
              <a:gd name="T70" fmla="*/ 1 w 1096"/>
              <a:gd name="T71" fmla="*/ 1 h 2443"/>
              <a:gd name="T72" fmla="*/ 1 w 1096"/>
              <a:gd name="T73" fmla="*/ 1 h 2443"/>
              <a:gd name="T74" fmla="*/ 1 w 1096"/>
              <a:gd name="T75" fmla="*/ 0 h 2443"/>
              <a:gd name="T76" fmla="*/ 1 w 1096"/>
              <a:gd name="T77" fmla="*/ 0 h 2443"/>
              <a:gd name="T78" fmla="*/ 1 w 1096"/>
              <a:gd name="T79" fmla="*/ 0 h 2443"/>
              <a:gd name="T80" fmla="*/ 1 w 1096"/>
              <a:gd name="T81" fmla="*/ 0 h 2443"/>
              <a:gd name="T82" fmla="*/ 1 w 1096"/>
              <a:gd name="T83" fmla="*/ 0 h 2443"/>
              <a:gd name="T84" fmla="*/ 1 w 1096"/>
              <a:gd name="T85" fmla="*/ 0 h 2443"/>
              <a:gd name="T86" fmla="*/ 1 w 1096"/>
              <a:gd name="T87" fmla="*/ 0 h 2443"/>
              <a:gd name="T88" fmla="*/ 1 w 1096"/>
              <a:gd name="T89" fmla="*/ 0 h 2443"/>
              <a:gd name="T90" fmla="*/ 1 w 1096"/>
              <a:gd name="T91" fmla="*/ 0 h 2443"/>
              <a:gd name="T92" fmla="*/ 1 w 1096"/>
              <a:gd name="T93" fmla="*/ 0 h 2443"/>
              <a:gd name="T94" fmla="*/ 1 w 1096"/>
              <a:gd name="T95" fmla="*/ 0 h 2443"/>
              <a:gd name="T96" fmla="*/ 1 w 1096"/>
              <a:gd name="T97" fmla="*/ 0 h 2443"/>
              <a:gd name="T98" fmla="*/ 1 w 1096"/>
              <a:gd name="T99" fmla="*/ 0 h 2443"/>
              <a:gd name="T100" fmla="*/ 1 w 1096"/>
              <a:gd name="T101" fmla="*/ 0 h 2443"/>
              <a:gd name="T102" fmla="*/ 1 w 1096"/>
              <a:gd name="T103" fmla="*/ 0 h 2443"/>
              <a:gd name="T104" fmla="*/ 0 w 1096"/>
              <a:gd name="T105" fmla="*/ 0 h 2443"/>
              <a:gd name="T106" fmla="*/ 0 w 1096"/>
              <a:gd name="T107" fmla="*/ 0 h 2443"/>
              <a:gd name="T108" fmla="*/ 0 w 1096"/>
              <a:gd name="T109" fmla="*/ 0 h 2443"/>
              <a:gd name="T110" fmla="*/ 0 w 1096"/>
              <a:gd name="T111" fmla="*/ 0 h 2443"/>
              <a:gd name="T112" fmla="*/ 0 w 1096"/>
              <a:gd name="T113" fmla="*/ 0 h 2443"/>
              <a:gd name="T114" fmla="*/ 0 w 1096"/>
              <a:gd name="T115" fmla="*/ 0 h 2443"/>
              <a:gd name="T116" fmla="*/ 0 w 1096"/>
              <a:gd name="T117" fmla="*/ 0 h 2443"/>
              <a:gd name="T118" fmla="*/ 0 w 1096"/>
              <a:gd name="T119" fmla="*/ 0 h 24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96" h="2443">
                <a:moveTo>
                  <a:pt x="91" y="420"/>
                </a:moveTo>
                <a:lnTo>
                  <a:pt x="49" y="512"/>
                </a:lnTo>
                <a:lnTo>
                  <a:pt x="22" y="602"/>
                </a:lnTo>
                <a:lnTo>
                  <a:pt x="0" y="781"/>
                </a:lnTo>
                <a:lnTo>
                  <a:pt x="2" y="964"/>
                </a:lnTo>
                <a:lnTo>
                  <a:pt x="7" y="1155"/>
                </a:lnTo>
                <a:lnTo>
                  <a:pt x="6" y="1353"/>
                </a:lnTo>
                <a:lnTo>
                  <a:pt x="9" y="1573"/>
                </a:lnTo>
                <a:lnTo>
                  <a:pt x="27" y="1800"/>
                </a:lnTo>
                <a:lnTo>
                  <a:pt x="44" y="1909"/>
                </a:lnTo>
                <a:lnTo>
                  <a:pt x="69" y="2014"/>
                </a:lnTo>
                <a:lnTo>
                  <a:pt x="101" y="2113"/>
                </a:lnTo>
                <a:lnTo>
                  <a:pt x="143" y="2204"/>
                </a:lnTo>
                <a:lnTo>
                  <a:pt x="195" y="2282"/>
                </a:lnTo>
                <a:lnTo>
                  <a:pt x="260" y="2347"/>
                </a:lnTo>
                <a:lnTo>
                  <a:pt x="337" y="2398"/>
                </a:lnTo>
                <a:lnTo>
                  <a:pt x="428" y="2430"/>
                </a:lnTo>
                <a:lnTo>
                  <a:pt x="536" y="2443"/>
                </a:lnTo>
                <a:lnTo>
                  <a:pt x="660" y="2436"/>
                </a:lnTo>
                <a:lnTo>
                  <a:pt x="713" y="2417"/>
                </a:lnTo>
                <a:lnTo>
                  <a:pt x="748" y="2385"/>
                </a:lnTo>
                <a:lnTo>
                  <a:pt x="772" y="2341"/>
                </a:lnTo>
                <a:lnTo>
                  <a:pt x="785" y="2287"/>
                </a:lnTo>
                <a:lnTo>
                  <a:pt x="798" y="2166"/>
                </a:lnTo>
                <a:lnTo>
                  <a:pt x="814" y="2043"/>
                </a:lnTo>
                <a:lnTo>
                  <a:pt x="833" y="1889"/>
                </a:lnTo>
                <a:lnTo>
                  <a:pt x="822" y="1741"/>
                </a:lnTo>
                <a:lnTo>
                  <a:pt x="793" y="1594"/>
                </a:lnTo>
                <a:lnTo>
                  <a:pt x="753" y="1451"/>
                </a:lnTo>
                <a:lnTo>
                  <a:pt x="711" y="1306"/>
                </a:lnTo>
                <a:lnTo>
                  <a:pt x="676" y="1158"/>
                </a:lnTo>
                <a:lnTo>
                  <a:pt x="660" y="1006"/>
                </a:lnTo>
                <a:lnTo>
                  <a:pt x="671" y="847"/>
                </a:lnTo>
                <a:lnTo>
                  <a:pt x="693" y="774"/>
                </a:lnTo>
                <a:lnTo>
                  <a:pt x="732" y="715"/>
                </a:lnTo>
                <a:lnTo>
                  <a:pt x="781" y="665"/>
                </a:lnTo>
                <a:lnTo>
                  <a:pt x="837" y="623"/>
                </a:lnTo>
                <a:lnTo>
                  <a:pt x="954" y="540"/>
                </a:lnTo>
                <a:lnTo>
                  <a:pt x="1007" y="491"/>
                </a:lnTo>
                <a:lnTo>
                  <a:pt x="1050" y="432"/>
                </a:lnTo>
                <a:lnTo>
                  <a:pt x="1084" y="353"/>
                </a:lnTo>
                <a:lnTo>
                  <a:pt x="1096" y="281"/>
                </a:lnTo>
                <a:lnTo>
                  <a:pt x="1088" y="215"/>
                </a:lnTo>
                <a:lnTo>
                  <a:pt x="1061" y="157"/>
                </a:lnTo>
                <a:lnTo>
                  <a:pt x="1020" y="108"/>
                </a:lnTo>
                <a:lnTo>
                  <a:pt x="965" y="66"/>
                </a:lnTo>
                <a:lnTo>
                  <a:pt x="900" y="35"/>
                </a:lnTo>
                <a:lnTo>
                  <a:pt x="826" y="12"/>
                </a:lnTo>
                <a:lnTo>
                  <a:pt x="745" y="2"/>
                </a:lnTo>
                <a:lnTo>
                  <a:pt x="661" y="0"/>
                </a:lnTo>
                <a:lnTo>
                  <a:pt x="576" y="12"/>
                </a:lnTo>
                <a:lnTo>
                  <a:pt x="492" y="36"/>
                </a:lnTo>
                <a:lnTo>
                  <a:pt x="410" y="72"/>
                </a:lnTo>
                <a:lnTo>
                  <a:pt x="335" y="123"/>
                </a:lnTo>
                <a:lnTo>
                  <a:pt x="267" y="187"/>
                </a:lnTo>
                <a:lnTo>
                  <a:pt x="209" y="266"/>
                </a:lnTo>
                <a:lnTo>
                  <a:pt x="167" y="316"/>
                </a:lnTo>
                <a:lnTo>
                  <a:pt x="124" y="354"/>
                </a:lnTo>
                <a:lnTo>
                  <a:pt x="94" y="386"/>
                </a:lnTo>
                <a:lnTo>
                  <a:pt x="91" y="420"/>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7" name="Freeform 88">
            <a:extLst>
              <a:ext uri="{FF2B5EF4-FFF2-40B4-BE49-F238E27FC236}">
                <a16:creationId xmlns:a16="http://schemas.microsoft.com/office/drawing/2014/main" id="{433361EE-C88E-5744-A776-FE4A231459DF}"/>
              </a:ext>
            </a:extLst>
          </p:cNvPr>
          <p:cNvSpPr>
            <a:spLocks/>
          </p:cNvSpPr>
          <p:nvPr/>
        </p:nvSpPr>
        <p:spPr bwMode="auto">
          <a:xfrm>
            <a:off x="10693747" y="3205634"/>
            <a:ext cx="152400" cy="146050"/>
          </a:xfrm>
          <a:custGeom>
            <a:avLst/>
            <a:gdLst>
              <a:gd name="T0" fmla="*/ 0 w 959"/>
              <a:gd name="T1" fmla="*/ 0 h 923"/>
              <a:gd name="T2" fmla="*/ 0 w 959"/>
              <a:gd name="T3" fmla="*/ 0 h 923"/>
              <a:gd name="T4" fmla="*/ 0 w 959"/>
              <a:gd name="T5" fmla="*/ 0 h 923"/>
              <a:gd name="T6" fmla="*/ 0 w 959"/>
              <a:gd name="T7" fmla="*/ 0 h 923"/>
              <a:gd name="T8" fmla="*/ 0 w 959"/>
              <a:gd name="T9" fmla="*/ 1 h 923"/>
              <a:gd name="T10" fmla="*/ 0 w 959"/>
              <a:gd name="T11" fmla="*/ 1 h 923"/>
              <a:gd name="T12" fmla="*/ 0 w 959"/>
              <a:gd name="T13" fmla="*/ 1 h 923"/>
              <a:gd name="T14" fmla="*/ 0 w 959"/>
              <a:gd name="T15" fmla="*/ 1 h 923"/>
              <a:gd name="T16" fmla="*/ 0 w 959"/>
              <a:gd name="T17" fmla="*/ 1 h 923"/>
              <a:gd name="T18" fmla="*/ 0 w 959"/>
              <a:gd name="T19" fmla="*/ 1 h 923"/>
              <a:gd name="T20" fmla="*/ 0 w 959"/>
              <a:gd name="T21" fmla="*/ 1 h 923"/>
              <a:gd name="T22" fmla="*/ 0 w 959"/>
              <a:gd name="T23" fmla="*/ 1 h 923"/>
              <a:gd name="T24" fmla="*/ 0 w 959"/>
              <a:gd name="T25" fmla="*/ 1 h 923"/>
              <a:gd name="T26" fmla="*/ 1 w 959"/>
              <a:gd name="T27" fmla="*/ 1 h 923"/>
              <a:gd name="T28" fmla="*/ 1 w 959"/>
              <a:gd name="T29" fmla="*/ 1 h 923"/>
              <a:gd name="T30" fmla="*/ 1 w 959"/>
              <a:gd name="T31" fmla="*/ 1 h 923"/>
              <a:gd name="T32" fmla="*/ 1 w 959"/>
              <a:gd name="T33" fmla="*/ 0 h 923"/>
              <a:gd name="T34" fmla="*/ 1 w 959"/>
              <a:gd name="T35" fmla="*/ 0 h 923"/>
              <a:gd name="T36" fmla="*/ 1 w 959"/>
              <a:gd name="T37" fmla="*/ 0 h 923"/>
              <a:gd name="T38" fmla="*/ 1 w 959"/>
              <a:gd name="T39" fmla="*/ 0 h 923"/>
              <a:gd name="T40" fmla="*/ 1 w 959"/>
              <a:gd name="T41" fmla="*/ 0 h 923"/>
              <a:gd name="T42" fmla="*/ 1 w 959"/>
              <a:gd name="T43" fmla="*/ 0 h 923"/>
              <a:gd name="T44" fmla="*/ 1 w 959"/>
              <a:gd name="T45" fmla="*/ 0 h 923"/>
              <a:gd name="T46" fmla="*/ 1 w 959"/>
              <a:gd name="T47" fmla="*/ 0 h 923"/>
              <a:gd name="T48" fmla="*/ 1 w 959"/>
              <a:gd name="T49" fmla="*/ 0 h 923"/>
              <a:gd name="T50" fmla="*/ 1 w 959"/>
              <a:gd name="T51" fmla="*/ 0 h 923"/>
              <a:gd name="T52" fmla="*/ 1 w 959"/>
              <a:gd name="T53" fmla="*/ 0 h 923"/>
              <a:gd name="T54" fmla="*/ 1 w 959"/>
              <a:gd name="T55" fmla="*/ 0 h 923"/>
              <a:gd name="T56" fmla="*/ 1 w 959"/>
              <a:gd name="T57" fmla="*/ 0 h 923"/>
              <a:gd name="T58" fmla="*/ 1 w 959"/>
              <a:gd name="T59" fmla="*/ 0 h 923"/>
              <a:gd name="T60" fmla="*/ 0 w 959"/>
              <a:gd name="T61" fmla="*/ 0 h 923"/>
              <a:gd name="T62" fmla="*/ 0 w 959"/>
              <a:gd name="T63" fmla="*/ 0 h 923"/>
              <a:gd name="T64" fmla="*/ 0 w 959"/>
              <a:gd name="T65" fmla="*/ 0 h 923"/>
              <a:gd name="T66" fmla="*/ 0 w 959"/>
              <a:gd name="T67" fmla="*/ 0 h 923"/>
              <a:gd name="T68" fmla="*/ 0 w 959"/>
              <a:gd name="T69" fmla="*/ 0 h 923"/>
              <a:gd name="T70" fmla="*/ 0 w 959"/>
              <a:gd name="T71" fmla="*/ 0 h 9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9" h="923">
                <a:moveTo>
                  <a:pt x="18" y="278"/>
                </a:moveTo>
                <a:lnTo>
                  <a:pt x="15" y="329"/>
                </a:lnTo>
                <a:lnTo>
                  <a:pt x="11" y="393"/>
                </a:lnTo>
                <a:lnTo>
                  <a:pt x="0" y="538"/>
                </a:lnTo>
                <a:lnTo>
                  <a:pt x="4" y="680"/>
                </a:lnTo>
                <a:lnTo>
                  <a:pt x="14" y="741"/>
                </a:lnTo>
                <a:lnTo>
                  <a:pt x="34" y="789"/>
                </a:lnTo>
                <a:lnTo>
                  <a:pt x="78" y="846"/>
                </a:lnTo>
                <a:lnTo>
                  <a:pt x="131" y="887"/>
                </a:lnTo>
                <a:lnTo>
                  <a:pt x="193" y="912"/>
                </a:lnTo>
                <a:lnTo>
                  <a:pt x="259" y="923"/>
                </a:lnTo>
                <a:lnTo>
                  <a:pt x="330" y="922"/>
                </a:lnTo>
                <a:lnTo>
                  <a:pt x="403" y="910"/>
                </a:lnTo>
                <a:lnTo>
                  <a:pt x="552" y="855"/>
                </a:lnTo>
                <a:lnTo>
                  <a:pt x="694" y="771"/>
                </a:lnTo>
                <a:lnTo>
                  <a:pt x="814" y="668"/>
                </a:lnTo>
                <a:lnTo>
                  <a:pt x="903" y="556"/>
                </a:lnTo>
                <a:lnTo>
                  <a:pt x="931" y="501"/>
                </a:lnTo>
                <a:lnTo>
                  <a:pt x="946" y="448"/>
                </a:lnTo>
                <a:lnTo>
                  <a:pt x="956" y="369"/>
                </a:lnTo>
                <a:lnTo>
                  <a:pt x="959" y="299"/>
                </a:lnTo>
                <a:lnTo>
                  <a:pt x="957" y="238"/>
                </a:lnTo>
                <a:lnTo>
                  <a:pt x="949" y="186"/>
                </a:lnTo>
                <a:lnTo>
                  <a:pt x="935" y="140"/>
                </a:lnTo>
                <a:lnTo>
                  <a:pt x="916" y="102"/>
                </a:lnTo>
                <a:lnTo>
                  <a:pt x="867" y="45"/>
                </a:lnTo>
                <a:lnTo>
                  <a:pt x="801" y="13"/>
                </a:lnTo>
                <a:lnTo>
                  <a:pt x="726" y="0"/>
                </a:lnTo>
                <a:lnTo>
                  <a:pt x="641" y="5"/>
                </a:lnTo>
                <a:lnTo>
                  <a:pt x="551" y="24"/>
                </a:lnTo>
                <a:lnTo>
                  <a:pt x="369" y="90"/>
                </a:lnTo>
                <a:lnTo>
                  <a:pt x="201" y="173"/>
                </a:lnTo>
                <a:lnTo>
                  <a:pt x="132" y="211"/>
                </a:lnTo>
                <a:lnTo>
                  <a:pt x="77" y="244"/>
                </a:lnTo>
                <a:lnTo>
                  <a:pt x="37" y="267"/>
                </a:lnTo>
                <a:lnTo>
                  <a:pt x="18" y="278"/>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8" name="Freeform 89">
            <a:extLst>
              <a:ext uri="{FF2B5EF4-FFF2-40B4-BE49-F238E27FC236}">
                <a16:creationId xmlns:a16="http://schemas.microsoft.com/office/drawing/2014/main" id="{FFB22E1D-3F37-3346-B104-DF4D92A3311C}"/>
              </a:ext>
            </a:extLst>
          </p:cNvPr>
          <p:cNvSpPr>
            <a:spLocks/>
          </p:cNvSpPr>
          <p:nvPr/>
        </p:nvSpPr>
        <p:spPr bwMode="auto">
          <a:xfrm>
            <a:off x="10892185" y="3092921"/>
            <a:ext cx="74613" cy="103188"/>
          </a:xfrm>
          <a:custGeom>
            <a:avLst/>
            <a:gdLst>
              <a:gd name="T0" fmla="*/ 0 w 472"/>
              <a:gd name="T1" fmla="*/ 0 h 651"/>
              <a:gd name="T2" fmla="*/ 0 w 472"/>
              <a:gd name="T3" fmla="*/ 0 h 651"/>
              <a:gd name="T4" fmla="*/ 0 w 472"/>
              <a:gd name="T5" fmla="*/ 0 h 651"/>
              <a:gd name="T6" fmla="*/ 0 w 472"/>
              <a:gd name="T7" fmla="*/ 0 h 651"/>
              <a:gd name="T8" fmla="*/ 0 w 472"/>
              <a:gd name="T9" fmla="*/ 0 h 651"/>
              <a:gd name="T10" fmla="*/ 0 w 472"/>
              <a:gd name="T11" fmla="*/ 0 h 651"/>
              <a:gd name="T12" fmla="*/ 0 w 472"/>
              <a:gd name="T13" fmla="*/ 0 h 651"/>
              <a:gd name="T14" fmla="*/ 0 w 472"/>
              <a:gd name="T15" fmla="*/ 1 h 651"/>
              <a:gd name="T16" fmla="*/ 0 w 472"/>
              <a:gd name="T17" fmla="*/ 1 h 651"/>
              <a:gd name="T18" fmla="*/ 0 w 472"/>
              <a:gd name="T19" fmla="*/ 1 h 651"/>
              <a:gd name="T20" fmla="*/ 0 w 472"/>
              <a:gd name="T21" fmla="*/ 1 h 651"/>
              <a:gd name="T22" fmla="*/ 0 w 472"/>
              <a:gd name="T23" fmla="*/ 1 h 651"/>
              <a:gd name="T24" fmla="*/ 0 w 472"/>
              <a:gd name="T25" fmla="*/ 1 h 651"/>
              <a:gd name="T26" fmla="*/ 0 w 472"/>
              <a:gd name="T27" fmla="*/ 0 h 651"/>
              <a:gd name="T28" fmla="*/ 0 w 472"/>
              <a:gd name="T29" fmla="*/ 0 h 651"/>
              <a:gd name="T30" fmla="*/ 0 w 472"/>
              <a:gd name="T31" fmla="*/ 0 h 651"/>
              <a:gd name="T32" fmla="*/ 0 w 472"/>
              <a:gd name="T33" fmla="*/ 0 h 651"/>
              <a:gd name="T34" fmla="*/ 0 w 472"/>
              <a:gd name="T35" fmla="*/ 0 h 651"/>
              <a:gd name="T36" fmla="*/ 0 w 472"/>
              <a:gd name="T37" fmla="*/ 0 h 651"/>
              <a:gd name="T38" fmla="*/ 0 w 472"/>
              <a:gd name="T39" fmla="*/ 0 h 651"/>
              <a:gd name="T40" fmla="*/ 0 w 472"/>
              <a:gd name="T41" fmla="*/ 0 h 651"/>
              <a:gd name="T42" fmla="*/ 0 w 472"/>
              <a:gd name="T43" fmla="*/ 0 h 651"/>
              <a:gd name="T44" fmla="*/ 0 w 472"/>
              <a:gd name="T45" fmla="*/ 0 h 651"/>
              <a:gd name="T46" fmla="*/ 0 w 472"/>
              <a:gd name="T47" fmla="*/ 0 h 651"/>
              <a:gd name="T48" fmla="*/ 0 w 472"/>
              <a:gd name="T49" fmla="*/ 0 h 6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2" h="651">
                <a:moveTo>
                  <a:pt x="157" y="9"/>
                </a:moveTo>
                <a:lnTo>
                  <a:pt x="77" y="125"/>
                </a:lnTo>
                <a:lnTo>
                  <a:pt x="26" y="233"/>
                </a:lnTo>
                <a:lnTo>
                  <a:pt x="2" y="331"/>
                </a:lnTo>
                <a:lnTo>
                  <a:pt x="0" y="418"/>
                </a:lnTo>
                <a:lnTo>
                  <a:pt x="18" y="493"/>
                </a:lnTo>
                <a:lnTo>
                  <a:pt x="51" y="555"/>
                </a:lnTo>
                <a:lnTo>
                  <a:pt x="96" y="603"/>
                </a:lnTo>
                <a:lnTo>
                  <a:pt x="151" y="636"/>
                </a:lnTo>
                <a:lnTo>
                  <a:pt x="210" y="651"/>
                </a:lnTo>
                <a:lnTo>
                  <a:pt x="270" y="650"/>
                </a:lnTo>
                <a:lnTo>
                  <a:pt x="328" y="629"/>
                </a:lnTo>
                <a:lnTo>
                  <a:pt x="382" y="590"/>
                </a:lnTo>
                <a:lnTo>
                  <a:pt x="426" y="529"/>
                </a:lnTo>
                <a:lnTo>
                  <a:pt x="457" y="446"/>
                </a:lnTo>
                <a:lnTo>
                  <a:pt x="472" y="341"/>
                </a:lnTo>
                <a:lnTo>
                  <a:pt x="468" y="211"/>
                </a:lnTo>
                <a:lnTo>
                  <a:pt x="457" y="156"/>
                </a:lnTo>
                <a:lnTo>
                  <a:pt x="439" y="107"/>
                </a:lnTo>
                <a:lnTo>
                  <a:pt x="412" y="69"/>
                </a:lnTo>
                <a:lnTo>
                  <a:pt x="377" y="38"/>
                </a:lnTo>
                <a:lnTo>
                  <a:pt x="335" y="15"/>
                </a:lnTo>
                <a:lnTo>
                  <a:pt x="284" y="2"/>
                </a:lnTo>
                <a:lnTo>
                  <a:pt x="225" y="0"/>
                </a:lnTo>
                <a:lnTo>
                  <a:pt x="157" y="9"/>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9" name="Freeform 90">
            <a:extLst>
              <a:ext uri="{FF2B5EF4-FFF2-40B4-BE49-F238E27FC236}">
                <a16:creationId xmlns:a16="http://schemas.microsoft.com/office/drawing/2014/main" id="{0F136859-F66C-ED44-B180-EEB282195216}"/>
              </a:ext>
            </a:extLst>
          </p:cNvPr>
          <p:cNvSpPr>
            <a:spLocks/>
          </p:cNvSpPr>
          <p:nvPr/>
        </p:nvSpPr>
        <p:spPr bwMode="auto">
          <a:xfrm>
            <a:off x="10989022" y="2792884"/>
            <a:ext cx="282575" cy="265113"/>
          </a:xfrm>
          <a:custGeom>
            <a:avLst/>
            <a:gdLst>
              <a:gd name="T0" fmla="*/ 0 w 1771"/>
              <a:gd name="T1" fmla="*/ 1 h 1667"/>
              <a:gd name="T2" fmla="*/ 0 w 1771"/>
              <a:gd name="T3" fmla="*/ 1 h 1667"/>
              <a:gd name="T4" fmla="*/ 1 w 1771"/>
              <a:gd name="T5" fmla="*/ 1 h 1667"/>
              <a:gd name="T6" fmla="*/ 1 w 1771"/>
              <a:gd name="T7" fmla="*/ 0 h 1667"/>
              <a:gd name="T8" fmla="*/ 1 w 1771"/>
              <a:gd name="T9" fmla="*/ 0 h 1667"/>
              <a:gd name="T10" fmla="*/ 1 w 1771"/>
              <a:gd name="T11" fmla="*/ 0 h 1667"/>
              <a:gd name="T12" fmla="*/ 1 w 1771"/>
              <a:gd name="T13" fmla="*/ 0 h 1667"/>
              <a:gd name="T14" fmla="*/ 2 w 1771"/>
              <a:gd name="T15" fmla="*/ 0 h 1667"/>
              <a:gd name="T16" fmla="*/ 2 w 1771"/>
              <a:gd name="T17" fmla="*/ 0 h 1667"/>
              <a:gd name="T18" fmla="*/ 2 w 1771"/>
              <a:gd name="T19" fmla="*/ 0 h 1667"/>
              <a:gd name="T20" fmla="*/ 2 w 1771"/>
              <a:gd name="T21" fmla="*/ 0 h 1667"/>
              <a:gd name="T22" fmla="*/ 2 w 1771"/>
              <a:gd name="T23" fmla="*/ 1 h 1667"/>
              <a:gd name="T24" fmla="*/ 2 w 1771"/>
              <a:gd name="T25" fmla="*/ 1 h 1667"/>
              <a:gd name="T26" fmla="*/ 2 w 1771"/>
              <a:gd name="T27" fmla="*/ 1 h 1667"/>
              <a:gd name="T28" fmla="*/ 2 w 1771"/>
              <a:gd name="T29" fmla="*/ 1 h 1667"/>
              <a:gd name="T30" fmla="*/ 2 w 1771"/>
              <a:gd name="T31" fmla="*/ 1 h 1667"/>
              <a:gd name="T32" fmla="*/ 1 w 1771"/>
              <a:gd name="T33" fmla="*/ 1 h 1667"/>
              <a:gd name="T34" fmla="*/ 1 w 1771"/>
              <a:gd name="T35" fmla="*/ 1 h 1667"/>
              <a:gd name="T36" fmla="*/ 1 w 1771"/>
              <a:gd name="T37" fmla="*/ 1 h 1667"/>
              <a:gd name="T38" fmla="*/ 1 w 1771"/>
              <a:gd name="T39" fmla="*/ 1 h 1667"/>
              <a:gd name="T40" fmla="*/ 1 w 1771"/>
              <a:gd name="T41" fmla="*/ 1 h 1667"/>
              <a:gd name="T42" fmla="*/ 1 w 1771"/>
              <a:gd name="T43" fmla="*/ 1 h 1667"/>
              <a:gd name="T44" fmla="*/ 1 w 1771"/>
              <a:gd name="T45" fmla="*/ 0 h 1667"/>
              <a:gd name="T46" fmla="*/ 1 w 1771"/>
              <a:gd name="T47" fmla="*/ 0 h 1667"/>
              <a:gd name="T48" fmla="*/ 1 w 1771"/>
              <a:gd name="T49" fmla="*/ 1 h 1667"/>
              <a:gd name="T50" fmla="*/ 1 w 1771"/>
              <a:gd name="T51" fmla="*/ 1 h 1667"/>
              <a:gd name="T52" fmla="*/ 1 w 1771"/>
              <a:gd name="T53" fmla="*/ 1 h 1667"/>
              <a:gd name="T54" fmla="*/ 1 w 1771"/>
              <a:gd name="T55" fmla="*/ 1 h 1667"/>
              <a:gd name="T56" fmla="*/ 1 w 1771"/>
              <a:gd name="T57" fmla="*/ 1 h 1667"/>
              <a:gd name="T58" fmla="*/ 1 w 1771"/>
              <a:gd name="T59" fmla="*/ 2 h 1667"/>
              <a:gd name="T60" fmla="*/ 0 w 1771"/>
              <a:gd name="T61" fmla="*/ 2 h 1667"/>
              <a:gd name="T62" fmla="*/ 0 w 1771"/>
              <a:gd name="T63" fmla="*/ 2 h 1667"/>
              <a:gd name="T64" fmla="*/ 0 w 1771"/>
              <a:gd name="T65" fmla="*/ 2 h 1667"/>
              <a:gd name="T66" fmla="*/ 0 w 1771"/>
              <a:gd name="T67" fmla="*/ 2 h 1667"/>
              <a:gd name="T68" fmla="*/ 0 w 1771"/>
              <a:gd name="T69" fmla="*/ 2 h 1667"/>
              <a:gd name="T70" fmla="*/ 0 w 1771"/>
              <a:gd name="T71" fmla="*/ 2 h 16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71" h="1667">
                <a:moveTo>
                  <a:pt x="38" y="1462"/>
                </a:moveTo>
                <a:lnTo>
                  <a:pt x="167" y="1335"/>
                </a:lnTo>
                <a:lnTo>
                  <a:pt x="280" y="1203"/>
                </a:lnTo>
                <a:lnTo>
                  <a:pt x="381" y="1060"/>
                </a:lnTo>
                <a:lnTo>
                  <a:pt x="472" y="904"/>
                </a:lnTo>
                <a:lnTo>
                  <a:pt x="552" y="750"/>
                </a:lnTo>
                <a:lnTo>
                  <a:pt x="641" y="587"/>
                </a:lnTo>
                <a:lnTo>
                  <a:pt x="737" y="427"/>
                </a:lnTo>
                <a:lnTo>
                  <a:pt x="847" y="279"/>
                </a:lnTo>
                <a:lnTo>
                  <a:pt x="971" y="153"/>
                </a:lnTo>
                <a:lnTo>
                  <a:pt x="1039" y="102"/>
                </a:lnTo>
                <a:lnTo>
                  <a:pt x="1113" y="59"/>
                </a:lnTo>
                <a:lnTo>
                  <a:pt x="1191" y="28"/>
                </a:lnTo>
                <a:lnTo>
                  <a:pt x="1276" y="7"/>
                </a:lnTo>
                <a:lnTo>
                  <a:pt x="1366" y="0"/>
                </a:lnTo>
                <a:lnTo>
                  <a:pt x="1462" y="6"/>
                </a:lnTo>
                <a:lnTo>
                  <a:pt x="1532" y="27"/>
                </a:lnTo>
                <a:lnTo>
                  <a:pt x="1592" y="64"/>
                </a:lnTo>
                <a:lnTo>
                  <a:pt x="1643" y="118"/>
                </a:lnTo>
                <a:lnTo>
                  <a:pt x="1686" y="185"/>
                </a:lnTo>
                <a:lnTo>
                  <a:pt x="1720" y="262"/>
                </a:lnTo>
                <a:lnTo>
                  <a:pt x="1745" y="348"/>
                </a:lnTo>
                <a:lnTo>
                  <a:pt x="1763" y="440"/>
                </a:lnTo>
                <a:lnTo>
                  <a:pt x="1771" y="537"/>
                </a:lnTo>
                <a:lnTo>
                  <a:pt x="1763" y="732"/>
                </a:lnTo>
                <a:lnTo>
                  <a:pt x="1745" y="828"/>
                </a:lnTo>
                <a:lnTo>
                  <a:pt x="1721" y="918"/>
                </a:lnTo>
                <a:lnTo>
                  <a:pt x="1687" y="1001"/>
                </a:lnTo>
                <a:lnTo>
                  <a:pt x="1646" y="1074"/>
                </a:lnTo>
                <a:lnTo>
                  <a:pt x="1596" y="1136"/>
                </a:lnTo>
                <a:lnTo>
                  <a:pt x="1539" y="1184"/>
                </a:lnTo>
                <a:lnTo>
                  <a:pt x="1500" y="1207"/>
                </a:lnTo>
                <a:lnTo>
                  <a:pt x="1465" y="1224"/>
                </a:lnTo>
                <a:lnTo>
                  <a:pt x="1410" y="1240"/>
                </a:lnTo>
                <a:lnTo>
                  <a:pt x="1372" y="1234"/>
                </a:lnTo>
                <a:lnTo>
                  <a:pt x="1347" y="1207"/>
                </a:lnTo>
                <a:lnTo>
                  <a:pt x="1334" y="1165"/>
                </a:lnTo>
                <a:lnTo>
                  <a:pt x="1332" y="1108"/>
                </a:lnTo>
                <a:lnTo>
                  <a:pt x="1335" y="1041"/>
                </a:lnTo>
                <a:lnTo>
                  <a:pt x="1344" y="965"/>
                </a:lnTo>
                <a:lnTo>
                  <a:pt x="1363" y="803"/>
                </a:lnTo>
                <a:lnTo>
                  <a:pt x="1372" y="643"/>
                </a:lnTo>
                <a:lnTo>
                  <a:pt x="1365" y="571"/>
                </a:lnTo>
                <a:lnTo>
                  <a:pt x="1349" y="509"/>
                </a:lnTo>
                <a:lnTo>
                  <a:pt x="1320" y="460"/>
                </a:lnTo>
                <a:lnTo>
                  <a:pt x="1276" y="424"/>
                </a:lnTo>
                <a:lnTo>
                  <a:pt x="1218" y="412"/>
                </a:lnTo>
                <a:lnTo>
                  <a:pt x="1163" y="431"/>
                </a:lnTo>
                <a:lnTo>
                  <a:pt x="1114" y="471"/>
                </a:lnTo>
                <a:lnTo>
                  <a:pt x="1068" y="528"/>
                </a:lnTo>
                <a:lnTo>
                  <a:pt x="992" y="660"/>
                </a:lnTo>
                <a:lnTo>
                  <a:pt x="962" y="719"/>
                </a:lnTo>
                <a:lnTo>
                  <a:pt x="937" y="765"/>
                </a:lnTo>
                <a:lnTo>
                  <a:pt x="883" y="852"/>
                </a:lnTo>
                <a:lnTo>
                  <a:pt x="821" y="957"/>
                </a:lnTo>
                <a:lnTo>
                  <a:pt x="758" y="1066"/>
                </a:lnTo>
                <a:lnTo>
                  <a:pt x="704" y="1167"/>
                </a:lnTo>
                <a:lnTo>
                  <a:pt x="619" y="1327"/>
                </a:lnTo>
                <a:lnTo>
                  <a:pt x="570" y="1406"/>
                </a:lnTo>
                <a:lnTo>
                  <a:pt x="515" y="1479"/>
                </a:lnTo>
                <a:lnTo>
                  <a:pt x="452" y="1544"/>
                </a:lnTo>
                <a:lnTo>
                  <a:pt x="381" y="1599"/>
                </a:lnTo>
                <a:lnTo>
                  <a:pt x="300" y="1640"/>
                </a:lnTo>
                <a:lnTo>
                  <a:pt x="209" y="1663"/>
                </a:lnTo>
                <a:lnTo>
                  <a:pt x="164" y="1667"/>
                </a:lnTo>
                <a:lnTo>
                  <a:pt x="125" y="1665"/>
                </a:lnTo>
                <a:lnTo>
                  <a:pt x="65" y="1646"/>
                </a:lnTo>
                <a:lnTo>
                  <a:pt x="26" y="1615"/>
                </a:lnTo>
                <a:lnTo>
                  <a:pt x="5" y="1576"/>
                </a:lnTo>
                <a:lnTo>
                  <a:pt x="0" y="1534"/>
                </a:lnTo>
                <a:lnTo>
                  <a:pt x="5" y="1497"/>
                </a:lnTo>
                <a:lnTo>
                  <a:pt x="19" y="1471"/>
                </a:lnTo>
                <a:lnTo>
                  <a:pt x="38" y="1462"/>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0" name="Freeform 91">
            <a:extLst>
              <a:ext uri="{FF2B5EF4-FFF2-40B4-BE49-F238E27FC236}">
                <a16:creationId xmlns:a16="http://schemas.microsoft.com/office/drawing/2014/main" id="{31275660-3B3E-154E-9B41-2D8C3626A1EF}"/>
              </a:ext>
            </a:extLst>
          </p:cNvPr>
          <p:cNvSpPr>
            <a:spLocks/>
          </p:cNvSpPr>
          <p:nvPr/>
        </p:nvSpPr>
        <p:spPr bwMode="auto">
          <a:xfrm>
            <a:off x="11144597" y="3018309"/>
            <a:ext cx="96838" cy="136525"/>
          </a:xfrm>
          <a:custGeom>
            <a:avLst/>
            <a:gdLst>
              <a:gd name="T0" fmla="*/ 0 w 606"/>
              <a:gd name="T1" fmla="*/ 0 h 858"/>
              <a:gd name="T2" fmla="*/ 0 w 606"/>
              <a:gd name="T3" fmla="*/ 0 h 858"/>
              <a:gd name="T4" fmla="*/ 0 w 606"/>
              <a:gd name="T5" fmla="*/ 0 h 858"/>
              <a:gd name="T6" fmla="*/ 0 w 606"/>
              <a:gd name="T7" fmla="*/ 0 h 858"/>
              <a:gd name="T8" fmla="*/ 0 w 606"/>
              <a:gd name="T9" fmla="*/ 1 h 858"/>
              <a:gd name="T10" fmla="*/ 0 w 606"/>
              <a:gd name="T11" fmla="*/ 1 h 858"/>
              <a:gd name="T12" fmla="*/ 0 w 606"/>
              <a:gd name="T13" fmla="*/ 1 h 858"/>
              <a:gd name="T14" fmla="*/ 0 w 606"/>
              <a:gd name="T15" fmla="*/ 1 h 858"/>
              <a:gd name="T16" fmla="*/ 0 w 606"/>
              <a:gd name="T17" fmla="*/ 1 h 858"/>
              <a:gd name="T18" fmla="*/ 0 w 606"/>
              <a:gd name="T19" fmla="*/ 1 h 858"/>
              <a:gd name="T20" fmla="*/ 0 w 606"/>
              <a:gd name="T21" fmla="*/ 1 h 858"/>
              <a:gd name="T22" fmla="*/ 0 w 606"/>
              <a:gd name="T23" fmla="*/ 1 h 858"/>
              <a:gd name="T24" fmla="*/ 0 w 606"/>
              <a:gd name="T25" fmla="*/ 1 h 858"/>
              <a:gd name="T26" fmla="*/ 0 w 606"/>
              <a:gd name="T27" fmla="*/ 1 h 858"/>
              <a:gd name="T28" fmla="*/ 1 w 606"/>
              <a:gd name="T29" fmla="*/ 1 h 858"/>
              <a:gd name="T30" fmla="*/ 1 w 606"/>
              <a:gd name="T31" fmla="*/ 1 h 858"/>
              <a:gd name="T32" fmla="*/ 1 w 606"/>
              <a:gd name="T33" fmla="*/ 1 h 858"/>
              <a:gd name="T34" fmla="*/ 1 w 606"/>
              <a:gd name="T35" fmla="*/ 1 h 858"/>
              <a:gd name="T36" fmla="*/ 1 w 606"/>
              <a:gd name="T37" fmla="*/ 1 h 858"/>
              <a:gd name="T38" fmla="*/ 1 w 606"/>
              <a:gd name="T39" fmla="*/ 0 h 858"/>
              <a:gd name="T40" fmla="*/ 1 w 606"/>
              <a:gd name="T41" fmla="*/ 0 h 858"/>
              <a:gd name="T42" fmla="*/ 1 w 606"/>
              <a:gd name="T43" fmla="*/ 0 h 858"/>
              <a:gd name="T44" fmla="*/ 1 w 606"/>
              <a:gd name="T45" fmla="*/ 0 h 858"/>
              <a:gd name="T46" fmla="*/ 1 w 606"/>
              <a:gd name="T47" fmla="*/ 0 h 858"/>
              <a:gd name="T48" fmla="*/ 0 w 606"/>
              <a:gd name="T49" fmla="*/ 0 h 858"/>
              <a:gd name="T50" fmla="*/ 0 w 606"/>
              <a:gd name="T51" fmla="*/ 0 h 858"/>
              <a:gd name="T52" fmla="*/ 0 w 606"/>
              <a:gd name="T53" fmla="*/ 0 h 8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06" h="858">
                <a:moveTo>
                  <a:pt x="175" y="0"/>
                </a:moveTo>
                <a:lnTo>
                  <a:pt x="101" y="157"/>
                </a:lnTo>
                <a:lnTo>
                  <a:pt x="34" y="336"/>
                </a:lnTo>
                <a:lnTo>
                  <a:pt x="12" y="428"/>
                </a:lnTo>
                <a:lnTo>
                  <a:pt x="0" y="520"/>
                </a:lnTo>
                <a:lnTo>
                  <a:pt x="2" y="611"/>
                </a:lnTo>
                <a:lnTo>
                  <a:pt x="20" y="697"/>
                </a:lnTo>
                <a:lnTo>
                  <a:pt x="42" y="740"/>
                </a:lnTo>
                <a:lnTo>
                  <a:pt x="75" y="780"/>
                </a:lnTo>
                <a:lnTo>
                  <a:pt x="116" y="814"/>
                </a:lnTo>
                <a:lnTo>
                  <a:pt x="159" y="835"/>
                </a:lnTo>
                <a:lnTo>
                  <a:pt x="258" y="858"/>
                </a:lnTo>
                <a:lnTo>
                  <a:pt x="345" y="856"/>
                </a:lnTo>
                <a:lnTo>
                  <a:pt x="422" y="832"/>
                </a:lnTo>
                <a:lnTo>
                  <a:pt x="484" y="790"/>
                </a:lnTo>
                <a:lnTo>
                  <a:pt x="534" y="734"/>
                </a:lnTo>
                <a:lnTo>
                  <a:pt x="572" y="665"/>
                </a:lnTo>
                <a:lnTo>
                  <a:pt x="596" y="588"/>
                </a:lnTo>
                <a:lnTo>
                  <a:pt x="606" y="505"/>
                </a:lnTo>
                <a:lnTo>
                  <a:pt x="603" y="419"/>
                </a:lnTo>
                <a:lnTo>
                  <a:pt x="586" y="334"/>
                </a:lnTo>
                <a:lnTo>
                  <a:pt x="555" y="252"/>
                </a:lnTo>
                <a:lnTo>
                  <a:pt x="509" y="176"/>
                </a:lnTo>
                <a:lnTo>
                  <a:pt x="449" y="110"/>
                </a:lnTo>
                <a:lnTo>
                  <a:pt x="372" y="56"/>
                </a:lnTo>
                <a:lnTo>
                  <a:pt x="281" y="19"/>
                </a:lnTo>
                <a:lnTo>
                  <a:pt x="175" y="0"/>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1" name="Freeform 92">
            <a:extLst>
              <a:ext uri="{FF2B5EF4-FFF2-40B4-BE49-F238E27FC236}">
                <a16:creationId xmlns:a16="http://schemas.microsoft.com/office/drawing/2014/main" id="{5F863478-47C7-B843-A9F4-B7BF3579A403}"/>
              </a:ext>
            </a:extLst>
          </p:cNvPr>
          <p:cNvSpPr>
            <a:spLocks/>
          </p:cNvSpPr>
          <p:nvPr/>
        </p:nvSpPr>
        <p:spPr bwMode="auto">
          <a:xfrm>
            <a:off x="11084272" y="3202459"/>
            <a:ext cx="101600" cy="120650"/>
          </a:xfrm>
          <a:custGeom>
            <a:avLst/>
            <a:gdLst>
              <a:gd name="T0" fmla="*/ 0 w 639"/>
              <a:gd name="T1" fmla="*/ 0 h 754"/>
              <a:gd name="T2" fmla="*/ 0 w 639"/>
              <a:gd name="T3" fmla="*/ 0 h 754"/>
              <a:gd name="T4" fmla="*/ 0 w 639"/>
              <a:gd name="T5" fmla="*/ 0 h 754"/>
              <a:gd name="T6" fmla="*/ 0 w 639"/>
              <a:gd name="T7" fmla="*/ 0 h 754"/>
              <a:gd name="T8" fmla="*/ 0 w 639"/>
              <a:gd name="T9" fmla="*/ 1 h 754"/>
              <a:gd name="T10" fmla="*/ 0 w 639"/>
              <a:gd name="T11" fmla="*/ 1 h 754"/>
              <a:gd name="T12" fmla="*/ 0 w 639"/>
              <a:gd name="T13" fmla="*/ 1 h 754"/>
              <a:gd name="T14" fmla="*/ 0 w 639"/>
              <a:gd name="T15" fmla="*/ 1 h 754"/>
              <a:gd name="T16" fmla="*/ 0 w 639"/>
              <a:gd name="T17" fmla="*/ 1 h 754"/>
              <a:gd name="T18" fmla="*/ 0 w 639"/>
              <a:gd name="T19" fmla="*/ 1 h 754"/>
              <a:gd name="T20" fmla="*/ 0 w 639"/>
              <a:gd name="T21" fmla="*/ 1 h 754"/>
              <a:gd name="T22" fmla="*/ 0 w 639"/>
              <a:gd name="T23" fmla="*/ 1 h 754"/>
              <a:gd name="T24" fmla="*/ 0 w 639"/>
              <a:gd name="T25" fmla="*/ 1 h 754"/>
              <a:gd name="T26" fmla="*/ 0 w 639"/>
              <a:gd name="T27" fmla="*/ 1 h 754"/>
              <a:gd name="T28" fmla="*/ 1 w 639"/>
              <a:gd name="T29" fmla="*/ 1 h 754"/>
              <a:gd name="T30" fmla="*/ 1 w 639"/>
              <a:gd name="T31" fmla="*/ 1 h 754"/>
              <a:gd name="T32" fmla="*/ 1 w 639"/>
              <a:gd name="T33" fmla="*/ 1 h 754"/>
              <a:gd name="T34" fmla="*/ 1 w 639"/>
              <a:gd name="T35" fmla="*/ 1 h 754"/>
              <a:gd name="T36" fmla="*/ 1 w 639"/>
              <a:gd name="T37" fmla="*/ 0 h 754"/>
              <a:gd name="T38" fmla="*/ 1 w 639"/>
              <a:gd name="T39" fmla="*/ 0 h 754"/>
              <a:gd name="T40" fmla="*/ 1 w 639"/>
              <a:gd name="T41" fmla="*/ 0 h 754"/>
              <a:gd name="T42" fmla="*/ 1 w 639"/>
              <a:gd name="T43" fmla="*/ 0 h 754"/>
              <a:gd name="T44" fmla="*/ 1 w 639"/>
              <a:gd name="T45" fmla="*/ 0 h 754"/>
              <a:gd name="T46" fmla="*/ 1 w 639"/>
              <a:gd name="T47" fmla="*/ 0 h 754"/>
              <a:gd name="T48" fmla="*/ 1 w 639"/>
              <a:gd name="T49" fmla="*/ 0 h 754"/>
              <a:gd name="T50" fmla="*/ 0 w 639"/>
              <a:gd name="T51" fmla="*/ 0 h 754"/>
              <a:gd name="T52" fmla="*/ 0 w 639"/>
              <a:gd name="T53" fmla="*/ 0 h 754"/>
              <a:gd name="T54" fmla="*/ 0 w 639"/>
              <a:gd name="T55" fmla="*/ 0 h 754"/>
              <a:gd name="T56" fmla="*/ 0 w 639"/>
              <a:gd name="T57" fmla="*/ 0 h 7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9" h="754">
                <a:moveTo>
                  <a:pt x="213" y="57"/>
                </a:moveTo>
                <a:lnTo>
                  <a:pt x="89" y="231"/>
                </a:lnTo>
                <a:lnTo>
                  <a:pt x="39" y="320"/>
                </a:lnTo>
                <a:lnTo>
                  <a:pt x="8" y="410"/>
                </a:lnTo>
                <a:lnTo>
                  <a:pt x="0" y="497"/>
                </a:lnTo>
                <a:lnTo>
                  <a:pt x="19" y="580"/>
                </a:lnTo>
                <a:lnTo>
                  <a:pt x="73" y="656"/>
                </a:lnTo>
                <a:lnTo>
                  <a:pt x="115" y="691"/>
                </a:lnTo>
                <a:lnTo>
                  <a:pt x="167" y="723"/>
                </a:lnTo>
                <a:lnTo>
                  <a:pt x="203" y="735"/>
                </a:lnTo>
                <a:lnTo>
                  <a:pt x="260" y="746"/>
                </a:lnTo>
                <a:lnTo>
                  <a:pt x="316" y="754"/>
                </a:lnTo>
                <a:lnTo>
                  <a:pt x="353" y="754"/>
                </a:lnTo>
                <a:lnTo>
                  <a:pt x="443" y="720"/>
                </a:lnTo>
                <a:lnTo>
                  <a:pt x="515" y="671"/>
                </a:lnTo>
                <a:lnTo>
                  <a:pt x="569" y="612"/>
                </a:lnTo>
                <a:lnTo>
                  <a:pt x="607" y="545"/>
                </a:lnTo>
                <a:lnTo>
                  <a:pt x="630" y="471"/>
                </a:lnTo>
                <a:lnTo>
                  <a:pt x="639" y="395"/>
                </a:lnTo>
                <a:lnTo>
                  <a:pt x="635" y="319"/>
                </a:lnTo>
                <a:lnTo>
                  <a:pt x="619" y="245"/>
                </a:lnTo>
                <a:lnTo>
                  <a:pt x="593" y="176"/>
                </a:lnTo>
                <a:lnTo>
                  <a:pt x="558" y="115"/>
                </a:lnTo>
                <a:lnTo>
                  <a:pt x="514" y="64"/>
                </a:lnTo>
                <a:lnTo>
                  <a:pt x="464" y="26"/>
                </a:lnTo>
                <a:lnTo>
                  <a:pt x="407" y="4"/>
                </a:lnTo>
                <a:lnTo>
                  <a:pt x="345" y="0"/>
                </a:lnTo>
                <a:lnTo>
                  <a:pt x="281" y="17"/>
                </a:lnTo>
                <a:lnTo>
                  <a:pt x="213" y="57"/>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2" name="Freeform 93">
            <a:extLst>
              <a:ext uri="{FF2B5EF4-FFF2-40B4-BE49-F238E27FC236}">
                <a16:creationId xmlns:a16="http://schemas.microsoft.com/office/drawing/2014/main" id="{F266904C-5BE6-BF4A-98AE-3B5DABF7781D}"/>
              </a:ext>
            </a:extLst>
          </p:cNvPr>
          <p:cNvSpPr>
            <a:spLocks/>
          </p:cNvSpPr>
          <p:nvPr/>
        </p:nvSpPr>
        <p:spPr bwMode="auto">
          <a:xfrm>
            <a:off x="11033472" y="3361209"/>
            <a:ext cx="88900" cy="125413"/>
          </a:xfrm>
          <a:custGeom>
            <a:avLst/>
            <a:gdLst>
              <a:gd name="T0" fmla="*/ 0 w 561"/>
              <a:gd name="T1" fmla="*/ 0 h 794"/>
              <a:gd name="T2" fmla="*/ 0 w 561"/>
              <a:gd name="T3" fmla="*/ 0 h 794"/>
              <a:gd name="T4" fmla="*/ 0 w 561"/>
              <a:gd name="T5" fmla="*/ 0 h 794"/>
              <a:gd name="T6" fmla="*/ 0 w 561"/>
              <a:gd name="T7" fmla="*/ 0 h 794"/>
              <a:gd name="T8" fmla="*/ 0 w 561"/>
              <a:gd name="T9" fmla="*/ 0 h 794"/>
              <a:gd name="T10" fmla="*/ 0 w 561"/>
              <a:gd name="T11" fmla="*/ 0 h 794"/>
              <a:gd name="T12" fmla="*/ 0 w 561"/>
              <a:gd name="T13" fmla="*/ 0 h 794"/>
              <a:gd name="T14" fmla="*/ 0 w 561"/>
              <a:gd name="T15" fmla="*/ 1 h 794"/>
              <a:gd name="T16" fmla="*/ 0 w 561"/>
              <a:gd name="T17" fmla="*/ 1 h 794"/>
              <a:gd name="T18" fmla="*/ 0 w 561"/>
              <a:gd name="T19" fmla="*/ 1 h 794"/>
              <a:gd name="T20" fmla="*/ 0 w 561"/>
              <a:gd name="T21" fmla="*/ 1 h 794"/>
              <a:gd name="T22" fmla="*/ 0 w 561"/>
              <a:gd name="T23" fmla="*/ 1 h 794"/>
              <a:gd name="T24" fmla="*/ 0 w 561"/>
              <a:gd name="T25" fmla="*/ 1 h 794"/>
              <a:gd name="T26" fmla="*/ 0 w 561"/>
              <a:gd name="T27" fmla="*/ 1 h 794"/>
              <a:gd name="T28" fmla="*/ 0 w 561"/>
              <a:gd name="T29" fmla="*/ 1 h 794"/>
              <a:gd name="T30" fmla="*/ 0 w 561"/>
              <a:gd name="T31" fmla="*/ 1 h 794"/>
              <a:gd name="T32" fmla="*/ 0 w 561"/>
              <a:gd name="T33" fmla="*/ 1 h 794"/>
              <a:gd name="T34" fmla="*/ 0 w 561"/>
              <a:gd name="T35" fmla="*/ 1 h 794"/>
              <a:gd name="T36" fmla="*/ 0 w 561"/>
              <a:gd name="T37" fmla="*/ 1 h 794"/>
              <a:gd name="T38" fmla="*/ 0 w 561"/>
              <a:gd name="T39" fmla="*/ 1 h 794"/>
              <a:gd name="T40" fmla="*/ 0 w 561"/>
              <a:gd name="T41" fmla="*/ 0 h 794"/>
              <a:gd name="T42" fmla="*/ 1 w 561"/>
              <a:gd name="T43" fmla="*/ 0 h 794"/>
              <a:gd name="T44" fmla="*/ 0 w 561"/>
              <a:gd name="T45" fmla="*/ 0 h 794"/>
              <a:gd name="T46" fmla="*/ 0 w 561"/>
              <a:gd name="T47" fmla="*/ 0 h 794"/>
              <a:gd name="T48" fmla="*/ 0 w 561"/>
              <a:gd name="T49" fmla="*/ 0 h 794"/>
              <a:gd name="T50" fmla="*/ 0 w 561"/>
              <a:gd name="T51" fmla="*/ 0 h 794"/>
              <a:gd name="T52" fmla="*/ 0 w 561"/>
              <a:gd name="T53" fmla="*/ 0 h 794"/>
              <a:gd name="T54" fmla="*/ 0 w 561"/>
              <a:gd name="T55" fmla="*/ 0 h 794"/>
              <a:gd name="T56" fmla="*/ 0 w 561"/>
              <a:gd name="T57" fmla="*/ 0 h 7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61" h="794">
                <a:moveTo>
                  <a:pt x="177" y="6"/>
                </a:moveTo>
                <a:lnTo>
                  <a:pt x="118" y="78"/>
                </a:lnTo>
                <a:lnTo>
                  <a:pt x="77" y="142"/>
                </a:lnTo>
                <a:lnTo>
                  <a:pt x="48" y="211"/>
                </a:lnTo>
                <a:lnTo>
                  <a:pt x="23" y="300"/>
                </a:lnTo>
                <a:lnTo>
                  <a:pt x="4" y="398"/>
                </a:lnTo>
                <a:lnTo>
                  <a:pt x="0" y="485"/>
                </a:lnTo>
                <a:lnTo>
                  <a:pt x="7" y="562"/>
                </a:lnTo>
                <a:lnTo>
                  <a:pt x="25" y="628"/>
                </a:lnTo>
                <a:lnTo>
                  <a:pt x="53" y="684"/>
                </a:lnTo>
                <a:lnTo>
                  <a:pt x="89" y="728"/>
                </a:lnTo>
                <a:lnTo>
                  <a:pt x="131" y="761"/>
                </a:lnTo>
                <a:lnTo>
                  <a:pt x="177" y="783"/>
                </a:lnTo>
                <a:lnTo>
                  <a:pt x="227" y="794"/>
                </a:lnTo>
                <a:lnTo>
                  <a:pt x="279" y="793"/>
                </a:lnTo>
                <a:lnTo>
                  <a:pt x="331" y="783"/>
                </a:lnTo>
                <a:lnTo>
                  <a:pt x="383" y="759"/>
                </a:lnTo>
                <a:lnTo>
                  <a:pt x="431" y="724"/>
                </a:lnTo>
                <a:lnTo>
                  <a:pt x="476" y="676"/>
                </a:lnTo>
                <a:lnTo>
                  <a:pt x="516" y="618"/>
                </a:lnTo>
                <a:lnTo>
                  <a:pt x="549" y="547"/>
                </a:lnTo>
                <a:lnTo>
                  <a:pt x="561" y="469"/>
                </a:lnTo>
                <a:lnTo>
                  <a:pt x="551" y="376"/>
                </a:lnTo>
                <a:lnTo>
                  <a:pt x="518" y="276"/>
                </a:lnTo>
                <a:lnTo>
                  <a:pt x="470" y="180"/>
                </a:lnTo>
                <a:lnTo>
                  <a:pt x="409" y="95"/>
                </a:lnTo>
                <a:lnTo>
                  <a:pt x="337" y="32"/>
                </a:lnTo>
                <a:lnTo>
                  <a:pt x="258" y="0"/>
                </a:lnTo>
                <a:lnTo>
                  <a:pt x="177" y="6"/>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3" name="Freeform 94">
            <a:extLst>
              <a:ext uri="{FF2B5EF4-FFF2-40B4-BE49-F238E27FC236}">
                <a16:creationId xmlns:a16="http://schemas.microsoft.com/office/drawing/2014/main" id="{57FDA969-640C-F74D-BD69-22E41519A25D}"/>
              </a:ext>
            </a:extLst>
          </p:cNvPr>
          <p:cNvSpPr>
            <a:spLocks/>
          </p:cNvSpPr>
          <p:nvPr/>
        </p:nvSpPr>
        <p:spPr bwMode="auto">
          <a:xfrm>
            <a:off x="10790585" y="3342159"/>
            <a:ext cx="44450" cy="98425"/>
          </a:xfrm>
          <a:custGeom>
            <a:avLst/>
            <a:gdLst>
              <a:gd name="T0" fmla="*/ 0 w 282"/>
              <a:gd name="T1" fmla="*/ 0 h 619"/>
              <a:gd name="T2" fmla="*/ 0 w 282"/>
              <a:gd name="T3" fmla="*/ 0 h 619"/>
              <a:gd name="T4" fmla="*/ 0 w 282"/>
              <a:gd name="T5" fmla="*/ 0 h 619"/>
              <a:gd name="T6" fmla="*/ 0 w 282"/>
              <a:gd name="T7" fmla="*/ 0 h 619"/>
              <a:gd name="T8" fmla="*/ 0 w 282"/>
              <a:gd name="T9" fmla="*/ 0 h 619"/>
              <a:gd name="T10" fmla="*/ 0 w 282"/>
              <a:gd name="T11" fmla="*/ 0 h 619"/>
              <a:gd name="T12" fmla="*/ 0 w 282"/>
              <a:gd name="T13" fmla="*/ 1 h 619"/>
              <a:gd name="T14" fmla="*/ 0 w 282"/>
              <a:gd name="T15" fmla="*/ 1 h 619"/>
              <a:gd name="T16" fmla="*/ 0 w 282"/>
              <a:gd name="T17" fmla="*/ 1 h 619"/>
              <a:gd name="T18" fmla="*/ 0 w 282"/>
              <a:gd name="T19" fmla="*/ 1 h 619"/>
              <a:gd name="T20" fmla="*/ 0 w 282"/>
              <a:gd name="T21" fmla="*/ 1 h 619"/>
              <a:gd name="T22" fmla="*/ 0 w 282"/>
              <a:gd name="T23" fmla="*/ 1 h 6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2" h="619">
                <a:moveTo>
                  <a:pt x="282" y="0"/>
                </a:moveTo>
                <a:lnTo>
                  <a:pt x="238" y="61"/>
                </a:lnTo>
                <a:lnTo>
                  <a:pt x="216" y="126"/>
                </a:lnTo>
                <a:lnTo>
                  <a:pt x="201" y="268"/>
                </a:lnTo>
                <a:lnTo>
                  <a:pt x="187" y="345"/>
                </a:lnTo>
                <a:lnTo>
                  <a:pt x="156" y="426"/>
                </a:lnTo>
                <a:lnTo>
                  <a:pt x="97" y="511"/>
                </a:lnTo>
                <a:lnTo>
                  <a:pt x="54" y="556"/>
                </a:lnTo>
                <a:lnTo>
                  <a:pt x="0" y="601"/>
                </a:lnTo>
                <a:lnTo>
                  <a:pt x="5" y="610"/>
                </a:lnTo>
                <a:lnTo>
                  <a:pt x="18" y="619"/>
                </a:lnTo>
                <a:lnTo>
                  <a:pt x="18" y="601"/>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34" name="Freeform 95">
            <a:extLst>
              <a:ext uri="{FF2B5EF4-FFF2-40B4-BE49-F238E27FC236}">
                <a16:creationId xmlns:a16="http://schemas.microsoft.com/office/drawing/2014/main" id="{E5BAF54D-ACD8-6541-92D6-20ED3FA25074}"/>
              </a:ext>
            </a:extLst>
          </p:cNvPr>
          <p:cNvSpPr>
            <a:spLocks/>
          </p:cNvSpPr>
          <p:nvPr/>
        </p:nvSpPr>
        <p:spPr bwMode="auto">
          <a:xfrm>
            <a:off x="9590435" y="2975446"/>
            <a:ext cx="1401763" cy="276225"/>
          </a:xfrm>
          <a:custGeom>
            <a:avLst/>
            <a:gdLst>
              <a:gd name="T0" fmla="*/ 9 w 8837"/>
              <a:gd name="T1" fmla="*/ 0 h 1733"/>
              <a:gd name="T2" fmla="*/ 9 w 8837"/>
              <a:gd name="T3" fmla="*/ 0 h 1733"/>
              <a:gd name="T4" fmla="*/ 9 w 8837"/>
              <a:gd name="T5" fmla="*/ 0 h 1733"/>
              <a:gd name="T6" fmla="*/ 8 w 8837"/>
              <a:gd name="T7" fmla="*/ 0 h 1733"/>
              <a:gd name="T8" fmla="*/ 8 w 8837"/>
              <a:gd name="T9" fmla="*/ 0 h 1733"/>
              <a:gd name="T10" fmla="*/ 8 w 8837"/>
              <a:gd name="T11" fmla="*/ 0 h 1733"/>
              <a:gd name="T12" fmla="*/ 8 w 8837"/>
              <a:gd name="T13" fmla="*/ 1 h 1733"/>
              <a:gd name="T14" fmla="*/ 8 w 8837"/>
              <a:gd name="T15" fmla="*/ 1 h 1733"/>
              <a:gd name="T16" fmla="*/ 8 w 8837"/>
              <a:gd name="T17" fmla="*/ 1 h 1733"/>
              <a:gd name="T18" fmla="*/ 8 w 8837"/>
              <a:gd name="T19" fmla="*/ 1 h 1733"/>
              <a:gd name="T20" fmla="*/ 7 w 8837"/>
              <a:gd name="T21" fmla="*/ 1 h 1733"/>
              <a:gd name="T22" fmla="*/ 7 w 8837"/>
              <a:gd name="T23" fmla="*/ 1 h 1733"/>
              <a:gd name="T24" fmla="*/ 7 w 8837"/>
              <a:gd name="T25" fmla="*/ 1 h 1733"/>
              <a:gd name="T26" fmla="*/ 7 w 8837"/>
              <a:gd name="T27" fmla="*/ 1 h 1733"/>
              <a:gd name="T28" fmla="*/ 7 w 8837"/>
              <a:gd name="T29" fmla="*/ 2 h 1733"/>
              <a:gd name="T30" fmla="*/ 6 w 8837"/>
              <a:gd name="T31" fmla="*/ 2 h 1733"/>
              <a:gd name="T32" fmla="*/ 6 w 8837"/>
              <a:gd name="T33" fmla="*/ 2 h 1733"/>
              <a:gd name="T34" fmla="*/ 6 w 8837"/>
              <a:gd name="T35" fmla="*/ 2 h 1733"/>
              <a:gd name="T36" fmla="*/ 6 w 8837"/>
              <a:gd name="T37" fmla="*/ 2 h 1733"/>
              <a:gd name="T38" fmla="*/ 5 w 8837"/>
              <a:gd name="T39" fmla="*/ 2 h 1733"/>
              <a:gd name="T40" fmla="*/ 5 w 8837"/>
              <a:gd name="T41" fmla="*/ 2 h 1733"/>
              <a:gd name="T42" fmla="*/ 5 w 8837"/>
              <a:gd name="T43" fmla="*/ 2 h 1733"/>
              <a:gd name="T44" fmla="*/ 5 w 8837"/>
              <a:gd name="T45" fmla="*/ 2 h 1733"/>
              <a:gd name="T46" fmla="*/ 5 w 8837"/>
              <a:gd name="T47" fmla="*/ 2 h 1733"/>
              <a:gd name="T48" fmla="*/ 4 w 8837"/>
              <a:gd name="T49" fmla="*/ 2 h 1733"/>
              <a:gd name="T50" fmla="*/ 4 w 8837"/>
              <a:gd name="T51" fmla="*/ 2 h 1733"/>
              <a:gd name="T52" fmla="*/ 4 w 8837"/>
              <a:gd name="T53" fmla="*/ 2 h 1733"/>
              <a:gd name="T54" fmla="*/ 3 w 8837"/>
              <a:gd name="T55" fmla="*/ 2 h 1733"/>
              <a:gd name="T56" fmla="*/ 3 w 8837"/>
              <a:gd name="T57" fmla="*/ 2 h 1733"/>
              <a:gd name="T58" fmla="*/ 2 w 8837"/>
              <a:gd name="T59" fmla="*/ 2 h 1733"/>
              <a:gd name="T60" fmla="*/ 2 w 8837"/>
              <a:gd name="T61" fmla="*/ 2 h 1733"/>
              <a:gd name="T62" fmla="*/ 2 w 8837"/>
              <a:gd name="T63" fmla="*/ 2 h 1733"/>
              <a:gd name="T64" fmla="*/ 1 w 8837"/>
              <a:gd name="T65" fmla="*/ 1 h 1733"/>
              <a:gd name="T66" fmla="*/ 1 w 8837"/>
              <a:gd name="T67" fmla="*/ 1 h 1733"/>
              <a:gd name="T68" fmla="*/ 0 w 8837"/>
              <a:gd name="T69" fmla="*/ 1 h 1733"/>
              <a:gd name="T70" fmla="*/ 0 w 8837"/>
              <a:gd name="T71" fmla="*/ 1 h 1733"/>
              <a:gd name="T72" fmla="*/ 0 w 8837"/>
              <a:gd name="T73" fmla="*/ 1 h 17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837" h="1733">
                <a:moveTo>
                  <a:pt x="8837" y="0"/>
                </a:moveTo>
                <a:lnTo>
                  <a:pt x="8835" y="11"/>
                </a:lnTo>
                <a:lnTo>
                  <a:pt x="8825" y="27"/>
                </a:lnTo>
                <a:lnTo>
                  <a:pt x="8787" y="70"/>
                </a:lnTo>
                <a:lnTo>
                  <a:pt x="8733" y="125"/>
                </a:lnTo>
                <a:lnTo>
                  <a:pt x="8669" y="184"/>
                </a:lnTo>
                <a:lnTo>
                  <a:pt x="8605" y="242"/>
                </a:lnTo>
                <a:lnTo>
                  <a:pt x="8547" y="292"/>
                </a:lnTo>
                <a:lnTo>
                  <a:pt x="8505" y="331"/>
                </a:lnTo>
                <a:lnTo>
                  <a:pt x="8492" y="343"/>
                </a:lnTo>
                <a:lnTo>
                  <a:pt x="8487" y="349"/>
                </a:lnTo>
                <a:lnTo>
                  <a:pt x="8430" y="417"/>
                </a:lnTo>
                <a:lnTo>
                  <a:pt x="8364" y="478"/>
                </a:lnTo>
                <a:lnTo>
                  <a:pt x="8292" y="535"/>
                </a:lnTo>
                <a:lnTo>
                  <a:pt x="8212" y="586"/>
                </a:lnTo>
                <a:lnTo>
                  <a:pt x="8115" y="659"/>
                </a:lnTo>
                <a:lnTo>
                  <a:pt x="8034" y="747"/>
                </a:lnTo>
                <a:lnTo>
                  <a:pt x="7954" y="838"/>
                </a:lnTo>
                <a:lnTo>
                  <a:pt x="7863" y="923"/>
                </a:lnTo>
                <a:lnTo>
                  <a:pt x="7779" y="952"/>
                </a:lnTo>
                <a:lnTo>
                  <a:pt x="7690" y="992"/>
                </a:lnTo>
                <a:lnTo>
                  <a:pt x="7504" y="1087"/>
                </a:lnTo>
                <a:lnTo>
                  <a:pt x="7319" y="1186"/>
                </a:lnTo>
                <a:lnTo>
                  <a:pt x="7231" y="1228"/>
                </a:lnTo>
                <a:lnTo>
                  <a:pt x="7147" y="1261"/>
                </a:lnTo>
                <a:lnTo>
                  <a:pt x="7072" y="1286"/>
                </a:lnTo>
                <a:lnTo>
                  <a:pt x="7002" y="1318"/>
                </a:lnTo>
                <a:lnTo>
                  <a:pt x="6869" y="1397"/>
                </a:lnTo>
                <a:lnTo>
                  <a:pt x="6733" y="1471"/>
                </a:lnTo>
                <a:lnTo>
                  <a:pt x="6660" y="1499"/>
                </a:lnTo>
                <a:lnTo>
                  <a:pt x="6583" y="1517"/>
                </a:lnTo>
                <a:lnTo>
                  <a:pt x="6515" y="1519"/>
                </a:lnTo>
                <a:lnTo>
                  <a:pt x="6438" y="1523"/>
                </a:lnTo>
                <a:lnTo>
                  <a:pt x="6265" y="1540"/>
                </a:lnTo>
                <a:lnTo>
                  <a:pt x="6093" y="1561"/>
                </a:lnTo>
                <a:lnTo>
                  <a:pt x="6016" y="1571"/>
                </a:lnTo>
                <a:lnTo>
                  <a:pt x="5948" y="1579"/>
                </a:lnTo>
                <a:lnTo>
                  <a:pt x="5787" y="1592"/>
                </a:lnTo>
                <a:lnTo>
                  <a:pt x="5627" y="1596"/>
                </a:lnTo>
                <a:lnTo>
                  <a:pt x="5469" y="1614"/>
                </a:lnTo>
                <a:lnTo>
                  <a:pt x="5314" y="1660"/>
                </a:lnTo>
                <a:lnTo>
                  <a:pt x="5277" y="1691"/>
                </a:lnTo>
                <a:lnTo>
                  <a:pt x="5215" y="1716"/>
                </a:lnTo>
                <a:lnTo>
                  <a:pt x="5151" y="1731"/>
                </a:lnTo>
                <a:lnTo>
                  <a:pt x="5126" y="1733"/>
                </a:lnTo>
                <a:lnTo>
                  <a:pt x="5109" y="1732"/>
                </a:lnTo>
                <a:lnTo>
                  <a:pt x="4974" y="1696"/>
                </a:lnTo>
                <a:lnTo>
                  <a:pt x="4838" y="1673"/>
                </a:lnTo>
                <a:lnTo>
                  <a:pt x="4564" y="1653"/>
                </a:lnTo>
                <a:lnTo>
                  <a:pt x="4290" y="1660"/>
                </a:lnTo>
                <a:lnTo>
                  <a:pt x="4014" y="1681"/>
                </a:lnTo>
                <a:lnTo>
                  <a:pt x="3957" y="1683"/>
                </a:lnTo>
                <a:lnTo>
                  <a:pt x="3894" y="1677"/>
                </a:lnTo>
                <a:lnTo>
                  <a:pt x="3768" y="1650"/>
                </a:lnTo>
                <a:lnTo>
                  <a:pt x="3586" y="1615"/>
                </a:lnTo>
                <a:lnTo>
                  <a:pt x="3402" y="1591"/>
                </a:lnTo>
                <a:lnTo>
                  <a:pt x="3027" y="1571"/>
                </a:lnTo>
                <a:lnTo>
                  <a:pt x="2655" y="1569"/>
                </a:lnTo>
                <a:lnTo>
                  <a:pt x="2294" y="1568"/>
                </a:lnTo>
                <a:lnTo>
                  <a:pt x="2244" y="1558"/>
                </a:lnTo>
                <a:lnTo>
                  <a:pt x="2193" y="1551"/>
                </a:lnTo>
                <a:lnTo>
                  <a:pt x="2142" y="1544"/>
                </a:lnTo>
                <a:lnTo>
                  <a:pt x="2099" y="1528"/>
                </a:lnTo>
                <a:lnTo>
                  <a:pt x="1930" y="1453"/>
                </a:lnTo>
                <a:lnTo>
                  <a:pt x="1758" y="1391"/>
                </a:lnTo>
                <a:lnTo>
                  <a:pt x="1411" y="1293"/>
                </a:lnTo>
                <a:lnTo>
                  <a:pt x="707" y="1127"/>
                </a:lnTo>
                <a:lnTo>
                  <a:pt x="644" y="1105"/>
                </a:lnTo>
                <a:lnTo>
                  <a:pt x="584" y="1073"/>
                </a:lnTo>
                <a:lnTo>
                  <a:pt x="473" y="985"/>
                </a:lnTo>
                <a:lnTo>
                  <a:pt x="363" y="884"/>
                </a:lnTo>
                <a:lnTo>
                  <a:pt x="246" y="791"/>
                </a:lnTo>
                <a:lnTo>
                  <a:pt x="131" y="714"/>
                </a:lnTo>
                <a:lnTo>
                  <a:pt x="70" y="684"/>
                </a:lnTo>
                <a:lnTo>
                  <a:pt x="0" y="677"/>
                </a:lnTo>
              </a:path>
            </a:pathLst>
          </a:custGeom>
          <a:noFill/>
          <a:ln w="7938">
            <a:solidFill>
              <a:srgbClr val="F2464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35" name="Freeform 96">
            <a:extLst>
              <a:ext uri="{FF2B5EF4-FFF2-40B4-BE49-F238E27FC236}">
                <a16:creationId xmlns:a16="http://schemas.microsoft.com/office/drawing/2014/main" id="{39790813-655F-E04F-8780-034DE82A4091}"/>
              </a:ext>
            </a:extLst>
          </p:cNvPr>
          <p:cNvSpPr>
            <a:spLocks/>
          </p:cNvSpPr>
          <p:nvPr/>
        </p:nvSpPr>
        <p:spPr bwMode="auto">
          <a:xfrm>
            <a:off x="10865197" y="3902546"/>
            <a:ext cx="101600" cy="112713"/>
          </a:xfrm>
          <a:custGeom>
            <a:avLst/>
            <a:gdLst>
              <a:gd name="T0" fmla="*/ 1 w 638"/>
              <a:gd name="T1" fmla="*/ 0 h 710"/>
              <a:gd name="T2" fmla="*/ 0 w 638"/>
              <a:gd name="T3" fmla="*/ 0 h 710"/>
              <a:gd name="T4" fmla="*/ 0 w 638"/>
              <a:gd name="T5" fmla="*/ 0 h 710"/>
              <a:gd name="T6" fmla="*/ 0 w 638"/>
              <a:gd name="T7" fmla="*/ 0 h 710"/>
              <a:gd name="T8" fmla="*/ 0 w 638"/>
              <a:gd name="T9" fmla="*/ 0 h 710"/>
              <a:gd name="T10" fmla="*/ 0 w 638"/>
              <a:gd name="T11" fmla="*/ 0 h 710"/>
              <a:gd name="T12" fmla="*/ 0 w 638"/>
              <a:gd name="T13" fmla="*/ 0 h 710"/>
              <a:gd name="T14" fmla="*/ 0 w 638"/>
              <a:gd name="T15" fmla="*/ 0 h 710"/>
              <a:gd name="T16" fmla="*/ 0 w 638"/>
              <a:gd name="T17" fmla="*/ 0 h 710"/>
              <a:gd name="T18" fmla="*/ 0 w 638"/>
              <a:gd name="T19" fmla="*/ 0 h 710"/>
              <a:gd name="T20" fmla="*/ 0 w 638"/>
              <a:gd name="T21" fmla="*/ 1 h 710"/>
              <a:gd name="T22" fmla="*/ 0 w 638"/>
              <a:gd name="T23" fmla="*/ 1 h 710"/>
              <a:gd name="T24" fmla="*/ 0 w 638"/>
              <a:gd name="T25" fmla="*/ 1 h 710"/>
              <a:gd name="T26" fmla="*/ 0 w 638"/>
              <a:gd name="T27" fmla="*/ 1 h 710"/>
              <a:gd name="T28" fmla="*/ 0 w 638"/>
              <a:gd name="T29" fmla="*/ 1 h 710"/>
              <a:gd name="T30" fmla="*/ 0 w 638"/>
              <a:gd name="T31" fmla="*/ 1 h 710"/>
              <a:gd name="T32" fmla="*/ 0 w 638"/>
              <a:gd name="T33" fmla="*/ 1 h 710"/>
              <a:gd name="T34" fmla="*/ 1 w 638"/>
              <a:gd name="T35" fmla="*/ 1 h 710"/>
              <a:gd name="T36" fmla="*/ 1 w 638"/>
              <a:gd name="T37" fmla="*/ 1 h 710"/>
              <a:gd name="T38" fmla="*/ 1 w 638"/>
              <a:gd name="T39" fmla="*/ 1 h 710"/>
              <a:gd name="T40" fmla="*/ 1 w 638"/>
              <a:gd name="T41" fmla="*/ 1 h 710"/>
              <a:gd name="T42" fmla="*/ 1 w 638"/>
              <a:gd name="T43" fmla="*/ 1 h 710"/>
              <a:gd name="T44" fmla="*/ 1 w 638"/>
              <a:gd name="T45" fmla="*/ 1 h 710"/>
              <a:gd name="T46" fmla="*/ 1 w 638"/>
              <a:gd name="T47" fmla="*/ 0 h 710"/>
              <a:gd name="T48" fmla="*/ 1 w 638"/>
              <a:gd name="T49" fmla="*/ 0 h 710"/>
              <a:gd name="T50" fmla="*/ 1 w 638"/>
              <a:gd name="T51" fmla="*/ 0 h 710"/>
              <a:gd name="T52" fmla="*/ 1 w 638"/>
              <a:gd name="T53" fmla="*/ 0 h 710"/>
              <a:gd name="T54" fmla="*/ 1 w 638"/>
              <a:gd name="T55" fmla="*/ 0 h 710"/>
              <a:gd name="T56" fmla="*/ 1 w 638"/>
              <a:gd name="T57" fmla="*/ 0 h 710"/>
              <a:gd name="T58" fmla="*/ 1 w 638"/>
              <a:gd name="T59" fmla="*/ 0 h 710"/>
              <a:gd name="T60" fmla="*/ 1 w 638"/>
              <a:gd name="T61" fmla="*/ 0 h 710"/>
              <a:gd name="T62" fmla="*/ 1 w 638"/>
              <a:gd name="T63" fmla="*/ 0 h 710"/>
              <a:gd name="T64" fmla="*/ 1 w 638"/>
              <a:gd name="T65" fmla="*/ 0 h 710"/>
              <a:gd name="T66" fmla="*/ 1 w 638"/>
              <a:gd name="T67" fmla="*/ 0 h 710"/>
              <a:gd name="T68" fmla="*/ 1 w 638"/>
              <a:gd name="T69" fmla="*/ 0 h 710"/>
              <a:gd name="T70" fmla="*/ 1 w 638"/>
              <a:gd name="T71" fmla="*/ 0 h 7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38" h="710">
                <a:moveTo>
                  <a:pt x="530" y="116"/>
                </a:moveTo>
                <a:lnTo>
                  <a:pt x="412" y="134"/>
                </a:lnTo>
                <a:lnTo>
                  <a:pt x="310" y="157"/>
                </a:lnTo>
                <a:lnTo>
                  <a:pt x="221" y="184"/>
                </a:lnTo>
                <a:lnTo>
                  <a:pt x="148" y="215"/>
                </a:lnTo>
                <a:lnTo>
                  <a:pt x="89" y="249"/>
                </a:lnTo>
                <a:lnTo>
                  <a:pt x="45" y="286"/>
                </a:lnTo>
                <a:lnTo>
                  <a:pt x="15" y="325"/>
                </a:lnTo>
                <a:lnTo>
                  <a:pt x="1" y="365"/>
                </a:lnTo>
                <a:lnTo>
                  <a:pt x="0" y="407"/>
                </a:lnTo>
                <a:lnTo>
                  <a:pt x="15" y="450"/>
                </a:lnTo>
                <a:lnTo>
                  <a:pt x="44" y="494"/>
                </a:lnTo>
                <a:lnTo>
                  <a:pt x="89" y="537"/>
                </a:lnTo>
                <a:lnTo>
                  <a:pt x="147" y="580"/>
                </a:lnTo>
                <a:lnTo>
                  <a:pt x="221" y="622"/>
                </a:lnTo>
                <a:lnTo>
                  <a:pt x="310" y="662"/>
                </a:lnTo>
                <a:lnTo>
                  <a:pt x="413" y="699"/>
                </a:lnTo>
                <a:lnTo>
                  <a:pt x="471" y="710"/>
                </a:lnTo>
                <a:lnTo>
                  <a:pt x="518" y="702"/>
                </a:lnTo>
                <a:lnTo>
                  <a:pt x="557" y="677"/>
                </a:lnTo>
                <a:lnTo>
                  <a:pt x="586" y="638"/>
                </a:lnTo>
                <a:lnTo>
                  <a:pt x="609" y="588"/>
                </a:lnTo>
                <a:lnTo>
                  <a:pt x="624" y="528"/>
                </a:lnTo>
                <a:lnTo>
                  <a:pt x="638" y="392"/>
                </a:lnTo>
                <a:lnTo>
                  <a:pt x="633" y="252"/>
                </a:lnTo>
                <a:lnTo>
                  <a:pt x="619" y="125"/>
                </a:lnTo>
                <a:lnTo>
                  <a:pt x="611" y="74"/>
                </a:lnTo>
                <a:lnTo>
                  <a:pt x="602" y="35"/>
                </a:lnTo>
                <a:lnTo>
                  <a:pt x="595" y="10"/>
                </a:lnTo>
                <a:lnTo>
                  <a:pt x="588" y="0"/>
                </a:lnTo>
                <a:lnTo>
                  <a:pt x="595" y="2"/>
                </a:lnTo>
                <a:lnTo>
                  <a:pt x="592" y="15"/>
                </a:lnTo>
                <a:lnTo>
                  <a:pt x="585" y="29"/>
                </a:lnTo>
                <a:lnTo>
                  <a:pt x="573" y="50"/>
                </a:lnTo>
                <a:lnTo>
                  <a:pt x="555" y="79"/>
                </a:lnTo>
                <a:lnTo>
                  <a:pt x="530" y="116"/>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6" name="Freeform 97">
            <a:extLst>
              <a:ext uri="{FF2B5EF4-FFF2-40B4-BE49-F238E27FC236}">
                <a16:creationId xmlns:a16="http://schemas.microsoft.com/office/drawing/2014/main" id="{99840B14-2B21-1443-A080-3EF16BBFA114}"/>
              </a:ext>
            </a:extLst>
          </p:cNvPr>
          <p:cNvSpPr>
            <a:spLocks/>
          </p:cNvSpPr>
          <p:nvPr/>
        </p:nvSpPr>
        <p:spPr bwMode="auto">
          <a:xfrm>
            <a:off x="11014422" y="3573934"/>
            <a:ext cx="80963" cy="127000"/>
          </a:xfrm>
          <a:custGeom>
            <a:avLst/>
            <a:gdLst>
              <a:gd name="T0" fmla="*/ 0 w 513"/>
              <a:gd name="T1" fmla="*/ 0 h 797"/>
              <a:gd name="T2" fmla="*/ 0 w 513"/>
              <a:gd name="T3" fmla="*/ 0 h 797"/>
              <a:gd name="T4" fmla="*/ 0 w 513"/>
              <a:gd name="T5" fmla="*/ 0 h 797"/>
              <a:gd name="T6" fmla="*/ 0 w 513"/>
              <a:gd name="T7" fmla="*/ 1 h 797"/>
              <a:gd name="T8" fmla="*/ 0 w 513"/>
              <a:gd name="T9" fmla="*/ 1 h 797"/>
              <a:gd name="T10" fmla="*/ 0 w 513"/>
              <a:gd name="T11" fmla="*/ 1 h 797"/>
              <a:gd name="T12" fmla="*/ 0 w 513"/>
              <a:gd name="T13" fmla="*/ 1 h 797"/>
              <a:gd name="T14" fmla="*/ 0 w 513"/>
              <a:gd name="T15" fmla="*/ 1 h 797"/>
              <a:gd name="T16" fmla="*/ 0 w 513"/>
              <a:gd name="T17" fmla="*/ 1 h 797"/>
              <a:gd name="T18" fmla="*/ 0 w 513"/>
              <a:gd name="T19" fmla="*/ 1 h 797"/>
              <a:gd name="T20" fmla="*/ 0 w 513"/>
              <a:gd name="T21" fmla="*/ 1 h 797"/>
              <a:gd name="T22" fmla="*/ 0 w 513"/>
              <a:gd name="T23" fmla="*/ 1 h 797"/>
              <a:gd name="T24" fmla="*/ 0 w 513"/>
              <a:gd name="T25" fmla="*/ 1 h 797"/>
              <a:gd name="T26" fmla="*/ 0 w 513"/>
              <a:gd name="T27" fmla="*/ 1 h 797"/>
              <a:gd name="T28" fmla="*/ 0 w 513"/>
              <a:gd name="T29" fmla="*/ 1 h 797"/>
              <a:gd name="T30" fmla="*/ 0 w 513"/>
              <a:gd name="T31" fmla="*/ 1 h 797"/>
              <a:gd name="T32" fmla="*/ 0 w 513"/>
              <a:gd name="T33" fmla="*/ 1 h 797"/>
              <a:gd name="T34" fmla="*/ 0 w 513"/>
              <a:gd name="T35" fmla="*/ 0 h 797"/>
              <a:gd name="T36" fmla="*/ 0 w 513"/>
              <a:gd name="T37" fmla="*/ 0 h 797"/>
              <a:gd name="T38" fmla="*/ 0 w 513"/>
              <a:gd name="T39" fmla="*/ 0 h 797"/>
              <a:gd name="T40" fmla="*/ 0 w 513"/>
              <a:gd name="T41" fmla="*/ 0 h 797"/>
              <a:gd name="T42" fmla="*/ 0 w 513"/>
              <a:gd name="T43" fmla="*/ 0 h 797"/>
              <a:gd name="T44" fmla="*/ 0 w 513"/>
              <a:gd name="T45" fmla="*/ 0 h 797"/>
              <a:gd name="T46" fmla="*/ 0 w 513"/>
              <a:gd name="T47" fmla="*/ 0 h 797"/>
              <a:gd name="T48" fmla="*/ 0 w 513"/>
              <a:gd name="T49" fmla="*/ 0 h 797"/>
              <a:gd name="T50" fmla="*/ 0 w 513"/>
              <a:gd name="T51" fmla="*/ 0 h 797"/>
              <a:gd name="T52" fmla="*/ 0 w 513"/>
              <a:gd name="T53" fmla="*/ 0 h 797"/>
              <a:gd name="T54" fmla="*/ 0 w 513"/>
              <a:gd name="T55" fmla="*/ 0 h 7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3" h="797">
                <a:moveTo>
                  <a:pt x="88" y="0"/>
                </a:moveTo>
                <a:lnTo>
                  <a:pt x="37" y="247"/>
                </a:lnTo>
                <a:lnTo>
                  <a:pt x="13" y="371"/>
                </a:lnTo>
                <a:lnTo>
                  <a:pt x="0" y="496"/>
                </a:lnTo>
                <a:lnTo>
                  <a:pt x="0" y="575"/>
                </a:lnTo>
                <a:lnTo>
                  <a:pt x="6" y="639"/>
                </a:lnTo>
                <a:lnTo>
                  <a:pt x="17" y="693"/>
                </a:lnTo>
                <a:lnTo>
                  <a:pt x="35" y="734"/>
                </a:lnTo>
                <a:lnTo>
                  <a:pt x="56" y="764"/>
                </a:lnTo>
                <a:lnTo>
                  <a:pt x="81" y="784"/>
                </a:lnTo>
                <a:lnTo>
                  <a:pt x="110" y="795"/>
                </a:lnTo>
                <a:lnTo>
                  <a:pt x="141" y="797"/>
                </a:lnTo>
                <a:lnTo>
                  <a:pt x="209" y="777"/>
                </a:lnTo>
                <a:lnTo>
                  <a:pt x="280" y="730"/>
                </a:lnTo>
                <a:lnTo>
                  <a:pt x="350" y="661"/>
                </a:lnTo>
                <a:lnTo>
                  <a:pt x="414" y="577"/>
                </a:lnTo>
                <a:lnTo>
                  <a:pt x="465" y="482"/>
                </a:lnTo>
                <a:lnTo>
                  <a:pt x="500" y="383"/>
                </a:lnTo>
                <a:lnTo>
                  <a:pt x="513" y="285"/>
                </a:lnTo>
                <a:lnTo>
                  <a:pt x="501" y="192"/>
                </a:lnTo>
                <a:lnTo>
                  <a:pt x="483" y="151"/>
                </a:lnTo>
                <a:lnTo>
                  <a:pt x="457" y="113"/>
                </a:lnTo>
                <a:lnTo>
                  <a:pt x="422" y="79"/>
                </a:lnTo>
                <a:lnTo>
                  <a:pt x="377" y="50"/>
                </a:lnTo>
                <a:lnTo>
                  <a:pt x="321" y="27"/>
                </a:lnTo>
                <a:lnTo>
                  <a:pt x="256" y="11"/>
                </a:lnTo>
                <a:lnTo>
                  <a:pt x="178" y="1"/>
                </a:lnTo>
                <a:lnTo>
                  <a:pt x="88" y="0"/>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7" name="Freeform 98">
            <a:extLst>
              <a:ext uri="{FF2B5EF4-FFF2-40B4-BE49-F238E27FC236}">
                <a16:creationId xmlns:a16="http://schemas.microsoft.com/office/drawing/2014/main" id="{5CFC2015-4796-4446-B123-E5EC01CAF684}"/>
              </a:ext>
            </a:extLst>
          </p:cNvPr>
          <p:cNvSpPr>
            <a:spLocks/>
          </p:cNvSpPr>
          <p:nvPr/>
        </p:nvSpPr>
        <p:spPr bwMode="auto">
          <a:xfrm>
            <a:off x="10896947" y="3578696"/>
            <a:ext cx="34925" cy="111125"/>
          </a:xfrm>
          <a:custGeom>
            <a:avLst/>
            <a:gdLst>
              <a:gd name="T0" fmla="*/ 0 w 219"/>
              <a:gd name="T1" fmla="*/ 0 h 701"/>
              <a:gd name="T2" fmla="*/ 0 w 219"/>
              <a:gd name="T3" fmla="*/ 0 h 701"/>
              <a:gd name="T4" fmla="*/ 0 w 219"/>
              <a:gd name="T5" fmla="*/ 0 h 701"/>
              <a:gd name="T6" fmla="*/ 0 w 219"/>
              <a:gd name="T7" fmla="*/ 0 h 701"/>
              <a:gd name="T8" fmla="*/ 0 w 219"/>
              <a:gd name="T9" fmla="*/ 0 h 701"/>
              <a:gd name="T10" fmla="*/ 0 w 219"/>
              <a:gd name="T11" fmla="*/ 1 h 701"/>
              <a:gd name="T12" fmla="*/ 0 w 219"/>
              <a:gd name="T13" fmla="*/ 1 h 701"/>
              <a:gd name="T14" fmla="*/ 0 w 219"/>
              <a:gd name="T15" fmla="*/ 1 h 701"/>
              <a:gd name="T16" fmla="*/ 0 w 219"/>
              <a:gd name="T17" fmla="*/ 1 h 701"/>
              <a:gd name="T18" fmla="*/ 0 w 219"/>
              <a:gd name="T19" fmla="*/ 1 h 701"/>
              <a:gd name="T20" fmla="*/ 0 w 219"/>
              <a:gd name="T21" fmla="*/ 0 h 701"/>
              <a:gd name="T22" fmla="*/ 0 w 219"/>
              <a:gd name="T23" fmla="*/ 0 h 701"/>
              <a:gd name="T24" fmla="*/ 0 w 219"/>
              <a:gd name="T25" fmla="*/ 0 h 701"/>
              <a:gd name="T26" fmla="*/ 0 w 219"/>
              <a:gd name="T27" fmla="*/ 0 h 701"/>
              <a:gd name="T28" fmla="*/ 0 w 219"/>
              <a:gd name="T29" fmla="*/ 0 h 701"/>
              <a:gd name="T30" fmla="*/ 0 w 219"/>
              <a:gd name="T31" fmla="*/ 0 h 701"/>
              <a:gd name="T32" fmla="*/ 0 w 219"/>
              <a:gd name="T33" fmla="*/ 0 h 701"/>
              <a:gd name="T34" fmla="*/ 0 w 219"/>
              <a:gd name="T35" fmla="*/ 0 h 701"/>
              <a:gd name="T36" fmla="*/ 0 w 219"/>
              <a:gd name="T37" fmla="*/ 0 h 7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9" h="701">
                <a:moveTo>
                  <a:pt x="152" y="88"/>
                </a:moveTo>
                <a:lnTo>
                  <a:pt x="66" y="258"/>
                </a:lnTo>
                <a:lnTo>
                  <a:pt x="30" y="343"/>
                </a:lnTo>
                <a:lnTo>
                  <a:pt x="6" y="426"/>
                </a:lnTo>
                <a:lnTo>
                  <a:pt x="0" y="504"/>
                </a:lnTo>
                <a:lnTo>
                  <a:pt x="19" y="577"/>
                </a:lnTo>
                <a:lnTo>
                  <a:pt x="67" y="644"/>
                </a:lnTo>
                <a:lnTo>
                  <a:pt x="105" y="674"/>
                </a:lnTo>
                <a:lnTo>
                  <a:pt x="152" y="701"/>
                </a:lnTo>
                <a:lnTo>
                  <a:pt x="196" y="595"/>
                </a:lnTo>
                <a:lnTo>
                  <a:pt x="217" y="504"/>
                </a:lnTo>
                <a:lnTo>
                  <a:pt x="219" y="422"/>
                </a:lnTo>
                <a:lnTo>
                  <a:pt x="209" y="346"/>
                </a:lnTo>
                <a:lnTo>
                  <a:pt x="174" y="191"/>
                </a:lnTo>
                <a:lnTo>
                  <a:pt x="159" y="102"/>
                </a:lnTo>
                <a:lnTo>
                  <a:pt x="152" y="0"/>
                </a:lnTo>
                <a:lnTo>
                  <a:pt x="152" y="22"/>
                </a:lnTo>
                <a:lnTo>
                  <a:pt x="152" y="46"/>
                </a:lnTo>
                <a:lnTo>
                  <a:pt x="152" y="88"/>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 name="Freeform 99">
            <a:extLst>
              <a:ext uri="{FF2B5EF4-FFF2-40B4-BE49-F238E27FC236}">
                <a16:creationId xmlns:a16="http://schemas.microsoft.com/office/drawing/2014/main" id="{1729504D-E6EE-5146-ABA4-CFF342811A98}"/>
              </a:ext>
            </a:extLst>
          </p:cNvPr>
          <p:cNvSpPr>
            <a:spLocks/>
          </p:cNvSpPr>
          <p:nvPr/>
        </p:nvSpPr>
        <p:spPr bwMode="auto">
          <a:xfrm>
            <a:off x="10908060" y="3761259"/>
            <a:ext cx="42863" cy="109538"/>
          </a:xfrm>
          <a:custGeom>
            <a:avLst/>
            <a:gdLst>
              <a:gd name="T0" fmla="*/ 0 w 272"/>
              <a:gd name="T1" fmla="*/ 0 h 691"/>
              <a:gd name="T2" fmla="*/ 0 w 272"/>
              <a:gd name="T3" fmla="*/ 0 h 691"/>
              <a:gd name="T4" fmla="*/ 0 w 272"/>
              <a:gd name="T5" fmla="*/ 0 h 691"/>
              <a:gd name="T6" fmla="*/ 0 w 272"/>
              <a:gd name="T7" fmla="*/ 0 h 691"/>
              <a:gd name="T8" fmla="*/ 0 w 272"/>
              <a:gd name="T9" fmla="*/ 1 h 691"/>
              <a:gd name="T10" fmla="*/ 0 w 272"/>
              <a:gd name="T11" fmla="*/ 1 h 691"/>
              <a:gd name="T12" fmla="*/ 0 w 272"/>
              <a:gd name="T13" fmla="*/ 1 h 691"/>
              <a:gd name="T14" fmla="*/ 0 w 272"/>
              <a:gd name="T15" fmla="*/ 1 h 691"/>
              <a:gd name="T16" fmla="*/ 0 w 272"/>
              <a:gd name="T17" fmla="*/ 1 h 691"/>
              <a:gd name="T18" fmla="*/ 0 w 272"/>
              <a:gd name="T19" fmla="*/ 1 h 691"/>
              <a:gd name="T20" fmla="*/ 0 w 272"/>
              <a:gd name="T21" fmla="*/ 1 h 691"/>
              <a:gd name="T22" fmla="*/ 0 w 272"/>
              <a:gd name="T23" fmla="*/ 0 h 691"/>
              <a:gd name="T24" fmla="*/ 0 w 272"/>
              <a:gd name="T25" fmla="*/ 0 h 691"/>
              <a:gd name="T26" fmla="*/ 0 w 272"/>
              <a:gd name="T27" fmla="*/ 0 h 691"/>
              <a:gd name="T28" fmla="*/ 0 w 272"/>
              <a:gd name="T29" fmla="*/ 0 h 691"/>
              <a:gd name="T30" fmla="*/ 0 w 272"/>
              <a:gd name="T31" fmla="*/ 0 h 691"/>
              <a:gd name="T32" fmla="*/ 0 w 272"/>
              <a:gd name="T33" fmla="*/ 0 h 691"/>
              <a:gd name="T34" fmla="*/ 0 w 272"/>
              <a:gd name="T35" fmla="*/ 0 h 691"/>
              <a:gd name="T36" fmla="*/ 0 w 272"/>
              <a:gd name="T37" fmla="*/ 0 h 691"/>
              <a:gd name="T38" fmla="*/ 0 w 272"/>
              <a:gd name="T39" fmla="*/ 0 h 691"/>
              <a:gd name="T40" fmla="*/ 0 w 272"/>
              <a:gd name="T41" fmla="*/ 0 h 6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2" h="691">
                <a:moveTo>
                  <a:pt x="0" y="81"/>
                </a:moveTo>
                <a:lnTo>
                  <a:pt x="37" y="255"/>
                </a:lnTo>
                <a:lnTo>
                  <a:pt x="73" y="398"/>
                </a:lnTo>
                <a:lnTo>
                  <a:pt x="111" y="509"/>
                </a:lnTo>
                <a:lnTo>
                  <a:pt x="146" y="593"/>
                </a:lnTo>
                <a:lnTo>
                  <a:pt x="180" y="650"/>
                </a:lnTo>
                <a:lnTo>
                  <a:pt x="209" y="682"/>
                </a:lnTo>
                <a:lnTo>
                  <a:pt x="234" y="691"/>
                </a:lnTo>
                <a:lnTo>
                  <a:pt x="254" y="679"/>
                </a:lnTo>
                <a:lnTo>
                  <a:pt x="267" y="648"/>
                </a:lnTo>
                <a:lnTo>
                  <a:pt x="272" y="600"/>
                </a:lnTo>
                <a:lnTo>
                  <a:pt x="269" y="536"/>
                </a:lnTo>
                <a:lnTo>
                  <a:pt x="256" y="459"/>
                </a:lnTo>
                <a:lnTo>
                  <a:pt x="232" y="370"/>
                </a:lnTo>
                <a:lnTo>
                  <a:pt x="197" y="271"/>
                </a:lnTo>
                <a:lnTo>
                  <a:pt x="149" y="165"/>
                </a:lnTo>
                <a:lnTo>
                  <a:pt x="87" y="52"/>
                </a:lnTo>
                <a:lnTo>
                  <a:pt x="58" y="11"/>
                </a:lnTo>
                <a:lnTo>
                  <a:pt x="34" y="0"/>
                </a:lnTo>
                <a:lnTo>
                  <a:pt x="15" y="22"/>
                </a:lnTo>
                <a:lnTo>
                  <a:pt x="0" y="81"/>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9" name="Freeform 100">
            <a:extLst>
              <a:ext uri="{FF2B5EF4-FFF2-40B4-BE49-F238E27FC236}">
                <a16:creationId xmlns:a16="http://schemas.microsoft.com/office/drawing/2014/main" id="{CF96C570-28F8-764B-8D93-750A474D01D2}"/>
              </a:ext>
            </a:extLst>
          </p:cNvPr>
          <p:cNvSpPr>
            <a:spLocks/>
          </p:cNvSpPr>
          <p:nvPr/>
        </p:nvSpPr>
        <p:spPr bwMode="auto">
          <a:xfrm>
            <a:off x="11014422" y="3754909"/>
            <a:ext cx="111125" cy="133350"/>
          </a:xfrm>
          <a:custGeom>
            <a:avLst/>
            <a:gdLst>
              <a:gd name="T0" fmla="*/ 0 w 696"/>
              <a:gd name="T1" fmla="*/ 0 h 844"/>
              <a:gd name="T2" fmla="*/ 0 w 696"/>
              <a:gd name="T3" fmla="*/ 0 h 844"/>
              <a:gd name="T4" fmla="*/ 0 w 696"/>
              <a:gd name="T5" fmla="*/ 0 h 844"/>
              <a:gd name="T6" fmla="*/ 0 w 696"/>
              <a:gd name="T7" fmla="*/ 0 h 844"/>
              <a:gd name="T8" fmla="*/ 0 w 696"/>
              <a:gd name="T9" fmla="*/ 0 h 844"/>
              <a:gd name="T10" fmla="*/ 0 w 696"/>
              <a:gd name="T11" fmla="*/ 0 h 844"/>
              <a:gd name="T12" fmla="*/ 0 w 696"/>
              <a:gd name="T13" fmla="*/ 1 h 844"/>
              <a:gd name="T14" fmla="*/ 0 w 696"/>
              <a:gd name="T15" fmla="*/ 1 h 844"/>
              <a:gd name="T16" fmla="*/ 0 w 696"/>
              <a:gd name="T17" fmla="*/ 1 h 844"/>
              <a:gd name="T18" fmla="*/ 0 w 696"/>
              <a:gd name="T19" fmla="*/ 1 h 844"/>
              <a:gd name="T20" fmla="*/ 0 w 696"/>
              <a:gd name="T21" fmla="*/ 1 h 844"/>
              <a:gd name="T22" fmla="*/ 0 w 696"/>
              <a:gd name="T23" fmla="*/ 1 h 844"/>
              <a:gd name="T24" fmla="*/ 0 w 696"/>
              <a:gd name="T25" fmla="*/ 1 h 844"/>
              <a:gd name="T26" fmla="*/ 0 w 696"/>
              <a:gd name="T27" fmla="*/ 1 h 844"/>
              <a:gd name="T28" fmla="*/ 0 w 696"/>
              <a:gd name="T29" fmla="*/ 1 h 844"/>
              <a:gd name="T30" fmla="*/ 0 w 696"/>
              <a:gd name="T31" fmla="*/ 1 h 844"/>
              <a:gd name="T32" fmla="*/ 1 w 696"/>
              <a:gd name="T33" fmla="*/ 1 h 844"/>
              <a:gd name="T34" fmla="*/ 1 w 696"/>
              <a:gd name="T35" fmla="*/ 1 h 844"/>
              <a:gd name="T36" fmla="*/ 1 w 696"/>
              <a:gd name="T37" fmla="*/ 1 h 844"/>
              <a:gd name="T38" fmla="*/ 1 w 696"/>
              <a:gd name="T39" fmla="*/ 1 h 844"/>
              <a:gd name="T40" fmla="*/ 1 w 696"/>
              <a:gd name="T41" fmla="*/ 0 h 844"/>
              <a:gd name="T42" fmla="*/ 1 w 696"/>
              <a:gd name="T43" fmla="*/ 0 h 844"/>
              <a:gd name="T44" fmla="*/ 1 w 696"/>
              <a:gd name="T45" fmla="*/ 0 h 844"/>
              <a:gd name="T46" fmla="*/ 1 w 696"/>
              <a:gd name="T47" fmla="*/ 0 h 844"/>
              <a:gd name="T48" fmla="*/ 1 w 696"/>
              <a:gd name="T49" fmla="*/ 0 h 844"/>
              <a:gd name="T50" fmla="*/ 1 w 696"/>
              <a:gd name="T51" fmla="*/ 0 h 844"/>
              <a:gd name="T52" fmla="*/ 1 w 696"/>
              <a:gd name="T53" fmla="*/ 0 h 844"/>
              <a:gd name="T54" fmla="*/ 1 w 696"/>
              <a:gd name="T55" fmla="*/ 0 h 844"/>
              <a:gd name="T56" fmla="*/ 1 w 696"/>
              <a:gd name="T57" fmla="*/ 0 h 844"/>
              <a:gd name="T58" fmla="*/ 1 w 696"/>
              <a:gd name="T59" fmla="*/ 0 h 844"/>
              <a:gd name="T60" fmla="*/ 0 w 696"/>
              <a:gd name="T61" fmla="*/ 0 h 8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96" h="844">
                <a:moveTo>
                  <a:pt x="433" y="58"/>
                </a:moveTo>
                <a:lnTo>
                  <a:pt x="313" y="163"/>
                </a:lnTo>
                <a:lnTo>
                  <a:pt x="199" y="268"/>
                </a:lnTo>
                <a:lnTo>
                  <a:pt x="99" y="385"/>
                </a:lnTo>
                <a:lnTo>
                  <a:pt x="57" y="452"/>
                </a:lnTo>
                <a:lnTo>
                  <a:pt x="25" y="525"/>
                </a:lnTo>
                <a:lnTo>
                  <a:pt x="7" y="581"/>
                </a:lnTo>
                <a:lnTo>
                  <a:pt x="0" y="631"/>
                </a:lnTo>
                <a:lnTo>
                  <a:pt x="1" y="676"/>
                </a:lnTo>
                <a:lnTo>
                  <a:pt x="8" y="715"/>
                </a:lnTo>
                <a:lnTo>
                  <a:pt x="24" y="749"/>
                </a:lnTo>
                <a:lnTo>
                  <a:pt x="46" y="778"/>
                </a:lnTo>
                <a:lnTo>
                  <a:pt x="106" y="819"/>
                </a:lnTo>
                <a:lnTo>
                  <a:pt x="182" y="842"/>
                </a:lnTo>
                <a:lnTo>
                  <a:pt x="269" y="844"/>
                </a:lnTo>
                <a:lnTo>
                  <a:pt x="361" y="829"/>
                </a:lnTo>
                <a:lnTo>
                  <a:pt x="453" y="796"/>
                </a:lnTo>
                <a:lnTo>
                  <a:pt x="537" y="746"/>
                </a:lnTo>
                <a:lnTo>
                  <a:pt x="610" y="681"/>
                </a:lnTo>
                <a:lnTo>
                  <a:pt x="665" y="600"/>
                </a:lnTo>
                <a:lnTo>
                  <a:pt x="695" y="506"/>
                </a:lnTo>
                <a:lnTo>
                  <a:pt x="696" y="397"/>
                </a:lnTo>
                <a:lnTo>
                  <a:pt x="683" y="338"/>
                </a:lnTo>
                <a:lnTo>
                  <a:pt x="661" y="277"/>
                </a:lnTo>
                <a:lnTo>
                  <a:pt x="629" y="211"/>
                </a:lnTo>
                <a:lnTo>
                  <a:pt x="585" y="144"/>
                </a:lnTo>
                <a:lnTo>
                  <a:pt x="530" y="73"/>
                </a:lnTo>
                <a:lnTo>
                  <a:pt x="462" y="0"/>
                </a:lnTo>
                <a:lnTo>
                  <a:pt x="458" y="41"/>
                </a:lnTo>
                <a:lnTo>
                  <a:pt x="449" y="53"/>
                </a:lnTo>
                <a:lnTo>
                  <a:pt x="433" y="58"/>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0" name="Freeform 101">
            <a:extLst>
              <a:ext uri="{FF2B5EF4-FFF2-40B4-BE49-F238E27FC236}">
                <a16:creationId xmlns:a16="http://schemas.microsoft.com/office/drawing/2014/main" id="{462ED05A-F6C6-4B47-AD73-85B3FC51591D}"/>
              </a:ext>
            </a:extLst>
          </p:cNvPr>
          <p:cNvSpPr>
            <a:spLocks/>
          </p:cNvSpPr>
          <p:nvPr/>
        </p:nvSpPr>
        <p:spPr bwMode="auto">
          <a:xfrm>
            <a:off x="11004897" y="3943821"/>
            <a:ext cx="93663" cy="101600"/>
          </a:xfrm>
          <a:custGeom>
            <a:avLst/>
            <a:gdLst>
              <a:gd name="T0" fmla="*/ 0 w 595"/>
              <a:gd name="T1" fmla="*/ 0 h 636"/>
              <a:gd name="T2" fmla="*/ 0 w 595"/>
              <a:gd name="T3" fmla="*/ 0 h 636"/>
              <a:gd name="T4" fmla="*/ 0 w 595"/>
              <a:gd name="T5" fmla="*/ 0 h 636"/>
              <a:gd name="T6" fmla="*/ 0 w 595"/>
              <a:gd name="T7" fmla="*/ 0 h 636"/>
              <a:gd name="T8" fmla="*/ 0 w 595"/>
              <a:gd name="T9" fmla="*/ 0 h 636"/>
              <a:gd name="T10" fmla="*/ 0 w 595"/>
              <a:gd name="T11" fmla="*/ 1 h 636"/>
              <a:gd name="T12" fmla="*/ 0 w 595"/>
              <a:gd name="T13" fmla="*/ 1 h 636"/>
              <a:gd name="T14" fmla="*/ 0 w 595"/>
              <a:gd name="T15" fmla="*/ 1 h 636"/>
              <a:gd name="T16" fmla="*/ 0 w 595"/>
              <a:gd name="T17" fmla="*/ 1 h 636"/>
              <a:gd name="T18" fmla="*/ 0 w 595"/>
              <a:gd name="T19" fmla="*/ 1 h 636"/>
              <a:gd name="T20" fmla="*/ 0 w 595"/>
              <a:gd name="T21" fmla="*/ 1 h 636"/>
              <a:gd name="T22" fmla="*/ 0 w 595"/>
              <a:gd name="T23" fmla="*/ 1 h 636"/>
              <a:gd name="T24" fmla="*/ 0 w 595"/>
              <a:gd name="T25" fmla="*/ 1 h 636"/>
              <a:gd name="T26" fmla="*/ 0 w 595"/>
              <a:gd name="T27" fmla="*/ 1 h 636"/>
              <a:gd name="T28" fmla="*/ 0 w 595"/>
              <a:gd name="T29" fmla="*/ 1 h 636"/>
              <a:gd name="T30" fmla="*/ 0 w 595"/>
              <a:gd name="T31" fmla="*/ 1 h 636"/>
              <a:gd name="T32" fmla="*/ 1 w 595"/>
              <a:gd name="T33" fmla="*/ 0 h 636"/>
              <a:gd name="T34" fmla="*/ 1 w 595"/>
              <a:gd name="T35" fmla="*/ 0 h 636"/>
              <a:gd name="T36" fmla="*/ 1 w 595"/>
              <a:gd name="T37" fmla="*/ 0 h 636"/>
              <a:gd name="T38" fmla="*/ 1 w 595"/>
              <a:gd name="T39" fmla="*/ 0 h 636"/>
              <a:gd name="T40" fmla="*/ 0 w 595"/>
              <a:gd name="T41" fmla="*/ 0 h 636"/>
              <a:gd name="T42" fmla="*/ 0 w 595"/>
              <a:gd name="T43" fmla="*/ 0 h 636"/>
              <a:gd name="T44" fmla="*/ 0 w 595"/>
              <a:gd name="T45" fmla="*/ 0 h 636"/>
              <a:gd name="T46" fmla="*/ 0 w 595"/>
              <a:gd name="T47" fmla="*/ 0 h 636"/>
              <a:gd name="T48" fmla="*/ 0 w 595"/>
              <a:gd name="T49" fmla="*/ 0 h 636"/>
              <a:gd name="T50" fmla="*/ 0 w 595"/>
              <a:gd name="T51" fmla="*/ 0 h 636"/>
              <a:gd name="T52" fmla="*/ 0 w 595"/>
              <a:gd name="T53" fmla="*/ 0 h 6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95" h="636">
                <a:moveTo>
                  <a:pt x="295" y="31"/>
                </a:moveTo>
                <a:lnTo>
                  <a:pt x="213" y="137"/>
                </a:lnTo>
                <a:lnTo>
                  <a:pt x="125" y="240"/>
                </a:lnTo>
                <a:lnTo>
                  <a:pt x="49" y="348"/>
                </a:lnTo>
                <a:lnTo>
                  <a:pt x="21" y="407"/>
                </a:lnTo>
                <a:lnTo>
                  <a:pt x="3" y="470"/>
                </a:lnTo>
                <a:lnTo>
                  <a:pt x="0" y="538"/>
                </a:lnTo>
                <a:lnTo>
                  <a:pt x="20" y="588"/>
                </a:lnTo>
                <a:lnTo>
                  <a:pt x="58" y="620"/>
                </a:lnTo>
                <a:lnTo>
                  <a:pt x="112" y="636"/>
                </a:lnTo>
                <a:lnTo>
                  <a:pt x="176" y="636"/>
                </a:lnTo>
                <a:lnTo>
                  <a:pt x="247" y="623"/>
                </a:lnTo>
                <a:lnTo>
                  <a:pt x="321" y="597"/>
                </a:lnTo>
                <a:lnTo>
                  <a:pt x="393" y="561"/>
                </a:lnTo>
                <a:lnTo>
                  <a:pt x="461" y="515"/>
                </a:lnTo>
                <a:lnTo>
                  <a:pt x="519" y="460"/>
                </a:lnTo>
                <a:lnTo>
                  <a:pt x="563" y="399"/>
                </a:lnTo>
                <a:lnTo>
                  <a:pt x="589" y="331"/>
                </a:lnTo>
                <a:lnTo>
                  <a:pt x="595" y="259"/>
                </a:lnTo>
                <a:lnTo>
                  <a:pt x="574" y="185"/>
                </a:lnTo>
                <a:lnTo>
                  <a:pt x="524" y="109"/>
                </a:lnTo>
                <a:lnTo>
                  <a:pt x="441" y="31"/>
                </a:lnTo>
                <a:lnTo>
                  <a:pt x="411" y="13"/>
                </a:lnTo>
                <a:lnTo>
                  <a:pt x="385" y="2"/>
                </a:lnTo>
                <a:lnTo>
                  <a:pt x="344" y="0"/>
                </a:lnTo>
                <a:lnTo>
                  <a:pt x="314" y="14"/>
                </a:lnTo>
                <a:lnTo>
                  <a:pt x="295" y="31"/>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1" name="Freeform 102">
            <a:extLst>
              <a:ext uri="{FF2B5EF4-FFF2-40B4-BE49-F238E27FC236}">
                <a16:creationId xmlns:a16="http://schemas.microsoft.com/office/drawing/2014/main" id="{76C2A858-F899-3C41-B472-B1322A476E22}"/>
              </a:ext>
            </a:extLst>
          </p:cNvPr>
          <p:cNvSpPr>
            <a:spLocks/>
          </p:cNvSpPr>
          <p:nvPr/>
        </p:nvSpPr>
        <p:spPr bwMode="auto">
          <a:xfrm>
            <a:off x="10801697" y="4185121"/>
            <a:ext cx="250825" cy="255588"/>
          </a:xfrm>
          <a:custGeom>
            <a:avLst/>
            <a:gdLst>
              <a:gd name="T0" fmla="*/ 1 w 1575"/>
              <a:gd name="T1" fmla="*/ 0 h 1610"/>
              <a:gd name="T2" fmla="*/ 1 w 1575"/>
              <a:gd name="T3" fmla="*/ 0 h 1610"/>
              <a:gd name="T4" fmla="*/ 1 w 1575"/>
              <a:gd name="T5" fmla="*/ 0 h 1610"/>
              <a:gd name="T6" fmla="*/ 1 w 1575"/>
              <a:gd name="T7" fmla="*/ 0 h 1610"/>
              <a:gd name="T8" fmla="*/ 2 w 1575"/>
              <a:gd name="T9" fmla="*/ 0 h 1610"/>
              <a:gd name="T10" fmla="*/ 2 w 1575"/>
              <a:gd name="T11" fmla="*/ 0 h 1610"/>
              <a:gd name="T12" fmla="*/ 2 w 1575"/>
              <a:gd name="T13" fmla="*/ 0 h 1610"/>
              <a:gd name="T14" fmla="*/ 2 w 1575"/>
              <a:gd name="T15" fmla="*/ 0 h 1610"/>
              <a:gd name="T16" fmla="*/ 2 w 1575"/>
              <a:gd name="T17" fmla="*/ 0 h 1610"/>
              <a:gd name="T18" fmla="*/ 2 w 1575"/>
              <a:gd name="T19" fmla="*/ 1 h 1610"/>
              <a:gd name="T20" fmla="*/ 2 w 1575"/>
              <a:gd name="T21" fmla="*/ 1 h 1610"/>
              <a:gd name="T22" fmla="*/ 2 w 1575"/>
              <a:gd name="T23" fmla="*/ 1 h 1610"/>
              <a:gd name="T24" fmla="*/ 2 w 1575"/>
              <a:gd name="T25" fmla="*/ 1 h 1610"/>
              <a:gd name="T26" fmla="*/ 2 w 1575"/>
              <a:gd name="T27" fmla="*/ 1 h 1610"/>
              <a:gd name="T28" fmla="*/ 1 w 1575"/>
              <a:gd name="T29" fmla="*/ 1 h 1610"/>
              <a:gd name="T30" fmla="*/ 1 w 1575"/>
              <a:gd name="T31" fmla="*/ 1 h 1610"/>
              <a:gd name="T32" fmla="*/ 1 w 1575"/>
              <a:gd name="T33" fmla="*/ 1 h 1610"/>
              <a:gd name="T34" fmla="*/ 1 w 1575"/>
              <a:gd name="T35" fmla="*/ 1 h 1610"/>
              <a:gd name="T36" fmla="*/ 1 w 1575"/>
              <a:gd name="T37" fmla="*/ 1 h 1610"/>
              <a:gd name="T38" fmla="*/ 1 w 1575"/>
              <a:gd name="T39" fmla="*/ 1 h 1610"/>
              <a:gd name="T40" fmla="*/ 1 w 1575"/>
              <a:gd name="T41" fmla="*/ 1 h 1610"/>
              <a:gd name="T42" fmla="*/ 1 w 1575"/>
              <a:gd name="T43" fmla="*/ 1 h 1610"/>
              <a:gd name="T44" fmla="*/ 1 w 1575"/>
              <a:gd name="T45" fmla="*/ 1 h 1610"/>
              <a:gd name="T46" fmla="*/ 1 w 1575"/>
              <a:gd name="T47" fmla="*/ 1 h 1610"/>
              <a:gd name="T48" fmla="*/ 1 w 1575"/>
              <a:gd name="T49" fmla="*/ 1 h 1610"/>
              <a:gd name="T50" fmla="*/ 1 w 1575"/>
              <a:gd name="T51" fmla="*/ 1 h 1610"/>
              <a:gd name="T52" fmla="*/ 1 w 1575"/>
              <a:gd name="T53" fmla="*/ 1 h 1610"/>
              <a:gd name="T54" fmla="*/ 1 w 1575"/>
              <a:gd name="T55" fmla="*/ 1 h 1610"/>
              <a:gd name="T56" fmla="*/ 1 w 1575"/>
              <a:gd name="T57" fmla="*/ 1 h 1610"/>
              <a:gd name="T58" fmla="*/ 1 w 1575"/>
              <a:gd name="T59" fmla="*/ 1 h 1610"/>
              <a:gd name="T60" fmla="*/ 1 w 1575"/>
              <a:gd name="T61" fmla="*/ 1 h 1610"/>
              <a:gd name="T62" fmla="*/ 1 w 1575"/>
              <a:gd name="T63" fmla="*/ 2 h 1610"/>
              <a:gd name="T64" fmla="*/ 1 w 1575"/>
              <a:gd name="T65" fmla="*/ 2 h 1610"/>
              <a:gd name="T66" fmla="*/ 0 w 1575"/>
              <a:gd name="T67" fmla="*/ 2 h 1610"/>
              <a:gd name="T68" fmla="*/ 0 w 1575"/>
              <a:gd name="T69" fmla="*/ 2 h 1610"/>
              <a:gd name="T70" fmla="*/ 0 w 1575"/>
              <a:gd name="T71" fmla="*/ 2 h 1610"/>
              <a:gd name="T72" fmla="*/ 0 w 1575"/>
              <a:gd name="T73" fmla="*/ 2 h 1610"/>
              <a:gd name="T74" fmla="*/ 0 w 1575"/>
              <a:gd name="T75" fmla="*/ 2 h 1610"/>
              <a:gd name="T76" fmla="*/ 0 w 1575"/>
              <a:gd name="T77" fmla="*/ 2 h 1610"/>
              <a:gd name="T78" fmla="*/ 0 w 1575"/>
              <a:gd name="T79" fmla="*/ 2 h 1610"/>
              <a:gd name="T80" fmla="*/ 0 w 1575"/>
              <a:gd name="T81" fmla="*/ 1 h 1610"/>
              <a:gd name="T82" fmla="*/ 0 w 1575"/>
              <a:gd name="T83" fmla="*/ 1 h 1610"/>
              <a:gd name="T84" fmla="*/ 0 w 1575"/>
              <a:gd name="T85" fmla="*/ 1 h 1610"/>
              <a:gd name="T86" fmla="*/ 0 w 1575"/>
              <a:gd name="T87" fmla="*/ 1 h 1610"/>
              <a:gd name="T88" fmla="*/ 0 w 1575"/>
              <a:gd name="T89" fmla="*/ 1 h 1610"/>
              <a:gd name="T90" fmla="*/ 0 w 1575"/>
              <a:gd name="T91" fmla="*/ 1 h 1610"/>
              <a:gd name="T92" fmla="*/ 0 w 1575"/>
              <a:gd name="T93" fmla="*/ 1 h 1610"/>
              <a:gd name="T94" fmla="*/ 0 w 1575"/>
              <a:gd name="T95" fmla="*/ 1 h 1610"/>
              <a:gd name="T96" fmla="*/ 0 w 1575"/>
              <a:gd name="T97" fmla="*/ 1 h 1610"/>
              <a:gd name="T98" fmla="*/ 0 w 1575"/>
              <a:gd name="T99" fmla="*/ 1 h 1610"/>
              <a:gd name="T100" fmla="*/ 1 w 1575"/>
              <a:gd name="T101" fmla="*/ 1 h 1610"/>
              <a:gd name="T102" fmla="*/ 1 w 1575"/>
              <a:gd name="T103" fmla="*/ 1 h 1610"/>
              <a:gd name="T104" fmla="*/ 1 w 1575"/>
              <a:gd name="T105" fmla="*/ 1 h 1610"/>
              <a:gd name="T106" fmla="*/ 1 w 1575"/>
              <a:gd name="T107" fmla="*/ 1 h 1610"/>
              <a:gd name="T108" fmla="*/ 1 w 1575"/>
              <a:gd name="T109" fmla="*/ 1 h 1610"/>
              <a:gd name="T110" fmla="*/ 1 w 1575"/>
              <a:gd name="T111" fmla="*/ 0 h 1610"/>
              <a:gd name="T112" fmla="*/ 1 w 1575"/>
              <a:gd name="T113" fmla="*/ 0 h 1610"/>
              <a:gd name="T114" fmla="*/ 1 w 1575"/>
              <a:gd name="T115" fmla="*/ 0 h 1610"/>
              <a:gd name="T116" fmla="*/ 1 w 1575"/>
              <a:gd name="T117" fmla="*/ 0 h 1610"/>
              <a:gd name="T118" fmla="*/ 1 w 1575"/>
              <a:gd name="T119" fmla="*/ 0 h 1610"/>
              <a:gd name="T120" fmla="*/ 1 w 1575"/>
              <a:gd name="T121" fmla="*/ 0 h 1610"/>
              <a:gd name="T122" fmla="*/ 1 w 1575"/>
              <a:gd name="T123" fmla="*/ 0 h 16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75" h="1610">
                <a:moveTo>
                  <a:pt x="1159" y="0"/>
                </a:moveTo>
                <a:lnTo>
                  <a:pt x="1264" y="49"/>
                </a:lnTo>
                <a:lnTo>
                  <a:pt x="1355" y="89"/>
                </a:lnTo>
                <a:lnTo>
                  <a:pt x="1431" y="126"/>
                </a:lnTo>
                <a:lnTo>
                  <a:pt x="1491" y="165"/>
                </a:lnTo>
                <a:lnTo>
                  <a:pt x="1535" y="213"/>
                </a:lnTo>
                <a:lnTo>
                  <a:pt x="1564" y="275"/>
                </a:lnTo>
                <a:lnTo>
                  <a:pt x="1575" y="358"/>
                </a:lnTo>
                <a:lnTo>
                  <a:pt x="1574" y="409"/>
                </a:lnTo>
                <a:lnTo>
                  <a:pt x="1568" y="467"/>
                </a:lnTo>
                <a:lnTo>
                  <a:pt x="1551" y="552"/>
                </a:lnTo>
                <a:lnTo>
                  <a:pt x="1524" y="620"/>
                </a:lnTo>
                <a:lnTo>
                  <a:pt x="1489" y="672"/>
                </a:lnTo>
                <a:lnTo>
                  <a:pt x="1446" y="713"/>
                </a:lnTo>
                <a:lnTo>
                  <a:pt x="1398" y="741"/>
                </a:lnTo>
                <a:lnTo>
                  <a:pt x="1345" y="760"/>
                </a:lnTo>
                <a:lnTo>
                  <a:pt x="1233" y="775"/>
                </a:lnTo>
                <a:lnTo>
                  <a:pt x="1121" y="770"/>
                </a:lnTo>
                <a:lnTo>
                  <a:pt x="1020" y="756"/>
                </a:lnTo>
                <a:lnTo>
                  <a:pt x="941" y="749"/>
                </a:lnTo>
                <a:lnTo>
                  <a:pt x="914" y="751"/>
                </a:lnTo>
                <a:lnTo>
                  <a:pt x="897" y="759"/>
                </a:lnTo>
                <a:lnTo>
                  <a:pt x="882" y="784"/>
                </a:lnTo>
                <a:lnTo>
                  <a:pt x="874" y="818"/>
                </a:lnTo>
                <a:lnTo>
                  <a:pt x="871" y="911"/>
                </a:lnTo>
                <a:lnTo>
                  <a:pt x="870" y="1028"/>
                </a:lnTo>
                <a:lnTo>
                  <a:pt x="853" y="1158"/>
                </a:lnTo>
                <a:lnTo>
                  <a:pt x="833" y="1224"/>
                </a:lnTo>
                <a:lnTo>
                  <a:pt x="802" y="1291"/>
                </a:lnTo>
                <a:lnTo>
                  <a:pt x="757" y="1355"/>
                </a:lnTo>
                <a:lnTo>
                  <a:pt x="696" y="1417"/>
                </a:lnTo>
                <a:lnTo>
                  <a:pt x="619" y="1474"/>
                </a:lnTo>
                <a:lnTo>
                  <a:pt x="521" y="1525"/>
                </a:lnTo>
                <a:lnTo>
                  <a:pt x="400" y="1569"/>
                </a:lnTo>
                <a:lnTo>
                  <a:pt x="255" y="1606"/>
                </a:lnTo>
                <a:lnTo>
                  <a:pt x="209" y="1610"/>
                </a:lnTo>
                <a:lnTo>
                  <a:pt x="168" y="1606"/>
                </a:lnTo>
                <a:lnTo>
                  <a:pt x="132" y="1593"/>
                </a:lnTo>
                <a:lnTo>
                  <a:pt x="101" y="1572"/>
                </a:lnTo>
                <a:lnTo>
                  <a:pt x="52" y="1513"/>
                </a:lnTo>
                <a:lnTo>
                  <a:pt x="21" y="1436"/>
                </a:lnTo>
                <a:lnTo>
                  <a:pt x="4" y="1349"/>
                </a:lnTo>
                <a:lnTo>
                  <a:pt x="0" y="1261"/>
                </a:lnTo>
                <a:lnTo>
                  <a:pt x="7" y="1178"/>
                </a:lnTo>
                <a:lnTo>
                  <a:pt x="22" y="1109"/>
                </a:lnTo>
                <a:lnTo>
                  <a:pt x="59" y="1043"/>
                </a:lnTo>
                <a:lnTo>
                  <a:pt x="116" y="988"/>
                </a:lnTo>
                <a:lnTo>
                  <a:pt x="186" y="943"/>
                </a:lnTo>
                <a:lnTo>
                  <a:pt x="268" y="904"/>
                </a:lnTo>
                <a:lnTo>
                  <a:pt x="436" y="835"/>
                </a:lnTo>
                <a:lnTo>
                  <a:pt x="512" y="799"/>
                </a:lnTo>
                <a:lnTo>
                  <a:pt x="576" y="759"/>
                </a:lnTo>
                <a:lnTo>
                  <a:pt x="667" y="677"/>
                </a:lnTo>
                <a:lnTo>
                  <a:pt x="744" y="586"/>
                </a:lnTo>
                <a:lnTo>
                  <a:pt x="808" y="491"/>
                </a:lnTo>
                <a:lnTo>
                  <a:pt x="866" y="391"/>
                </a:lnTo>
                <a:lnTo>
                  <a:pt x="982" y="190"/>
                </a:lnTo>
                <a:lnTo>
                  <a:pt x="1050" y="92"/>
                </a:lnTo>
                <a:lnTo>
                  <a:pt x="1130" y="0"/>
                </a:lnTo>
                <a:lnTo>
                  <a:pt x="1156" y="22"/>
                </a:lnTo>
                <a:lnTo>
                  <a:pt x="1161" y="19"/>
                </a:lnTo>
                <a:lnTo>
                  <a:pt x="1159" y="0"/>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2" name="Freeform 103">
            <a:extLst>
              <a:ext uri="{FF2B5EF4-FFF2-40B4-BE49-F238E27FC236}">
                <a16:creationId xmlns:a16="http://schemas.microsoft.com/office/drawing/2014/main" id="{A3252CE7-4F80-9E40-AD9F-F054E3673B2C}"/>
              </a:ext>
            </a:extLst>
          </p:cNvPr>
          <p:cNvSpPr>
            <a:spLocks/>
          </p:cNvSpPr>
          <p:nvPr/>
        </p:nvSpPr>
        <p:spPr bwMode="auto">
          <a:xfrm>
            <a:off x="10660410" y="4077171"/>
            <a:ext cx="276225" cy="279400"/>
          </a:xfrm>
          <a:custGeom>
            <a:avLst/>
            <a:gdLst>
              <a:gd name="T0" fmla="*/ 1 w 1737"/>
              <a:gd name="T1" fmla="*/ 0 h 1763"/>
              <a:gd name="T2" fmla="*/ 1 w 1737"/>
              <a:gd name="T3" fmla="*/ 0 h 1763"/>
              <a:gd name="T4" fmla="*/ 1 w 1737"/>
              <a:gd name="T5" fmla="*/ 0 h 1763"/>
              <a:gd name="T6" fmla="*/ 1 w 1737"/>
              <a:gd name="T7" fmla="*/ 1 h 1763"/>
              <a:gd name="T8" fmla="*/ 1 w 1737"/>
              <a:gd name="T9" fmla="*/ 1 h 1763"/>
              <a:gd name="T10" fmla="*/ 1 w 1737"/>
              <a:gd name="T11" fmla="*/ 1 h 1763"/>
              <a:gd name="T12" fmla="*/ 1 w 1737"/>
              <a:gd name="T13" fmla="*/ 1 h 1763"/>
              <a:gd name="T14" fmla="*/ 1 w 1737"/>
              <a:gd name="T15" fmla="*/ 1 h 1763"/>
              <a:gd name="T16" fmla="*/ 1 w 1737"/>
              <a:gd name="T17" fmla="*/ 1 h 1763"/>
              <a:gd name="T18" fmla="*/ 1 w 1737"/>
              <a:gd name="T19" fmla="*/ 1 h 1763"/>
              <a:gd name="T20" fmla="*/ 1 w 1737"/>
              <a:gd name="T21" fmla="*/ 1 h 1763"/>
              <a:gd name="T22" fmla="*/ 1 w 1737"/>
              <a:gd name="T23" fmla="*/ 1 h 1763"/>
              <a:gd name="T24" fmla="*/ 0 w 1737"/>
              <a:gd name="T25" fmla="*/ 1 h 1763"/>
              <a:gd name="T26" fmla="*/ 0 w 1737"/>
              <a:gd name="T27" fmla="*/ 1 h 1763"/>
              <a:gd name="T28" fmla="*/ 0 w 1737"/>
              <a:gd name="T29" fmla="*/ 1 h 1763"/>
              <a:gd name="T30" fmla="*/ 0 w 1737"/>
              <a:gd name="T31" fmla="*/ 2 h 1763"/>
              <a:gd name="T32" fmla="*/ 0 w 1737"/>
              <a:gd name="T33" fmla="*/ 2 h 1763"/>
              <a:gd name="T34" fmla="*/ 0 w 1737"/>
              <a:gd name="T35" fmla="*/ 2 h 1763"/>
              <a:gd name="T36" fmla="*/ 0 w 1737"/>
              <a:gd name="T37" fmla="*/ 2 h 1763"/>
              <a:gd name="T38" fmla="*/ 0 w 1737"/>
              <a:gd name="T39" fmla="*/ 2 h 1763"/>
              <a:gd name="T40" fmla="*/ 0 w 1737"/>
              <a:gd name="T41" fmla="*/ 2 h 1763"/>
              <a:gd name="T42" fmla="*/ 1 w 1737"/>
              <a:gd name="T43" fmla="*/ 2 h 1763"/>
              <a:gd name="T44" fmla="*/ 1 w 1737"/>
              <a:gd name="T45" fmla="*/ 1 h 1763"/>
              <a:gd name="T46" fmla="*/ 1 w 1737"/>
              <a:gd name="T47" fmla="*/ 1 h 1763"/>
              <a:gd name="T48" fmla="*/ 1 w 1737"/>
              <a:gd name="T49" fmla="*/ 1 h 1763"/>
              <a:gd name="T50" fmla="*/ 2 w 1737"/>
              <a:gd name="T51" fmla="*/ 1 h 1763"/>
              <a:gd name="T52" fmla="*/ 2 w 1737"/>
              <a:gd name="T53" fmla="*/ 0 h 1763"/>
              <a:gd name="T54" fmla="*/ 2 w 1737"/>
              <a:gd name="T55" fmla="*/ 0 h 1763"/>
              <a:gd name="T56" fmla="*/ 2 w 1737"/>
              <a:gd name="T57" fmla="*/ 0 h 1763"/>
              <a:gd name="T58" fmla="*/ 2 w 1737"/>
              <a:gd name="T59" fmla="*/ 0 h 1763"/>
              <a:gd name="T60" fmla="*/ 2 w 1737"/>
              <a:gd name="T61" fmla="*/ 0 h 1763"/>
              <a:gd name="T62" fmla="*/ 2 w 1737"/>
              <a:gd name="T63" fmla="*/ 0 h 1763"/>
              <a:gd name="T64" fmla="*/ 1 w 1737"/>
              <a:gd name="T65" fmla="*/ 0 h 1763"/>
              <a:gd name="T66" fmla="*/ 1 w 1737"/>
              <a:gd name="T67" fmla="*/ 0 h 17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37" h="1763">
                <a:moveTo>
                  <a:pt x="1322" y="101"/>
                </a:moveTo>
                <a:lnTo>
                  <a:pt x="1244" y="170"/>
                </a:lnTo>
                <a:lnTo>
                  <a:pt x="1157" y="250"/>
                </a:lnTo>
                <a:lnTo>
                  <a:pt x="1072" y="336"/>
                </a:lnTo>
                <a:lnTo>
                  <a:pt x="1002" y="426"/>
                </a:lnTo>
                <a:lnTo>
                  <a:pt x="960" y="517"/>
                </a:lnTo>
                <a:lnTo>
                  <a:pt x="953" y="563"/>
                </a:lnTo>
                <a:lnTo>
                  <a:pt x="957" y="608"/>
                </a:lnTo>
                <a:lnTo>
                  <a:pt x="974" y="652"/>
                </a:lnTo>
                <a:lnTo>
                  <a:pt x="1005" y="694"/>
                </a:lnTo>
                <a:lnTo>
                  <a:pt x="1054" y="734"/>
                </a:lnTo>
                <a:lnTo>
                  <a:pt x="1118" y="772"/>
                </a:lnTo>
                <a:lnTo>
                  <a:pt x="1132" y="777"/>
                </a:lnTo>
                <a:lnTo>
                  <a:pt x="1161" y="787"/>
                </a:lnTo>
                <a:lnTo>
                  <a:pt x="1239" y="818"/>
                </a:lnTo>
                <a:lnTo>
                  <a:pt x="1309" y="855"/>
                </a:lnTo>
                <a:lnTo>
                  <a:pt x="1325" y="873"/>
                </a:lnTo>
                <a:lnTo>
                  <a:pt x="1322" y="888"/>
                </a:lnTo>
                <a:lnTo>
                  <a:pt x="1294" y="908"/>
                </a:lnTo>
                <a:lnTo>
                  <a:pt x="1250" y="927"/>
                </a:lnTo>
                <a:lnTo>
                  <a:pt x="1193" y="945"/>
                </a:lnTo>
                <a:lnTo>
                  <a:pt x="1126" y="964"/>
                </a:lnTo>
                <a:lnTo>
                  <a:pt x="960" y="1008"/>
                </a:lnTo>
                <a:lnTo>
                  <a:pt x="770" y="1062"/>
                </a:lnTo>
                <a:lnTo>
                  <a:pt x="569" y="1133"/>
                </a:lnTo>
                <a:lnTo>
                  <a:pt x="371" y="1226"/>
                </a:lnTo>
                <a:lnTo>
                  <a:pt x="276" y="1283"/>
                </a:lnTo>
                <a:lnTo>
                  <a:pt x="189" y="1347"/>
                </a:lnTo>
                <a:lnTo>
                  <a:pt x="109" y="1420"/>
                </a:lnTo>
                <a:lnTo>
                  <a:pt x="39" y="1501"/>
                </a:lnTo>
                <a:lnTo>
                  <a:pt x="11" y="1545"/>
                </a:lnTo>
                <a:lnTo>
                  <a:pt x="0" y="1582"/>
                </a:lnTo>
                <a:lnTo>
                  <a:pt x="4" y="1610"/>
                </a:lnTo>
                <a:lnTo>
                  <a:pt x="20" y="1632"/>
                </a:lnTo>
                <a:lnTo>
                  <a:pt x="47" y="1648"/>
                </a:lnTo>
                <a:lnTo>
                  <a:pt x="82" y="1661"/>
                </a:lnTo>
                <a:lnTo>
                  <a:pt x="170" y="1676"/>
                </a:lnTo>
                <a:lnTo>
                  <a:pt x="267" y="1685"/>
                </a:lnTo>
                <a:lnTo>
                  <a:pt x="356" y="1698"/>
                </a:lnTo>
                <a:lnTo>
                  <a:pt x="393" y="1708"/>
                </a:lnTo>
                <a:lnTo>
                  <a:pt x="422" y="1722"/>
                </a:lnTo>
                <a:lnTo>
                  <a:pt x="441" y="1740"/>
                </a:lnTo>
                <a:lnTo>
                  <a:pt x="447" y="1763"/>
                </a:lnTo>
                <a:lnTo>
                  <a:pt x="536" y="1684"/>
                </a:lnTo>
                <a:lnTo>
                  <a:pt x="634" y="1610"/>
                </a:lnTo>
                <a:lnTo>
                  <a:pt x="842" y="1472"/>
                </a:lnTo>
                <a:lnTo>
                  <a:pt x="1051" y="1334"/>
                </a:lnTo>
                <a:lnTo>
                  <a:pt x="1147" y="1261"/>
                </a:lnTo>
                <a:lnTo>
                  <a:pt x="1235" y="1181"/>
                </a:lnTo>
                <a:lnTo>
                  <a:pt x="1314" y="1091"/>
                </a:lnTo>
                <a:lnTo>
                  <a:pt x="1380" y="993"/>
                </a:lnTo>
                <a:lnTo>
                  <a:pt x="1490" y="783"/>
                </a:lnTo>
                <a:lnTo>
                  <a:pt x="1590" y="567"/>
                </a:lnTo>
                <a:lnTo>
                  <a:pt x="1642" y="463"/>
                </a:lnTo>
                <a:lnTo>
                  <a:pt x="1701" y="363"/>
                </a:lnTo>
                <a:lnTo>
                  <a:pt x="1727" y="313"/>
                </a:lnTo>
                <a:lnTo>
                  <a:pt x="1737" y="265"/>
                </a:lnTo>
                <a:lnTo>
                  <a:pt x="1733" y="218"/>
                </a:lnTo>
                <a:lnTo>
                  <a:pt x="1718" y="175"/>
                </a:lnTo>
                <a:lnTo>
                  <a:pt x="1694" y="134"/>
                </a:lnTo>
                <a:lnTo>
                  <a:pt x="1660" y="97"/>
                </a:lnTo>
                <a:lnTo>
                  <a:pt x="1580" y="39"/>
                </a:lnTo>
                <a:lnTo>
                  <a:pt x="1490" y="6"/>
                </a:lnTo>
                <a:lnTo>
                  <a:pt x="1447" y="0"/>
                </a:lnTo>
                <a:lnTo>
                  <a:pt x="1407" y="2"/>
                </a:lnTo>
                <a:lnTo>
                  <a:pt x="1373" y="12"/>
                </a:lnTo>
                <a:lnTo>
                  <a:pt x="1346" y="31"/>
                </a:lnTo>
                <a:lnTo>
                  <a:pt x="1329" y="61"/>
                </a:lnTo>
                <a:lnTo>
                  <a:pt x="1322" y="101"/>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3" name="Freeform 104">
            <a:extLst>
              <a:ext uri="{FF2B5EF4-FFF2-40B4-BE49-F238E27FC236}">
                <a16:creationId xmlns:a16="http://schemas.microsoft.com/office/drawing/2014/main" id="{ACF40E9B-F17C-1144-8A5D-8DE5C1EAF097}"/>
              </a:ext>
            </a:extLst>
          </p:cNvPr>
          <p:cNvSpPr>
            <a:spLocks/>
          </p:cNvSpPr>
          <p:nvPr/>
        </p:nvSpPr>
        <p:spPr bwMode="auto">
          <a:xfrm>
            <a:off x="10246072" y="4443884"/>
            <a:ext cx="185738" cy="47625"/>
          </a:xfrm>
          <a:custGeom>
            <a:avLst/>
            <a:gdLst>
              <a:gd name="T0" fmla="*/ 0 w 1171"/>
              <a:gd name="T1" fmla="*/ 0 h 305"/>
              <a:gd name="T2" fmla="*/ 0 w 1171"/>
              <a:gd name="T3" fmla="*/ 0 h 305"/>
              <a:gd name="T4" fmla="*/ 0 w 1171"/>
              <a:gd name="T5" fmla="*/ 0 h 305"/>
              <a:gd name="T6" fmla="*/ 1 w 1171"/>
              <a:gd name="T7" fmla="*/ 0 h 305"/>
              <a:gd name="T8" fmla="*/ 1 w 1171"/>
              <a:gd name="T9" fmla="*/ 0 h 305"/>
              <a:gd name="T10" fmla="*/ 1 w 1171"/>
              <a:gd name="T11" fmla="*/ 0 h 305"/>
              <a:gd name="T12" fmla="*/ 1 w 1171"/>
              <a:gd name="T13" fmla="*/ 0 h 305"/>
              <a:gd name="T14" fmla="*/ 1 w 1171"/>
              <a:gd name="T15" fmla="*/ 0 h 305"/>
              <a:gd name="T16" fmla="*/ 1 w 1171"/>
              <a:gd name="T17" fmla="*/ 0 h 305"/>
              <a:gd name="T18" fmla="*/ 1 w 1171"/>
              <a:gd name="T19" fmla="*/ 0 h 305"/>
              <a:gd name="T20" fmla="*/ 1 w 1171"/>
              <a:gd name="T21" fmla="*/ 0 h 305"/>
              <a:gd name="T22" fmla="*/ 1 w 1171"/>
              <a:gd name="T23" fmla="*/ 0 h 305"/>
              <a:gd name="T24" fmla="*/ 1 w 1171"/>
              <a:gd name="T25" fmla="*/ 0 h 305"/>
              <a:gd name="T26" fmla="*/ 1 w 1171"/>
              <a:gd name="T27" fmla="*/ 0 h 305"/>
              <a:gd name="T28" fmla="*/ 1 w 1171"/>
              <a:gd name="T29" fmla="*/ 0 h 305"/>
              <a:gd name="T30" fmla="*/ 1 w 1171"/>
              <a:gd name="T31" fmla="*/ 0 h 305"/>
              <a:gd name="T32" fmla="*/ 1 w 1171"/>
              <a:gd name="T33" fmla="*/ 0 h 305"/>
              <a:gd name="T34" fmla="*/ 1 w 1171"/>
              <a:gd name="T35" fmla="*/ 0 h 305"/>
              <a:gd name="T36" fmla="*/ 1 w 1171"/>
              <a:gd name="T37" fmla="*/ 0 h 305"/>
              <a:gd name="T38" fmla="*/ 1 w 1171"/>
              <a:gd name="T39" fmla="*/ 0 h 305"/>
              <a:gd name="T40" fmla="*/ 0 w 1171"/>
              <a:gd name="T41" fmla="*/ 0 h 305"/>
              <a:gd name="T42" fmla="*/ 0 w 1171"/>
              <a:gd name="T43" fmla="*/ 0 h 305"/>
              <a:gd name="T44" fmla="*/ 0 w 1171"/>
              <a:gd name="T45" fmla="*/ 0 h 305"/>
              <a:gd name="T46" fmla="*/ 0 w 1171"/>
              <a:gd name="T47" fmla="*/ 0 h 305"/>
              <a:gd name="T48" fmla="*/ 0 w 1171"/>
              <a:gd name="T49" fmla="*/ 0 h 305"/>
              <a:gd name="T50" fmla="*/ 0 w 1171"/>
              <a:gd name="T51" fmla="*/ 0 h 3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71" h="305">
                <a:moveTo>
                  <a:pt x="88" y="213"/>
                </a:moveTo>
                <a:lnTo>
                  <a:pt x="269" y="134"/>
                </a:lnTo>
                <a:lnTo>
                  <a:pt x="434" y="76"/>
                </a:lnTo>
                <a:lnTo>
                  <a:pt x="582" y="37"/>
                </a:lnTo>
                <a:lnTo>
                  <a:pt x="713" y="11"/>
                </a:lnTo>
                <a:lnTo>
                  <a:pt x="827" y="0"/>
                </a:lnTo>
                <a:lnTo>
                  <a:pt x="924" y="1"/>
                </a:lnTo>
                <a:lnTo>
                  <a:pt x="1006" y="12"/>
                </a:lnTo>
                <a:lnTo>
                  <a:pt x="1071" y="32"/>
                </a:lnTo>
                <a:lnTo>
                  <a:pt x="1120" y="58"/>
                </a:lnTo>
                <a:lnTo>
                  <a:pt x="1153" y="89"/>
                </a:lnTo>
                <a:lnTo>
                  <a:pt x="1170" y="123"/>
                </a:lnTo>
                <a:lnTo>
                  <a:pt x="1171" y="157"/>
                </a:lnTo>
                <a:lnTo>
                  <a:pt x="1156" y="191"/>
                </a:lnTo>
                <a:lnTo>
                  <a:pt x="1126" y="222"/>
                </a:lnTo>
                <a:lnTo>
                  <a:pt x="1081" y="250"/>
                </a:lnTo>
                <a:lnTo>
                  <a:pt x="1021" y="271"/>
                </a:lnTo>
                <a:lnTo>
                  <a:pt x="886" y="296"/>
                </a:lnTo>
                <a:lnTo>
                  <a:pt x="755" y="305"/>
                </a:lnTo>
                <a:lnTo>
                  <a:pt x="626" y="302"/>
                </a:lnTo>
                <a:lnTo>
                  <a:pt x="500" y="291"/>
                </a:lnTo>
                <a:lnTo>
                  <a:pt x="251" y="259"/>
                </a:lnTo>
                <a:lnTo>
                  <a:pt x="0" y="242"/>
                </a:lnTo>
                <a:lnTo>
                  <a:pt x="22" y="239"/>
                </a:lnTo>
                <a:lnTo>
                  <a:pt x="47" y="230"/>
                </a:lnTo>
                <a:lnTo>
                  <a:pt x="88" y="213"/>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4" name="Freeform 105">
            <a:extLst>
              <a:ext uri="{FF2B5EF4-FFF2-40B4-BE49-F238E27FC236}">
                <a16:creationId xmlns:a16="http://schemas.microsoft.com/office/drawing/2014/main" id="{DFFD1F79-A80C-CA46-8750-71809BC3E70C}"/>
              </a:ext>
            </a:extLst>
          </p:cNvPr>
          <p:cNvSpPr>
            <a:spLocks/>
          </p:cNvSpPr>
          <p:nvPr/>
        </p:nvSpPr>
        <p:spPr bwMode="auto">
          <a:xfrm>
            <a:off x="10468322" y="4364509"/>
            <a:ext cx="149225" cy="76200"/>
          </a:xfrm>
          <a:custGeom>
            <a:avLst/>
            <a:gdLst>
              <a:gd name="T0" fmla="*/ 0 w 938"/>
              <a:gd name="T1" fmla="*/ 0 h 478"/>
              <a:gd name="T2" fmla="*/ 0 w 938"/>
              <a:gd name="T3" fmla="*/ 0 h 478"/>
              <a:gd name="T4" fmla="*/ 0 w 938"/>
              <a:gd name="T5" fmla="*/ 0 h 478"/>
              <a:gd name="T6" fmla="*/ 0 w 938"/>
              <a:gd name="T7" fmla="*/ 0 h 478"/>
              <a:gd name="T8" fmla="*/ 0 w 938"/>
              <a:gd name="T9" fmla="*/ 0 h 478"/>
              <a:gd name="T10" fmla="*/ 0 w 938"/>
              <a:gd name="T11" fmla="*/ 0 h 478"/>
              <a:gd name="T12" fmla="*/ 1 w 938"/>
              <a:gd name="T13" fmla="*/ 0 h 478"/>
              <a:gd name="T14" fmla="*/ 1 w 938"/>
              <a:gd name="T15" fmla="*/ 0 h 478"/>
              <a:gd name="T16" fmla="*/ 1 w 938"/>
              <a:gd name="T17" fmla="*/ 0 h 478"/>
              <a:gd name="T18" fmla="*/ 1 w 938"/>
              <a:gd name="T19" fmla="*/ 0 h 478"/>
              <a:gd name="T20" fmla="*/ 1 w 938"/>
              <a:gd name="T21" fmla="*/ 0 h 478"/>
              <a:gd name="T22" fmla="*/ 1 w 938"/>
              <a:gd name="T23" fmla="*/ 0 h 478"/>
              <a:gd name="T24" fmla="*/ 1 w 938"/>
              <a:gd name="T25" fmla="*/ 0 h 478"/>
              <a:gd name="T26" fmla="*/ 1 w 938"/>
              <a:gd name="T27" fmla="*/ 0 h 478"/>
              <a:gd name="T28" fmla="*/ 1 w 938"/>
              <a:gd name="T29" fmla="*/ 0 h 478"/>
              <a:gd name="T30" fmla="*/ 1 w 938"/>
              <a:gd name="T31" fmla="*/ 0 h 478"/>
              <a:gd name="T32" fmla="*/ 1 w 938"/>
              <a:gd name="T33" fmla="*/ 0 h 478"/>
              <a:gd name="T34" fmla="*/ 1 w 938"/>
              <a:gd name="T35" fmla="*/ 0 h 478"/>
              <a:gd name="T36" fmla="*/ 1 w 938"/>
              <a:gd name="T37" fmla="*/ 0 h 478"/>
              <a:gd name="T38" fmla="*/ 1 w 938"/>
              <a:gd name="T39" fmla="*/ 0 h 478"/>
              <a:gd name="T40" fmla="*/ 0 w 938"/>
              <a:gd name="T41" fmla="*/ 0 h 478"/>
              <a:gd name="T42" fmla="*/ 0 w 938"/>
              <a:gd name="T43" fmla="*/ 0 h 478"/>
              <a:gd name="T44" fmla="*/ 0 w 938"/>
              <a:gd name="T45" fmla="*/ 0 h 478"/>
              <a:gd name="T46" fmla="*/ 0 w 938"/>
              <a:gd name="T47" fmla="*/ 0 h 478"/>
              <a:gd name="T48" fmla="*/ 0 w 938"/>
              <a:gd name="T49" fmla="*/ 1 h 478"/>
              <a:gd name="T50" fmla="*/ 0 w 938"/>
              <a:gd name="T51" fmla="*/ 1 h 478"/>
              <a:gd name="T52" fmla="*/ 0 w 938"/>
              <a:gd name="T53" fmla="*/ 0 h 478"/>
              <a:gd name="T54" fmla="*/ 0 w 938"/>
              <a:gd name="T55" fmla="*/ 0 h 478"/>
              <a:gd name="T56" fmla="*/ 0 w 938"/>
              <a:gd name="T57" fmla="*/ 0 h 478"/>
              <a:gd name="T58" fmla="*/ 0 w 938"/>
              <a:gd name="T59" fmla="*/ 0 h 478"/>
              <a:gd name="T60" fmla="*/ 0 w 938"/>
              <a:gd name="T61" fmla="*/ 0 h 478"/>
              <a:gd name="T62" fmla="*/ 0 w 938"/>
              <a:gd name="T63" fmla="*/ 0 h 478"/>
              <a:gd name="T64" fmla="*/ 0 w 938"/>
              <a:gd name="T65" fmla="*/ 0 h 478"/>
              <a:gd name="T66" fmla="*/ 0 w 938"/>
              <a:gd name="T67" fmla="*/ 0 h 478"/>
              <a:gd name="T68" fmla="*/ 0 w 938"/>
              <a:gd name="T69" fmla="*/ 0 h 478"/>
              <a:gd name="T70" fmla="*/ 0 w 938"/>
              <a:gd name="T71" fmla="*/ 0 h 4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38" h="478">
                <a:moveTo>
                  <a:pt x="0" y="361"/>
                </a:moveTo>
                <a:lnTo>
                  <a:pt x="26" y="342"/>
                </a:lnTo>
                <a:lnTo>
                  <a:pt x="64" y="317"/>
                </a:lnTo>
                <a:lnTo>
                  <a:pt x="114" y="284"/>
                </a:lnTo>
                <a:lnTo>
                  <a:pt x="173" y="249"/>
                </a:lnTo>
                <a:lnTo>
                  <a:pt x="309" y="172"/>
                </a:lnTo>
                <a:lnTo>
                  <a:pt x="461" y="95"/>
                </a:lnTo>
                <a:lnTo>
                  <a:pt x="613" y="35"/>
                </a:lnTo>
                <a:lnTo>
                  <a:pt x="685" y="14"/>
                </a:lnTo>
                <a:lnTo>
                  <a:pt x="752" y="2"/>
                </a:lnTo>
                <a:lnTo>
                  <a:pt x="812" y="0"/>
                </a:lnTo>
                <a:lnTo>
                  <a:pt x="863" y="8"/>
                </a:lnTo>
                <a:lnTo>
                  <a:pt x="904" y="31"/>
                </a:lnTo>
                <a:lnTo>
                  <a:pt x="934" y="68"/>
                </a:lnTo>
                <a:lnTo>
                  <a:pt x="938" y="101"/>
                </a:lnTo>
                <a:lnTo>
                  <a:pt x="921" y="132"/>
                </a:lnTo>
                <a:lnTo>
                  <a:pt x="885" y="162"/>
                </a:lnTo>
                <a:lnTo>
                  <a:pt x="833" y="192"/>
                </a:lnTo>
                <a:lnTo>
                  <a:pt x="695" y="248"/>
                </a:lnTo>
                <a:lnTo>
                  <a:pt x="528" y="301"/>
                </a:lnTo>
                <a:lnTo>
                  <a:pt x="359" y="349"/>
                </a:lnTo>
                <a:lnTo>
                  <a:pt x="207" y="395"/>
                </a:lnTo>
                <a:lnTo>
                  <a:pt x="147" y="417"/>
                </a:lnTo>
                <a:lnTo>
                  <a:pt x="100" y="438"/>
                </a:lnTo>
                <a:lnTo>
                  <a:pt x="69" y="457"/>
                </a:lnTo>
                <a:lnTo>
                  <a:pt x="58" y="478"/>
                </a:lnTo>
                <a:lnTo>
                  <a:pt x="68" y="428"/>
                </a:lnTo>
                <a:lnTo>
                  <a:pt x="82" y="386"/>
                </a:lnTo>
                <a:lnTo>
                  <a:pt x="85" y="346"/>
                </a:lnTo>
                <a:lnTo>
                  <a:pt x="76" y="325"/>
                </a:lnTo>
                <a:lnTo>
                  <a:pt x="58" y="303"/>
                </a:lnTo>
                <a:lnTo>
                  <a:pt x="71" y="310"/>
                </a:lnTo>
                <a:lnTo>
                  <a:pt x="73" y="321"/>
                </a:lnTo>
                <a:lnTo>
                  <a:pt x="53" y="336"/>
                </a:lnTo>
                <a:lnTo>
                  <a:pt x="31" y="348"/>
                </a:lnTo>
                <a:lnTo>
                  <a:pt x="0" y="361"/>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5" name="Freeform 106">
            <a:extLst>
              <a:ext uri="{FF2B5EF4-FFF2-40B4-BE49-F238E27FC236}">
                <a16:creationId xmlns:a16="http://schemas.microsoft.com/office/drawing/2014/main" id="{318EF2CE-EE64-0943-A50B-475BD9D00C74}"/>
              </a:ext>
            </a:extLst>
          </p:cNvPr>
          <p:cNvSpPr>
            <a:spLocks/>
          </p:cNvSpPr>
          <p:nvPr/>
        </p:nvSpPr>
        <p:spPr bwMode="auto">
          <a:xfrm>
            <a:off x="9357072" y="3110384"/>
            <a:ext cx="398463" cy="1304925"/>
          </a:xfrm>
          <a:custGeom>
            <a:avLst/>
            <a:gdLst>
              <a:gd name="T0" fmla="*/ 0 w 2505"/>
              <a:gd name="T1" fmla="*/ 0 h 8218"/>
              <a:gd name="T2" fmla="*/ 0 w 2505"/>
              <a:gd name="T3" fmla="*/ 0 h 8218"/>
              <a:gd name="T4" fmla="*/ 0 w 2505"/>
              <a:gd name="T5" fmla="*/ 1 h 8218"/>
              <a:gd name="T6" fmla="*/ 0 w 2505"/>
              <a:gd name="T7" fmla="*/ 1 h 8218"/>
              <a:gd name="T8" fmla="*/ 0 w 2505"/>
              <a:gd name="T9" fmla="*/ 1 h 8218"/>
              <a:gd name="T10" fmla="*/ 0 w 2505"/>
              <a:gd name="T11" fmla="*/ 2 h 8218"/>
              <a:gd name="T12" fmla="*/ 0 w 2505"/>
              <a:gd name="T13" fmla="*/ 2 h 8218"/>
              <a:gd name="T14" fmla="*/ 0 w 2505"/>
              <a:gd name="T15" fmla="*/ 2 h 8218"/>
              <a:gd name="T16" fmla="*/ 0 w 2505"/>
              <a:gd name="T17" fmla="*/ 2 h 8218"/>
              <a:gd name="T18" fmla="*/ 0 w 2505"/>
              <a:gd name="T19" fmla="*/ 3 h 8218"/>
              <a:gd name="T20" fmla="*/ 0 w 2505"/>
              <a:gd name="T21" fmla="*/ 3 h 8218"/>
              <a:gd name="T22" fmla="*/ 0 w 2505"/>
              <a:gd name="T23" fmla="*/ 3 h 8218"/>
              <a:gd name="T24" fmla="*/ 0 w 2505"/>
              <a:gd name="T25" fmla="*/ 3 h 8218"/>
              <a:gd name="T26" fmla="*/ 0 w 2505"/>
              <a:gd name="T27" fmla="*/ 4 h 8218"/>
              <a:gd name="T28" fmla="*/ 0 w 2505"/>
              <a:gd name="T29" fmla="*/ 4 h 8218"/>
              <a:gd name="T30" fmla="*/ 0 w 2505"/>
              <a:gd name="T31" fmla="*/ 4 h 8218"/>
              <a:gd name="T32" fmla="*/ 0 w 2505"/>
              <a:gd name="T33" fmla="*/ 4 h 8218"/>
              <a:gd name="T34" fmla="*/ 0 w 2505"/>
              <a:gd name="T35" fmla="*/ 5 h 8218"/>
              <a:gd name="T36" fmla="*/ 0 w 2505"/>
              <a:gd name="T37" fmla="*/ 5 h 8218"/>
              <a:gd name="T38" fmla="*/ 0 w 2505"/>
              <a:gd name="T39" fmla="*/ 5 h 8218"/>
              <a:gd name="T40" fmla="*/ 0 w 2505"/>
              <a:gd name="T41" fmla="*/ 5 h 8218"/>
              <a:gd name="T42" fmla="*/ 0 w 2505"/>
              <a:gd name="T43" fmla="*/ 6 h 8218"/>
              <a:gd name="T44" fmla="*/ 0 w 2505"/>
              <a:gd name="T45" fmla="*/ 6 h 8218"/>
              <a:gd name="T46" fmla="*/ 0 w 2505"/>
              <a:gd name="T47" fmla="*/ 6 h 8218"/>
              <a:gd name="T48" fmla="*/ 0 w 2505"/>
              <a:gd name="T49" fmla="*/ 6 h 8218"/>
              <a:gd name="T50" fmla="*/ 0 w 2505"/>
              <a:gd name="T51" fmla="*/ 6 h 8218"/>
              <a:gd name="T52" fmla="*/ 0 w 2505"/>
              <a:gd name="T53" fmla="*/ 7 h 8218"/>
              <a:gd name="T54" fmla="*/ 1 w 2505"/>
              <a:gd name="T55" fmla="*/ 7 h 8218"/>
              <a:gd name="T56" fmla="*/ 1 w 2505"/>
              <a:gd name="T57" fmla="*/ 7 h 8218"/>
              <a:gd name="T58" fmla="*/ 1 w 2505"/>
              <a:gd name="T59" fmla="*/ 8 h 8218"/>
              <a:gd name="T60" fmla="*/ 1 w 2505"/>
              <a:gd name="T61" fmla="*/ 8 h 8218"/>
              <a:gd name="T62" fmla="*/ 2 w 2505"/>
              <a:gd name="T63" fmla="*/ 8 h 8218"/>
              <a:gd name="T64" fmla="*/ 2 w 2505"/>
              <a:gd name="T65" fmla="*/ 8 h 8218"/>
              <a:gd name="T66" fmla="*/ 2 w 2505"/>
              <a:gd name="T67" fmla="*/ 8 h 8218"/>
              <a:gd name="T68" fmla="*/ 2 w 2505"/>
              <a:gd name="T69" fmla="*/ 8 h 8218"/>
              <a:gd name="T70" fmla="*/ 2 w 2505"/>
              <a:gd name="T71" fmla="*/ 8 h 8218"/>
              <a:gd name="T72" fmla="*/ 2 w 2505"/>
              <a:gd name="T73" fmla="*/ 8 h 8218"/>
              <a:gd name="T74" fmla="*/ 2 w 2505"/>
              <a:gd name="T75" fmla="*/ 8 h 8218"/>
              <a:gd name="T76" fmla="*/ 3 w 2505"/>
              <a:gd name="T77" fmla="*/ 8 h 82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05" h="8218">
                <a:moveTo>
                  <a:pt x="243" y="0"/>
                </a:moveTo>
                <a:lnTo>
                  <a:pt x="200" y="113"/>
                </a:lnTo>
                <a:lnTo>
                  <a:pt x="171" y="214"/>
                </a:lnTo>
                <a:lnTo>
                  <a:pt x="151" y="308"/>
                </a:lnTo>
                <a:lnTo>
                  <a:pt x="142" y="400"/>
                </a:lnTo>
                <a:lnTo>
                  <a:pt x="137" y="589"/>
                </a:lnTo>
                <a:lnTo>
                  <a:pt x="139" y="693"/>
                </a:lnTo>
                <a:lnTo>
                  <a:pt x="141" y="808"/>
                </a:lnTo>
                <a:lnTo>
                  <a:pt x="159" y="1014"/>
                </a:lnTo>
                <a:lnTo>
                  <a:pt x="195" y="1217"/>
                </a:lnTo>
                <a:lnTo>
                  <a:pt x="222" y="1418"/>
                </a:lnTo>
                <a:lnTo>
                  <a:pt x="223" y="1518"/>
                </a:lnTo>
                <a:lnTo>
                  <a:pt x="211" y="1617"/>
                </a:lnTo>
                <a:lnTo>
                  <a:pt x="198" y="1763"/>
                </a:lnTo>
                <a:lnTo>
                  <a:pt x="187" y="1925"/>
                </a:lnTo>
                <a:lnTo>
                  <a:pt x="165" y="2087"/>
                </a:lnTo>
                <a:lnTo>
                  <a:pt x="150" y="2162"/>
                </a:lnTo>
                <a:lnTo>
                  <a:pt x="129" y="2231"/>
                </a:lnTo>
                <a:lnTo>
                  <a:pt x="92" y="2348"/>
                </a:lnTo>
                <a:lnTo>
                  <a:pt x="72" y="2468"/>
                </a:lnTo>
                <a:lnTo>
                  <a:pt x="65" y="2591"/>
                </a:lnTo>
                <a:lnTo>
                  <a:pt x="67" y="2713"/>
                </a:lnTo>
                <a:lnTo>
                  <a:pt x="56" y="2800"/>
                </a:lnTo>
                <a:lnTo>
                  <a:pt x="43" y="2903"/>
                </a:lnTo>
                <a:lnTo>
                  <a:pt x="17" y="3136"/>
                </a:lnTo>
                <a:lnTo>
                  <a:pt x="2" y="3373"/>
                </a:lnTo>
                <a:lnTo>
                  <a:pt x="0" y="3478"/>
                </a:lnTo>
                <a:lnTo>
                  <a:pt x="4" y="3568"/>
                </a:lnTo>
                <a:lnTo>
                  <a:pt x="13" y="3653"/>
                </a:lnTo>
                <a:lnTo>
                  <a:pt x="22" y="3749"/>
                </a:lnTo>
                <a:lnTo>
                  <a:pt x="44" y="3960"/>
                </a:lnTo>
                <a:lnTo>
                  <a:pt x="61" y="4173"/>
                </a:lnTo>
                <a:lnTo>
                  <a:pt x="65" y="4269"/>
                </a:lnTo>
                <a:lnTo>
                  <a:pt x="67" y="4352"/>
                </a:lnTo>
                <a:lnTo>
                  <a:pt x="52" y="4444"/>
                </a:lnTo>
                <a:lnTo>
                  <a:pt x="51" y="4547"/>
                </a:lnTo>
                <a:lnTo>
                  <a:pt x="61" y="4657"/>
                </a:lnTo>
                <a:lnTo>
                  <a:pt x="77" y="4772"/>
                </a:lnTo>
                <a:lnTo>
                  <a:pt x="116" y="4998"/>
                </a:lnTo>
                <a:lnTo>
                  <a:pt x="131" y="5100"/>
                </a:lnTo>
                <a:lnTo>
                  <a:pt x="141" y="5191"/>
                </a:lnTo>
                <a:lnTo>
                  <a:pt x="150" y="5279"/>
                </a:lnTo>
                <a:lnTo>
                  <a:pt x="159" y="5387"/>
                </a:lnTo>
                <a:lnTo>
                  <a:pt x="176" y="5631"/>
                </a:lnTo>
                <a:lnTo>
                  <a:pt x="187" y="5755"/>
                </a:lnTo>
                <a:lnTo>
                  <a:pt x="201" y="5872"/>
                </a:lnTo>
                <a:lnTo>
                  <a:pt x="219" y="5977"/>
                </a:lnTo>
                <a:lnTo>
                  <a:pt x="243" y="6062"/>
                </a:lnTo>
                <a:lnTo>
                  <a:pt x="254" y="6070"/>
                </a:lnTo>
                <a:lnTo>
                  <a:pt x="273" y="6071"/>
                </a:lnTo>
                <a:lnTo>
                  <a:pt x="269" y="6183"/>
                </a:lnTo>
                <a:lnTo>
                  <a:pt x="275" y="6299"/>
                </a:lnTo>
                <a:lnTo>
                  <a:pt x="311" y="6545"/>
                </a:lnTo>
                <a:lnTo>
                  <a:pt x="379" y="6795"/>
                </a:lnTo>
                <a:lnTo>
                  <a:pt x="477" y="7038"/>
                </a:lnTo>
                <a:lnTo>
                  <a:pt x="537" y="7154"/>
                </a:lnTo>
                <a:lnTo>
                  <a:pt x="603" y="7262"/>
                </a:lnTo>
                <a:lnTo>
                  <a:pt x="676" y="7362"/>
                </a:lnTo>
                <a:lnTo>
                  <a:pt x="756" y="7453"/>
                </a:lnTo>
                <a:lnTo>
                  <a:pt x="841" y="7533"/>
                </a:lnTo>
                <a:lnTo>
                  <a:pt x="933" y="7600"/>
                </a:lnTo>
                <a:lnTo>
                  <a:pt x="1030" y="7653"/>
                </a:lnTo>
                <a:lnTo>
                  <a:pt x="1133" y="7691"/>
                </a:lnTo>
                <a:lnTo>
                  <a:pt x="1559" y="7805"/>
                </a:lnTo>
                <a:lnTo>
                  <a:pt x="1765" y="7871"/>
                </a:lnTo>
                <a:lnTo>
                  <a:pt x="1962" y="7956"/>
                </a:lnTo>
                <a:lnTo>
                  <a:pt x="1994" y="7969"/>
                </a:lnTo>
                <a:lnTo>
                  <a:pt x="2033" y="7976"/>
                </a:lnTo>
                <a:lnTo>
                  <a:pt x="2123" y="7987"/>
                </a:lnTo>
                <a:lnTo>
                  <a:pt x="2206" y="8004"/>
                </a:lnTo>
                <a:lnTo>
                  <a:pt x="2239" y="8023"/>
                </a:lnTo>
                <a:lnTo>
                  <a:pt x="2260" y="8048"/>
                </a:lnTo>
                <a:lnTo>
                  <a:pt x="2280" y="8048"/>
                </a:lnTo>
                <a:lnTo>
                  <a:pt x="2309" y="8068"/>
                </a:lnTo>
                <a:lnTo>
                  <a:pt x="2382" y="8137"/>
                </a:lnTo>
                <a:lnTo>
                  <a:pt x="2420" y="8174"/>
                </a:lnTo>
                <a:lnTo>
                  <a:pt x="2455" y="8203"/>
                </a:lnTo>
                <a:lnTo>
                  <a:pt x="2484" y="8218"/>
                </a:lnTo>
                <a:lnTo>
                  <a:pt x="2505" y="8212"/>
                </a:lnTo>
              </a:path>
            </a:pathLst>
          </a:custGeom>
          <a:noFill/>
          <a:ln w="25400">
            <a:solidFill>
              <a:srgbClr val="B2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46" name="Freeform 107">
            <a:extLst>
              <a:ext uri="{FF2B5EF4-FFF2-40B4-BE49-F238E27FC236}">
                <a16:creationId xmlns:a16="http://schemas.microsoft.com/office/drawing/2014/main" id="{7C98642C-94ED-D040-A6D6-24B5D93C0435}"/>
              </a:ext>
            </a:extLst>
          </p:cNvPr>
          <p:cNvSpPr>
            <a:spLocks/>
          </p:cNvSpPr>
          <p:nvPr/>
        </p:nvSpPr>
        <p:spPr bwMode="auto">
          <a:xfrm>
            <a:off x="9357072" y="3110384"/>
            <a:ext cx="398463" cy="1304925"/>
          </a:xfrm>
          <a:custGeom>
            <a:avLst/>
            <a:gdLst>
              <a:gd name="T0" fmla="*/ 0 w 2505"/>
              <a:gd name="T1" fmla="*/ 0 h 8218"/>
              <a:gd name="T2" fmla="*/ 0 w 2505"/>
              <a:gd name="T3" fmla="*/ 0 h 8218"/>
              <a:gd name="T4" fmla="*/ 0 w 2505"/>
              <a:gd name="T5" fmla="*/ 1 h 8218"/>
              <a:gd name="T6" fmla="*/ 0 w 2505"/>
              <a:gd name="T7" fmla="*/ 1 h 8218"/>
              <a:gd name="T8" fmla="*/ 0 w 2505"/>
              <a:gd name="T9" fmla="*/ 1 h 8218"/>
              <a:gd name="T10" fmla="*/ 0 w 2505"/>
              <a:gd name="T11" fmla="*/ 2 h 8218"/>
              <a:gd name="T12" fmla="*/ 0 w 2505"/>
              <a:gd name="T13" fmla="*/ 2 h 8218"/>
              <a:gd name="T14" fmla="*/ 0 w 2505"/>
              <a:gd name="T15" fmla="*/ 2 h 8218"/>
              <a:gd name="T16" fmla="*/ 0 w 2505"/>
              <a:gd name="T17" fmla="*/ 2 h 8218"/>
              <a:gd name="T18" fmla="*/ 0 w 2505"/>
              <a:gd name="T19" fmla="*/ 3 h 8218"/>
              <a:gd name="T20" fmla="*/ 0 w 2505"/>
              <a:gd name="T21" fmla="*/ 3 h 8218"/>
              <a:gd name="T22" fmla="*/ 0 w 2505"/>
              <a:gd name="T23" fmla="*/ 3 h 8218"/>
              <a:gd name="T24" fmla="*/ 0 w 2505"/>
              <a:gd name="T25" fmla="*/ 3 h 8218"/>
              <a:gd name="T26" fmla="*/ 0 w 2505"/>
              <a:gd name="T27" fmla="*/ 4 h 8218"/>
              <a:gd name="T28" fmla="*/ 0 w 2505"/>
              <a:gd name="T29" fmla="*/ 4 h 8218"/>
              <a:gd name="T30" fmla="*/ 0 w 2505"/>
              <a:gd name="T31" fmla="*/ 4 h 8218"/>
              <a:gd name="T32" fmla="*/ 0 w 2505"/>
              <a:gd name="T33" fmla="*/ 4 h 8218"/>
              <a:gd name="T34" fmla="*/ 0 w 2505"/>
              <a:gd name="T35" fmla="*/ 5 h 8218"/>
              <a:gd name="T36" fmla="*/ 0 w 2505"/>
              <a:gd name="T37" fmla="*/ 5 h 8218"/>
              <a:gd name="T38" fmla="*/ 0 w 2505"/>
              <a:gd name="T39" fmla="*/ 5 h 8218"/>
              <a:gd name="T40" fmla="*/ 0 w 2505"/>
              <a:gd name="T41" fmla="*/ 5 h 8218"/>
              <a:gd name="T42" fmla="*/ 0 w 2505"/>
              <a:gd name="T43" fmla="*/ 6 h 8218"/>
              <a:gd name="T44" fmla="*/ 0 w 2505"/>
              <a:gd name="T45" fmla="*/ 6 h 8218"/>
              <a:gd name="T46" fmla="*/ 0 w 2505"/>
              <a:gd name="T47" fmla="*/ 6 h 8218"/>
              <a:gd name="T48" fmla="*/ 0 w 2505"/>
              <a:gd name="T49" fmla="*/ 6 h 8218"/>
              <a:gd name="T50" fmla="*/ 0 w 2505"/>
              <a:gd name="T51" fmla="*/ 6 h 8218"/>
              <a:gd name="T52" fmla="*/ 0 w 2505"/>
              <a:gd name="T53" fmla="*/ 7 h 8218"/>
              <a:gd name="T54" fmla="*/ 1 w 2505"/>
              <a:gd name="T55" fmla="*/ 7 h 8218"/>
              <a:gd name="T56" fmla="*/ 1 w 2505"/>
              <a:gd name="T57" fmla="*/ 7 h 8218"/>
              <a:gd name="T58" fmla="*/ 1 w 2505"/>
              <a:gd name="T59" fmla="*/ 8 h 8218"/>
              <a:gd name="T60" fmla="*/ 1 w 2505"/>
              <a:gd name="T61" fmla="*/ 8 h 8218"/>
              <a:gd name="T62" fmla="*/ 2 w 2505"/>
              <a:gd name="T63" fmla="*/ 8 h 8218"/>
              <a:gd name="T64" fmla="*/ 2 w 2505"/>
              <a:gd name="T65" fmla="*/ 8 h 8218"/>
              <a:gd name="T66" fmla="*/ 2 w 2505"/>
              <a:gd name="T67" fmla="*/ 8 h 8218"/>
              <a:gd name="T68" fmla="*/ 2 w 2505"/>
              <a:gd name="T69" fmla="*/ 8 h 8218"/>
              <a:gd name="T70" fmla="*/ 2 w 2505"/>
              <a:gd name="T71" fmla="*/ 8 h 8218"/>
              <a:gd name="T72" fmla="*/ 2 w 2505"/>
              <a:gd name="T73" fmla="*/ 8 h 8218"/>
              <a:gd name="T74" fmla="*/ 2 w 2505"/>
              <a:gd name="T75" fmla="*/ 8 h 8218"/>
              <a:gd name="T76" fmla="*/ 3 w 2505"/>
              <a:gd name="T77" fmla="*/ 8 h 82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05" h="8218">
                <a:moveTo>
                  <a:pt x="243" y="0"/>
                </a:moveTo>
                <a:lnTo>
                  <a:pt x="200" y="113"/>
                </a:lnTo>
                <a:lnTo>
                  <a:pt x="171" y="214"/>
                </a:lnTo>
                <a:lnTo>
                  <a:pt x="151" y="308"/>
                </a:lnTo>
                <a:lnTo>
                  <a:pt x="142" y="400"/>
                </a:lnTo>
                <a:lnTo>
                  <a:pt x="137" y="589"/>
                </a:lnTo>
                <a:lnTo>
                  <a:pt x="139" y="693"/>
                </a:lnTo>
                <a:lnTo>
                  <a:pt x="141" y="808"/>
                </a:lnTo>
                <a:lnTo>
                  <a:pt x="159" y="1014"/>
                </a:lnTo>
                <a:lnTo>
                  <a:pt x="195" y="1217"/>
                </a:lnTo>
                <a:lnTo>
                  <a:pt x="222" y="1418"/>
                </a:lnTo>
                <a:lnTo>
                  <a:pt x="223" y="1518"/>
                </a:lnTo>
                <a:lnTo>
                  <a:pt x="211" y="1617"/>
                </a:lnTo>
                <a:lnTo>
                  <a:pt x="198" y="1763"/>
                </a:lnTo>
                <a:lnTo>
                  <a:pt x="187" y="1925"/>
                </a:lnTo>
                <a:lnTo>
                  <a:pt x="165" y="2087"/>
                </a:lnTo>
                <a:lnTo>
                  <a:pt x="150" y="2162"/>
                </a:lnTo>
                <a:lnTo>
                  <a:pt x="129" y="2231"/>
                </a:lnTo>
                <a:lnTo>
                  <a:pt x="92" y="2348"/>
                </a:lnTo>
                <a:lnTo>
                  <a:pt x="72" y="2468"/>
                </a:lnTo>
                <a:lnTo>
                  <a:pt x="65" y="2591"/>
                </a:lnTo>
                <a:lnTo>
                  <a:pt x="67" y="2713"/>
                </a:lnTo>
                <a:lnTo>
                  <a:pt x="56" y="2800"/>
                </a:lnTo>
                <a:lnTo>
                  <a:pt x="43" y="2903"/>
                </a:lnTo>
                <a:lnTo>
                  <a:pt x="17" y="3136"/>
                </a:lnTo>
                <a:lnTo>
                  <a:pt x="2" y="3373"/>
                </a:lnTo>
                <a:lnTo>
                  <a:pt x="0" y="3478"/>
                </a:lnTo>
                <a:lnTo>
                  <a:pt x="4" y="3568"/>
                </a:lnTo>
                <a:lnTo>
                  <a:pt x="13" y="3653"/>
                </a:lnTo>
                <a:lnTo>
                  <a:pt x="22" y="3749"/>
                </a:lnTo>
                <a:lnTo>
                  <a:pt x="44" y="3960"/>
                </a:lnTo>
                <a:lnTo>
                  <a:pt x="61" y="4173"/>
                </a:lnTo>
                <a:lnTo>
                  <a:pt x="65" y="4269"/>
                </a:lnTo>
                <a:lnTo>
                  <a:pt x="67" y="4352"/>
                </a:lnTo>
                <a:lnTo>
                  <a:pt x="52" y="4444"/>
                </a:lnTo>
                <a:lnTo>
                  <a:pt x="51" y="4547"/>
                </a:lnTo>
                <a:lnTo>
                  <a:pt x="61" y="4657"/>
                </a:lnTo>
                <a:lnTo>
                  <a:pt x="77" y="4772"/>
                </a:lnTo>
                <a:lnTo>
                  <a:pt x="116" y="4998"/>
                </a:lnTo>
                <a:lnTo>
                  <a:pt x="131" y="5100"/>
                </a:lnTo>
                <a:lnTo>
                  <a:pt x="141" y="5191"/>
                </a:lnTo>
                <a:lnTo>
                  <a:pt x="150" y="5279"/>
                </a:lnTo>
                <a:lnTo>
                  <a:pt x="159" y="5387"/>
                </a:lnTo>
                <a:lnTo>
                  <a:pt x="176" y="5631"/>
                </a:lnTo>
                <a:lnTo>
                  <a:pt x="187" y="5755"/>
                </a:lnTo>
                <a:lnTo>
                  <a:pt x="201" y="5872"/>
                </a:lnTo>
                <a:lnTo>
                  <a:pt x="219" y="5977"/>
                </a:lnTo>
                <a:lnTo>
                  <a:pt x="243" y="6062"/>
                </a:lnTo>
                <a:lnTo>
                  <a:pt x="254" y="6070"/>
                </a:lnTo>
                <a:lnTo>
                  <a:pt x="273" y="6071"/>
                </a:lnTo>
                <a:lnTo>
                  <a:pt x="269" y="6183"/>
                </a:lnTo>
                <a:lnTo>
                  <a:pt x="275" y="6299"/>
                </a:lnTo>
                <a:lnTo>
                  <a:pt x="311" y="6545"/>
                </a:lnTo>
                <a:lnTo>
                  <a:pt x="379" y="6795"/>
                </a:lnTo>
                <a:lnTo>
                  <a:pt x="477" y="7038"/>
                </a:lnTo>
                <a:lnTo>
                  <a:pt x="537" y="7154"/>
                </a:lnTo>
                <a:lnTo>
                  <a:pt x="603" y="7262"/>
                </a:lnTo>
                <a:lnTo>
                  <a:pt x="676" y="7362"/>
                </a:lnTo>
                <a:lnTo>
                  <a:pt x="756" y="7453"/>
                </a:lnTo>
                <a:lnTo>
                  <a:pt x="841" y="7533"/>
                </a:lnTo>
                <a:lnTo>
                  <a:pt x="933" y="7600"/>
                </a:lnTo>
                <a:lnTo>
                  <a:pt x="1030" y="7653"/>
                </a:lnTo>
                <a:lnTo>
                  <a:pt x="1133" y="7691"/>
                </a:lnTo>
                <a:lnTo>
                  <a:pt x="1559" y="7805"/>
                </a:lnTo>
                <a:lnTo>
                  <a:pt x="1765" y="7871"/>
                </a:lnTo>
                <a:lnTo>
                  <a:pt x="1962" y="7956"/>
                </a:lnTo>
                <a:lnTo>
                  <a:pt x="1994" y="7969"/>
                </a:lnTo>
                <a:lnTo>
                  <a:pt x="2033" y="7976"/>
                </a:lnTo>
                <a:lnTo>
                  <a:pt x="2123" y="7987"/>
                </a:lnTo>
                <a:lnTo>
                  <a:pt x="2206" y="8004"/>
                </a:lnTo>
                <a:lnTo>
                  <a:pt x="2239" y="8023"/>
                </a:lnTo>
                <a:lnTo>
                  <a:pt x="2260" y="8048"/>
                </a:lnTo>
                <a:lnTo>
                  <a:pt x="2280" y="8048"/>
                </a:lnTo>
                <a:lnTo>
                  <a:pt x="2309" y="8068"/>
                </a:lnTo>
                <a:lnTo>
                  <a:pt x="2382" y="8137"/>
                </a:lnTo>
                <a:lnTo>
                  <a:pt x="2420" y="8174"/>
                </a:lnTo>
                <a:lnTo>
                  <a:pt x="2455" y="8203"/>
                </a:lnTo>
                <a:lnTo>
                  <a:pt x="2484" y="8218"/>
                </a:lnTo>
                <a:lnTo>
                  <a:pt x="2505" y="8212"/>
                </a:lnTo>
              </a:path>
            </a:pathLst>
          </a:custGeom>
          <a:noFill/>
          <a:ln w="7938">
            <a:solidFill>
              <a:srgbClr val="F2464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47" name="Freeform 108">
            <a:extLst>
              <a:ext uri="{FF2B5EF4-FFF2-40B4-BE49-F238E27FC236}">
                <a16:creationId xmlns:a16="http://schemas.microsoft.com/office/drawing/2014/main" id="{B16CE89C-9B85-2F4C-8BF4-C1BA28D4F44A}"/>
              </a:ext>
            </a:extLst>
          </p:cNvPr>
          <p:cNvSpPr>
            <a:spLocks/>
          </p:cNvSpPr>
          <p:nvPr/>
        </p:nvSpPr>
        <p:spPr bwMode="auto">
          <a:xfrm>
            <a:off x="10279410" y="3027834"/>
            <a:ext cx="838200" cy="1492250"/>
          </a:xfrm>
          <a:custGeom>
            <a:avLst/>
            <a:gdLst>
              <a:gd name="T0" fmla="*/ 5 w 5282"/>
              <a:gd name="T1" fmla="*/ 0 h 9402"/>
              <a:gd name="T2" fmla="*/ 5 w 5282"/>
              <a:gd name="T3" fmla="*/ 0 h 9402"/>
              <a:gd name="T4" fmla="*/ 5 w 5282"/>
              <a:gd name="T5" fmla="*/ 1 h 9402"/>
              <a:gd name="T6" fmla="*/ 5 w 5282"/>
              <a:gd name="T7" fmla="*/ 1 h 9402"/>
              <a:gd name="T8" fmla="*/ 5 w 5282"/>
              <a:gd name="T9" fmla="*/ 1 h 9402"/>
              <a:gd name="T10" fmla="*/ 5 w 5282"/>
              <a:gd name="T11" fmla="*/ 1 h 9402"/>
              <a:gd name="T12" fmla="*/ 5 w 5282"/>
              <a:gd name="T13" fmla="*/ 2 h 9402"/>
              <a:gd name="T14" fmla="*/ 5 w 5282"/>
              <a:gd name="T15" fmla="*/ 2 h 9402"/>
              <a:gd name="T16" fmla="*/ 5 w 5282"/>
              <a:gd name="T17" fmla="*/ 2 h 9402"/>
              <a:gd name="T18" fmla="*/ 4 w 5282"/>
              <a:gd name="T19" fmla="*/ 3 h 9402"/>
              <a:gd name="T20" fmla="*/ 4 w 5282"/>
              <a:gd name="T21" fmla="*/ 3 h 9402"/>
              <a:gd name="T22" fmla="*/ 4 w 5282"/>
              <a:gd name="T23" fmla="*/ 3 h 9402"/>
              <a:gd name="T24" fmla="*/ 4 w 5282"/>
              <a:gd name="T25" fmla="*/ 4 h 9402"/>
              <a:gd name="T26" fmla="*/ 4 w 5282"/>
              <a:gd name="T27" fmla="*/ 4 h 9402"/>
              <a:gd name="T28" fmla="*/ 5 w 5282"/>
              <a:gd name="T29" fmla="*/ 5 h 9402"/>
              <a:gd name="T30" fmla="*/ 4 w 5282"/>
              <a:gd name="T31" fmla="*/ 6 h 9402"/>
              <a:gd name="T32" fmla="*/ 4 w 5282"/>
              <a:gd name="T33" fmla="*/ 6 h 9402"/>
              <a:gd name="T34" fmla="*/ 4 w 5282"/>
              <a:gd name="T35" fmla="*/ 6 h 9402"/>
              <a:gd name="T36" fmla="*/ 4 w 5282"/>
              <a:gd name="T37" fmla="*/ 6 h 9402"/>
              <a:gd name="T38" fmla="*/ 4 w 5282"/>
              <a:gd name="T39" fmla="*/ 6 h 9402"/>
              <a:gd name="T40" fmla="*/ 4 w 5282"/>
              <a:gd name="T41" fmla="*/ 6 h 9402"/>
              <a:gd name="T42" fmla="*/ 4 w 5282"/>
              <a:gd name="T43" fmla="*/ 7 h 9402"/>
              <a:gd name="T44" fmla="*/ 4 w 5282"/>
              <a:gd name="T45" fmla="*/ 7 h 9402"/>
              <a:gd name="T46" fmla="*/ 4 w 5282"/>
              <a:gd name="T47" fmla="*/ 7 h 9402"/>
              <a:gd name="T48" fmla="*/ 4 w 5282"/>
              <a:gd name="T49" fmla="*/ 8 h 9402"/>
              <a:gd name="T50" fmla="*/ 3 w 5282"/>
              <a:gd name="T51" fmla="*/ 8 h 9402"/>
              <a:gd name="T52" fmla="*/ 3 w 5282"/>
              <a:gd name="T53" fmla="*/ 8 h 9402"/>
              <a:gd name="T54" fmla="*/ 3 w 5282"/>
              <a:gd name="T55" fmla="*/ 8 h 9402"/>
              <a:gd name="T56" fmla="*/ 3 w 5282"/>
              <a:gd name="T57" fmla="*/ 8 h 9402"/>
              <a:gd name="T58" fmla="*/ 2 w 5282"/>
              <a:gd name="T59" fmla="*/ 8 h 9402"/>
              <a:gd name="T60" fmla="*/ 2 w 5282"/>
              <a:gd name="T61" fmla="*/ 9 h 9402"/>
              <a:gd name="T62" fmla="*/ 2 w 5282"/>
              <a:gd name="T63" fmla="*/ 9 h 9402"/>
              <a:gd name="T64" fmla="*/ 1 w 5282"/>
              <a:gd name="T65" fmla="*/ 9 h 9402"/>
              <a:gd name="T66" fmla="*/ 1 w 5282"/>
              <a:gd name="T67" fmla="*/ 9 h 9402"/>
              <a:gd name="T68" fmla="*/ 1 w 5282"/>
              <a:gd name="T69" fmla="*/ 9 h 9402"/>
              <a:gd name="T70" fmla="*/ 1 w 5282"/>
              <a:gd name="T71" fmla="*/ 9 h 9402"/>
              <a:gd name="T72" fmla="*/ 1 w 5282"/>
              <a:gd name="T73" fmla="*/ 9 h 9402"/>
              <a:gd name="T74" fmla="*/ 0 w 5282"/>
              <a:gd name="T75" fmla="*/ 9 h 94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82" h="9402">
                <a:moveTo>
                  <a:pt x="5282" y="0"/>
                </a:moveTo>
                <a:lnTo>
                  <a:pt x="5237" y="102"/>
                </a:lnTo>
                <a:lnTo>
                  <a:pt x="5202" y="216"/>
                </a:lnTo>
                <a:lnTo>
                  <a:pt x="5174" y="342"/>
                </a:lnTo>
                <a:lnTo>
                  <a:pt x="5150" y="478"/>
                </a:lnTo>
                <a:lnTo>
                  <a:pt x="5122" y="624"/>
                </a:lnTo>
                <a:lnTo>
                  <a:pt x="5086" y="780"/>
                </a:lnTo>
                <a:lnTo>
                  <a:pt x="5039" y="943"/>
                </a:lnTo>
                <a:lnTo>
                  <a:pt x="4975" y="1115"/>
                </a:lnTo>
                <a:lnTo>
                  <a:pt x="4955" y="1217"/>
                </a:lnTo>
                <a:lnTo>
                  <a:pt x="4917" y="1330"/>
                </a:lnTo>
                <a:lnTo>
                  <a:pt x="4865" y="1450"/>
                </a:lnTo>
                <a:lnTo>
                  <a:pt x="4806" y="1575"/>
                </a:lnTo>
                <a:lnTo>
                  <a:pt x="4693" y="1826"/>
                </a:lnTo>
                <a:lnTo>
                  <a:pt x="4651" y="1946"/>
                </a:lnTo>
                <a:lnTo>
                  <a:pt x="4629" y="2058"/>
                </a:lnTo>
                <a:lnTo>
                  <a:pt x="4595" y="2183"/>
                </a:lnTo>
                <a:lnTo>
                  <a:pt x="4561" y="2317"/>
                </a:lnTo>
                <a:lnTo>
                  <a:pt x="4508" y="2606"/>
                </a:lnTo>
                <a:lnTo>
                  <a:pt x="4481" y="2905"/>
                </a:lnTo>
                <a:lnTo>
                  <a:pt x="4482" y="3052"/>
                </a:lnTo>
                <a:lnTo>
                  <a:pt x="4495" y="3193"/>
                </a:lnTo>
                <a:lnTo>
                  <a:pt x="4483" y="3342"/>
                </a:lnTo>
                <a:lnTo>
                  <a:pt x="4464" y="3482"/>
                </a:lnTo>
                <a:lnTo>
                  <a:pt x="4468" y="3719"/>
                </a:lnTo>
                <a:lnTo>
                  <a:pt x="4488" y="3954"/>
                </a:lnTo>
                <a:lnTo>
                  <a:pt x="4514" y="4191"/>
                </a:lnTo>
                <a:lnTo>
                  <a:pt x="4536" y="4434"/>
                </a:lnTo>
                <a:lnTo>
                  <a:pt x="4556" y="4728"/>
                </a:lnTo>
                <a:lnTo>
                  <a:pt x="4560" y="5027"/>
                </a:lnTo>
                <a:lnTo>
                  <a:pt x="4546" y="5642"/>
                </a:lnTo>
                <a:lnTo>
                  <a:pt x="4543" y="5676"/>
                </a:lnTo>
                <a:lnTo>
                  <a:pt x="4543" y="5719"/>
                </a:lnTo>
                <a:lnTo>
                  <a:pt x="4543" y="5821"/>
                </a:lnTo>
                <a:lnTo>
                  <a:pt x="4541" y="5920"/>
                </a:lnTo>
                <a:lnTo>
                  <a:pt x="4536" y="5961"/>
                </a:lnTo>
                <a:lnTo>
                  <a:pt x="4527" y="5990"/>
                </a:lnTo>
                <a:lnTo>
                  <a:pt x="4472" y="6093"/>
                </a:lnTo>
                <a:lnTo>
                  <a:pt x="4447" y="6147"/>
                </a:lnTo>
                <a:lnTo>
                  <a:pt x="4434" y="6205"/>
                </a:lnTo>
                <a:lnTo>
                  <a:pt x="4407" y="6345"/>
                </a:lnTo>
                <a:lnTo>
                  <a:pt x="4385" y="6492"/>
                </a:lnTo>
                <a:lnTo>
                  <a:pt x="4342" y="6798"/>
                </a:lnTo>
                <a:lnTo>
                  <a:pt x="4312" y="6952"/>
                </a:lnTo>
                <a:lnTo>
                  <a:pt x="4270" y="7102"/>
                </a:lnTo>
                <a:lnTo>
                  <a:pt x="4213" y="7247"/>
                </a:lnTo>
                <a:lnTo>
                  <a:pt x="4136" y="7382"/>
                </a:lnTo>
                <a:lnTo>
                  <a:pt x="4048" y="7499"/>
                </a:lnTo>
                <a:lnTo>
                  <a:pt x="3955" y="7604"/>
                </a:lnTo>
                <a:lnTo>
                  <a:pt x="3754" y="7793"/>
                </a:lnTo>
                <a:lnTo>
                  <a:pt x="3548" y="7973"/>
                </a:lnTo>
                <a:lnTo>
                  <a:pt x="3447" y="8069"/>
                </a:lnTo>
                <a:lnTo>
                  <a:pt x="3349" y="8171"/>
                </a:lnTo>
                <a:lnTo>
                  <a:pt x="3232" y="8282"/>
                </a:lnTo>
                <a:lnTo>
                  <a:pt x="3099" y="8374"/>
                </a:lnTo>
                <a:lnTo>
                  <a:pt x="2952" y="8445"/>
                </a:lnTo>
                <a:lnTo>
                  <a:pt x="2795" y="8499"/>
                </a:lnTo>
                <a:lnTo>
                  <a:pt x="2673" y="8528"/>
                </a:lnTo>
                <a:lnTo>
                  <a:pt x="2548" y="8542"/>
                </a:lnTo>
                <a:lnTo>
                  <a:pt x="2422" y="8553"/>
                </a:lnTo>
                <a:lnTo>
                  <a:pt x="2294" y="8570"/>
                </a:lnTo>
                <a:lnTo>
                  <a:pt x="2086" y="8625"/>
                </a:lnTo>
                <a:lnTo>
                  <a:pt x="1989" y="8666"/>
                </a:lnTo>
                <a:lnTo>
                  <a:pt x="1894" y="8725"/>
                </a:lnTo>
                <a:lnTo>
                  <a:pt x="1660" y="8896"/>
                </a:lnTo>
                <a:lnTo>
                  <a:pt x="1424" y="9047"/>
                </a:lnTo>
                <a:lnTo>
                  <a:pt x="1303" y="9113"/>
                </a:lnTo>
                <a:lnTo>
                  <a:pt x="1176" y="9168"/>
                </a:lnTo>
                <a:lnTo>
                  <a:pt x="1043" y="9214"/>
                </a:lnTo>
                <a:lnTo>
                  <a:pt x="902" y="9246"/>
                </a:lnTo>
                <a:lnTo>
                  <a:pt x="843" y="9264"/>
                </a:lnTo>
                <a:lnTo>
                  <a:pt x="788" y="9293"/>
                </a:lnTo>
                <a:lnTo>
                  <a:pt x="735" y="9322"/>
                </a:lnTo>
                <a:lnTo>
                  <a:pt x="676" y="9338"/>
                </a:lnTo>
                <a:lnTo>
                  <a:pt x="338" y="9396"/>
                </a:lnTo>
                <a:lnTo>
                  <a:pt x="169" y="9402"/>
                </a:lnTo>
                <a:lnTo>
                  <a:pt x="0" y="9371"/>
                </a:lnTo>
              </a:path>
            </a:pathLst>
          </a:custGeom>
          <a:noFill/>
          <a:ln w="25400">
            <a:solidFill>
              <a:srgbClr val="B2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48" name="Freeform 109">
            <a:extLst>
              <a:ext uri="{FF2B5EF4-FFF2-40B4-BE49-F238E27FC236}">
                <a16:creationId xmlns:a16="http://schemas.microsoft.com/office/drawing/2014/main" id="{F928A5BE-8F3F-974A-A0FD-07CF2807C2C5}"/>
              </a:ext>
            </a:extLst>
          </p:cNvPr>
          <p:cNvSpPr>
            <a:spLocks/>
          </p:cNvSpPr>
          <p:nvPr/>
        </p:nvSpPr>
        <p:spPr bwMode="auto">
          <a:xfrm>
            <a:off x="10279410" y="3027834"/>
            <a:ext cx="838200" cy="1492250"/>
          </a:xfrm>
          <a:custGeom>
            <a:avLst/>
            <a:gdLst>
              <a:gd name="T0" fmla="*/ 5 w 5282"/>
              <a:gd name="T1" fmla="*/ 0 h 9402"/>
              <a:gd name="T2" fmla="*/ 5 w 5282"/>
              <a:gd name="T3" fmla="*/ 0 h 9402"/>
              <a:gd name="T4" fmla="*/ 5 w 5282"/>
              <a:gd name="T5" fmla="*/ 1 h 9402"/>
              <a:gd name="T6" fmla="*/ 5 w 5282"/>
              <a:gd name="T7" fmla="*/ 1 h 9402"/>
              <a:gd name="T8" fmla="*/ 5 w 5282"/>
              <a:gd name="T9" fmla="*/ 1 h 9402"/>
              <a:gd name="T10" fmla="*/ 5 w 5282"/>
              <a:gd name="T11" fmla="*/ 1 h 9402"/>
              <a:gd name="T12" fmla="*/ 5 w 5282"/>
              <a:gd name="T13" fmla="*/ 2 h 9402"/>
              <a:gd name="T14" fmla="*/ 5 w 5282"/>
              <a:gd name="T15" fmla="*/ 2 h 9402"/>
              <a:gd name="T16" fmla="*/ 5 w 5282"/>
              <a:gd name="T17" fmla="*/ 2 h 9402"/>
              <a:gd name="T18" fmla="*/ 4 w 5282"/>
              <a:gd name="T19" fmla="*/ 3 h 9402"/>
              <a:gd name="T20" fmla="*/ 4 w 5282"/>
              <a:gd name="T21" fmla="*/ 3 h 9402"/>
              <a:gd name="T22" fmla="*/ 4 w 5282"/>
              <a:gd name="T23" fmla="*/ 3 h 9402"/>
              <a:gd name="T24" fmla="*/ 4 w 5282"/>
              <a:gd name="T25" fmla="*/ 4 h 9402"/>
              <a:gd name="T26" fmla="*/ 4 w 5282"/>
              <a:gd name="T27" fmla="*/ 4 h 9402"/>
              <a:gd name="T28" fmla="*/ 5 w 5282"/>
              <a:gd name="T29" fmla="*/ 5 h 9402"/>
              <a:gd name="T30" fmla="*/ 4 w 5282"/>
              <a:gd name="T31" fmla="*/ 6 h 9402"/>
              <a:gd name="T32" fmla="*/ 4 w 5282"/>
              <a:gd name="T33" fmla="*/ 6 h 9402"/>
              <a:gd name="T34" fmla="*/ 4 w 5282"/>
              <a:gd name="T35" fmla="*/ 6 h 9402"/>
              <a:gd name="T36" fmla="*/ 4 w 5282"/>
              <a:gd name="T37" fmla="*/ 6 h 9402"/>
              <a:gd name="T38" fmla="*/ 4 w 5282"/>
              <a:gd name="T39" fmla="*/ 6 h 9402"/>
              <a:gd name="T40" fmla="*/ 4 w 5282"/>
              <a:gd name="T41" fmla="*/ 6 h 9402"/>
              <a:gd name="T42" fmla="*/ 4 w 5282"/>
              <a:gd name="T43" fmla="*/ 7 h 9402"/>
              <a:gd name="T44" fmla="*/ 4 w 5282"/>
              <a:gd name="T45" fmla="*/ 7 h 9402"/>
              <a:gd name="T46" fmla="*/ 4 w 5282"/>
              <a:gd name="T47" fmla="*/ 7 h 9402"/>
              <a:gd name="T48" fmla="*/ 4 w 5282"/>
              <a:gd name="T49" fmla="*/ 8 h 9402"/>
              <a:gd name="T50" fmla="*/ 3 w 5282"/>
              <a:gd name="T51" fmla="*/ 8 h 9402"/>
              <a:gd name="T52" fmla="*/ 3 w 5282"/>
              <a:gd name="T53" fmla="*/ 8 h 9402"/>
              <a:gd name="T54" fmla="*/ 3 w 5282"/>
              <a:gd name="T55" fmla="*/ 8 h 9402"/>
              <a:gd name="T56" fmla="*/ 3 w 5282"/>
              <a:gd name="T57" fmla="*/ 8 h 9402"/>
              <a:gd name="T58" fmla="*/ 2 w 5282"/>
              <a:gd name="T59" fmla="*/ 8 h 9402"/>
              <a:gd name="T60" fmla="*/ 2 w 5282"/>
              <a:gd name="T61" fmla="*/ 9 h 9402"/>
              <a:gd name="T62" fmla="*/ 2 w 5282"/>
              <a:gd name="T63" fmla="*/ 9 h 9402"/>
              <a:gd name="T64" fmla="*/ 1 w 5282"/>
              <a:gd name="T65" fmla="*/ 9 h 9402"/>
              <a:gd name="T66" fmla="*/ 1 w 5282"/>
              <a:gd name="T67" fmla="*/ 9 h 9402"/>
              <a:gd name="T68" fmla="*/ 1 w 5282"/>
              <a:gd name="T69" fmla="*/ 9 h 9402"/>
              <a:gd name="T70" fmla="*/ 1 w 5282"/>
              <a:gd name="T71" fmla="*/ 9 h 9402"/>
              <a:gd name="T72" fmla="*/ 1 w 5282"/>
              <a:gd name="T73" fmla="*/ 9 h 9402"/>
              <a:gd name="T74" fmla="*/ 0 w 5282"/>
              <a:gd name="T75" fmla="*/ 9 h 94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82" h="9402">
                <a:moveTo>
                  <a:pt x="5282" y="0"/>
                </a:moveTo>
                <a:lnTo>
                  <a:pt x="5237" y="102"/>
                </a:lnTo>
                <a:lnTo>
                  <a:pt x="5202" y="216"/>
                </a:lnTo>
                <a:lnTo>
                  <a:pt x="5174" y="342"/>
                </a:lnTo>
                <a:lnTo>
                  <a:pt x="5150" y="478"/>
                </a:lnTo>
                <a:lnTo>
                  <a:pt x="5122" y="624"/>
                </a:lnTo>
                <a:lnTo>
                  <a:pt x="5086" y="780"/>
                </a:lnTo>
                <a:lnTo>
                  <a:pt x="5039" y="943"/>
                </a:lnTo>
                <a:lnTo>
                  <a:pt x="4975" y="1115"/>
                </a:lnTo>
                <a:lnTo>
                  <a:pt x="4955" y="1217"/>
                </a:lnTo>
                <a:lnTo>
                  <a:pt x="4917" y="1330"/>
                </a:lnTo>
                <a:lnTo>
                  <a:pt x="4865" y="1450"/>
                </a:lnTo>
                <a:lnTo>
                  <a:pt x="4806" y="1575"/>
                </a:lnTo>
                <a:lnTo>
                  <a:pt x="4693" y="1826"/>
                </a:lnTo>
                <a:lnTo>
                  <a:pt x="4651" y="1946"/>
                </a:lnTo>
                <a:lnTo>
                  <a:pt x="4629" y="2058"/>
                </a:lnTo>
                <a:lnTo>
                  <a:pt x="4595" y="2183"/>
                </a:lnTo>
                <a:lnTo>
                  <a:pt x="4561" y="2317"/>
                </a:lnTo>
                <a:lnTo>
                  <a:pt x="4508" y="2606"/>
                </a:lnTo>
                <a:lnTo>
                  <a:pt x="4481" y="2905"/>
                </a:lnTo>
                <a:lnTo>
                  <a:pt x="4482" y="3052"/>
                </a:lnTo>
                <a:lnTo>
                  <a:pt x="4495" y="3193"/>
                </a:lnTo>
                <a:lnTo>
                  <a:pt x="4483" y="3342"/>
                </a:lnTo>
                <a:lnTo>
                  <a:pt x="4464" y="3482"/>
                </a:lnTo>
                <a:lnTo>
                  <a:pt x="4468" y="3719"/>
                </a:lnTo>
                <a:lnTo>
                  <a:pt x="4488" y="3954"/>
                </a:lnTo>
                <a:lnTo>
                  <a:pt x="4514" y="4191"/>
                </a:lnTo>
                <a:lnTo>
                  <a:pt x="4536" y="4434"/>
                </a:lnTo>
                <a:lnTo>
                  <a:pt x="4556" y="4728"/>
                </a:lnTo>
                <a:lnTo>
                  <a:pt x="4560" y="5027"/>
                </a:lnTo>
                <a:lnTo>
                  <a:pt x="4546" y="5642"/>
                </a:lnTo>
                <a:lnTo>
                  <a:pt x="4543" y="5676"/>
                </a:lnTo>
                <a:lnTo>
                  <a:pt x="4543" y="5719"/>
                </a:lnTo>
                <a:lnTo>
                  <a:pt x="4543" y="5821"/>
                </a:lnTo>
                <a:lnTo>
                  <a:pt x="4541" y="5920"/>
                </a:lnTo>
                <a:lnTo>
                  <a:pt x="4536" y="5961"/>
                </a:lnTo>
                <a:lnTo>
                  <a:pt x="4527" y="5990"/>
                </a:lnTo>
                <a:lnTo>
                  <a:pt x="4472" y="6093"/>
                </a:lnTo>
                <a:lnTo>
                  <a:pt x="4447" y="6147"/>
                </a:lnTo>
                <a:lnTo>
                  <a:pt x="4434" y="6205"/>
                </a:lnTo>
                <a:lnTo>
                  <a:pt x="4407" y="6345"/>
                </a:lnTo>
                <a:lnTo>
                  <a:pt x="4385" y="6492"/>
                </a:lnTo>
                <a:lnTo>
                  <a:pt x="4342" y="6798"/>
                </a:lnTo>
                <a:lnTo>
                  <a:pt x="4312" y="6952"/>
                </a:lnTo>
                <a:lnTo>
                  <a:pt x="4270" y="7102"/>
                </a:lnTo>
                <a:lnTo>
                  <a:pt x="4213" y="7247"/>
                </a:lnTo>
                <a:lnTo>
                  <a:pt x="4136" y="7382"/>
                </a:lnTo>
                <a:lnTo>
                  <a:pt x="4048" y="7499"/>
                </a:lnTo>
                <a:lnTo>
                  <a:pt x="3955" y="7604"/>
                </a:lnTo>
                <a:lnTo>
                  <a:pt x="3754" y="7793"/>
                </a:lnTo>
                <a:lnTo>
                  <a:pt x="3548" y="7973"/>
                </a:lnTo>
                <a:lnTo>
                  <a:pt x="3447" y="8069"/>
                </a:lnTo>
                <a:lnTo>
                  <a:pt x="3349" y="8171"/>
                </a:lnTo>
                <a:lnTo>
                  <a:pt x="3232" y="8282"/>
                </a:lnTo>
                <a:lnTo>
                  <a:pt x="3099" y="8374"/>
                </a:lnTo>
                <a:lnTo>
                  <a:pt x="2952" y="8445"/>
                </a:lnTo>
                <a:lnTo>
                  <a:pt x="2795" y="8499"/>
                </a:lnTo>
                <a:lnTo>
                  <a:pt x="2673" y="8528"/>
                </a:lnTo>
                <a:lnTo>
                  <a:pt x="2548" y="8542"/>
                </a:lnTo>
                <a:lnTo>
                  <a:pt x="2422" y="8553"/>
                </a:lnTo>
                <a:lnTo>
                  <a:pt x="2294" y="8570"/>
                </a:lnTo>
                <a:lnTo>
                  <a:pt x="2086" y="8625"/>
                </a:lnTo>
                <a:lnTo>
                  <a:pt x="1989" y="8666"/>
                </a:lnTo>
                <a:lnTo>
                  <a:pt x="1894" y="8725"/>
                </a:lnTo>
                <a:lnTo>
                  <a:pt x="1660" y="8896"/>
                </a:lnTo>
                <a:lnTo>
                  <a:pt x="1424" y="9047"/>
                </a:lnTo>
                <a:lnTo>
                  <a:pt x="1303" y="9113"/>
                </a:lnTo>
                <a:lnTo>
                  <a:pt x="1176" y="9168"/>
                </a:lnTo>
                <a:lnTo>
                  <a:pt x="1043" y="9214"/>
                </a:lnTo>
                <a:lnTo>
                  <a:pt x="902" y="9246"/>
                </a:lnTo>
                <a:lnTo>
                  <a:pt x="843" y="9264"/>
                </a:lnTo>
                <a:lnTo>
                  <a:pt x="788" y="9293"/>
                </a:lnTo>
                <a:lnTo>
                  <a:pt x="735" y="9322"/>
                </a:lnTo>
                <a:lnTo>
                  <a:pt x="676" y="9338"/>
                </a:lnTo>
                <a:lnTo>
                  <a:pt x="338" y="9396"/>
                </a:lnTo>
                <a:lnTo>
                  <a:pt x="169" y="9402"/>
                </a:lnTo>
                <a:lnTo>
                  <a:pt x="0" y="9371"/>
                </a:lnTo>
              </a:path>
            </a:pathLst>
          </a:custGeom>
          <a:noFill/>
          <a:ln w="7938">
            <a:solidFill>
              <a:srgbClr val="F2464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49" name="Freeform 110">
            <a:extLst>
              <a:ext uri="{FF2B5EF4-FFF2-40B4-BE49-F238E27FC236}">
                <a16:creationId xmlns:a16="http://schemas.microsoft.com/office/drawing/2014/main" id="{70F1388B-41BF-3F45-A4D2-2B69AEC5AFE2}"/>
              </a:ext>
            </a:extLst>
          </p:cNvPr>
          <p:cNvSpPr>
            <a:spLocks/>
          </p:cNvSpPr>
          <p:nvPr/>
        </p:nvSpPr>
        <p:spPr bwMode="auto">
          <a:xfrm>
            <a:off x="9839672" y="1516534"/>
            <a:ext cx="1441450" cy="1608138"/>
          </a:xfrm>
          <a:custGeom>
            <a:avLst/>
            <a:gdLst>
              <a:gd name="T0" fmla="*/ 3 w 9080"/>
              <a:gd name="T1" fmla="*/ 0 h 10130"/>
              <a:gd name="T2" fmla="*/ 3 w 9080"/>
              <a:gd name="T3" fmla="*/ 0 h 10130"/>
              <a:gd name="T4" fmla="*/ 2 w 9080"/>
              <a:gd name="T5" fmla="*/ 0 h 10130"/>
              <a:gd name="T6" fmla="*/ 2 w 9080"/>
              <a:gd name="T7" fmla="*/ 0 h 10130"/>
              <a:gd name="T8" fmla="*/ 2 w 9080"/>
              <a:gd name="T9" fmla="*/ 1 h 10130"/>
              <a:gd name="T10" fmla="*/ 2 w 9080"/>
              <a:gd name="T11" fmla="*/ 2 h 10130"/>
              <a:gd name="T12" fmla="*/ 2 w 9080"/>
              <a:gd name="T13" fmla="*/ 2 h 10130"/>
              <a:gd name="T14" fmla="*/ 3 w 9080"/>
              <a:gd name="T15" fmla="*/ 3 h 10130"/>
              <a:gd name="T16" fmla="*/ 3 w 9080"/>
              <a:gd name="T17" fmla="*/ 4 h 10130"/>
              <a:gd name="T18" fmla="*/ 4 w 9080"/>
              <a:gd name="T19" fmla="*/ 5 h 10130"/>
              <a:gd name="T20" fmla="*/ 4 w 9080"/>
              <a:gd name="T21" fmla="*/ 5 h 10130"/>
              <a:gd name="T22" fmla="*/ 4 w 9080"/>
              <a:gd name="T23" fmla="*/ 6 h 10130"/>
              <a:gd name="T24" fmla="*/ 3 w 9080"/>
              <a:gd name="T25" fmla="*/ 6 h 10130"/>
              <a:gd name="T26" fmla="*/ 3 w 9080"/>
              <a:gd name="T27" fmla="*/ 7 h 10130"/>
              <a:gd name="T28" fmla="*/ 3 w 9080"/>
              <a:gd name="T29" fmla="*/ 8 h 10130"/>
              <a:gd name="T30" fmla="*/ 3 w 9080"/>
              <a:gd name="T31" fmla="*/ 8 h 10130"/>
              <a:gd name="T32" fmla="*/ 2 w 9080"/>
              <a:gd name="T33" fmla="*/ 8 h 10130"/>
              <a:gd name="T34" fmla="*/ 2 w 9080"/>
              <a:gd name="T35" fmla="*/ 8 h 10130"/>
              <a:gd name="T36" fmla="*/ 1 w 9080"/>
              <a:gd name="T37" fmla="*/ 8 h 10130"/>
              <a:gd name="T38" fmla="*/ 1 w 9080"/>
              <a:gd name="T39" fmla="*/ 8 h 10130"/>
              <a:gd name="T40" fmla="*/ 0 w 9080"/>
              <a:gd name="T41" fmla="*/ 8 h 10130"/>
              <a:gd name="T42" fmla="*/ 0 w 9080"/>
              <a:gd name="T43" fmla="*/ 9 h 10130"/>
              <a:gd name="T44" fmla="*/ 0 w 9080"/>
              <a:gd name="T45" fmla="*/ 9 h 10130"/>
              <a:gd name="T46" fmla="*/ 1 w 9080"/>
              <a:gd name="T47" fmla="*/ 9 h 10130"/>
              <a:gd name="T48" fmla="*/ 2 w 9080"/>
              <a:gd name="T49" fmla="*/ 10 h 10130"/>
              <a:gd name="T50" fmla="*/ 3 w 9080"/>
              <a:gd name="T51" fmla="*/ 10 h 10130"/>
              <a:gd name="T52" fmla="*/ 4 w 9080"/>
              <a:gd name="T53" fmla="*/ 10 h 10130"/>
              <a:gd name="T54" fmla="*/ 6 w 9080"/>
              <a:gd name="T55" fmla="*/ 10 h 10130"/>
              <a:gd name="T56" fmla="*/ 7 w 9080"/>
              <a:gd name="T57" fmla="*/ 10 h 10130"/>
              <a:gd name="T58" fmla="*/ 7 w 9080"/>
              <a:gd name="T59" fmla="*/ 9 h 10130"/>
              <a:gd name="T60" fmla="*/ 8 w 9080"/>
              <a:gd name="T61" fmla="*/ 9 h 10130"/>
              <a:gd name="T62" fmla="*/ 8 w 9080"/>
              <a:gd name="T63" fmla="*/ 8 h 10130"/>
              <a:gd name="T64" fmla="*/ 8 w 9080"/>
              <a:gd name="T65" fmla="*/ 8 h 10130"/>
              <a:gd name="T66" fmla="*/ 9 w 9080"/>
              <a:gd name="T67" fmla="*/ 7 h 10130"/>
              <a:gd name="T68" fmla="*/ 9 w 9080"/>
              <a:gd name="T69" fmla="*/ 6 h 10130"/>
              <a:gd name="T70" fmla="*/ 9 w 9080"/>
              <a:gd name="T71" fmla="*/ 5 h 10130"/>
              <a:gd name="T72" fmla="*/ 9 w 9080"/>
              <a:gd name="T73" fmla="*/ 4 h 10130"/>
              <a:gd name="T74" fmla="*/ 8 w 9080"/>
              <a:gd name="T75" fmla="*/ 4 h 10130"/>
              <a:gd name="T76" fmla="*/ 8 w 9080"/>
              <a:gd name="T77" fmla="*/ 3 h 10130"/>
              <a:gd name="T78" fmla="*/ 7 w 9080"/>
              <a:gd name="T79" fmla="*/ 4 h 10130"/>
              <a:gd name="T80" fmla="*/ 6 w 9080"/>
              <a:gd name="T81" fmla="*/ 4 h 10130"/>
              <a:gd name="T82" fmla="*/ 6 w 9080"/>
              <a:gd name="T83" fmla="*/ 4 h 10130"/>
              <a:gd name="T84" fmla="*/ 5 w 9080"/>
              <a:gd name="T85" fmla="*/ 5 h 10130"/>
              <a:gd name="T86" fmla="*/ 5 w 9080"/>
              <a:gd name="T87" fmla="*/ 4 h 10130"/>
              <a:gd name="T88" fmla="*/ 4 w 9080"/>
              <a:gd name="T89" fmla="*/ 4 h 10130"/>
              <a:gd name="T90" fmla="*/ 4 w 9080"/>
              <a:gd name="T91" fmla="*/ 3 h 10130"/>
              <a:gd name="T92" fmla="*/ 4 w 9080"/>
              <a:gd name="T93" fmla="*/ 2 h 10130"/>
              <a:gd name="T94" fmla="*/ 3 w 9080"/>
              <a:gd name="T95" fmla="*/ 1 h 10130"/>
              <a:gd name="T96" fmla="*/ 3 w 9080"/>
              <a:gd name="T97" fmla="*/ 0 h 10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80" h="10130">
                <a:moveTo>
                  <a:pt x="3431" y="30"/>
                </a:moveTo>
                <a:lnTo>
                  <a:pt x="3375" y="69"/>
                </a:lnTo>
                <a:lnTo>
                  <a:pt x="3307" y="101"/>
                </a:lnTo>
                <a:lnTo>
                  <a:pt x="3231" y="123"/>
                </a:lnTo>
                <a:lnTo>
                  <a:pt x="3147" y="138"/>
                </a:lnTo>
                <a:lnTo>
                  <a:pt x="2967" y="149"/>
                </a:lnTo>
                <a:lnTo>
                  <a:pt x="2782" y="138"/>
                </a:lnTo>
                <a:lnTo>
                  <a:pt x="2610" y="111"/>
                </a:lnTo>
                <a:lnTo>
                  <a:pt x="2469" y="76"/>
                </a:lnTo>
                <a:lnTo>
                  <a:pt x="2413" y="57"/>
                </a:lnTo>
                <a:lnTo>
                  <a:pt x="2371" y="36"/>
                </a:lnTo>
                <a:lnTo>
                  <a:pt x="2345" y="18"/>
                </a:lnTo>
                <a:lnTo>
                  <a:pt x="2336" y="0"/>
                </a:lnTo>
                <a:lnTo>
                  <a:pt x="2327" y="112"/>
                </a:lnTo>
                <a:lnTo>
                  <a:pt x="2322" y="212"/>
                </a:lnTo>
                <a:lnTo>
                  <a:pt x="2319" y="386"/>
                </a:lnTo>
                <a:lnTo>
                  <a:pt x="2327" y="544"/>
                </a:lnTo>
                <a:lnTo>
                  <a:pt x="2340" y="705"/>
                </a:lnTo>
                <a:lnTo>
                  <a:pt x="2355" y="892"/>
                </a:lnTo>
                <a:lnTo>
                  <a:pt x="2362" y="1002"/>
                </a:lnTo>
                <a:lnTo>
                  <a:pt x="2368" y="1124"/>
                </a:lnTo>
                <a:lnTo>
                  <a:pt x="2373" y="1265"/>
                </a:lnTo>
                <a:lnTo>
                  <a:pt x="2375" y="1424"/>
                </a:lnTo>
                <a:lnTo>
                  <a:pt x="2376" y="1605"/>
                </a:lnTo>
                <a:lnTo>
                  <a:pt x="2373" y="1811"/>
                </a:lnTo>
                <a:lnTo>
                  <a:pt x="2374" y="1973"/>
                </a:lnTo>
                <a:lnTo>
                  <a:pt x="2386" y="2160"/>
                </a:lnTo>
                <a:lnTo>
                  <a:pt x="2410" y="2366"/>
                </a:lnTo>
                <a:lnTo>
                  <a:pt x="2446" y="2582"/>
                </a:lnTo>
                <a:lnTo>
                  <a:pt x="2499" y="2801"/>
                </a:lnTo>
                <a:lnTo>
                  <a:pt x="2569" y="3014"/>
                </a:lnTo>
                <a:lnTo>
                  <a:pt x="2658" y="3212"/>
                </a:lnTo>
                <a:lnTo>
                  <a:pt x="2709" y="3305"/>
                </a:lnTo>
                <a:lnTo>
                  <a:pt x="2766" y="3391"/>
                </a:lnTo>
                <a:lnTo>
                  <a:pt x="2957" y="3656"/>
                </a:lnTo>
                <a:lnTo>
                  <a:pt x="3135" y="3908"/>
                </a:lnTo>
                <a:lnTo>
                  <a:pt x="3299" y="4150"/>
                </a:lnTo>
                <a:lnTo>
                  <a:pt x="3447" y="4383"/>
                </a:lnTo>
                <a:lnTo>
                  <a:pt x="3576" y="4608"/>
                </a:lnTo>
                <a:lnTo>
                  <a:pt x="3686" y="4827"/>
                </a:lnTo>
                <a:lnTo>
                  <a:pt x="3775" y="5042"/>
                </a:lnTo>
                <a:lnTo>
                  <a:pt x="3841" y="5253"/>
                </a:lnTo>
                <a:lnTo>
                  <a:pt x="3854" y="5336"/>
                </a:lnTo>
                <a:lnTo>
                  <a:pt x="3854" y="5443"/>
                </a:lnTo>
                <a:lnTo>
                  <a:pt x="3841" y="5568"/>
                </a:lnTo>
                <a:lnTo>
                  <a:pt x="3816" y="5701"/>
                </a:lnTo>
                <a:lnTo>
                  <a:pt x="3782" y="5832"/>
                </a:lnTo>
                <a:lnTo>
                  <a:pt x="3736" y="5952"/>
                </a:lnTo>
                <a:lnTo>
                  <a:pt x="3681" y="6052"/>
                </a:lnTo>
                <a:lnTo>
                  <a:pt x="3617" y="6124"/>
                </a:lnTo>
                <a:lnTo>
                  <a:pt x="3492" y="6234"/>
                </a:lnTo>
                <a:lnTo>
                  <a:pt x="3387" y="6341"/>
                </a:lnTo>
                <a:lnTo>
                  <a:pt x="3297" y="6448"/>
                </a:lnTo>
                <a:lnTo>
                  <a:pt x="3219" y="6554"/>
                </a:lnTo>
                <a:lnTo>
                  <a:pt x="3088" y="6770"/>
                </a:lnTo>
                <a:lnTo>
                  <a:pt x="2968" y="6999"/>
                </a:lnTo>
                <a:lnTo>
                  <a:pt x="2923" y="7092"/>
                </a:lnTo>
                <a:lnTo>
                  <a:pt x="2882" y="7195"/>
                </a:lnTo>
                <a:lnTo>
                  <a:pt x="2809" y="7412"/>
                </a:lnTo>
                <a:lnTo>
                  <a:pt x="2769" y="7520"/>
                </a:lnTo>
                <a:lnTo>
                  <a:pt x="2723" y="7622"/>
                </a:lnTo>
                <a:lnTo>
                  <a:pt x="2670" y="7714"/>
                </a:lnTo>
                <a:lnTo>
                  <a:pt x="2603" y="7793"/>
                </a:lnTo>
                <a:lnTo>
                  <a:pt x="2467" y="7915"/>
                </a:lnTo>
                <a:lnTo>
                  <a:pt x="2333" y="8010"/>
                </a:lnTo>
                <a:lnTo>
                  <a:pt x="2202" y="8081"/>
                </a:lnTo>
                <a:lnTo>
                  <a:pt x="2075" y="8130"/>
                </a:lnTo>
                <a:lnTo>
                  <a:pt x="1950" y="8159"/>
                </a:lnTo>
                <a:lnTo>
                  <a:pt x="1828" y="8169"/>
                </a:lnTo>
                <a:lnTo>
                  <a:pt x="1709" y="8165"/>
                </a:lnTo>
                <a:lnTo>
                  <a:pt x="1594" y="8147"/>
                </a:lnTo>
                <a:lnTo>
                  <a:pt x="1480" y="8118"/>
                </a:lnTo>
                <a:lnTo>
                  <a:pt x="1370" y="8080"/>
                </a:lnTo>
                <a:lnTo>
                  <a:pt x="1161" y="7986"/>
                </a:lnTo>
                <a:lnTo>
                  <a:pt x="963" y="7880"/>
                </a:lnTo>
                <a:lnTo>
                  <a:pt x="780" y="7783"/>
                </a:lnTo>
                <a:lnTo>
                  <a:pt x="728" y="7773"/>
                </a:lnTo>
                <a:lnTo>
                  <a:pt x="668" y="7787"/>
                </a:lnTo>
                <a:lnTo>
                  <a:pt x="600" y="7822"/>
                </a:lnTo>
                <a:lnTo>
                  <a:pt x="527" y="7876"/>
                </a:lnTo>
                <a:lnTo>
                  <a:pt x="452" y="7946"/>
                </a:lnTo>
                <a:lnTo>
                  <a:pt x="376" y="8028"/>
                </a:lnTo>
                <a:lnTo>
                  <a:pt x="230" y="8218"/>
                </a:lnTo>
                <a:lnTo>
                  <a:pt x="108" y="8425"/>
                </a:lnTo>
                <a:lnTo>
                  <a:pt x="60" y="8527"/>
                </a:lnTo>
                <a:lnTo>
                  <a:pt x="25" y="8625"/>
                </a:lnTo>
                <a:lnTo>
                  <a:pt x="5" y="8715"/>
                </a:lnTo>
                <a:lnTo>
                  <a:pt x="0" y="8796"/>
                </a:lnTo>
                <a:lnTo>
                  <a:pt x="14" y="8862"/>
                </a:lnTo>
                <a:lnTo>
                  <a:pt x="50" y="8914"/>
                </a:lnTo>
                <a:lnTo>
                  <a:pt x="105" y="8961"/>
                </a:lnTo>
                <a:lnTo>
                  <a:pt x="173" y="9016"/>
                </a:lnTo>
                <a:lnTo>
                  <a:pt x="251" y="9077"/>
                </a:lnTo>
                <a:lnTo>
                  <a:pt x="335" y="9140"/>
                </a:lnTo>
                <a:lnTo>
                  <a:pt x="516" y="9271"/>
                </a:lnTo>
                <a:lnTo>
                  <a:pt x="694" y="9389"/>
                </a:lnTo>
                <a:lnTo>
                  <a:pt x="877" y="9493"/>
                </a:lnTo>
                <a:lnTo>
                  <a:pt x="1078" y="9595"/>
                </a:lnTo>
                <a:lnTo>
                  <a:pt x="1298" y="9690"/>
                </a:lnTo>
                <a:lnTo>
                  <a:pt x="1535" y="9781"/>
                </a:lnTo>
                <a:lnTo>
                  <a:pt x="1789" y="9862"/>
                </a:lnTo>
                <a:lnTo>
                  <a:pt x="2059" y="9936"/>
                </a:lnTo>
                <a:lnTo>
                  <a:pt x="2345" y="10000"/>
                </a:lnTo>
                <a:lnTo>
                  <a:pt x="2647" y="10052"/>
                </a:lnTo>
                <a:lnTo>
                  <a:pt x="2964" y="10092"/>
                </a:lnTo>
                <a:lnTo>
                  <a:pt x="3295" y="10119"/>
                </a:lnTo>
                <a:lnTo>
                  <a:pt x="3641" y="10130"/>
                </a:lnTo>
                <a:lnTo>
                  <a:pt x="4002" y="10125"/>
                </a:lnTo>
                <a:lnTo>
                  <a:pt x="4375" y="10104"/>
                </a:lnTo>
                <a:lnTo>
                  <a:pt x="4761" y="10063"/>
                </a:lnTo>
                <a:lnTo>
                  <a:pt x="5161" y="10004"/>
                </a:lnTo>
                <a:lnTo>
                  <a:pt x="5572" y="9922"/>
                </a:lnTo>
                <a:lnTo>
                  <a:pt x="5734" y="9879"/>
                </a:lnTo>
                <a:lnTo>
                  <a:pt x="5892" y="9824"/>
                </a:lnTo>
                <a:lnTo>
                  <a:pt x="6200" y="9687"/>
                </a:lnTo>
                <a:lnTo>
                  <a:pt x="6506" y="9538"/>
                </a:lnTo>
                <a:lnTo>
                  <a:pt x="6820" y="9400"/>
                </a:lnTo>
                <a:lnTo>
                  <a:pt x="6954" y="9337"/>
                </a:lnTo>
                <a:lnTo>
                  <a:pt x="7077" y="9261"/>
                </a:lnTo>
                <a:lnTo>
                  <a:pt x="7193" y="9174"/>
                </a:lnTo>
                <a:lnTo>
                  <a:pt x="7300" y="9078"/>
                </a:lnTo>
                <a:lnTo>
                  <a:pt x="7402" y="8974"/>
                </a:lnTo>
                <a:lnTo>
                  <a:pt x="7499" y="8864"/>
                </a:lnTo>
                <a:lnTo>
                  <a:pt x="7679" y="8632"/>
                </a:lnTo>
                <a:lnTo>
                  <a:pt x="7744" y="8531"/>
                </a:lnTo>
                <a:lnTo>
                  <a:pt x="7802" y="8427"/>
                </a:lnTo>
                <a:lnTo>
                  <a:pt x="7916" y="8213"/>
                </a:lnTo>
                <a:lnTo>
                  <a:pt x="8021" y="8049"/>
                </a:lnTo>
                <a:lnTo>
                  <a:pt x="8133" y="7889"/>
                </a:lnTo>
                <a:lnTo>
                  <a:pt x="8241" y="7728"/>
                </a:lnTo>
                <a:lnTo>
                  <a:pt x="8336" y="7558"/>
                </a:lnTo>
                <a:lnTo>
                  <a:pt x="8388" y="7461"/>
                </a:lnTo>
                <a:lnTo>
                  <a:pt x="8447" y="7355"/>
                </a:lnTo>
                <a:lnTo>
                  <a:pt x="8574" y="7126"/>
                </a:lnTo>
                <a:lnTo>
                  <a:pt x="8706" y="6877"/>
                </a:lnTo>
                <a:lnTo>
                  <a:pt x="8833" y="6613"/>
                </a:lnTo>
                <a:lnTo>
                  <a:pt x="8943" y="6337"/>
                </a:lnTo>
                <a:lnTo>
                  <a:pt x="9027" y="6057"/>
                </a:lnTo>
                <a:lnTo>
                  <a:pt x="9074" y="5776"/>
                </a:lnTo>
                <a:lnTo>
                  <a:pt x="9080" y="5638"/>
                </a:lnTo>
                <a:lnTo>
                  <a:pt x="9073" y="5500"/>
                </a:lnTo>
                <a:lnTo>
                  <a:pt x="9034" y="5203"/>
                </a:lnTo>
                <a:lnTo>
                  <a:pt x="8974" y="4902"/>
                </a:lnTo>
                <a:lnTo>
                  <a:pt x="8888" y="4608"/>
                </a:lnTo>
                <a:lnTo>
                  <a:pt x="8833" y="4464"/>
                </a:lnTo>
                <a:lnTo>
                  <a:pt x="8768" y="4325"/>
                </a:lnTo>
                <a:lnTo>
                  <a:pt x="8694" y="4191"/>
                </a:lnTo>
                <a:lnTo>
                  <a:pt x="8610" y="4064"/>
                </a:lnTo>
                <a:lnTo>
                  <a:pt x="8515" y="3944"/>
                </a:lnTo>
                <a:lnTo>
                  <a:pt x="8406" y="3832"/>
                </a:lnTo>
                <a:lnTo>
                  <a:pt x="8286" y="3730"/>
                </a:lnTo>
                <a:lnTo>
                  <a:pt x="8152" y="3639"/>
                </a:lnTo>
                <a:lnTo>
                  <a:pt x="8004" y="3558"/>
                </a:lnTo>
                <a:lnTo>
                  <a:pt x="7841" y="3489"/>
                </a:lnTo>
                <a:lnTo>
                  <a:pt x="7684" y="3444"/>
                </a:lnTo>
                <a:lnTo>
                  <a:pt x="7521" y="3414"/>
                </a:lnTo>
                <a:lnTo>
                  <a:pt x="7353" y="3400"/>
                </a:lnTo>
                <a:lnTo>
                  <a:pt x="7186" y="3404"/>
                </a:lnTo>
                <a:lnTo>
                  <a:pt x="7019" y="3423"/>
                </a:lnTo>
                <a:lnTo>
                  <a:pt x="6856" y="3459"/>
                </a:lnTo>
                <a:lnTo>
                  <a:pt x="6699" y="3513"/>
                </a:lnTo>
                <a:lnTo>
                  <a:pt x="6552" y="3584"/>
                </a:lnTo>
                <a:lnTo>
                  <a:pt x="6385" y="3690"/>
                </a:lnTo>
                <a:lnTo>
                  <a:pt x="6245" y="3799"/>
                </a:lnTo>
                <a:lnTo>
                  <a:pt x="6009" y="4017"/>
                </a:lnTo>
                <a:lnTo>
                  <a:pt x="5894" y="4122"/>
                </a:lnTo>
                <a:lnTo>
                  <a:pt x="5768" y="4223"/>
                </a:lnTo>
                <a:lnTo>
                  <a:pt x="5623" y="4318"/>
                </a:lnTo>
                <a:lnTo>
                  <a:pt x="5449" y="4404"/>
                </a:lnTo>
                <a:lnTo>
                  <a:pt x="5316" y="4449"/>
                </a:lnTo>
                <a:lnTo>
                  <a:pt x="5172" y="4472"/>
                </a:lnTo>
                <a:lnTo>
                  <a:pt x="5028" y="4470"/>
                </a:lnTo>
                <a:lnTo>
                  <a:pt x="4960" y="4456"/>
                </a:lnTo>
                <a:lnTo>
                  <a:pt x="4896" y="4434"/>
                </a:lnTo>
                <a:lnTo>
                  <a:pt x="4816" y="4383"/>
                </a:lnTo>
                <a:lnTo>
                  <a:pt x="4727" y="4308"/>
                </a:lnTo>
                <a:lnTo>
                  <a:pt x="4630" y="4211"/>
                </a:lnTo>
                <a:lnTo>
                  <a:pt x="4529" y="4095"/>
                </a:lnTo>
                <a:lnTo>
                  <a:pt x="4423" y="3962"/>
                </a:lnTo>
                <a:lnTo>
                  <a:pt x="4317" y="3815"/>
                </a:lnTo>
                <a:lnTo>
                  <a:pt x="4105" y="3487"/>
                </a:lnTo>
                <a:lnTo>
                  <a:pt x="3907" y="3130"/>
                </a:lnTo>
                <a:lnTo>
                  <a:pt x="3741" y="2761"/>
                </a:lnTo>
                <a:lnTo>
                  <a:pt x="3673" y="2579"/>
                </a:lnTo>
                <a:lnTo>
                  <a:pt x="3619" y="2401"/>
                </a:lnTo>
                <a:lnTo>
                  <a:pt x="3579" y="2231"/>
                </a:lnTo>
                <a:lnTo>
                  <a:pt x="3555" y="2068"/>
                </a:lnTo>
                <a:lnTo>
                  <a:pt x="3527" y="1825"/>
                </a:lnTo>
                <a:lnTo>
                  <a:pt x="3495" y="1594"/>
                </a:lnTo>
                <a:lnTo>
                  <a:pt x="3431" y="1141"/>
                </a:lnTo>
                <a:lnTo>
                  <a:pt x="3408" y="902"/>
                </a:lnTo>
                <a:lnTo>
                  <a:pt x="3399" y="642"/>
                </a:lnTo>
                <a:lnTo>
                  <a:pt x="3399" y="502"/>
                </a:lnTo>
                <a:lnTo>
                  <a:pt x="3404" y="354"/>
                </a:lnTo>
                <a:lnTo>
                  <a:pt x="3415" y="197"/>
                </a:lnTo>
                <a:lnTo>
                  <a:pt x="3431" y="30"/>
                </a:lnTo>
                <a:close/>
              </a:path>
            </a:pathLst>
          </a:custGeom>
          <a:solidFill>
            <a:srgbClr val="F246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0" name="Freeform 111">
            <a:extLst>
              <a:ext uri="{FF2B5EF4-FFF2-40B4-BE49-F238E27FC236}">
                <a16:creationId xmlns:a16="http://schemas.microsoft.com/office/drawing/2014/main" id="{CEC36977-45B3-AE44-B1D8-22ED563DA505}"/>
              </a:ext>
            </a:extLst>
          </p:cNvPr>
          <p:cNvSpPr>
            <a:spLocks/>
          </p:cNvSpPr>
          <p:nvPr/>
        </p:nvSpPr>
        <p:spPr bwMode="auto">
          <a:xfrm>
            <a:off x="9839672" y="1516534"/>
            <a:ext cx="1441450" cy="1608138"/>
          </a:xfrm>
          <a:custGeom>
            <a:avLst/>
            <a:gdLst>
              <a:gd name="T0" fmla="*/ 3 w 9080"/>
              <a:gd name="T1" fmla="*/ 0 h 10130"/>
              <a:gd name="T2" fmla="*/ 3 w 9080"/>
              <a:gd name="T3" fmla="*/ 0 h 10130"/>
              <a:gd name="T4" fmla="*/ 2 w 9080"/>
              <a:gd name="T5" fmla="*/ 0 h 10130"/>
              <a:gd name="T6" fmla="*/ 2 w 9080"/>
              <a:gd name="T7" fmla="*/ 0 h 10130"/>
              <a:gd name="T8" fmla="*/ 2 w 9080"/>
              <a:gd name="T9" fmla="*/ 1 h 10130"/>
              <a:gd name="T10" fmla="*/ 2 w 9080"/>
              <a:gd name="T11" fmla="*/ 2 h 10130"/>
              <a:gd name="T12" fmla="*/ 2 w 9080"/>
              <a:gd name="T13" fmla="*/ 2 h 10130"/>
              <a:gd name="T14" fmla="*/ 3 w 9080"/>
              <a:gd name="T15" fmla="*/ 3 h 10130"/>
              <a:gd name="T16" fmla="*/ 3 w 9080"/>
              <a:gd name="T17" fmla="*/ 4 h 10130"/>
              <a:gd name="T18" fmla="*/ 4 w 9080"/>
              <a:gd name="T19" fmla="*/ 5 h 10130"/>
              <a:gd name="T20" fmla="*/ 4 w 9080"/>
              <a:gd name="T21" fmla="*/ 5 h 10130"/>
              <a:gd name="T22" fmla="*/ 4 w 9080"/>
              <a:gd name="T23" fmla="*/ 6 h 10130"/>
              <a:gd name="T24" fmla="*/ 3 w 9080"/>
              <a:gd name="T25" fmla="*/ 6 h 10130"/>
              <a:gd name="T26" fmla="*/ 3 w 9080"/>
              <a:gd name="T27" fmla="*/ 7 h 10130"/>
              <a:gd name="T28" fmla="*/ 3 w 9080"/>
              <a:gd name="T29" fmla="*/ 8 h 10130"/>
              <a:gd name="T30" fmla="*/ 3 w 9080"/>
              <a:gd name="T31" fmla="*/ 8 h 10130"/>
              <a:gd name="T32" fmla="*/ 2 w 9080"/>
              <a:gd name="T33" fmla="*/ 8 h 10130"/>
              <a:gd name="T34" fmla="*/ 2 w 9080"/>
              <a:gd name="T35" fmla="*/ 8 h 10130"/>
              <a:gd name="T36" fmla="*/ 1 w 9080"/>
              <a:gd name="T37" fmla="*/ 8 h 10130"/>
              <a:gd name="T38" fmla="*/ 1 w 9080"/>
              <a:gd name="T39" fmla="*/ 8 h 10130"/>
              <a:gd name="T40" fmla="*/ 0 w 9080"/>
              <a:gd name="T41" fmla="*/ 8 h 10130"/>
              <a:gd name="T42" fmla="*/ 0 w 9080"/>
              <a:gd name="T43" fmla="*/ 9 h 10130"/>
              <a:gd name="T44" fmla="*/ 0 w 9080"/>
              <a:gd name="T45" fmla="*/ 9 h 10130"/>
              <a:gd name="T46" fmla="*/ 1 w 9080"/>
              <a:gd name="T47" fmla="*/ 9 h 10130"/>
              <a:gd name="T48" fmla="*/ 2 w 9080"/>
              <a:gd name="T49" fmla="*/ 10 h 10130"/>
              <a:gd name="T50" fmla="*/ 3 w 9080"/>
              <a:gd name="T51" fmla="*/ 10 h 10130"/>
              <a:gd name="T52" fmla="*/ 4 w 9080"/>
              <a:gd name="T53" fmla="*/ 10 h 10130"/>
              <a:gd name="T54" fmla="*/ 6 w 9080"/>
              <a:gd name="T55" fmla="*/ 10 h 10130"/>
              <a:gd name="T56" fmla="*/ 7 w 9080"/>
              <a:gd name="T57" fmla="*/ 10 h 10130"/>
              <a:gd name="T58" fmla="*/ 7 w 9080"/>
              <a:gd name="T59" fmla="*/ 9 h 10130"/>
              <a:gd name="T60" fmla="*/ 8 w 9080"/>
              <a:gd name="T61" fmla="*/ 9 h 10130"/>
              <a:gd name="T62" fmla="*/ 8 w 9080"/>
              <a:gd name="T63" fmla="*/ 8 h 10130"/>
              <a:gd name="T64" fmla="*/ 8 w 9080"/>
              <a:gd name="T65" fmla="*/ 8 h 10130"/>
              <a:gd name="T66" fmla="*/ 9 w 9080"/>
              <a:gd name="T67" fmla="*/ 7 h 10130"/>
              <a:gd name="T68" fmla="*/ 9 w 9080"/>
              <a:gd name="T69" fmla="*/ 6 h 10130"/>
              <a:gd name="T70" fmla="*/ 9 w 9080"/>
              <a:gd name="T71" fmla="*/ 5 h 10130"/>
              <a:gd name="T72" fmla="*/ 9 w 9080"/>
              <a:gd name="T73" fmla="*/ 4 h 10130"/>
              <a:gd name="T74" fmla="*/ 8 w 9080"/>
              <a:gd name="T75" fmla="*/ 4 h 10130"/>
              <a:gd name="T76" fmla="*/ 8 w 9080"/>
              <a:gd name="T77" fmla="*/ 3 h 10130"/>
              <a:gd name="T78" fmla="*/ 7 w 9080"/>
              <a:gd name="T79" fmla="*/ 4 h 10130"/>
              <a:gd name="T80" fmla="*/ 6 w 9080"/>
              <a:gd name="T81" fmla="*/ 4 h 10130"/>
              <a:gd name="T82" fmla="*/ 6 w 9080"/>
              <a:gd name="T83" fmla="*/ 4 h 10130"/>
              <a:gd name="T84" fmla="*/ 5 w 9080"/>
              <a:gd name="T85" fmla="*/ 5 h 10130"/>
              <a:gd name="T86" fmla="*/ 5 w 9080"/>
              <a:gd name="T87" fmla="*/ 4 h 10130"/>
              <a:gd name="T88" fmla="*/ 4 w 9080"/>
              <a:gd name="T89" fmla="*/ 4 h 10130"/>
              <a:gd name="T90" fmla="*/ 4 w 9080"/>
              <a:gd name="T91" fmla="*/ 3 h 10130"/>
              <a:gd name="T92" fmla="*/ 4 w 9080"/>
              <a:gd name="T93" fmla="*/ 2 h 10130"/>
              <a:gd name="T94" fmla="*/ 3 w 9080"/>
              <a:gd name="T95" fmla="*/ 1 h 10130"/>
              <a:gd name="T96" fmla="*/ 3 w 9080"/>
              <a:gd name="T97" fmla="*/ 0 h 10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80" h="10130">
                <a:moveTo>
                  <a:pt x="3431" y="30"/>
                </a:moveTo>
                <a:lnTo>
                  <a:pt x="3375" y="69"/>
                </a:lnTo>
                <a:lnTo>
                  <a:pt x="3307" y="101"/>
                </a:lnTo>
                <a:lnTo>
                  <a:pt x="3231" y="123"/>
                </a:lnTo>
                <a:lnTo>
                  <a:pt x="3147" y="138"/>
                </a:lnTo>
                <a:lnTo>
                  <a:pt x="2967" y="149"/>
                </a:lnTo>
                <a:lnTo>
                  <a:pt x="2782" y="138"/>
                </a:lnTo>
                <a:lnTo>
                  <a:pt x="2610" y="111"/>
                </a:lnTo>
                <a:lnTo>
                  <a:pt x="2469" y="76"/>
                </a:lnTo>
                <a:lnTo>
                  <a:pt x="2413" y="57"/>
                </a:lnTo>
                <a:lnTo>
                  <a:pt x="2371" y="36"/>
                </a:lnTo>
                <a:lnTo>
                  <a:pt x="2345" y="18"/>
                </a:lnTo>
                <a:lnTo>
                  <a:pt x="2336" y="0"/>
                </a:lnTo>
                <a:lnTo>
                  <a:pt x="2327" y="112"/>
                </a:lnTo>
                <a:lnTo>
                  <a:pt x="2322" y="212"/>
                </a:lnTo>
                <a:lnTo>
                  <a:pt x="2319" y="386"/>
                </a:lnTo>
                <a:lnTo>
                  <a:pt x="2327" y="544"/>
                </a:lnTo>
                <a:lnTo>
                  <a:pt x="2340" y="705"/>
                </a:lnTo>
                <a:lnTo>
                  <a:pt x="2355" y="892"/>
                </a:lnTo>
                <a:lnTo>
                  <a:pt x="2362" y="1002"/>
                </a:lnTo>
                <a:lnTo>
                  <a:pt x="2368" y="1124"/>
                </a:lnTo>
                <a:lnTo>
                  <a:pt x="2373" y="1265"/>
                </a:lnTo>
                <a:lnTo>
                  <a:pt x="2375" y="1424"/>
                </a:lnTo>
                <a:lnTo>
                  <a:pt x="2376" y="1605"/>
                </a:lnTo>
                <a:lnTo>
                  <a:pt x="2373" y="1811"/>
                </a:lnTo>
                <a:lnTo>
                  <a:pt x="2374" y="1973"/>
                </a:lnTo>
                <a:lnTo>
                  <a:pt x="2386" y="2160"/>
                </a:lnTo>
                <a:lnTo>
                  <a:pt x="2410" y="2366"/>
                </a:lnTo>
                <a:lnTo>
                  <a:pt x="2446" y="2582"/>
                </a:lnTo>
                <a:lnTo>
                  <a:pt x="2499" y="2801"/>
                </a:lnTo>
                <a:lnTo>
                  <a:pt x="2569" y="3014"/>
                </a:lnTo>
                <a:lnTo>
                  <a:pt x="2658" y="3212"/>
                </a:lnTo>
                <a:lnTo>
                  <a:pt x="2709" y="3305"/>
                </a:lnTo>
                <a:lnTo>
                  <a:pt x="2766" y="3391"/>
                </a:lnTo>
                <a:lnTo>
                  <a:pt x="2957" y="3656"/>
                </a:lnTo>
                <a:lnTo>
                  <a:pt x="3135" y="3908"/>
                </a:lnTo>
                <a:lnTo>
                  <a:pt x="3299" y="4150"/>
                </a:lnTo>
                <a:lnTo>
                  <a:pt x="3447" y="4383"/>
                </a:lnTo>
                <a:lnTo>
                  <a:pt x="3576" y="4608"/>
                </a:lnTo>
                <a:lnTo>
                  <a:pt x="3686" y="4827"/>
                </a:lnTo>
                <a:lnTo>
                  <a:pt x="3775" y="5042"/>
                </a:lnTo>
                <a:lnTo>
                  <a:pt x="3841" y="5253"/>
                </a:lnTo>
                <a:lnTo>
                  <a:pt x="3854" y="5336"/>
                </a:lnTo>
                <a:lnTo>
                  <a:pt x="3854" y="5443"/>
                </a:lnTo>
                <a:lnTo>
                  <a:pt x="3841" y="5568"/>
                </a:lnTo>
                <a:lnTo>
                  <a:pt x="3816" y="5701"/>
                </a:lnTo>
                <a:lnTo>
                  <a:pt x="3782" y="5832"/>
                </a:lnTo>
                <a:lnTo>
                  <a:pt x="3736" y="5952"/>
                </a:lnTo>
                <a:lnTo>
                  <a:pt x="3681" y="6052"/>
                </a:lnTo>
                <a:lnTo>
                  <a:pt x="3617" y="6124"/>
                </a:lnTo>
                <a:lnTo>
                  <a:pt x="3492" y="6234"/>
                </a:lnTo>
                <a:lnTo>
                  <a:pt x="3387" y="6341"/>
                </a:lnTo>
                <a:lnTo>
                  <a:pt x="3297" y="6448"/>
                </a:lnTo>
                <a:lnTo>
                  <a:pt x="3219" y="6554"/>
                </a:lnTo>
                <a:lnTo>
                  <a:pt x="3088" y="6770"/>
                </a:lnTo>
                <a:lnTo>
                  <a:pt x="2968" y="6999"/>
                </a:lnTo>
                <a:lnTo>
                  <a:pt x="2923" y="7092"/>
                </a:lnTo>
                <a:lnTo>
                  <a:pt x="2882" y="7195"/>
                </a:lnTo>
                <a:lnTo>
                  <a:pt x="2809" y="7412"/>
                </a:lnTo>
                <a:lnTo>
                  <a:pt x="2769" y="7520"/>
                </a:lnTo>
                <a:lnTo>
                  <a:pt x="2723" y="7622"/>
                </a:lnTo>
                <a:lnTo>
                  <a:pt x="2670" y="7714"/>
                </a:lnTo>
                <a:lnTo>
                  <a:pt x="2603" y="7793"/>
                </a:lnTo>
                <a:lnTo>
                  <a:pt x="2467" y="7915"/>
                </a:lnTo>
                <a:lnTo>
                  <a:pt x="2333" y="8010"/>
                </a:lnTo>
                <a:lnTo>
                  <a:pt x="2202" y="8081"/>
                </a:lnTo>
                <a:lnTo>
                  <a:pt x="2075" y="8130"/>
                </a:lnTo>
                <a:lnTo>
                  <a:pt x="1950" y="8159"/>
                </a:lnTo>
                <a:lnTo>
                  <a:pt x="1828" y="8169"/>
                </a:lnTo>
                <a:lnTo>
                  <a:pt x="1709" y="8165"/>
                </a:lnTo>
                <a:lnTo>
                  <a:pt x="1594" y="8147"/>
                </a:lnTo>
                <a:lnTo>
                  <a:pt x="1480" y="8118"/>
                </a:lnTo>
                <a:lnTo>
                  <a:pt x="1370" y="8080"/>
                </a:lnTo>
                <a:lnTo>
                  <a:pt x="1161" y="7986"/>
                </a:lnTo>
                <a:lnTo>
                  <a:pt x="963" y="7880"/>
                </a:lnTo>
                <a:lnTo>
                  <a:pt x="780" y="7783"/>
                </a:lnTo>
                <a:lnTo>
                  <a:pt x="728" y="7773"/>
                </a:lnTo>
                <a:lnTo>
                  <a:pt x="668" y="7787"/>
                </a:lnTo>
                <a:lnTo>
                  <a:pt x="600" y="7822"/>
                </a:lnTo>
                <a:lnTo>
                  <a:pt x="527" y="7876"/>
                </a:lnTo>
                <a:lnTo>
                  <a:pt x="452" y="7946"/>
                </a:lnTo>
                <a:lnTo>
                  <a:pt x="376" y="8028"/>
                </a:lnTo>
                <a:lnTo>
                  <a:pt x="230" y="8218"/>
                </a:lnTo>
                <a:lnTo>
                  <a:pt x="108" y="8425"/>
                </a:lnTo>
                <a:lnTo>
                  <a:pt x="60" y="8527"/>
                </a:lnTo>
                <a:lnTo>
                  <a:pt x="25" y="8625"/>
                </a:lnTo>
                <a:lnTo>
                  <a:pt x="5" y="8715"/>
                </a:lnTo>
                <a:lnTo>
                  <a:pt x="0" y="8796"/>
                </a:lnTo>
                <a:lnTo>
                  <a:pt x="14" y="8862"/>
                </a:lnTo>
                <a:lnTo>
                  <a:pt x="50" y="8914"/>
                </a:lnTo>
                <a:lnTo>
                  <a:pt x="105" y="8961"/>
                </a:lnTo>
                <a:lnTo>
                  <a:pt x="173" y="9016"/>
                </a:lnTo>
                <a:lnTo>
                  <a:pt x="251" y="9077"/>
                </a:lnTo>
                <a:lnTo>
                  <a:pt x="335" y="9140"/>
                </a:lnTo>
                <a:lnTo>
                  <a:pt x="516" y="9271"/>
                </a:lnTo>
                <a:lnTo>
                  <a:pt x="694" y="9389"/>
                </a:lnTo>
                <a:lnTo>
                  <a:pt x="877" y="9493"/>
                </a:lnTo>
                <a:lnTo>
                  <a:pt x="1078" y="9595"/>
                </a:lnTo>
                <a:lnTo>
                  <a:pt x="1298" y="9690"/>
                </a:lnTo>
                <a:lnTo>
                  <a:pt x="1535" y="9781"/>
                </a:lnTo>
                <a:lnTo>
                  <a:pt x="1789" y="9862"/>
                </a:lnTo>
                <a:lnTo>
                  <a:pt x="2059" y="9936"/>
                </a:lnTo>
                <a:lnTo>
                  <a:pt x="2345" y="10000"/>
                </a:lnTo>
                <a:lnTo>
                  <a:pt x="2647" y="10052"/>
                </a:lnTo>
                <a:lnTo>
                  <a:pt x="2964" y="10092"/>
                </a:lnTo>
                <a:lnTo>
                  <a:pt x="3295" y="10119"/>
                </a:lnTo>
                <a:lnTo>
                  <a:pt x="3641" y="10130"/>
                </a:lnTo>
                <a:lnTo>
                  <a:pt x="4002" y="10125"/>
                </a:lnTo>
                <a:lnTo>
                  <a:pt x="4375" y="10104"/>
                </a:lnTo>
                <a:lnTo>
                  <a:pt x="4761" y="10063"/>
                </a:lnTo>
                <a:lnTo>
                  <a:pt x="5161" y="10004"/>
                </a:lnTo>
                <a:lnTo>
                  <a:pt x="5572" y="9922"/>
                </a:lnTo>
                <a:lnTo>
                  <a:pt x="5734" y="9879"/>
                </a:lnTo>
                <a:lnTo>
                  <a:pt x="5892" y="9824"/>
                </a:lnTo>
                <a:lnTo>
                  <a:pt x="6200" y="9687"/>
                </a:lnTo>
                <a:lnTo>
                  <a:pt x="6506" y="9538"/>
                </a:lnTo>
                <a:lnTo>
                  <a:pt x="6820" y="9400"/>
                </a:lnTo>
                <a:lnTo>
                  <a:pt x="6954" y="9337"/>
                </a:lnTo>
                <a:lnTo>
                  <a:pt x="7077" y="9261"/>
                </a:lnTo>
                <a:lnTo>
                  <a:pt x="7193" y="9174"/>
                </a:lnTo>
                <a:lnTo>
                  <a:pt x="7300" y="9078"/>
                </a:lnTo>
                <a:lnTo>
                  <a:pt x="7402" y="8974"/>
                </a:lnTo>
                <a:lnTo>
                  <a:pt x="7499" y="8864"/>
                </a:lnTo>
                <a:lnTo>
                  <a:pt x="7679" y="8632"/>
                </a:lnTo>
                <a:lnTo>
                  <a:pt x="7744" y="8531"/>
                </a:lnTo>
                <a:lnTo>
                  <a:pt x="7802" y="8427"/>
                </a:lnTo>
                <a:lnTo>
                  <a:pt x="7916" y="8213"/>
                </a:lnTo>
                <a:lnTo>
                  <a:pt x="8021" y="8049"/>
                </a:lnTo>
                <a:lnTo>
                  <a:pt x="8133" y="7889"/>
                </a:lnTo>
                <a:lnTo>
                  <a:pt x="8241" y="7728"/>
                </a:lnTo>
                <a:lnTo>
                  <a:pt x="8336" y="7558"/>
                </a:lnTo>
                <a:lnTo>
                  <a:pt x="8388" y="7461"/>
                </a:lnTo>
                <a:lnTo>
                  <a:pt x="8447" y="7355"/>
                </a:lnTo>
                <a:lnTo>
                  <a:pt x="8574" y="7126"/>
                </a:lnTo>
                <a:lnTo>
                  <a:pt x="8706" y="6877"/>
                </a:lnTo>
                <a:lnTo>
                  <a:pt x="8833" y="6613"/>
                </a:lnTo>
                <a:lnTo>
                  <a:pt x="8943" y="6337"/>
                </a:lnTo>
                <a:lnTo>
                  <a:pt x="9027" y="6057"/>
                </a:lnTo>
                <a:lnTo>
                  <a:pt x="9074" y="5776"/>
                </a:lnTo>
                <a:lnTo>
                  <a:pt x="9080" y="5638"/>
                </a:lnTo>
                <a:lnTo>
                  <a:pt x="9073" y="5500"/>
                </a:lnTo>
                <a:lnTo>
                  <a:pt x="9034" y="5203"/>
                </a:lnTo>
                <a:lnTo>
                  <a:pt x="8974" y="4902"/>
                </a:lnTo>
                <a:lnTo>
                  <a:pt x="8888" y="4608"/>
                </a:lnTo>
                <a:lnTo>
                  <a:pt x="8833" y="4464"/>
                </a:lnTo>
                <a:lnTo>
                  <a:pt x="8768" y="4325"/>
                </a:lnTo>
                <a:lnTo>
                  <a:pt x="8694" y="4191"/>
                </a:lnTo>
                <a:lnTo>
                  <a:pt x="8610" y="4064"/>
                </a:lnTo>
                <a:lnTo>
                  <a:pt x="8515" y="3944"/>
                </a:lnTo>
                <a:lnTo>
                  <a:pt x="8406" y="3832"/>
                </a:lnTo>
                <a:lnTo>
                  <a:pt x="8286" y="3730"/>
                </a:lnTo>
                <a:lnTo>
                  <a:pt x="8152" y="3639"/>
                </a:lnTo>
                <a:lnTo>
                  <a:pt x="8004" y="3558"/>
                </a:lnTo>
                <a:lnTo>
                  <a:pt x="7841" y="3489"/>
                </a:lnTo>
                <a:lnTo>
                  <a:pt x="7684" y="3444"/>
                </a:lnTo>
                <a:lnTo>
                  <a:pt x="7521" y="3414"/>
                </a:lnTo>
                <a:lnTo>
                  <a:pt x="7353" y="3400"/>
                </a:lnTo>
                <a:lnTo>
                  <a:pt x="7186" y="3404"/>
                </a:lnTo>
                <a:lnTo>
                  <a:pt x="7019" y="3423"/>
                </a:lnTo>
                <a:lnTo>
                  <a:pt x="6856" y="3459"/>
                </a:lnTo>
                <a:lnTo>
                  <a:pt x="6699" y="3513"/>
                </a:lnTo>
                <a:lnTo>
                  <a:pt x="6552" y="3584"/>
                </a:lnTo>
                <a:lnTo>
                  <a:pt x="6385" y="3690"/>
                </a:lnTo>
                <a:lnTo>
                  <a:pt x="6245" y="3799"/>
                </a:lnTo>
                <a:lnTo>
                  <a:pt x="6009" y="4017"/>
                </a:lnTo>
                <a:lnTo>
                  <a:pt x="5894" y="4122"/>
                </a:lnTo>
                <a:lnTo>
                  <a:pt x="5768" y="4223"/>
                </a:lnTo>
                <a:lnTo>
                  <a:pt x="5623" y="4318"/>
                </a:lnTo>
                <a:lnTo>
                  <a:pt x="5449" y="4404"/>
                </a:lnTo>
                <a:lnTo>
                  <a:pt x="5316" y="4449"/>
                </a:lnTo>
                <a:lnTo>
                  <a:pt x="5172" y="4472"/>
                </a:lnTo>
                <a:lnTo>
                  <a:pt x="5028" y="4470"/>
                </a:lnTo>
                <a:lnTo>
                  <a:pt x="4960" y="4456"/>
                </a:lnTo>
                <a:lnTo>
                  <a:pt x="4896" y="4434"/>
                </a:lnTo>
                <a:lnTo>
                  <a:pt x="4816" y="4383"/>
                </a:lnTo>
                <a:lnTo>
                  <a:pt x="4727" y="4308"/>
                </a:lnTo>
                <a:lnTo>
                  <a:pt x="4630" y="4211"/>
                </a:lnTo>
                <a:lnTo>
                  <a:pt x="4529" y="4095"/>
                </a:lnTo>
                <a:lnTo>
                  <a:pt x="4423" y="3962"/>
                </a:lnTo>
                <a:lnTo>
                  <a:pt x="4317" y="3815"/>
                </a:lnTo>
                <a:lnTo>
                  <a:pt x="4105" y="3487"/>
                </a:lnTo>
                <a:lnTo>
                  <a:pt x="3907" y="3130"/>
                </a:lnTo>
                <a:lnTo>
                  <a:pt x="3741" y="2761"/>
                </a:lnTo>
                <a:lnTo>
                  <a:pt x="3673" y="2579"/>
                </a:lnTo>
                <a:lnTo>
                  <a:pt x="3619" y="2401"/>
                </a:lnTo>
                <a:lnTo>
                  <a:pt x="3579" y="2231"/>
                </a:lnTo>
                <a:lnTo>
                  <a:pt x="3555" y="2068"/>
                </a:lnTo>
                <a:lnTo>
                  <a:pt x="3527" y="1825"/>
                </a:lnTo>
                <a:lnTo>
                  <a:pt x="3495" y="1594"/>
                </a:lnTo>
                <a:lnTo>
                  <a:pt x="3431" y="1141"/>
                </a:lnTo>
                <a:lnTo>
                  <a:pt x="3408" y="902"/>
                </a:lnTo>
                <a:lnTo>
                  <a:pt x="3399" y="642"/>
                </a:lnTo>
                <a:lnTo>
                  <a:pt x="3399" y="502"/>
                </a:lnTo>
                <a:lnTo>
                  <a:pt x="3404" y="354"/>
                </a:lnTo>
                <a:lnTo>
                  <a:pt x="3415" y="197"/>
                </a:lnTo>
                <a:lnTo>
                  <a:pt x="3431" y="3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51" name="Freeform 112">
            <a:extLst>
              <a:ext uri="{FF2B5EF4-FFF2-40B4-BE49-F238E27FC236}">
                <a16:creationId xmlns:a16="http://schemas.microsoft.com/office/drawing/2014/main" id="{63A01DA4-C28C-CB4C-8C91-7A046E8D59DE}"/>
              </a:ext>
            </a:extLst>
          </p:cNvPr>
          <p:cNvSpPr>
            <a:spLocks/>
          </p:cNvSpPr>
          <p:nvPr/>
        </p:nvSpPr>
        <p:spPr bwMode="auto">
          <a:xfrm>
            <a:off x="10436572" y="2240434"/>
            <a:ext cx="238125" cy="238125"/>
          </a:xfrm>
          <a:custGeom>
            <a:avLst/>
            <a:gdLst>
              <a:gd name="T0" fmla="*/ 1 w 1500"/>
              <a:gd name="T1" fmla="*/ 0 h 1506"/>
              <a:gd name="T2" fmla="*/ 1 w 1500"/>
              <a:gd name="T3" fmla="*/ 0 h 1506"/>
              <a:gd name="T4" fmla="*/ 1 w 1500"/>
              <a:gd name="T5" fmla="*/ 0 h 1506"/>
              <a:gd name="T6" fmla="*/ 1 w 1500"/>
              <a:gd name="T7" fmla="*/ 1 h 1506"/>
              <a:gd name="T8" fmla="*/ 1 w 1500"/>
              <a:gd name="T9" fmla="*/ 1 h 1506"/>
              <a:gd name="T10" fmla="*/ 0 w 1500"/>
              <a:gd name="T11" fmla="*/ 1 h 1506"/>
              <a:gd name="T12" fmla="*/ 0 w 1500"/>
              <a:gd name="T13" fmla="*/ 1 h 1506"/>
              <a:gd name="T14" fmla="*/ 0 w 1500"/>
              <a:gd name="T15" fmla="*/ 1 h 1506"/>
              <a:gd name="T16" fmla="*/ 0 w 1500"/>
              <a:gd name="T17" fmla="*/ 1 h 1506"/>
              <a:gd name="T18" fmla="*/ 0 w 1500"/>
              <a:gd name="T19" fmla="*/ 1 h 1506"/>
              <a:gd name="T20" fmla="*/ 0 w 1500"/>
              <a:gd name="T21" fmla="*/ 1 h 1506"/>
              <a:gd name="T22" fmla="*/ 0 w 1500"/>
              <a:gd name="T23" fmla="*/ 1 h 1506"/>
              <a:gd name="T24" fmla="*/ 0 w 1500"/>
              <a:gd name="T25" fmla="*/ 1 h 1506"/>
              <a:gd name="T26" fmla="*/ 0 w 1500"/>
              <a:gd name="T27" fmla="*/ 1 h 1506"/>
              <a:gd name="T28" fmla="*/ 0 w 1500"/>
              <a:gd name="T29" fmla="*/ 1 h 1506"/>
              <a:gd name="T30" fmla="*/ 0 w 1500"/>
              <a:gd name="T31" fmla="*/ 1 h 1506"/>
              <a:gd name="T32" fmla="*/ 0 w 1500"/>
              <a:gd name="T33" fmla="*/ 1 h 1506"/>
              <a:gd name="T34" fmla="*/ 0 w 1500"/>
              <a:gd name="T35" fmla="*/ 1 h 1506"/>
              <a:gd name="T36" fmla="*/ 0 w 1500"/>
              <a:gd name="T37" fmla="*/ 1 h 1506"/>
              <a:gd name="T38" fmla="*/ 1 w 1500"/>
              <a:gd name="T39" fmla="*/ 1 h 1506"/>
              <a:gd name="T40" fmla="*/ 1 w 1500"/>
              <a:gd name="T41" fmla="*/ 1 h 1506"/>
              <a:gd name="T42" fmla="*/ 1 w 1500"/>
              <a:gd name="T43" fmla="*/ 1 h 1506"/>
              <a:gd name="T44" fmla="*/ 1 w 1500"/>
              <a:gd name="T45" fmla="*/ 1 h 1506"/>
              <a:gd name="T46" fmla="*/ 1 w 1500"/>
              <a:gd name="T47" fmla="*/ 1 h 1506"/>
              <a:gd name="T48" fmla="*/ 1 w 1500"/>
              <a:gd name="T49" fmla="*/ 0 h 1506"/>
              <a:gd name="T50" fmla="*/ 1 w 1500"/>
              <a:gd name="T51" fmla="*/ 0 h 1506"/>
              <a:gd name="T52" fmla="*/ 1 w 1500"/>
              <a:gd name="T53" fmla="*/ 0 h 1506"/>
              <a:gd name="T54" fmla="*/ 1 w 1500"/>
              <a:gd name="T55" fmla="*/ 0 h 1506"/>
              <a:gd name="T56" fmla="*/ 1 w 1500"/>
              <a:gd name="T57" fmla="*/ 0 h 1506"/>
              <a:gd name="T58" fmla="*/ 1 w 1500"/>
              <a:gd name="T59" fmla="*/ 0 h 1506"/>
              <a:gd name="T60" fmla="*/ 1 w 1500"/>
              <a:gd name="T61" fmla="*/ 0 h 1506"/>
              <a:gd name="T62" fmla="*/ 2 w 1500"/>
              <a:gd name="T63" fmla="*/ 0 h 1506"/>
              <a:gd name="T64" fmla="*/ 2 w 1500"/>
              <a:gd name="T65" fmla="*/ 0 h 1506"/>
              <a:gd name="T66" fmla="*/ 1 w 1500"/>
              <a:gd name="T67" fmla="*/ 0 h 1506"/>
              <a:gd name="T68" fmla="*/ 1 w 1500"/>
              <a:gd name="T69" fmla="*/ 0 h 1506"/>
              <a:gd name="T70" fmla="*/ 1 w 1500"/>
              <a:gd name="T71" fmla="*/ 0 h 1506"/>
              <a:gd name="T72" fmla="*/ 1 w 1500"/>
              <a:gd name="T73" fmla="*/ 0 h 1506"/>
              <a:gd name="T74" fmla="*/ 1 w 1500"/>
              <a:gd name="T75" fmla="*/ 0 h 1506"/>
              <a:gd name="T76" fmla="*/ 1 w 1500"/>
              <a:gd name="T77" fmla="*/ 0 h 1506"/>
              <a:gd name="T78" fmla="*/ 1 w 1500"/>
              <a:gd name="T79" fmla="*/ 0 h 15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00" h="1506">
                <a:moveTo>
                  <a:pt x="875" y="352"/>
                </a:moveTo>
                <a:lnTo>
                  <a:pt x="812" y="391"/>
                </a:lnTo>
                <a:lnTo>
                  <a:pt x="750" y="451"/>
                </a:lnTo>
                <a:lnTo>
                  <a:pt x="621" y="605"/>
                </a:lnTo>
                <a:lnTo>
                  <a:pt x="487" y="765"/>
                </a:lnTo>
                <a:lnTo>
                  <a:pt x="417" y="832"/>
                </a:lnTo>
                <a:lnTo>
                  <a:pt x="346" y="880"/>
                </a:lnTo>
                <a:lnTo>
                  <a:pt x="290" y="920"/>
                </a:lnTo>
                <a:lnTo>
                  <a:pt x="230" y="981"/>
                </a:lnTo>
                <a:lnTo>
                  <a:pt x="172" y="1059"/>
                </a:lnTo>
                <a:lnTo>
                  <a:pt x="118" y="1147"/>
                </a:lnTo>
                <a:lnTo>
                  <a:pt x="69" y="1242"/>
                </a:lnTo>
                <a:lnTo>
                  <a:pt x="32" y="1336"/>
                </a:lnTo>
                <a:lnTo>
                  <a:pt x="7" y="1427"/>
                </a:lnTo>
                <a:lnTo>
                  <a:pt x="0" y="1506"/>
                </a:lnTo>
                <a:lnTo>
                  <a:pt x="106" y="1343"/>
                </a:lnTo>
                <a:lnTo>
                  <a:pt x="207" y="1209"/>
                </a:lnTo>
                <a:lnTo>
                  <a:pt x="300" y="1096"/>
                </a:lnTo>
                <a:lnTo>
                  <a:pt x="389" y="998"/>
                </a:lnTo>
                <a:lnTo>
                  <a:pt x="556" y="828"/>
                </a:lnTo>
                <a:lnTo>
                  <a:pt x="711" y="649"/>
                </a:lnTo>
                <a:lnTo>
                  <a:pt x="732" y="626"/>
                </a:lnTo>
                <a:lnTo>
                  <a:pt x="762" y="595"/>
                </a:lnTo>
                <a:lnTo>
                  <a:pt x="803" y="558"/>
                </a:lnTo>
                <a:lnTo>
                  <a:pt x="851" y="514"/>
                </a:lnTo>
                <a:lnTo>
                  <a:pt x="966" y="417"/>
                </a:lnTo>
                <a:lnTo>
                  <a:pt x="1094" y="312"/>
                </a:lnTo>
                <a:lnTo>
                  <a:pt x="1224" y="209"/>
                </a:lnTo>
                <a:lnTo>
                  <a:pt x="1343" y="117"/>
                </a:lnTo>
                <a:lnTo>
                  <a:pt x="1394" y="79"/>
                </a:lnTo>
                <a:lnTo>
                  <a:pt x="1438" y="46"/>
                </a:lnTo>
                <a:lnTo>
                  <a:pt x="1474" y="21"/>
                </a:lnTo>
                <a:lnTo>
                  <a:pt x="1500" y="4"/>
                </a:lnTo>
                <a:lnTo>
                  <a:pt x="1412" y="0"/>
                </a:lnTo>
                <a:lnTo>
                  <a:pt x="1333" y="22"/>
                </a:lnTo>
                <a:lnTo>
                  <a:pt x="1260" y="62"/>
                </a:lnTo>
                <a:lnTo>
                  <a:pt x="1190" y="117"/>
                </a:lnTo>
                <a:lnTo>
                  <a:pt x="1045" y="244"/>
                </a:lnTo>
                <a:lnTo>
                  <a:pt x="965" y="303"/>
                </a:lnTo>
                <a:lnTo>
                  <a:pt x="875" y="3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2" name="Freeform 113">
            <a:extLst>
              <a:ext uri="{FF2B5EF4-FFF2-40B4-BE49-F238E27FC236}">
                <a16:creationId xmlns:a16="http://schemas.microsoft.com/office/drawing/2014/main" id="{1D58A0C0-C7EF-0442-BF71-ABFBF9610BA1}"/>
              </a:ext>
            </a:extLst>
          </p:cNvPr>
          <p:cNvSpPr>
            <a:spLocks/>
          </p:cNvSpPr>
          <p:nvPr/>
        </p:nvSpPr>
        <p:spPr bwMode="auto">
          <a:xfrm>
            <a:off x="10209560" y="1484784"/>
            <a:ext cx="176213" cy="63500"/>
          </a:xfrm>
          <a:custGeom>
            <a:avLst/>
            <a:gdLst>
              <a:gd name="T0" fmla="*/ 1 w 1114"/>
              <a:gd name="T1" fmla="*/ 0 h 400"/>
              <a:gd name="T2" fmla="*/ 1 w 1114"/>
              <a:gd name="T3" fmla="*/ 0 h 400"/>
              <a:gd name="T4" fmla="*/ 1 w 1114"/>
              <a:gd name="T5" fmla="*/ 0 h 400"/>
              <a:gd name="T6" fmla="*/ 1 w 1114"/>
              <a:gd name="T7" fmla="*/ 0 h 400"/>
              <a:gd name="T8" fmla="*/ 1 w 1114"/>
              <a:gd name="T9" fmla="*/ 0 h 400"/>
              <a:gd name="T10" fmla="*/ 1 w 1114"/>
              <a:gd name="T11" fmla="*/ 0 h 400"/>
              <a:gd name="T12" fmla="*/ 1 w 1114"/>
              <a:gd name="T13" fmla="*/ 0 h 400"/>
              <a:gd name="T14" fmla="*/ 1 w 1114"/>
              <a:gd name="T15" fmla="*/ 0 h 400"/>
              <a:gd name="T16" fmla="*/ 1 w 1114"/>
              <a:gd name="T17" fmla="*/ 0 h 400"/>
              <a:gd name="T18" fmla="*/ 1 w 1114"/>
              <a:gd name="T19" fmla="*/ 0 h 400"/>
              <a:gd name="T20" fmla="*/ 1 w 1114"/>
              <a:gd name="T21" fmla="*/ 0 h 400"/>
              <a:gd name="T22" fmla="*/ 1 w 1114"/>
              <a:gd name="T23" fmla="*/ 0 h 400"/>
              <a:gd name="T24" fmla="*/ 1 w 1114"/>
              <a:gd name="T25" fmla="*/ 0 h 400"/>
              <a:gd name="T26" fmla="*/ 1 w 1114"/>
              <a:gd name="T27" fmla="*/ 0 h 400"/>
              <a:gd name="T28" fmla="*/ 1 w 1114"/>
              <a:gd name="T29" fmla="*/ 0 h 400"/>
              <a:gd name="T30" fmla="*/ 1 w 1114"/>
              <a:gd name="T31" fmla="*/ 0 h 400"/>
              <a:gd name="T32" fmla="*/ 1 w 1114"/>
              <a:gd name="T33" fmla="*/ 0 h 400"/>
              <a:gd name="T34" fmla="*/ 0 w 1114"/>
              <a:gd name="T35" fmla="*/ 0 h 400"/>
              <a:gd name="T36" fmla="*/ 0 w 1114"/>
              <a:gd name="T37" fmla="*/ 0 h 400"/>
              <a:gd name="T38" fmla="*/ 0 w 1114"/>
              <a:gd name="T39" fmla="*/ 0 h 400"/>
              <a:gd name="T40" fmla="*/ 0 w 1114"/>
              <a:gd name="T41" fmla="*/ 0 h 400"/>
              <a:gd name="T42" fmla="*/ 0 w 1114"/>
              <a:gd name="T43" fmla="*/ 0 h 400"/>
              <a:gd name="T44" fmla="*/ 0 w 1114"/>
              <a:gd name="T45" fmla="*/ 0 h 400"/>
              <a:gd name="T46" fmla="*/ 0 w 1114"/>
              <a:gd name="T47" fmla="*/ 0 h 400"/>
              <a:gd name="T48" fmla="*/ 0 w 1114"/>
              <a:gd name="T49" fmla="*/ 0 h 400"/>
              <a:gd name="T50" fmla="*/ 0 w 1114"/>
              <a:gd name="T51" fmla="*/ 0 h 400"/>
              <a:gd name="T52" fmla="*/ 0 w 1114"/>
              <a:gd name="T53" fmla="*/ 0 h 400"/>
              <a:gd name="T54" fmla="*/ 0 w 1114"/>
              <a:gd name="T55" fmla="*/ 0 h 400"/>
              <a:gd name="T56" fmla="*/ 0 w 1114"/>
              <a:gd name="T57" fmla="*/ 0 h 400"/>
              <a:gd name="T58" fmla="*/ 0 w 1114"/>
              <a:gd name="T59" fmla="*/ 0 h 400"/>
              <a:gd name="T60" fmla="*/ 0 w 1114"/>
              <a:gd name="T61" fmla="*/ 0 h 400"/>
              <a:gd name="T62" fmla="*/ 1 w 1114"/>
              <a:gd name="T63" fmla="*/ 0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4" h="400">
                <a:moveTo>
                  <a:pt x="664" y="400"/>
                </a:moveTo>
                <a:lnTo>
                  <a:pt x="792" y="398"/>
                </a:lnTo>
                <a:lnTo>
                  <a:pt x="894" y="388"/>
                </a:lnTo>
                <a:lnTo>
                  <a:pt x="973" y="373"/>
                </a:lnTo>
                <a:lnTo>
                  <a:pt x="1031" y="353"/>
                </a:lnTo>
                <a:lnTo>
                  <a:pt x="1072" y="327"/>
                </a:lnTo>
                <a:lnTo>
                  <a:pt x="1096" y="297"/>
                </a:lnTo>
                <a:lnTo>
                  <a:pt x="1109" y="261"/>
                </a:lnTo>
                <a:lnTo>
                  <a:pt x="1114" y="220"/>
                </a:lnTo>
                <a:lnTo>
                  <a:pt x="1105" y="180"/>
                </a:lnTo>
                <a:lnTo>
                  <a:pt x="1081" y="141"/>
                </a:lnTo>
                <a:lnTo>
                  <a:pt x="1040" y="106"/>
                </a:lnTo>
                <a:lnTo>
                  <a:pt x="983" y="73"/>
                </a:lnTo>
                <a:lnTo>
                  <a:pt x="908" y="46"/>
                </a:lnTo>
                <a:lnTo>
                  <a:pt x="817" y="25"/>
                </a:lnTo>
                <a:lnTo>
                  <a:pt x="709" y="10"/>
                </a:lnTo>
                <a:lnTo>
                  <a:pt x="582" y="0"/>
                </a:lnTo>
                <a:lnTo>
                  <a:pt x="386" y="6"/>
                </a:lnTo>
                <a:lnTo>
                  <a:pt x="289" y="17"/>
                </a:lnTo>
                <a:lnTo>
                  <a:pt x="200" y="37"/>
                </a:lnTo>
                <a:lnTo>
                  <a:pt x="121" y="63"/>
                </a:lnTo>
                <a:lnTo>
                  <a:pt x="59" y="95"/>
                </a:lnTo>
                <a:lnTo>
                  <a:pt x="17" y="137"/>
                </a:lnTo>
                <a:lnTo>
                  <a:pt x="0" y="186"/>
                </a:lnTo>
                <a:lnTo>
                  <a:pt x="3" y="230"/>
                </a:lnTo>
                <a:lnTo>
                  <a:pt x="32" y="271"/>
                </a:lnTo>
                <a:lnTo>
                  <a:pt x="85" y="307"/>
                </a:lnTo>
                <a:lnTo>
                  <a:pt x="160" y="339"/>
                </a:lnTo>
                <a:lnTo>
                  <a:pt x="258" y="364"/>
                </a:lnTo>
                <a:lnTo>
                  <a:pt x="375" y="384"/>
                </a:lnTo>
                <a:lnTo>
                  <a:pt x="510" y="396"/>
                </a:lnTo>
                <a:lnTo>
                  <a:pt x="664" y="400"/>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3" name="Freeform 114">
            <a:extLst>
              <a:ext uri="{FF2B5EF4-FFF2-40B4-BE49-F238E27FC236}">
                <a16:creationId xmlns:a16="http://schemas.microsoft.com/office/drawing/2014/main" id="{B2382583-53AE-4E44-8F7E-3E01FB887861}"/>
              </a:ext>
            </a:extLst>
          </p:cNvPr>
          <p:cNvSpPr>
            <a:spLocks/>
          </p:cNvSpPr>
          <p:nvPr/>
        </p:nvSpPr>
        <p:spPr bwMode="auto">
          <a:xfrm>
            <a:off x="10209560" y="1484784"/>
            <a:ext cx="176213" cy="63500"/>
          </a:xfrm>
          <a:custGeom>
            <a:avLst/>
            <a:gdLst>
              <a:gd name="T0" fmla="*/ 1 w 1114"/>
              <a:gd name="T1" fmla="*/ 0 h 400"/>
              <a:gd name="T2" fmla="*/ 1 w 1114"/>
              <a:gd name="T3" fmla="*/ 0 h 400"/>
              <a:gd name="T4" fmla="*/ 1 w 1114"/>
              <a:gd name="T5" fmla="*/ 0 h 400"/>
              <a:gd name="T6" fmla="*/ 1 w 1114"/>
              <a:gd name="T7" fmla="*/ 0 h 400"/>
              <a:gd name="T8" fmla="*/ 1 w 1114"/>
              <a:gd name="T9" fmla="*/ 0 h 400"/>
              <a:gd name="T10" fmla="*/ 1 w 1114"/>
              <a:gd name="T11" fmla="*/ 0 h 400"/>
              <a:gd name="T12" fmla="*/ 1 w 1114"/>
              <a:gd name="T13" fmla="*/ 0 h 400"/>
              <a:gd name="T14" fmla="*/ 1 w 1114"/>
              <a:gd name="T15" fmla="*/ 0 h 400"/>
              <a:gd name="T16" fmla="*/ 1 w 1114"/>
              <a:gd name="T17" fmla="*/ 0 h 400"/>
              <a:gd name="T18" fmla="*/ 1 w 1114"/>
              <a:gd name="T19" fmla="*/ 0 h 400"/>
              <a:gd name="T20" fmla="*/ 1 w 1114"/>
              <a:gd name="T21" fmla="*/ 0 h 400"/>
              <a:gd name="T22" fmla="*/ 1 w 1114"/>
              <a:gd name="T23" fmla="*/ 0 h 400"/>
              <a:gd name="T24" fmla="*/ 1 w 1114"/>
              <a:gd name="T25" fmla="*/ 0 h 400"/>
              <a:gd name="T26" fmla="*/ 1 w 1114"/>
              <a:gd name="T27" fmla="*/ 0 h 400"/>
              <a:gd name="T28" fmla="*/ 1 w 1114"/>
              <a:gd name="T29" fmla="*/ 0 h 400"/>
              <a:gd name="T30" fmla="*/ 1 w 1114"/>
              <a:gd name="T31" fmla="*/ 0 h 400"/>
              <a:gd name="T32" fmla="*/ 1 w 1114"/>
              <a:gd name="T33" fmla="*/ 0 h 400"/>
              <a:gd name="T34" fmla="*/ 0 w 1114"/>
              <a:gd name="T35" fmla="*/ 0 h 400"/>
              <a:gd name="T36" fmla="*/ 0 w 1114"/>
              <a:gd name="T37" fmla="*/ 0 h 400"/>
              <a:gd name="T38" fmla="*/ 0 w 1114"/>
              <a:gd name="T39" fmla="*/ 0 h 400"/>
              <a:gd name="T40" fmla="*/ 0 w 1114"/>
              <a:gd name="T41" fmla="*/ 0 h 400"/>
              <a:gd name="T42" fmla="*/ 0 w 1114"/>
              <a:gd name="T43" fmla="*/ 0 h 400"/>
              <a:gd name="T44" fmla="*/ 0 w 1114"/>
              <a:gd name="T45" fmla="*/ 0 h 400"/>
              <a:gd name="T46" fmla="*/ 0 w 1114"/>
              <a:gd name="T47" fmla="*/ 0 h 400"/>
              <a:gd name="T48" fmla="*/ 0 w 1114"/>
              <a:gd name="T49" fmla="*/ 0 h 400"/>
              <a:gd name="T50" fmla="*/ 0 w 1114"/>
              <a:gd name="T51" fmla="*/ 0 h 400"/>
              <a:gd name="T52" fmla="*/ 0 w 1114"/>
              <a:gd name="T53" fmla="*/ 0 h 400"/>
              <a:gd name="T54" fmla="*/ 0 w 1114"/>
              <a:gd name="T55" fmla="*/ 0 h 400"/>
              <a:gd name="T56" fmla="*/ 0 w 1114"/>
              <a:gd name="T57" fmla="*/ 0 h 400"/>
              <a:gd name="T58" fmla="*/ 0 w 1114"/>
              <a:gd name="T59" fmla="*/ 0 h 400"/>
              <a:gd name="T60" fmla="*/ 0 w 1114"/>
              <a:gd name="T61" fmla="*/ 0 h 400"/>
              <a:gd name="T62" fmla="*/ 1 w 1114"/>
              <a:gd name="T63" fmla="*/ 0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4" h="400">
                <a:moveTo>
                  <a:pt x="664" y="400"/>
                </a:moveTo>
                <a:lnTo>
                  <a:pt x="792" y="398"/>
                </a:lnTo>
                <a:lnTo>
                  <a:pt x="894" y="388"/>
                </a:lnTo>
                <a:lnTo>
                  <a:pt x="973" y="373"/>
                </a:lnTo>
                <a:lnTo>
                  <a:pt x="1031" y="353"/>
                </a:lnTo>
                <a:lnTo>
                  <a:pt x="1072" y="327"/>
                </a:lnTo>
                <a:lnTo>
                  <a:pt x="1096" y="297"/>
                </a:lnTo>
                <a:lnTo>
                  <a:pt x="1109" y="261"/>
                </a:lnTo>
                <a:lnTo>
                  <a:pt x="1114" y="220"/>
                </a:lnTo>
                <a:lnTo>
                  <a:pt x="1105" y="180"/>
                </a:lnTo>
                <a:lnTo>
                  <a:pt x="1081" y="141"/>
                </a:lnTo>
                <a:lnTo>
                  <a:pt x="1040" y="106"/>
                </a:lnTo>
                <a:lnTo>
                  <a:pt x="983" y="73"/>
                </a:lnTo>
                <a:lnTo>
                  <a:pt x="908" y="46"/>
                </a:lnTo>
                <a:lnTo>
                  <a:pt x="817" y="25"/>
                </a:lnTo>
                <a:lnTo>
                  <a:pt x="709" y="10"/>
                </a:lnTo>
                <a:lnTo>
                  <a:pt x="582" y="0"/>
                </a:lnTo>
                <a:lnTo>
                  <a:pt x="386" y="6"/>
                </a:lnTo>
                <a:lnTo>
                  <a:pt x="289" y="17"/>
                </a:lnTo>
                <a:lnTo>
                  <a:pt x="200" y="37"/>
                </a:lnTo>
                <a:lnTo>
                  <a:pt x="121" y="63"/>
                </a:lnTo>
                <a:lnTo>
                  <a:pt x="59" y="95"/>
                </a:lnTo>
                <a:lnTo>
                  <a:pt x="17" y="137"/>
                </a:lnTo>
                <a:lnTo>
                  <a:pt x="0" y="186"/>
                </a:lnTo>
                <a:lnTo>
                  <a:pt x="3" y="230"/>
                </a:lnTo>
                <a:lnTo>
                  <a:pt x="32" y="271"/>
                </a:lnTo>
                <a:lnTo>
                  <a:pt x="85" y="307"/>
                </a:lnTo>
                <a:lnTo>
                  <a:pt x="160" y="339"/>
                </a:lnTo>
                <a:lnTo>
                  <a:pt x="258" y="364"/>
                </a:lnTo>
                <a:lnTo>
                  <a:pt x="375" y="384"/>
                </a:lnTo>
                <a:lnTo>
                  <a:pt x="510" y="396"/>
                </a:lnTo>
                <a:lnTo>
                  <a:pt x="664" y="40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54" name="Freeform 115">
            <a:extLst>
              <a:ext uri="{FF2B5EF4-FFF2-40B4-BE49-F238E27FC236}">
                <a16:creationId xmlns:a16="http://schemas.microsoft.com/office/drawing/2014/main" id="{CD08E9A8-C9EF-D243-A99E-1F47089EEF7A}"/>
              </a:ext>
            </a:extLst>
          </p:cNvPr>
          <p:cNvSpPr>
            <a:spLocks/>
          </p:cNvSpPr>
          <p:nvPr/>
        </p:nvSpPr>
        <p:spPr bwMode="auto">
          <a:xfrm>
            <a:off x="10233372" y="1500659"/>
            <a:ext cx="125413" cy="31750"/>
          </a:xfrm>
          <a:custGeom>
            <a:avLst/>
            <a:gdLst>
              <a:gd name="T0" fmla="*/ 0 w 796"/>
              <a:gd name="T1" fmla="*/ 0 h 202"/>
              <a:gd name="T2" fmla="*/ 0 w 796"/>
              <a:gd name="T3" fmla="*/ 0 h 202"/>
              <a:gd name="T4" fmla="*/ 1 w 796"/>
              <a:gd name="T5" fmla="*/ 0 h 202"/>
              <a:gd name="T6" fmla="*/ 1 w 796"/>
              <a:gd name="T7" fmla="*/ 0 h 202"/>
              <a:gd name="T8" fmla="*/ 1 w 796"/>
              <a:gd name="T9" fmla="*/ 0 h 202"/>
              <a:gd name="T10" fmla="*/ 1 w 796"/>
              <a:gd name="T11" fmla="*/ 0 h 202"/>
              <a:gd name="T12" fmla="*/ 1 w 796"/>
              <a:gd name="T13" fmla="*/ 0 h 202"/>
              <a:gd name="T14" fmla="*/ 1 w 796"/>
              <a:gd name="T15" fmla="*/ 0 h 202"/>
              <a:gd name="T16" fmla="*/ 1 w 796"/>
              <a:gd name="T17" fmla="*/ 0 h 202"/>
              <a:gd name="T18" fmla="*/ 1 w 796"/>
              <a:gd name="T19" fmla="*/ 0 h 202"/>
              <a:gd name="T20" fmla="*/ 1 w 796"/>
              <a:gd name="T21" fmla="*/ 0 h 202"/>
              <a:gd name="T22" fmla="*/ 1 w 796"/>
              <a:gd name="T23" fmla="*/ 0 h 202"/>
              <a:gd name="T24" fmla="*/ 1 w 796"/>
              <a:gd name="T25" fmla="*/ 0 h 202"/>
              <a:gd name="T26" fmla="*/ 0 w 796"/>
              <a:gd name="T27" fmla="*/ 0 h 202"/>
              <a:gd name="T28" fmla="*/ 0 w 796"/>
              <a:gd name="T29" fmla="*/ 0 h 202"/>
              <a:gd name="T30" fmla="*/ 0 w 796"/>
              <a:gd name="T31" fmla="*/ 0 h 202"/>
              <a:gd name="T32" fmla="*/ 0 w 796"/>
              <a:gd name="T33" fmla="*/ 0 h 202"/>
              <a:gd name="T34" fmla="*/ 0 w 796"/>
              <a:gd name="T35" fmla="*/ 0 h 202"/>
              <a:gd name="T36" fmla="*/ 0 w 796"/>
              <a:gd name="T37" fmla="*/ 0 h 202"/>
              <a:gd name="T38" fmla="*/ 0 w 796"/>
              <a:gd name="T39" fmla="*/ 0 h 202"/>
              <a:gd name="T40" fmla="*/ 0 w 796"/>
              <a:gd name="T41" fmla="*/ 0 h 202"/>
              <a:gd name="T42" fmla="*/ 0 w 796"/>
              <a:gd name="T43" fmla="*/ 0 h 202"/>
              <a:gd name="T44" fmla="*/ 0 w 796"/>
              <a:gd name="T45" fmla="*/ 0 h 202"/>
              <a:gd name="T46" fmla="*/ 0 w 796"/>
              <a:gd name="T47" fmla="*/ 0 h 202"/>
              <a:gd name="T48" fmla="*/ 0 w 796"/>
              <a:gd name="T49" fmla="*/ 0 h 202"/>
              <a:gd name="T50" fmla="*/ 0 w 796"/>
              <a:gd name="T51" fmla="*/ 0 h 202"/>
              <a:gd name="T52" fmla="*/ 0 w 796"/>
              <a:gd name="T53" fmla="*/ 0 h 202"/>
              <a:gd name="T54" fmla="*/ 0 w 796"/>
              <a:gd name="T55" fmla="*/ 0 h 202"/>
              <a:gd name="T56" fmla="*/ 0 w 796"/>
              <a:gd name="T57" fmla="*/ 0 h 202"/>
              <a:gd name="T58" fmla="*/ 0 w 796"/>
              <a:gd name="T59" fmla="*/ 0 h 2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96" h="202">
                <a:moveTo>
                  <a:pt x="421" y="202"/>
                </a:moveTo>
                <a:lnTo>
                  <a:pt x="532" y="201"/>
                </a:lnTo>
                <a:lnTo>
                  <a:pt x="618" y="197"/>
                </a:lnTo>
                <a:lnTo>
                  <a:pt x="683" y="190"/>
                </a:lnTo>
                <a:lnTo>
                  <a:pt x="732" y="180"/>
                </a:lnTo>
                <a:lnTo>
                  <a:pt x="764" y="169"/>
                </a:lnTo>
                <a:lnTo>
                  <a:pt x="783" y="155"/>
                </a:lnTo>
                <a:lnTo>
                  <a:pt x="796" y="117"/>
                </a:lnTo>
                <a:lnTo>
                  <a:pt x="788" y="94"/>
                </a:lnTo>
                <a:lnTo>
                  <a:pt x="767" y="73"/>
                </a:lnTo>
                <a:lnTo>
                  <a:pt x="732" y="53"/>
                </a:lnTo>
                <a:lnTo>
                  <a:pt x="683" y="34"/>
                </a:lnTo>
                <a:lnTo>
                  <a:pt x="623" y="19"/>
                </a:lnTo>
                <a:lnTo>
                  <a:pt x="550" y="7"/>
                </a:lnTo>
                <a:lnTo>
                  <a:pt x="467" y="1"/>
                </a:lnTo>
                <a:lnTo>
                  <a:pt x="375" y="0"/>
                </a:lnTo>
                <a:lnTo>
                  <a:pt x="224" y="11"/>
                </a:lnTo>
                <a:lnTo>
                  <a:pt x="107" y="27"/>
                </a:lnTo>
                <a:lnTo>
                  <a:pt x="63" y="39"/>
                </a:lnTo>
                <a:lnTo>
                  <a:pt x="30" y="51"/>
                </a:lnTo>
                <a:lnTo>
                  <a:pt x="9" y="69"/>
                </a:lnTo>
                <a:lnTo>
                  <a:pt x="0" y="89"/>
                </a:lnTo>
                <a:lnTo>
                  <a:pt x="6" y="112"/>
                </a:lnTo>
                <a:lnTo>
                  <a:pt x="22" y="133"/>
                </a:lnTo>
                <a:lnTo>
                  <a:pt x="50" y="152"/>
                </a:lnTo>
                <a:lnTo>
                  <a:pt x="92" y="169"/>
                </a:lnTo>
                <a:lnTo>
                  <a:pt x="149" y="183"/>
                </a:lnTo>
                <a:lnTo>
                  <a:pt x="222" y="193"/>
                </a:lnTo>
                <a:lnTo>
                  <a:pt x="312" y="200"/>
                </a:lnTo>
                <a:lnTo>
                  <a:pt x="421" y="20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5" name="Freeform 116">
            <a:extLst>
              <a:ext uri="{FF2B5EF4-FFF2-40B4-BE49-F238E27FC236}">
                <a16:creationId xmlns:a16="http://schemas.microsoft.com/office/drawing/2014/main" id="{8DE9983E-917D-7842-BB7E-7540A5453692}"/>
              </a:ext>
            </a:extLst>
          </p:cNvPr>
          <p:cNvSpPr>
            <a:spLocks/>
          </p:cNvSpPr>
          <p:nvPr/>
        </p:nvSpPr>
        <p:spPr bwMode="auto">
          <a:xfrm>
            <a:off x="10233372" y="1500659"/>
            <a:ext cx="125413" cy="31750"/>
          </a:xfrm>
          <a:custGeom>
            <a:avLst/>
            <a:gdLst>
              <a:gd name="T0" fmla="*/ 0 w 796"/>
              <a:gd name="T1" fmla="*/ 0 h 202"/>
              <a:gd name="T2" fmla="*/ 0 w 796"/>
              <a:gd name="T3" fmla="*/ 0 h 202"/>
              <a:gd name="T4" fmla="*/ 1 w 796"/>
              <a:gd name="T5" fmla="*/ 0 h 202"/>
              <a:gd name="T6" fmla="*/ 1 w 796"/>
              <a:gd name="T7" fmla="*/ 0 h 202"/>
              <a:gd name="T8" fmla="*/ 1 w 796"/>
              <a:gd name="T9" fmla="*/ 0 h 202"/>
              <a:gd name="T10" fmla="*/ 1 w 796"/>
              <a:gd name="T11" fmla="*/ 0 h 202"/>
              <a:gd name="T12" fmla="*/ 1 w 796"/>
              <a:gd name="T13" fmla="*/ 0 h 202"/>
              <a:gd name="T14" fmla="*/ 1 w 796"/>
              <a:gd name="T15" fmla="*/ 0 h 202"/>
              <a:gd name="T16" fmla="*/ 1 w 796"/>
              <a:gd name="T17" fmla="*/ 0 h 202"/>
              <a:gd name="T18" fmla="*/ 1 w 796"/>
              <a:gd name="T19" fmla="*/ 0 h 202"/>
              <a:gd name="T20" fmla="*/ 1 w 796"/>
              <a:gd name="T21" fmla="*/ 0 h 202"/>
              <a:gd name="T22" fmla="*/ 1 w 796"/>
              <a:gd name="T23" fmla="*/ 0 h 202"/>
              <a:gd name="T24" fmla="*/ 1 w 796"/>
              <a:gd name="T25" fmla="*/ 0 h 202"/>
              <a:gd name="T26" fmla="*/ 0 w 796"/>
              <a:gd name="T27" fmla="*/ 0 h 202"/>
              <a:gd name="T28" fmla="*/ 0 w 796"/>
              <a:gd name="T29" fmla="*/ 0 h 202"/>
              <a:gd name="T30" fmla="*/ 0 w 796"/>
              <a:gd name="T31" fmla="*/ 0 h 202"/>
              <a:gd name="T32" fmla="*/ 0 w 796"/>
              <a:gd name="T33" fmla="*/ 0 h 202"/>
              <a:gd name="T34" fmla="*/ 0 w 796"/>
              <a:gd name="T35" fmla="*/ 0 h 202"/>
              <a:gd name="T36" fmla="*/ 0 w 796"/>
              <a:gd name="T37" fmla="*/ 0 h 202"/>
              <a:gd name="T38" fmla="*/ 0 w 796"/>
              <a:gd name="T39" fmla="*/ 0 h 202"/>
              <a:gd name="T40" fmla="*/ 0 w 796"/>
              <a:gd name="T41" fmla="*/ 0 h 202"/>
              <a:gd name="T42" fmla="*/ 0 w 796"/>
              <a:gd name="T43" fmla="*/ 0 h 202"/>
              <a:gd name="T44" fmla="*/ 0 w 796"/>
              <a:gd name="T45" fmla="*/ 0 h 202"/>
              <a:gd name="T46" fmla="*/ 0 w 796"/>
              <a:gd name="T47" fmla="*/ 0 h 202"/>
              <a:gd name="T48" fmla="*/ 0 w 796"/>
              <a:gd name="T49" fmla="*/ 0 h 202"/>
              <a:gd name="T50" fmla="*/ 0 w 796"/>
              <a:gd name="T51" fmla="*/ 0 h 202"/>
              <a:gd name="T52" fmla="*/ 0 w 796"/>
              <a:gd name="T53" fmla="*/ 0 h 202"/>
              <a:gd name="T54" fmla="*/ 0 w 796"/>
              <a:gd name="T55" fmla="*/ 0 h 202"/>
              <a:gd name="T56" fmla="*/ 0 w 796"/>
              <a:gd name="T57" fmla="*/ 0 h 202"/>
              <a:gd name="T58" fmla="*/ 0 w 796"/>
              <a:gd name="T59" fmla="*/ 0 h 2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96" h="202">
                <a:moveTo>
                  <a:pt x="421" y="202"/>
                </a:moveTo>
                <a:lnTo>
                  <a:pt x="532" y="201"/>
                </a:lnTo>
                <a:lnTo>
                  <a:pt x="618" y="197"/>
                </a:lnTo>
                <a:lnTo>
                  <a:pt x="683" y="190"/>
                </a:lnTo>
                <a:lnTo>
                  <a:pt x="732" y="180"/>
                </a:lnTo>
                <a:lnTo>
                  <a:pt x="764" y="169"/>
                </a:lnTo>
                <a:lnTo>
                  <a:pt x="783" y="155"/>
                </a:lnTo>
                <a:lnTo>
                  <a:pt x="796" y="117"/>
                </a:lnTo>
                <a:lnTo>
                  <a:pt x="788" y="94"/>
                </a:lnTo>
                <a:lnTo>
                  <a:pt x="767" y="73"/>
                </a:lnTo>
                <a:lnTo>
                  <a:pt x="732" y="53"/>
                </a:lnTo>
                <a:lnTo>
                  <a:pt x="683" y="34"/>
                </a:lnTo>
                <a:lnTo>
                  <a:pt x="623" y="19"/>
                </a:lnTo>
                <a:lnTo>
                  <a:pt x="550" y="7"/>
                </a:lnTo>
                <a:lnTo>
                  <a:pt x="467" y="1"/>
                </a:lnTo>
                <a:lnTo>
                  <a:pt x="375" y="0"/>
                </a:lnTo>
                <a:lnTo>
                  <a:pt x="224" y="11"/>
                </a:lnTo>
                <a:lnTo>
                  <a:pt x="107" y="27"/>
                </a:lnTo>
                <a:lnTo>
                  <a:pt x="63" y="39"/>
                </a:lnTo>
                <a:lnTo>
                  <a:pt x="30" y="51"/>
                </a:lnTo>
                <a:lnTo>
                  <a:pt x="9" y="69"/>
                </a:lnTo>
                <a:lnTo>
                  <a:pt x="0" y="89"/>
                </a:lnTo>
                <a:lnTo>
                  <a:pt x="6" y="112"/>
                </a:lnTo>
                <a:lnTo>
                  <a:pt x="22" y="133"/>
                </a:lnTo>
                <a:lnTo>
                  <a:pt x="50" y="152"/>
                </a:lnTo>
                <a:lnTo>
                  <a:pt x="92" y="169"/>
                </a:lnTo>
                <a:lnTo>
                  <a:pt x="149" y="183"/>
                </a:lnTo>
                <a:lnTo>
                  <a:pt x="222" y="193"/>
                </a:lnTo>
                <a:lnTo>
                  <a:pt x="312" y="200"/>
                </a:lnTo>
                <a:lnTo>
                  <a:pt x="421" y="2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56" name="Freeform 117">
            <a:extLst>
              <a:ext uri="{FF2B5EF4-FFF2-40B4-BE49-F238E27FC236}">
                <a16:creationId xmlns:a16="http://schemas.microsoft.com/office/drawing/2014/main" id="{0AE64531-4B88-FC42-BCA2-68A6EFFFB2A1}"/>
              </a:ext>
            </a:extLst>
          </p:cNvPr>
          <p:cNvSpPr>
            <a:spLocks/>
          </p:cNvSpPr>
          <p:nvPr/>
        </p:nvSpPr>
        <p:spPr bwMode="auto">
          <a:xfrm>
            <a:off x="9865072" y="2102321"/>
            <a:ext cx="1301750" cy="893763"/>
          </a:xfrm>
          <a:custGeom>
            <a:avLst/>
            <a:gdLst>
              <a:gd name="T0" fmla="*/ 0 w 8194"/>
              <a:gd name="T1" fmla="*/ 5 h 5630"/>
              <a:gd name="T2" fmla="*/ 1 w 8194"/>
              <a:gd name="T3" fmla="*/ 5 h 5630"/>
              <a:gd name="T4" fmla="*/ 1 w 8194"/>
              <a:gd name="T5" fmla="*/ 5 h 5630"/>
              <a:gd name="T6" fmla="*/ 2 w 8194"/>
              <a:gd name="T7" fmla="*/ 6 h 5630"/>
              <a:gd name="T8" fmla="*/ 2 w 8194"/>
              <a:gd name="T9" fmla="*/ 6 h 5630"/>
              <a:gd name="T10" fmla="*/ 2 w 8194"/>
              <a:gd name="T11" fmla="*/ 6 h 5630"/>
              <a:gd name="T12" fmla="*/ 2 w 8194"/>
              <a:gd name="T13" fmla="*/ 6 h 5630"/>
              <a:gd name="T14" fmla="*/ 3 w 8194"/>
              <a:gd name="T15" fmla="*/ 6 h 5630"/>
              <a:gd name="T16" fmla="*/ 3 w 8194"/>
              <a:gd name="T17" fmla="*/ 5 h 5630"/>
              <a:gd name="T18" fmla="*/ 4 w 8194"/>
              <a:gd name="T19" fmla="*/ 5 h 5630"/>
              <a:gd name="T20" fmla="*/ 5 w 8194"/>
              <a:gd name="T21" fmla="*/ 5 h 5630"/>
              <a:gd name="T22" fmla="*/ 5 w 8194"/>
              <a:gd name="T23" fmla="*/ 5 h 5630"/>
              <a:gd name="T24" fmla="*/ 5 w 8194"/>
              <a:gd name="T25" fmla="*/ 5 h 5630"/>
              <a:gd name="T26" fmla="*/ 6 w 8194"/>
              <a:gd name="T27" fmla="*/ 5 h 5630"/>
              <a:gd name="T28" fmla="*/ 6 w 8194"/>
              <a:gd name="T29" fmla="*/ 4 h 5630"/>
              <a:gd name="T30" fmla="*/ 7 w 8194"/>
              <a:gd name="T31" fmla="*/ 4 h 5630"/>
              <a:gd name="T32" fmla="*/ 7 w 8194"/>
              <a:gd name="T33" fmla="*/ 4 h 5630"/>
              <a:gd name="T34" fmla="*/ 7 w 8194"/>
              <a:gd name="T35" fmla="*/ 3 h 5630"/>
              <a:gd name="T36" fmla="*/ 7 w 8194"/>
              <a:gd name="T37" fmla="*/ 3 h 5630"/>
              <a:gd name="T38" fmla="*/ 8 w 8194"/>
              <a:gd name="T39" fmla="*/ 3 h 5630"/>
              <a:gd name="T40" fmla="*/ 8 w 8194"/>
              <a:gd name="T41" fmla="*/ 2 h 5630"/>
              <a:gd name="T42" fmla="*/ 8 w 8194"/>
              <a:gd name="T43" fmla="*/ 1 h 5630"/>
              <a:gd name="T44" fmla="*/ 8 w 8194"/>
              <a:gd name="T45" fmla="*/ 1 h 5630"/>
              <a:gd name="T46" fmla="*/ 8 w 8194"/>
              <a:gd name="T47" fmla="*/ 1 h 5630"/>
              <a:gd name="T48" fmla="*/ 8 w 8194"/>
              <a:gd name="T49" fmla="*/ 1 h 5630"/>
              <a:gd name="T50" fmla="*/ 8 w 8194"/>
              <a:gd name="T51" fmla="*/ 0 h 5630"/>
              <a:gd name="T52" fmla="*/ 8 w 8194"/>
              <a:gd name="T53" fmla="*/ 0 h 5630"/>
              <a:gd name="T54" fmla="*/ 8 w 8194"/>
              <a:gd name="T55" fmla="*/ 0 h 5630"/>
              <a:gd name="T56" fmla="*/ 8 w 8194"/>
              <a:gd name="T57" fmla="*/ 0 h 5630"/>
              <a:gd name="T58" fmla="*/ 7 w 8194"/>
              <a:gd name="T59" fmla="*/ 0 h 5630"/>
              <a:gd name="T60" fmla="*/ 7 w 8194"/>
              <a:gd name="T61" fmla="*/ 0 h 5630"/>
              <a:gd name="T62" fmla="*/ 7 w 8194"/>
              <a:gd name="T63" fmla="*/ 0 h 5630"/>
              <a:gd name="T64" fmla="*/ 6 w 8194"/>
              <a:gd name="T65" fmla="*/ 1 h 5630"/>
              <a:gd name="T66" fmla="*/ 6 w 8194"/>
              <a:gd name="T67" fmla="*/ 1 h 5630"/>
              <a:gd name="T68" fmla="*/ 5 w 8194"/>
              <a:gd name="T69" fmla="*/ 1 h 5630"/>
              <a:gd name="T70" fmla="*/ 5 w 8194"/>
              <a:gd name="T71" fmla="*/ 2 h 5630"/>
              <a:gd name="T72" fmla="*/ 5 w 8194"/>
              <a:gd name="T73" fmla="*/ 2 h 5630"/>
              <a:gd name="T74" fmla="*/ 4 w 8194"/>
              <a:gd name="T75" fmla="*/ 2 h 5630"/>
              <a:gd name="T76" fmla="*/ 4 w 8194"/>
              <a:gd name="T77" fmla="*/ 2 h 5630"/>
              <a:gd name="T78" fmla="*/ 4 w 8194"/>
              <a:gd name="T79" fmla="*/ 2 h 5630"/>
              <a:gd name="T80" fmla="*/ 4 w 8194"/>
              <a:gd name="T81" fmla="*/ 3 h 5630"/>
              <a:gd name="T82" fmla="*/ 3 w 8194"/>
              <a:gd name="T83" fmla="*/ 3 h 5630"/>
              <a:gd name="T84" fmla="*/ 3 w 8194"/>
              <a:gd name="T85" fmla="*/ 4 h 5630"/>
              <a:gd name="T86" fmla="*/ 3 w 8194"/>
              <a:gd name="T87" fmla="*/ 4 h 5630"/>
              <a:gd name="T88" fmla="*/ 2 w 8194"/>
              <a:gd name="T89" fmla="*/ 4 h 5630"/>
              <a:gd name="T90" fmla="*/ 2 w 8194"/>
              <a:gd name="T91" fmla="*/ 4 h 5630"/>
              <a:gd name="T92" fmla="*/ 2 w 8194"/>
              <a:gd name="T93" fmla="*/ 5 h 5630"/>
              <a:gd name="T94" fmla="*/ 1 w 8194"/>
              <a:gd name="T95" fmla="*/ 5 h 5630"/>
              <a:gd name="T96" fmla="*/ 1 w 8194"/>
              <a:gd name="T97" fmla="*/ 5 h 5630"/>
              <a:gd name="T98" fmla="*/ 1 w 8194"/>
              <a:gd name="T99" fmla="*/ 5 h 5630"/>
              <a:gd name="T100" fmla="*/ 0 w 8194"/>
              <a:gd name="T101" fmla="*/ 5 h 56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94" h="5630">
                <a:moveTo>
                  <a:pt x="0" y="4845"/>
                </a:moveTo>
                <a:lnTo>
                  <a:pt x="150" y="4940"/>
                </a:lnTo>
                <a:lnTo>
                  <a:pt x="294" y="5030"/>
                </a:lnTo>
                <a:lnTo>
                  <a:pt x="566" y="5190"/>
                </a:lnTo>
                <a:lnTo>
                  <a:pt x="820" y="5326"/>
                </a:lnTo>
                <a:lnTo>
                  <a:pt x="1056" y="5436"/>
                </a:lnTo>
                <a:lnTo>
                  <a:pt x="1278" y="5521"/>
                </a:lnTo>
                <a:lnTo>
                  <a:pt x="1487" y="5581"/>
                </a:lnTo>
                <a:lnTo>
                  <a:pt x="1684" y="5618"/>
                </a:lnTo>
                <a:lnTo>
                  <a:pt x="1874" y="5630"/>
                </a:lnTo>
                <a:lnTo>
                  <a:pt x="1946" y="5625"/>
                </a:lnTo>
                <a:lnTo>
                  <a:pt x="2049" y="5614"/>
                </a:lnTo>
                <a:lnTo>
                  <a:pt x="2180" y="5595"/>
                </a:lnTo>
                <a:lnTo>
                  <a:pt x="2334" y="5570"/>
                </a:lnTo>
                <a:lnTo>
                  <a:pt x="2509" y="5537"/>
                </a:lnTo>
                <a:lnTo>
                  <a:pt x="2701" y="5500"/>
                </a:lnTo>
                <a:lnTo>
                  <a:pt x="2907" y="5457"/>
                </a:lnTo>
                <a:lnTo>
                  <a:pt x="3125" y="5407"/>
                </a:lnTo>
                <a:lnTo>
                  <a:pt x="3578" y="5298"/>
                </a:lnTo>
                <a:lnTo>
                  <a:pt x="4036" y="5171"/>
                </a:lnTo>
                <a:lnTo>
                  <a:pt x="4258" y="5104"/>
                </a:lnTo>
                <a:lnTo>
                  <a:pt x="4472" y="5034"/>
                </a:lnTo>
                <a:lnTo>
                  <a:pt x="4673" y="4962"/>
                </a:lnTo>
                <a:lnTo>
                  <a:pt x="4859" y="4888"/>
                </a:lnTo>
                <a:lnTo>
                  <a:pt x="5078" y="4792"/>
                </a:lnTo>
                <a:lnTo>
                  <a:pt x="5303" y="4686"/>
                </a:lnTo>
                <a:lnTo>
                  <a:pt x="5526" y="4570"/>
                </a:lnTo>
                <a:lnTo>
                  <a:pt x="5743" y="4447"/>
                </a:lnTo>
                <a:lnTo>
                  <a:pt x="5950" y="4317"/>
                </a:lnTo>
                <a:lnTo>
                  <a:pt x="6140" y="4184"/>
                </a:lnTo>
                <a:lnTo>
                  <a:pt x="6309" y="4046"/>
                </a:lnTo>
                <a:lnTo>
                  <a:pt x="6450" y="3907"/>
                </a:lnTo>
                <a:lnTo>
                  <a:pt x="6506" y="3843"/>
                </a:lnTo>
                <a:lnTo>
                  <a:pt x="6567" y="3772"/>
                </a:lnTo>
                <a:lnTo>
                  <a:pt x="6703" y="3605"/>
                </a:lnTo>
                <a:lnTo>
                  <a:pt x="6851" y="3413"/>
                </a:lnTo>
                <a:lnTo>
                  <a:pt x="7010" y="3198"/>
                </a:lnTo>
                <a:lnTo>
                  <a:pt x="7173" y="2964"/>
                </a:lnTo>
                <a:lnTo>
                  <a:pt x="7337" y="2716"/>
                </a:lnTo>
                <a:lnTo>
                  <a:pt x="7498" y="2458"/>
                </a:lnTo>
                <a:lnTo>
                  <a:pt x="7653" y="2194"/>
                </a:lnTo>
                <a:lnTo>
                  <a:pt x="7796" y="1927"/>
                </a:lnTo>
                <a:lnTo>
                  <a:pt x="7924" y="1663"/>
                </a:lnTo>
                <a:lnTo>
                  <a:pt x="8031" y="1405"/>
                </a:lnTo>
                <a:lnTo>
                  <a:pt x="8115" y="1158"/>
                </a:lnTo>
                <a:lnTo>
                  <a:pt x="8146" y="1039"/>
                </a:lnTo>
                <a:lnTo>
                  <a:pt x="8171" y="925"/>
                </a:lnTo>
                <a:lnTo>
                  <a:pt x="8187" y="814"/>
                </a:lnTo>
                <a:lnTo>
                  <a:pt x="8194" y="710"/>
                </a:lnTo>
                <a:lnTo>
                  <a:pt x="8192" y="611"/>
                </a:lnTo>
                <a:lnTo>
                  <a:pt x="8181" y="519"/>
                </a:lnTo>
                <a:lnTo>
                  <a:pt x="8160" y="432"/>
                </a:lnTo>
                <a:lnTo>
                  <a:pt x="8128" y="354"/>
                </a:lnTo>
                <a:lnTo>
                  <a:pt x="8078" y="289"/>
                </a:lnTo>
                <a:lnTo>
                  <a:pt x="7995" y="224"/>
                </a:lnTo>
                <a:lnTo>
                  <a:pt x="7887" y="159"/>
                </a:lnTo>
                <a:lnTo>
                  <a:pt x="7760" y="100"/>
                </a:lnTo>
                <a:lnTo>
                  <a:pt x="7623" y="52"/>
                </a:lnTo>
                <a:lnTo>
                  <a:pt x="7480" y="17"/>
                </a:lnTo>
                <a:lnTo>
                  <a:pt x="7342" y="0"/>
                </a:lnTo>
                <a:lnTo>
                  <a:pt x="7213" y="5"/>
                </a:lnTo>
                <a:lnTo>
                  <a:pt x="6978" y="54"/>
                </a:lnTo>
                <a:lnTo>
                  <a:pt x="6740" y="136"/>
                </a:lnTo>
                <a:lnTo>
                  <a:pt x="6502" y="243"/>
                </a:lnTo>
                <a:lnTo>
                  <a:pt x="6265" y="375"/>
                </a:lnTo>
                <a:lnTo>
                  <a:pt x="6031" y="526"/>
                </a:lnTo>
                <a:lnTo>
                  <a:pt x="5801" y="690"/>
                </a:lnTo>
                <a:lnTo>
                  <a:pt x="5579" y="866"/>
                </a:lnTo>
                <a:lnTo>
                  <a:pt x="5365" y="1049"/>
                </a:lnTo>
                <a:lnTo>
                  <a:pt x="5161" y="1234"/>
                </a:lnTo>
                <a:lnTo>
                  <a:pt x="4971" y="1417"/>
                </a:lnTo>
                <a:lnTo>
                  <a:pt x="4795" y="1595"/>
                </a:lnTo>
                <a:lnTo>
                  <a:pt x="4636" y="1763"/>
                </a:lnTo>
                <a:lnTo>
                  <a:pt x="4495" y="1915"/>
                </a:lnTo>
                <a:lnTo>
                  <a:pt x="4376" y="2051"/>
                </a:lnTo>
                <a:lnTo>
                  <a:pt x="4323" y="2111"/>
                </a:lnTo>
                <a:lnTo>
                  <a:pt x="4278" y="2164"/>
                </a:lnTo>
                <a:lnTo>
                  <a:pt x="4239" y="2211"/>
                </a:lnTo>
                <a:lnTo>
                  <a:pt x="4205" y="2251"/>
                </a:lnTo>
                <a:lnTo>
                  <a:pt x="4081" y="2401"/>
                </a:lnTo>
                <a:lnTo>
                  <a:pt x="3963" y="2546"/>
                </a:lnTo>
                <a:lnTo>
                  <a:pt x="3748" y="2819"/>
                </a:lnTo>
                <a:lnTo>
                  <a:pt x="3554" y="3071"/>
                </a:lnTo>
                <a:lnTo>
                  <a:pt x="3373" y="3303"/>
                </a:lnTo>
                <a:lnTo>
                  <a:pt x="3200" y="3516"/>
                </a:lnTo>
                <a:lnTo>
                  <a:pt x="3030" y="3710"/>
                </a:lnTo>
                <a:lnTo>
                  <a:pt x="2853" y="3886"/>
                </a:lnTo>
                <a:lnTo>
                  <a:pt x="2666" y="4046"/>
                </a:lnTo>
                <a:lnTo>
                  <a:pt x="2460" y="4191"/>
                </a:lnTo>
                <a:lnTo>
                  <a:pt x="2232" y="4321"/>
                </a:lnTo>
                <a:lnTo>
                  <a:pt x="2106" y="4381"/>
                </a:lnTo>
                <a:lnTo>
                  <a:pt x="1973" y="4437"/>
                </a:lnTo>
                <a:lnTo>
                  <a:pt x="1830" y="4490"/>
                </a:lnTo>
                <a:lnTo>
                  <a:pt x="1677" y="4541"/>
                </a:lnTo>
                <a:lnTo>
                  <a:pt x="1513" y="4588"/>
                </a:lnTo>
                <a:lnTo>
                  <a:pt x="1338" y="4632"/>
                </a:lnTo>
                <a:lnTo>
                  <a:pt x="1151" y="4674"/>
                </a:lnTo>
                <a:lnTo>
                  <a:pt x="950" y="4712"/>
                </a:lnTo>
                <a:lnTo>
                  <a:pt x="735" y="4749"/>
                </a:lnTo>
                <a:lnTo>
                  <a:pt x="505" y="4783"/>
                </a:lnTo>
                <a:lnTo>
                  <a:pt x="260" y="4814"/>
                </a:lnTo>
                <a:lnTo>
                  <a:pt x="0" y="4845"/>
                </a:lnTo>
                <a:close/>
              </a:path>
            </a:pathLst>
          </a:custGeom>
          <a:solidFill>
            <a:srgbClr val="F246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7" name="Freeform 118">
            <a:extLst>
              <a:ext uri="{FF2B5EF4-FFF2-40B4-BE49-F238E27FC236}">
                <a16:creationId xmlns:a16="http://schemas.microsoft.com/office/drawing/2014/main" id="{664468E0-304C-4B49-BBE8-3B03A9B6AAB2}"/>
              </a:ext>
            </a:extLst>
          </p:cNvPr>
          <p:cNvSpPr>
            <a:spLocks/>
          </p:cNvSpPr>
          <p:nvPr/>
        </p:nvSpPr>
        <p:spPr bwMode="auto">
          <a:xfrm>
            <a:off x="9880947" y="2130896"/>
            <a:ext cx="1262063" cy="847725"/>
          </a:xfrm>
          <a:custGeom>
            <a:avLst/>
            <a:gdLst>
              <a:gd name="T0" fmla="*/ 0 w 7957"/>
              <a:gd name="T1" fmla="*/ 5 h 5337"/>
              <a:gd name="T2" fmla="*/ 0 w 7957"/>
              <a:gd name="T3" fmla="*/ 5 h 5337"/>
              <a:gd name="T4" fmla="*/ 1 w 7957"/>
              <a:gd name="T5" fmla="*/ 5 h 5337"/>
              <a:gd name="T6" fmla="*/ 1 w 7957"/>
              <a:gd name="T7" fmla="*/ 5 h 5337"/>
              <a:gd name="T8" fmla="*/ 2 w 7957"/>
              <a:gd name="T9" fmla="*/ 5 h 5337"/>
              <a:gd name="T10" fmla="*/ 2 w 7957"/>
              <a:gd name="T11" fmla="*/ 5 h 5337"/>
              <a:gd name="T12" fmla="*/ 2 w 7957"/>
              <a:gd name="T13" fmla="*/ 5 h 5337"/>
              <a:gd name="T14" fmla="*/ 2 w 7957"/>
              <a:gd name="T15" fmla="*/ 5 h 5337"/>
              <a:gd name="T16" fmla="*/ 3 w 7957"/>
              <a:gd name="T17" fmla="*/ 5 h 5337"/>
              <a:gd name="T18" fmla="*/ 3 w 7957"/>
              <a:gd name="T19" fmla="*/ 5 h 5337"/>
              <a:gd name="T20" fmla="*/ 4 w 7957"/>
              <a:gd name="T21" fmla="*/ 5 h 5337"/>
              <a:gd name="T22" fmla="*/ 5 w 7957"/>
              <a:gd name="T23" fmla="*/ 5 h 5337"/>
              <a:gd name="T24" fmla="*/ 5 w 7957"/>
              <a:gd name="T25" fmla="*/ 4 h 5337"/>
              <a:gd name="T26" fmla="*/ 6 w 7957"/>
              <a:gd name="T27" fmla="*/ 4 h 5337"/>
              <a:gd name="T28" fmla="*/ 6 w 7957"/>
              <a:gd name="T29" fmla="*/ 4 h 5337"/>
              <a:gd name="T30" fmla="*/ 6 w 7957"/>
              <a:gd name="T31" fmla="*/ 4 h 5337"/>
              <a:gd name="T32" fmla="*/ 6 w 7957"/>
              <a:gd name="T33" fmla="*/ 3 h 5337"/>
              <a:gd name="T34" fmla="*/ 7 w 7957"/>
              <a:gd name="T35" fmla="*/ 3 h 5337"/>
              <a:gd name="T36" fmla="*/ 7 w 7957"/>
              <a:gd name="T37" fmla="*/ 3 h 5337"/>
              <a:gd name="T38" fmla="*/ 7 w 7957"/>
              <a:gd name="T39" fmla="*/ 2 h 5337"/>
              <a:gd name="T40" fmla="*/ 8 w 7957"/>
              <a:gd name="T41" fmla="*/ 1 h 5337"/>
              <a:gd name="T42" fmla="*/ 8 w 7957"/>
              <a:gd name="T43" fmla="*/ 1 h 5337"/>
              <a:gd name="T44" fmla="*/ 8 w 7957"/>
              <a:gd name="T45" fmla="*/ 1 h 5337"/>
              <a:gd name="T46" fmla="*/ 8 w 7957"/>
              <a:gd name="T47" fmla="*/ 0 h 5337"/>
              <a:gd name="T48" fmla="*/ 8 w 7957"/>
              <a:gd name="T49" fmla="*/ 0 h 5337"/>
              <a:gd name="T50" fmla="*/ 8 w 7957"/>
              <a:gd name="T51" fmla="*/ 0 h 5337"/>
              <a:gd name="T52" fmla="*/ 7 w 7957"/>
              <a:gd name="T53" fmla="*/ 0 h 5337"/>
              <a:gd name="T54" fmla="*/ 7 w 7957"/>
              <a:gd name="T55" fmla="*/ 0 h 5337"/>
              <a:gd name="T56" fmla="*/ 7 w 7957"/>
              <a:gd name="T57" fmla="*/ 0 h 5337"/>
              <a:gd name="T58" fmla="*/ 6 w 7957"/>
              <a:gd name="T59" fmla="*/ 0 h 5337"/>
              <a:gd name="T60" fmla="*/ 6 w 7957"/>
              <a:gd name="T61" fmla="*/ 0 h 5337"/>
              <a:gd name="T62" fmla="*/ 6 w 7957"/>
              <a:gd name="T63" fmla="*/ 1 h 5337"/>
              <a:gd name="T64" fmla="*/ 5 w 7957"/>
              <a:gd name="T65" fmla="*/ 1 h 5337"/>
              <a:gd name="T66" fmla="*/ 5 w 7957"/>
              <a:gd name="T67" fmla="*/ 1 h 5337"/>
              <a:gd name="T68" fmla="*/ 5 w 7957"/>
              <a:gd name="T69" fmla="*/ 2 h 5337"/>
              <a:gd name="T70" fmla="*/ 4 w 7957"/>
              <a:gd name="T71" fmla="*/ 2 h 5337"/>
              <a:gd name="T72" fmla="*/ 4 w 7957"/>
              <a:gd name="T73" fmla="*/ 2 h 5337"/>
              <a:gd name="T74" fmla="*/ 4 w 7957"/>
              <a:gd name="T75" fmla="*/ 2 h 5337"/>
              <a:gd name="T76" fmla="*/ 4 w 7957"/>
              <a:gd name="T77" fmla="*/ 3 h 5337"/>
              <a:gd name="T78" fmla="*/ 3 w 7957"/>
              <a:gd name="T79" fmla="*/ 3 h 5337"/>
              <a:gd name="T80" fmla="*/ 3 w 7957"/>
              <a:gd name="T81" fmla="*/ 4 h 5337"/>
              <a:gd name="T82" fmla="*/ 3 w 7957"/>
              <a:gd name="T83" fmla="*/ 4 h 5337"/>
              <a:gd name="T84" fmla="*/ 2 w 7957"/>
              <a:gd name="T85" fmla="*/ 4 h 5337"/>
              <a:gd name="T86" fmla="*/ 2 w 7957"/>
              <a:gd name="T87" fmla="*/ 4 h 5337"/>
              <a:gd name="T88" fmla="*/ 2 w 7957"/>
              <a:gd name="T89" fmla="*/ 4 h 5337"/>
              <a:gd name="T90" fmla="*/ 1 w 7957"/>
              <a:gd name="T91" fmla="*/ 5 h 5337"/>
              <a:gd name="T92" fmla="*/ 1 w 7957"/>
              <a:gd name="T93" fmla="*/ 5 h 5337"/>
              <a:gd name="T94" fmla="*/ 0 w 7957"/>
              <a:gd name="T95" fmla="*/ 5 h 5337"/>
              <a:gd name="T96" fmla="*/ 0 w 7957"/>
              <a:gd name="T97" fmla="*/ 5 h 53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957" h="5337">
                <a:moveTo>
                  <a:pt x="0" y="4677"/>
                </a:moveTo>
                <a:lnTo>
                  <a:pt x="153" y="4762"/>
                </a:lnTo>
                <a:lnTo>
                  <a:pt x="300" y="4839"/>
                </a:lnTo>
                <a:lnTo>
                  <a:pt x="442" y="4912"/>
                </a:lnTo>
                <a:lnTo>
                  <a:pt x="577" y="4978"/>
                </a:lnTo>
                <a:lnTo>
                  <a:pt x="833" y="5091"/>
                </a:lnTo>
                <a:lnTo>
                  <a:pt x="1069" y="5183"/>
                </a:lnTo>
                <a:lnTo>
                  <a:pt x="1288" y="5251"/>
                </a:lnTo>
                <a:lnTo>
                  <a:pt x="1495" y="5300"/>
                </a:lnTo>
                <a:lnTo>
                  <a:pt x="1692" y="5329"/>
                </a:lnTo>
                <a:lnTo>
                  <a:pt x="1881" y="5337"/>
                </a:lnTo>
                <a:lnTo>
                  <a:pt x="1952" y="5333"/>
                </a:lnTo>
                <a:lnTo>
                  <a:pt x="2053" y="5321"/>
                </a:lnTo>
                <a:lnTo>
                  <a:pt x="2178" y="5301"/>
                </a:lnTo>
                <a:lnTo>
                  <a:pt x="2327" y="5274"/>
                </a:lnTo>
                <a:lnTo>
                  <a:pt x="2493" y="5241"/>
                </a:lnTo>
                <a:lnTo>
                  <a:pt x="2677" y="5201"/>
                </a:lnTo>
                <a:lnTo>
                  <a:pt x="2873" y="5156"/>
                </a:lnTo>
                <a:lnTo>
                  <a:pt x="3080" y="5105"/>
                </a:lnTo>
                <a:lnTo>
                  <a:pt x="3512" y="4990"/>
                </a:lnTo>
                <a:lnTo>
                  <a:pt x="3946" y="4862"/>
                </a:lnTo>
                <a:lnTo>
                  <a:pt x="4360" y="4722"/>
                </a:lnTo>
                <a:lnTo>
                  <a:pt x="4551" y="4649"/>
                </a:lnTo>
                <a:lnTo>
                  <a:pt x="4727" y="4575"/>
                </a:lnTo>
                <a:lnTo>
                  <a:pt x="4937" y="4478"/>
                </a:lnTo>
                <a:lnTo>
                  <a:pt x="5148" y="4373"/>
                </a:lnTo>
                <a:lnTo>
                  <a:pt x="5360" y="4258"/>
                </a:lnTo>
                <a:lnTo>
                  <a:pt x="5565" y="4137"/>
                </a:lnTo>
                <a:lnTo>
                  <a:pt x="5760" y="4009"/>
                </a:lnTo>
                <a:lnTo>
                  <a:pt x="5941" y="3876"/>
                </a:lnTo>
                <a:lnTo>
                  <a:pt x="6103" y="3740"/>
                </a:lnTo>
                <a:lnTo>
                  <a:pt x="6242" y="3601"/>
                </a:lnTo>
                <a:lnTo>
                  <a:pt x="6334" y="3492"/>
                </a:lnTo>
                <a:lnTo>
                  <a:pt x="6440" y="3361"/>
                </a:lnTo>
                <a:lnTo>
                  <a:pt x="6558" y="3211"/>
                </a:lnTo>
                <a:lnTo>
                  <a:pt x="6687" y="3044"/>
                </a:lnTo>
                <a:lnTo>
                  <a:pt x="6821" y="2864"/>
                </a:lnTo>
                <a:lnTo>
                  <a:pt x="6960" y="2673"/>
                </a:lnTo>
                <a:lnTo>
                  <a:pt x="7238" y="2263"/>
                </a:lnTo>
                <a:lnTo>
                  <a:pt x="7499" y="1837"/>
                </a:lnTo>
                <a:lnTo>
                  <a:pt x="7616" y="1624"/>
                </a:lnTo>
                <a:lnTo>
                  <a:pt x="7720" y="1415"/>
                </a:lnTo>
                <a:lnTo>
                  <a:pt x="7809" y="1211"/>
                </a:lnTo>
                <a:lnTo>
                  <a:pt x="7880" y="1015"/>
                </a:lnTo>
                <a:lnTo>
                  <a:pt x="7930" y="830"/>
                </a:lnTo>
                <a:lnTo>
                  <a:pt x="7957" y="659"/>
                </a:lnTo>
                <a:lnTo>
                  <a:pt x="7949" y="540"/>
                </a:lnTo>
                <a:lnTo>
                  <a:pt x="7926" y="435"/>
                </a:lnTo>
                <a:lnTo>
                  <a:pt x="7889" y="344"/>
                </a:lnTo>
                <a:lnTo>
                  <a:pt x="7840" y="265"/>
                </a:lnTo>
                <a:lnTo>
                  <a:pt x="7787" y="215"/>
                </a:lnTo>
                <a:lnTo>
                  <a:pt x="7708" y="162"/>
                </a:lnTo>
                <a:lnTo>
                  <a:pt x="7606" y="113"/>
                </a:lnTo>
                <a:lnTo>
                  <a:pt x="7490" y="68"/>
                </a:lnTo>
                <a:lnTo>
                  <a:pt x="7363" y="32"/>
                </a:lnTo>
                <a:lnTo>
                  <a:pt x="7234" y="9"/>
                </a:lnTo>
                <a:lnTo>
                  <a:pt x="7108" y="0"/>
                </a:lnTo>
                <a:lnTo>
                  <a:pt x="6990" y="11"/>
                </a:lnTo>
                <a:lnTo>
                  <a:pt x="6774" y="65"/>
                </a:lnTo>
                <a:lnTo>
                  <a:pt x="6557" y="147"/>
                </a:lnTo>
                <a:lnTo>
                  <a:pt x="6340" y="254"/>
                </a:lnTo>
                <a:lnTo>
                  <a:pt x="6123" y="379"/>
                </a:lnTo>
                <a:lnTo>
                  <a:pt x="5911" y="523"/>
                </a:lnTo>
                <a:lnTo>
                  <a:pt x="5702" y="679"/>
                </a:lnTo>
                <a:lnTo>
                  <a:pt x="5500" y="843"/>
                </a:lnTo>
                <a:lnTo>
                  <a:pt x="5306" y="1014"/>
                </a:lnTo>
                <a:lnTo>
                  <a:pt x="5121" y="1187"/>
                </a:lnTo>
                <a:lnTo>
                  <a:pt x="4950" y="1358"/>
                </a:lnTo>
                <a:lnTo>
                  <a:pt x="4790" y="1523"/>
                </a:lnTo>
                <a:lnTo>
                  <a:pt x="4645" y="1679"/>
                </a:lnTo>
                <a:lnTo>
                  <a:pt x="4516" y="1822"/>
                </a:lnTo>
                <a:lnTo>
                  <a:pt x="4405" y="1949"/>
                </a:lnTo>
                <a:lnTo>
                  <a:pt x="4314" y="2054"/>
                </a:lnTo>
                <a:lnTo>
                  <a:pt x="4277" y="2099"/>
                </a:lnTo>
                <a:lnTo>
                  <a:pt x="4245" y="2137"/>
                </a:lnTo>
                <a:lnTo>
                  <a:pt x="4121" y="2287"/>
                </a:lnTo>
                <a:lnTo>
                  <a:pt x="4003" y="2432"/>
                </a:lnTo>
                <a:lnTo>
                  <a:pt x="3786" y="2705"/>
                </a:lnTo>
                <a:lnTo>
                  <a:pt x="3589" y="2956"/>
                </a:lnTo>
                <a:lnTo>
                  <a:pt x="3406" y="3187"/>
                </a:lnTo>
                <a:lnTo>
                  <a:pt x="3230" y="3398"/>
                </a:lnTo>
                <a:lnTo>
                  <a:pt x="3055" y="3589"/>
                </a:lnTo>
                <a:lnTo>
                  <a:pt x="2875" y="3764"/>
                </a:lnTo>
                <a:lnTo>
                  <a:pt x="2684" y="3921"/>
                </a:lnTo>
                <a:lnTo>
                  <a:pt x="2475" y="4061"/>
                </a:lnTo>
                <a:lnTo>
                  <a:pt x="2243" y="4187"/>
                </a:lnTo>
                <a:lnTo>
                  <a:pt x="2115" y="4245"/>
                </a:lnTo>
                <a:lnTo>
                  <a:pt x="1980" y="4299"/>
                </a:lnTo>
                <a:lnTo>
                  <a:pt x="1835" y="4350"/>
                </a:lnTo>
                <a:lnTo>
                  <a:pt x="1681" y="4398"/>
                </a:lnTo>
                <a:lnTo>
                  <a:pt x="1516" y="4442"/>
                </a:lnTo>
                <a:lnTo>
                  <a:pt x="1340" y="4483"/>
                </a:lnTo>
                <a:lnTo>
                  <a:pt x="1151" y="4522"/>
                </a:lnTo>
                <a:lnTo>
                  <a:pt x="950" y="4559"/>
                </a:lnTo>
                <a:lnTo>
                  <a:pt x="735" y="4592"/>
                </a:lnTo>
                <a:lnTo>
                  <a:pt x="506" y="4622"/>
                </a:lnTo>
                <a:lnTo>
                  <a:pt x="261" y="4651"/>
                </a:lnTo>
                <a:lnTo>
                  <a:pt x="0" y="4677"/>
                </a:lnTo>
                <a:close/>
              </a:path>
            </a:pathLst>
          </a:custGeom>
          <a:solidFill>
            <a:srgbClr val="F557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8" name="Freeform 119">
            <a:extLst>
              <a:ext uri="{FF2B5EF4-FFF2-40B4-BE49-F238E27FC236}">
                <a16:creationId xmlns:a16="http://schemas.microsoft.com/office/drawing/2014/main" id="{727954FD-75CB-7E47-83ED-D268E075AB6C}"/>
              </a:ext>
            </a:extLst>
          </p:cNvPr>
          <p:cNvSpPr>
            <a:spLocks/>
          </p:cNvSpPr>
          <p:nvPr/>
        </p:nvSpPr>
        <p:spPr bwMode="auto">
          <a:xfrm>
            <a:off x="9895235" y="2161059"/>
            <a:ext cx="1225550" cy="801688"/>
          </a:xfrm>
          <a:custGeom>
            <a:avLst/>
            <a:gdLst>
              <a:gd name="T0" fmla="*/ 0 w 7726"/>
              <a:gd name="T1" fmla="*/ 5 h 5047"/>
              <a:gd name="T2" fmla="*/ 0 w 7726"/>
              <a:gd name="T3" fmla="*/ 5 h 5047"/>
              <a:gd name="T4" fmla="*/ 1 w 7726"/>
              <a:gd name="T5" fmla="*/ 5 h 5047"/>
              <a:gd name="T6" fmla="*/ 1 w 7726"/>
              <a:gd name="T7" fmla="*/ 5 h 5047"/>
              <a:gd name="T8" fmla="*/ 2 w 7726"/>
              <a:gd name="T9" fmla="*/ 5 h 5047"/>
              <a:gd name="T10" fmla="*/ 2 w 7726"/>
              <a:gd name="T11" fmla="*/ 5 h 5047"/>
              <a:gd name="T12" fmla="*/ 2 w 7726"/>
              <a:gd name="T13" fmla="*/ 5 h 5047"/>
              <a:gd name="T14" fmla="*/ 2 w 7726"/>
              <a:gd name="T15" fmla="*/ 5 h 5047"/>
              <a:gd name="T16" fmla="*/ 3 w 7726"/>
              <a:gd name="T17" fmla="*/ 5 h 5047"/>
              <a:gd name="T18" fmla="*/ 3 w 7726"/>
              <a:gd name="T19" fmla="*/ 5 h 5047"/>
              <a:gd name="T20" fmla="*/ 4 w 7726"/>
              <a:gd name="T21" fmla="*/ 4 h 5047"/>
              <a:gd name="T22" fmla="*/ 5 w 7726"/>
              <a:gd name="T23" fmla="*/ 4 h 5047"/>
              <a:gd name="T24" fmla="*/ 5 w 7726"/>
              <a:gd name="T25" fmla="*/ 4 h 5047"/>
              <a:gd name="T26" fmla="*/ 5 w 7726"/>
              <a:gd name="T27" fmla="*/ 4 h 5047"/>
              <a:gd name="T28" fmla="*/ 6 w 7726"/>
              <a:gd name="T29" fmla="*/ 4 h 5047"/>
              <a:gd name="T30" fmla="*/ 6 w 7726"/>
              <a:gd name="T31" fmla="*/ 3 h 5047"/>
              <a:gd name="T32" fmla="*/ 6 w 7726"/>
              <a:gd name="T33" fmla="*/ 3 h 5047"/>
              <a:gd name="T34" fmla="*/ 6 w 7726"/>
              <a:gd name="T35" fmla="*/ 3 h 5047"/>
              <a:gd name="T36" fmla="*/ 7 w 7726"/>
              <a:gd name="T37" fmla="*/ 2 h 5047"/>
              <a:gd name="T38" fmla="*/ 7 w 7726"/>
              <a:gd name="T39" fmla="*/ 2 h 5047"/>
              <a:gd name="T40" fmla="*/ 7 w 7726"/>
              <a:gd name="T41" fmla="*/ 1 h 5047"/>
              <a:gd name="T42" fmla="*/ 8 w 7726"/>
              <a:gd name="T43" fmla="*/ 1 h 5047"/>
              <a:gd name="T44" fmla="*/ 8 w 7726"/>
              <a:gd name="T45" fmla="*/ 1 h 5047"/>
              <a:gd name="T46" fmla="*/ 8 w 7726"/>
              <a:gd name="T47" fmla="*/ 0 h 5047"/>
              <a:gd name="T48" fmla="*/ 7 w 7726"/>
              <a:gd name="T49" fmla="*/ 0 h 5047"/>
              <a:gd name="T50" fmla="*/ 7 w 7726"/>
              <a:gd name="T51" fmla="*/ 0 h 5047"/>
              <a:gd name="T52" fmla="*/ 7 w 7726"/>
              <a:gd name="T53" fmla="*/ 0 h 5047"/>
              <a:gd name="T54" fmla="*/ 7 w 7726"/>
              <a:gd name="T55" fmla="*/ 0 h 5047"/>
              <a:gd name="T56" fmla="*/ 7 w 7726"/>
              <a:gd name="T57" fmla="*/ 0 h 5047"/>
              <a:gd name="T58" fmla="*/ 6 w 7726"/>
              <a:gd name="T59" fmla="*/ 0 h 5047"/>
              <a:gd name="T60" fmla="*/ 6 w 7726"/>
              <a:gd name="T61" fmla="*/ 0 h 5047"/>
              <a:gd name="T62" fmla="*/ 6 w 7726"/>
              <a:gd name="T63" fmla="*/ 1 h 5047"/>
              <a:gd name="T64" fmla="*/ 5 w 7726"/>
              <a:gd name="T65" fmla="*/ 1 h 5047"/>
              <a:gd name="T66" fmla="*/ 5 w 7726"/>
              <a:gd name="T67" fmla="*/ 1 h 5047"/>
              <a:gd name="T68" fmla="*/ 5 w 7726"/>
              <a:gd name="T69" fmla="*/ 2 h 5047"/>
              <a:gd name="T70" fmla="*/ 4 w 7726"/>
              <a:gd name="T71" fmla="*/ 2 h 5047"/>
              <a:gd name="T72" fmla="*/ 4 w 7726"/>
              <a:gd name="T73" fmla="*/ 2 h 5047"/>
              <a:gd name="T74" fmla="*/ 4 w 7726"/>
              <a:gd name="T75" fmla="*/ 2 h 5047"/>
              <a:gd name="T76" fmla="*/ 4 w 7726"/>
              <a:gd name="T77" fmla="*/ 3 h 5047"/>
              <a:gd name="T78" fmla="*/ 3 w 7726"/>
              <a:gd name="T79" fmla="*/ 3 h 5047"/>
              <a:gd name="T80" fmla="*/ 3 w 7726"/>
              <a:gd name="T81" fmla="*/ 4 h 5047"/>
              <a:gd name="T82" fmla="*/ 2 w 7726"/>
              <a:gd name="T83" fmla="*/ 4 h 5047"/>
              <a:gd name="T84" fmla="*/ 2 w 7726"/>
              <a:gd name="T85" fmla="*/ 4 h 5047"/>
              <a:gd name="T86" fmla="*/ 2 w 7726"/>
              <a:gd name="T87" fmla="*/ 4 h 5047"/>
              <a:gd name="T88" fmla="*/ 1 w 7726"/>
              <a:gd name="T89" fmla="*/ 4 h 5047"/>
              <a:gd name="T90" fmla="*/ 1 w 7726"/>
              <a:gd name="T91" fmla="*/ 4 h 5047"/>
              <a:gd name="T92" fmla="*/ 1 w 7726"/>
              <a:gd name="T93" fmla="*/ 4 h 5047"/>
              <a:gd name="T94" fmla="*/ 0 w 7726"/>
              <a:gd name="T95" fmla="*/ 5 h 50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726" h="5047">
                <a:moveTo>
                  <a:pt x="0" y="4510"/>
                </a:moveTo>
                <a:lnTo>
                  <a:pt x="158" y="4582"/>
                </a:lnTo>
                <a:lnTo>
                  <a:pt x="309" y="4649"/>
                </a:lnTo>
                <a:lnTo>
                  <a:pt x="453" y="4710"/>
                </a:lnTo>
                <a:lnTo>
                  <a:pt x="589" y="4765"/>
                </a:lnTo>
                <a:lnTo>
                  <a:pt x="846" y="4858"/>
                </a:lnTo>
                <a:lnTo>
                  <a:pt x="1082" y="4930"/>
                </a:lnTo>
                <a:lnTo>
                  <a:pt x="1301" y="4984"/>
                </a:lnTo>
                <a:lnTo>
                  <a:pt x="1506" y="5020"/>
                </a:lnTo>
                <a:lnTo>
                  <a:pt x="1701" y="5041"/>
                </a:lnTo>
                <a:lnTo>
                  <a:pt x="1889" y="5047"/>
                </a:lnTo>
                <a:lnTo>
                  <a:pt x="1960" y="5043"/>
                </a:lnTo>
                <a:lnTo>
                  <a:pt x="2057" y="5030"/>
                </a:lnTo>
                <a:lnTo>
                  <a:pt x="2177" y="5010"/>
                </a:lnTo>
                <a:lnTo>
                  <a:pt x="2319" y="4981"/>
                </a:lnTo>
                <a:lnTo>
                  <a:pt x="2479" y="4945"/>
                </a:lnTo>
                <a:lnTo>
                  <a:pt x="2654" y="4904"/>
                </a:lnTo>
                <a:lnTo>
                  <a:pt x="2841" y="4857"/>
                </a:lnTo>
                <a:lnTo>
                  <a:pt x="3038" y="4804"/>
                </a:lnTo>
                <a:lnTo>
                  <a:pt x="3446" y="4685"/>
                </a:lnTo>
                <a:lnTo>
                  <a:pt x="3858" y="4553"/>
                </a:lnTo>
                <a:lnTo>
                  <a:pt x="4250" y="4410"/>
                </a:lnTo>
                <a:lnTo>
                  <a:pt x="4430" y="4337"/>
                </a:lnTo>
                <a:lnTo>
                  <a:pt x="4598" y="4263"/>
                </a:lnTo>
                <a:lnTo>
                  <a:pt x="4796" y="4166"/>
                </a:lnTo>
                <a:lnTo>
                  <a:pt x="4996" y="4061"/>
                </a:lnTo>
                <a:lnTo>
                  <a:pt x="5195" y="3947"/>
                </a:lnTo>
                <a:lnTo>
                  <a:pt x="5387" y="3827"/>
                </a:lnTo>
                <a:lnTo>
                  <a:pt x="5571" y="3701"/>
                </a:lnTo>
                <a:lnTo>
                  <a:pt x="5743" y="3570"/>
                </a:lnTo>
                <a:lnTo>
                  <a:pt x="5899" y="3435"/>
                </a:lnTo>
                <a:lnTo>
                  <a:pt x="6036" y="3296"/>
                </a:lnTo>
                <a:lnTo>
                  <a:pt x="6119" y="3191"/>
                </a:lnTo>
                <a:lnTo>
                  <a:pt x="6220" y="3064"/>
                </a:lnTo>
                <a:lnTo>
                  <a:pt x="6334" y="2921"/>
                </a:lnTo>
                <a:lnTo>
                  <a:pt x="6459" y="2761"/>
                </a:lnTo>
                <a:lnTo>
                  <a:pt x="6592" y="2590"/>
                </a:lnTo>
                <a:lnTo>
                  <a:pt x="6729" y="2407"/>
                </a:lnTo>
                <a:lnTo>
                  <a:pt x="7007" y="2018"/>
                </a:lnTo>
                <a:lnTo>
                  <a:pt x="7269" y="1617"/>
                </a:lnTo>
                <a:lnTo>
                  <a:pt x="7387" y="1418"/>
                </a:lnTo>
                <a:lnTo>
                  <a:pt x="7492" y="1222"/>
                </a:lnTo>
                <a:lnTo>
                  <a:pt x="7581" y="1033"/>
                </a:lnTo>
                <a:lnTo>
                  <a:pt x="7652" y="853"/>
                </a:lnTo>
                <a:lnTo>
                  <a:pt x="7702" y="684"/>
                </a:lnTo>
                <a:lnTo>
                  <a:pt x="7726" y="528"/>
                </a:lnTo>
                <a:lnTo>
                  <a:pt x="7704" y="413"/>
                </a:lnTo>
                <a:lnTo>
                  <a:pt x="7666" y="318"/>
                </a:lnTo>
                <a:lnTo>
                  <a:pt x="7616" y="240"/>
                </a:lnTo>
                <a:lnTo>
                  <a:pt x="7554" y="179"/>
                </a:lnTo>
                <a:lnTo>
                  <a:pt x="7499" y="141"/>
                </a:lnTo>
                <a:lnTo>
                  <a:pt x="7420" y="102"/>
                </a:lnTo>
                <a:lnTo>
                  <a:pt x="7326" y="66"/>
                </a:lnTo>
                <a:lnTo>
                  <a:pt x="7220" y="35"/>
                </a:lnTo>
                <a:lnTo>
                  <a:pt x="7106" y="13"/>
                </a:lnTo>
                <a:lnTo>
                  <a:pt x="6989" y="0"/>
                </a:lnTo>
                <a:lnTo>
                  <a:pt x="6875" y="1"/>
                </a:lnTo>
                <a:lnTo>
                  <a:pt x="6768" y="17"/>
                </a:lnTo>
                <a:lnTo>
                  <a:pt x="6572" y="76"/>
                </a:lnTo>
                <a:lnTo>
                  <a:pt x="6375" y="160"/>
                </a:lnTo>
                <a:lnTo>
                  <a:pt x="6178" y="264"/>
                </a:lnTo>
                <a:lnTo>
                  <a:pt x="5983" y="385"/>
                </a:lnTo>
                <a:lnTo>
                  <a:pt x="5792" y="521"/>
                </a:lnTo>
                <a:lnTo>
                  <a:pt x="5604" y="668"/>
                </a:lnTo>
                <a:lnTo>
                  <a:pt x="5422" y="822"/>
                </a:lnTo>
                <a:lnTo>
                  <a:pt x="5248" y="981"/>
                </a:lnTo>
                <a:lnTo>
                  <a:pt x="5083" y="1141"/>
                </a:lnTo>
                <a:lnTo>
                  <a:pt x="4928" y="1298"/>
                </a:lnTo>
                <a:lnTo>
                  <a:pt x="4784" y="1452"/>
                </a:lnTo>
                <a:lnTo>
                  <a:pt x="4653" y="1596"/>
                </a:lnTo>
                <a:lnTo>
                  <a:pt x="4536" y="1729"/>
                </a:lnTo>
                <a:lnTo>
                  <a:pt x="4436" y="1846"/>
                </a:lnTo>
                <a:lnTo>
                  <a:pt x="4351" y="1946"/>
                </a:lnTo>
                <a:lnTo>
                  <a:pt x="4285" y="2025"/>
                </a:lnTo>
                <a:lnTo>
                  <a:pt x="4161" y="2175"/>
                </a:lnTo>
                <a:lnTo>
                  <a:pt x="4043" y="2320"/>
                </a:lnTo>
                <a:lnTo>
                  <a:pt x="3825" y="2592"/>
                </a:lnTo>
                <a:lnTo>
                  <a:pt x="3626" y="2842"/>
                </a:lnTo>
                <a:lnTo>
                  <a:pt x="3439" y="3071"/>
                </a:lnTo>
                <a:lnTo>
                  <a:pt x="3260" y="3280"/>
                </a:lnTo>
                <a:lnTo>
                  <a:pt x="3082" y="3470"/>
                </a:lnTo>
                <a:lnTo>
                  <a:pt x="2898" y="3641"/>
                </a:lnTo>
                <a:lnTo>
                  <a:pt x="2703" y="3795"/>
                </a:lnTo>
                <a:lnTo>
                  <a:pt x="2490" y="3932"/>
                </a:lnTo>
                <a:lnTo>
                  <a:pt x="2254" y="4055"/>
                </a:lnTo>
                <a:lnTo>
                  <a:pt x="2125" y="4109"/>
                </a:lnTo>
                <a:lnTo>
                  <a:pt x="1987" y="4162"/>
                </a:lnTo>
                <a:lnTo>
                  <a:pt x="1841" y="4210"/>
                </a:lnTo>
                <a:lnTo>
                  <a:pt x="1686" y="4256"/>
                </a:lnTo>
                <a:lnTo>
                  <a:pt x="1519" y="4297"/>
                </a:lnTo>
                <a:lnTo>
                  <a:pt x="1342" y="4336"/>
                </a:lnTo>
                <a:lnTo>
                  <a:pt x="1153" y="4372"/>
                </a:lnTo>
                <a:lnTo>
                  <a:pt x="951" y="4405"/>
                </a:lnTo>
                <a:lnTo>
                  <a:pt x="735" y="4435"/>
                </a:lnTo>
                <a:lnTo>
                  <a:pt x="506" y="4462"/>
                </a:lnTo>
                <a:lnTo>
                  <a:pt x="261" y="4488"/>
                </a:lnTo>
                <a:lnTo>
                  <a:pt x="0" y="4510"/>
                </a:lnTo>
                <a:close/>
              </a:path>
            </a:pathLst>
          </a:custGeom>
          <a:solidFill>
            <a:srgbClr val="F768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9" name="Freeform 120">
            <a:extLst>
              <a:ext uri="{FF2B5EF4-FFF2-40B4-BE49-F238E27FC236}">
                <a16:creationId xmlns:a16="http://schemas.microsoft.com/office/drawing/2014/main" id="{44BD27EB-89B8-F745-B29A-B0EE0A190BAA}"/>
              </a:ext>
            </a:extLst>
          </p:cNvPr>
          <p:cNvSpPr>
            <a:spLocks/>
          </p:cNvSpPr>
          <p:nvPr/>
        </p:nvSpPr>
        <p:spPr bwMode="auto">
          <a:xfrm>
            <a:off x="9909522" y="2189634"/>
            <a:ext cx="1189038" cy="755650"/>
          </a:xfrm>
          <a:custGeom>
            <a:avLst/>
            <a:gdLst>
              <a:gd name="T0" fmla="*/ 0 w 7494"/>
              <a:gd name="T1" fmla="*/ 4 h 4765"/>
              <a:gd name="T2" fmla="*/ 0 w 7494"/>
              <a:gd name="T3" fmla="*/ 4 h 4765"/>
              <a:gd name="T4" fmla="*/ 1 w 7494"/>
              <a:gd name="T5" fmla="*/ 5 h 4765"/>
              <a:gd name="T6" fmla="*/ 1 w 7494"/>
              <a:gd name="T7" fmla="*/ 5 h 4765"/>
              <a:gd name="T8" fmla="*/ 2 w 7494"/>
              <a:gd name="T9" fmla="*/ 5 h 4765"/>
              <a:gd name="T10" fmla="*/ 2 w 7494"/>
              <a:gd name="T11" fmla="*/ 5 h 4765"/>
              <a:gd name="T12" fmla="*/ 2 w 7494"/>
              <a:gd name="T13" fmla="*/ 5 h 4765"/>
              <a:gd name="T14" fmla="*/ 2 w 7494"/>
              <a:gd name="T15" fmla="*/ 5 h 4765"/>
              <a:gd name="T16" fmla="*/ 3 w 7494"/>
              <a:gd name="T17" fmla="*/ 5 h 4765"/>
              <a:gd name="T18" fmla="*/ 3 w 7494"/>
              <a:gd name="T19" fmla="*/ 4 h 4765"/>
              <a:gd name="T20" fmla="*/ 4 w 7494"/>
              <a:gd name="T21" fmla="*/ 4 h 4765"/>
              <a:gd name="T22" fmla="*/ 4 w 7494"/>
              <a:gd name="T23" fmla="*/ 4 h 4765"/>
              <a:gd name="T24" fmla="*/ 5 w 7494"/>
              <a:gd name="T25" fmla="*/ 4 h 4765"/>
              <a:gd name="T26" fmla="*/ 5 w 7494"/>
              <a:gd name="T27" fmla="*/ 3 h 4765"/>
              <a:gd name="T28" fmla="*/ 6 w 7494"/>
              <a:gd name="T29" fmla="*/ 3 h 4765"/>
              <a:gd name="T30" fmla="*/ 6 w 7494"/>
              <a:gd name="T31" fmla="*/ 3 h 4765"/>
              <a:gd name="T32" fmla="*/ 6 w 7494"/>
              <a:gd name="T33" fmla="*/ 3 h 4765"/>
              <a:gd name="T34" fmla="*/ 6 w 7494"/>
              <a:gd name="T35" fmla="*/ 2 h 4765"/>
              <a:gd name="T36" fmla="*/ 7 w 7494"/>
              <a:gd name="T37" fmla="*/ 2 h 4765"/>
              <a:gd name="T38" fmla="*/ 7 w 7494"/>
              <a:gd name="T39" fmla="*/ 1 h 4765"/>
              <a:gd name="T40" fmla="*/ 7 w 7494"/>
              <a:gd name="T41" fmla="*/ 1 h 4765"/>
              <a:gd name="T42" fmla="*/ 7 w 7494"/>
              <a:gd name="T43" fmla="*/ 0 h 4765"/>
              <a:gd name="T44" fmla="*/ 7 w 7494"/>
              <a:gd name="T45" fmla="*/ 0 h 4765"/>
              <a:gd name="T46" fmla="*/ 7 w 7494"/>
              <a:gd name="T47" fmla="*/ 0 h 4765"/>
              <a:gd name="T48" fmla="*/ 7 w 7494"/>
              <a:gd name="T49" fmla="*/ 0 h 4765"/>
              <a:gd name="T50" fmla="*/ 7 w 7494"/>
              <a:gd name="T51" fmla="*/ 0 h 4765"/>
              <a:gd name="T52" fmla="*/ 7 w 7494"/>
              <a:gd name="T53" fmla="*/ 0 h 4765"/>
              <a:gd name="T54" fmla="*/ 7 w 7494"/>
              <a:gd name="T55" fmla="*/ 0 h 4765"/>
              <a:gd name="T56" fmla="*/ 6 w 7494"/>
              <a:gd name="T57" fmla="*/ 0 h 4765"/>
              <a:gd name="T58" fmla="*/ 6 w 7494"/>
              <a:gd name="T59" fmla="*/ 0 h 4765"/>
              <a:gd name="T60" fmla="*/ 6 w 7494"/>
              <a:gd name="T61" fmla="*/ 0 h 4765"/>
              <a:gd name="T62" fmla="*/ 5 w 7494"/>
              <a:gd name="T63" fmla="*/ 1 h 4765"/>
              <a:gd name="T64" fmla="*/ 5 w 7494"/>
              <a:gd name="T65" fmla="*/ 1 h 4765"/>
              <a:gd name="T66" fmla="*/ 5 w 7494"/>
              <a:gd name="T67" fmla="*/ 1 h 4765"/>
              <a:gd name="T68" fmla="*/ 4 w 7494"/>
              <a:gd name="T69" fmla="*/ 2 h 4765"/>
              <a:gd name="T70" fmla="*/ 4 w 7494"/>
              <a:gd name="T71" fmla="*/ 2 h 4765"/>
              <a:gd name="T72" fmla="*/ 4 w 7494"/>
              <a:gd name="T73" fmla="*/ 2 h 4765"/>
              <a:gd name="T74" fmla="*/ 4 w 7494"/>
              <a:gd name="T75" fmla="*/ 3 h 4765"/>
              <a:gd name="T76" fmla="*/ 3 w 7494"/>
              <a:gd name="T77" fmla="*/ 3 h 4765"/>
              <a:gd name="T78" fmla="*/ 3 w 7494"/>
              <a:gd name="T79" fmla="*/ 3 h 4765"/>
              <a:gd name="T80" fmla="*/ 2 w 7494"/>
              <a:gd name="T81" fmla="*/ 4 h 4765"/>
              <a:gd name="T82" fmla="*/ 2 w 7494"/>
              <a:gd name="T83" fmla="*/ 4 h 4765"/>
              <a:gd name="T84" fmla="*/ 2 w 7494"/>
              <a:gd name="T85" fmla="*/ 4 h 4765"/>
              <a:gd name="T86" fmla="*/ 1 w 7494"/>
              <a:gd name="T87" fmla="*/ 4 h 4765"/>
              <a:gd name="T88" fmla="*/ 1 w 7494"/>
              <a:gd name="T89" fmla="*/ 4 h 4765"/>
              <a:gd name="T90" fmla="*/ 1 w 7494"/>
              <a:gd name="T91" fmla="*/ 4 h 4765"/>
              <a:gd name="T92" fmla="*/ 0 w 7494"/>
              <a:gd name="T93" fmla="*/ 4 h 47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494" h="4765">
                <a:moveTo>
                  <a:pt x="0" y="4350"/>
                </a:moveTo>
                <a:lnTo>
                  <a:pt x="162" y="4411"/>
                </a:lnTo>
                <a:lnTo>
                  <a:pt x="316" y="4467"/>
                </a:lnTo>
                <a:lnTo>
                  <a:pt x="462" y="4516"/>
                </a:lnTo>
                <a:lnTo>
                  <a:pt x="600" y="4560"/>
                </a:lnTo>
                <a:lnTo>
                  <a:pt x="859" y="4632"/>
                </a:lnTo>
                <a:lnTo>
                  <a:pt x="1094" y="4686"/>
                </a:lnTo>
                <a:lnTo>
                  <a:pt x="1312" y="4724"/>
                </a:lnTo>
                <a:lnTo>
                  <a:pt x="1515" y="4749"/>
                </a:lnTo>
                <a:lnTo>
                  <a:pt x="1709" y="4762"/>
                </a:lnTo>
                <a:lnTo>
                  <a:pt x="1895" y="4765"/>
                </a:lnTo>
                <a:lnTo>
                  <a:pt x="1965" y="4761"/>
                </a:lnTo>
                <a:lnTo>
                  <a:pt x="2060" y="4747"/>
                </a:lnTo>
                <a:lnTo>
                  <a:pt x="2176" y="4725"/>
                </a:lnTo>
                <a:lnTo>
                  <a:pt x="2312" y="4695"/>
                </a:lnTo>
                <a:lnTo>
                  <a:pt x="2463" y="4659"/>
                </a:lnTo>
                <a:lnTo>
                  <a:pt x="2630" y="4614"/>
                </a:lnTo>
                <a:lnTo>
                  <a:pt x="2807" y="4565"/>
                </a:lnTo>
                <a:lnTo>
                  <a:pt x="2993" y="4510"/>
                </a:lnTo>
                <a:lnTo>
                  <a:pt x="3379" y="4388"/>
                </a:lnTo>
                <a:lnTo>
                  <a:pt x="3768" y="4253"/>
                </a:lnTo>
                <a:lnTo>
                  <a:pt x="4137" y="4108"/>
                </a:lnTo>
                <a:lnTo>
                  <a:pt x="4309" y="4033"/>
                </a:lnTo>
                <a:lnTo>
                  <a:pt x="4467" y="3958"/>
                </a:lnTo>
                <a:lnTo>
                  <a:pt x="4843" y="3757"/>
                </a:lnTo>
                <a:lnTo>
                  <a:pt x="5027" y="3645"/>
                </a:lnTo>
                <a:lnTo>
                  <a:pt x="5208" y="3526"/>
                </a:lnTo>
                <a:lnTo>
                  <a:pt x="5382" y="3402"/>
                </a:lnTo>
                <a:lnTo>
                  <a:pt x="5544" y="3272"/>
                </a:lnTo>
                <a:lnTo>
                  <a:pt x="5694" y="3138"/>
                </a:lnTo>
                <a:lnTo>
                  <a:pt x="5829" y="2999"/>
                </a:lnTo>
                <a:lnTo>
                  <a:pt x="5906" y="2898"/>
                </a:lnTo>
                <a:lnTo>
                  <a:pt x="6000" y="2777"/>
                </a:lnTo>
                <a:lnTo>
                  <a:pt x="6110" y="2639"/>
                </a:lnTo>
                <a:lnTo>
                  <a:pt x="6231" y="2487"/>
                </a:lnTo>
                <a:lnTo>
                  <a:pt x="6362" y="2323"/>
                </a:lnTo>
                <a:lnTo>
                  <a:pt x="6498" y="2149"/>
                </a:lnTo>
                <a:lnTo>
                  <a:pt x="6776" y="1782"/>
                </a:lnTo>
                <a:lnTo>
                  <a:pt x="7041" y="1405"/>
                </a:lnTo>
                <a:lnTo>
                  <a:pt x="7159" y="1219"/>
                </a:lnTo>
                <a:lnTo>
                  <a:pt x="7264" y="1038"/>
                </a:lnTo>
                <a:lnTo>
                  <a:pt x="7354" y="863"/>
                </a:lnTo>
                <a:lnTo>
                  <a:pt x="7424" y="698"/>
                </a:lnTo>
                <a:lnTo>
                  <a:pt x="7471" y="545"/>
                </a:lnTo>
                <a:lnTo>
                  <a:pt x="7494" y="406"/>
                </a:lnTo>
                <a:lnTo>
                  <a:pt x="7479" y="347"/>
                </a:lnTo>
                <a:lnTo>
                  <a:pt x="7458" y="294"/>
                </a:lnTo>
                <a:lnTo>
                  <a:pt x="7406" y="208"/>
                </a:lnTo>
                <a:lnTo>
                  <a:pt x="7340" y="145"/>
                </a:lnTo>
                <a:lnTo>
                  <a:pt x="7267" y="100"/>
                </a:lnTo>
                <a:lnTo>
                  <a:pt x="7208" y="74"/>
                </a:lnTo>
                <a:lnTo>
                  <a:pt x="7133" y="49"/>
                </a:lnTo>
                <a:lnTo>
                  <a:pt x="7046" y="28"/>
                </a:lnTo>
                <a:lnTo>
                  <a:pt x="6949" y="12"/>
                </a:lnTo>
                <a:lnTo>
                  <a:pt x="6743" y="0"/>
                </a:lnTo>
                <a:lnTo>
                  <a:pt x="6641" y="10"/>
                </a:lnTo>
                <a:lnTo>
                  <a:pt x="6546" y="31"/>
                </a:lnTo>
                <a:lnTo>
                  <a:pt x="6368" y="96"/>
                </a:lnTo>
                <a:lnTo>
                  <a:pt x="6191" y="181"/>
                </a:lnTo>
                <a:lnTo>
                  <a:pt x="6016" y="283"/>
                </a:lnTo>
                <a:lnTo>
                  <a:pt x="5842" y="400"/>
                </a:lnTo>
                <a:lnTo>
                  <a:pt x="5672" y="527"/>
                </a:lnTo>
                <a:lnTo>
                  <a:pt x="5505" y="665"/>
                </a:lnTo>
                <a:lnTo>
                  <a:pt x="5191" y="955"/>
                </a:lnTo>
                <a:lnTo>
                  <a:pt x="5043" y="1102"/>
                </a:lnTo>
                <a:lnTo>
                  <a:pt x="4906" y="1248"/>
                </a:lnTo>
                <a:lnTo>
                  <a:pt x="4778" y="1389"/>
                </a:lnTo>
                <a:lnTo>
                  <a:pt x="4661" y="1521"/>
                </a:lnTo>
                <a:lnTo>
                  <a:pt x="4556" y="1643"/>
                </a:lnTo>
                <a:lnTo>
                  <a:pt x="4465" y="1753"/>
                </a:lnTo>
                <a:lnTo>
                  <a:pt x="4387" y="1846"/>
                </a:lnTo>
                <a:lnTo>
                  <a:pt x="4326" y="1921"/>
                </a:lnTo>
                <a:lnTo>
                  <a:pt x="4201" y="2071"/>
                </a:lnTo>
                <a:lnTo>
                  <a:pt x="4083" y="2215"/>
                </a:lnTo>
                <a:lnTo>
                  <a:pt x="3862" y="2487"/>
                </a:lnTo>
                <a:lnTo>
                  <a:pt x="3662" y="2736"/>
                </a:lnTo>
                <a:lnTo>
                  <a:pt x="3473" y="2964"/>
                </a:lnTo>
                <a:lnTo>
                  <a:pt x="3289" y="3171"/>
                </a:lnTo>
                <a:lnTo>
                  <a:pt x="3108" y="3359"/>
                </a:lnTo>
                <a:lnTo>
                  <a:pt x="2920" y="3527"/>
                </a:lnTo>
                <a:lnTo>
                  <a:pt x="2720" y="3678"/>
                </a:lnTo>
                <a:lnTo>
                  <a:pt x="2503" y="3812"/>
                </a:lnTo>
                <a:lnTo>
                  <a:pt x="2264" y="3929"/>
                </a:lnTo>
                <a:lnTo>
                  <a:pt x="2133" y="3983"/>
                </a:lnTo>
                <a:lnTo>
                  <a:pt x="1994" y="4032"/>
                </a:lnTo>
                <a:lnTo>
                  <a:pt x="1846" y="4079"/>
                </a:lnTo>
                <a:lnTo>
                  <a:pt x="1689" y="4120"/>
                </a:lnTo>
                <a:lnTo>
                  <a:pt x="1522" y="4160"/>
                </a:lnTo>
                <a:lnTo>
                  <a:pt x="1343" y="4197"/>
                </a:lnTo>
                <a:lnTo>
                  <a:pt x="1153" y="4229"/>
                </a:lnTo>
                <a:lnTo>
                  <a:pt x="950" y="4259"/>
                </a:lnTo>
                <a:lnTo>
                  <a:pt x="735" y="4286"/>
                </a:lnTo>
                <a:lnTo>
                  <a:pt x="505" y="4311"/>
                </a:lnTo>
                <a:lnTo>
                  <a:pt x="260" y="4332"/>
                </a:lnTo>
                <a:lnTo>
                  <a:pt x="0" y="4350"/>
                </a:lnTo>
                <a:close/>
              </a:path>
            </a:pathLst>
          </a:custGeom>
          <a:solidFill>
            <a:srgbClr val="F878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0" name="Freeform 121">
            <a:extLst>
              <a:ext uri="{FF2B5EF4-FFF2-40B4-BE49-F238E27FC236}">
                <a16:creationId xmlns:a16="http://schemas.microsoft.com/office/drawing/2014/main" id="{8BE6171B-01B6-B64B-8761-15C55CD101E1}"/>
              </a:ext>
            </a:extLst>
          </p:cNvPr>
          <p:cNvSpPr>
            <a:spLocks/>
          </p:cNvSpPr>
          <p:nvPr/>
        </p:nvSpPr>
        <p:spPr bwMode="auto">
          <a:xfrm>
            <a:off x="9923810" y="2215034"/>
            <a:ext cx="1152525" cy="712788"/>
          </a:xfrm>
          <a:custGeom>
            <a:avLst/>
            <a:gdLst>
              <a:gd name="T0" fmla="*/ 0 w 7263"/>
              <a:gd name="T1" fmla="*/ 4 h 4496"/>
              <a:gd name="T2" fmla="*/ 0 w 7263"/>
              <a:gd name="T3" fmla="*/ 4 h 4496"/>
              <a:gd name="T4" fmla="*/ 1 w 7263"/>
              <a:gd name="T5" fmla="*/ 4 h 4496"/>
              <a:gd name="T6" fmla="*/ 1 w 7263"/>
              <a:gd name="T7" fmla="*/ 4 h 4496"/>
              <a:gd name="T8" fmla="*/ 2 w 7263"/>
              <a:gd name="T9" fmla="*/ 4 h 4496"/>
              <a:gd name="T10" fmla="*/ 2 w 7263"/>
              <a:gd name="T11" fmla="*/ 4 h 4496"/>
              <a:gd name="T12" fmla="*/ 2 w 7263"/>
              <a:gd name="T13" fmla="*/ 4 h 4496"/>
              <a:gd name="T14" fmla="*/ 3 w 7263"/>
              <a:gd name="T15" fmla="*/ 4 h 4496"/>
              <a:gd name="T16" fmla="*/ 3 w 7263"/>
              <a:gd name="T17" fmla="*/ 4 h 4496"/>
              <a:gd name="T18" fmla="*/ 4 w 7263"/>
              <a:gd name="T19" fmla="*/ 4 h 4496"/>
              <a:gd name="T20" fmla="*/ 4 w 7263"/>
              <a:gd name="T21" fmla="*/ 4 h 4496"/>
              <a:gd name="T22" fmla="*/ 5 w 7263"/>
              <a:gd name="T23" fmla="*/ 3 h 4496"/>
              <a:gd name="T24" fmla="*/ 5 w 7263"/>
              <a:gd name="T25" fmla="*/ 3 h 4496"/>
              <a:gd name="T26" fmla="*/ 5 w 7263"/>
              <a:gd name="T27" fmla="*/ 3 h 4496"/>
              <a:gd name="T28" fmla="*/ 6 w 7263"/>
              <a:gd name="T29" fmla="*/ 3 h 4496"/>
              <a:gd name="T30" fmla="*/ 6 w 7263"/>
              <a:gd name="T31" fmla="*/ 2 h 4496"/>
              <a:gd name="T32" fmla="*/ 6 w 7263"/>
              <a:gd name="T33" fmla="*/ 2 h 4496"/>
              <a:gd name="T34" fmla="*/ 6 w 7263"/>
              <a:gd name="T35" fmla="*/ 2 h 4496"/>
              <a:gd name="T36" fmla="*/ 7 w 7263"/>
              <a:gd name="T37" fmla="*/ 1 h 4496"/>
              <a:gd name="T38" fmla="*/ 7 w 7263"/>
              <a:gd name="T39" fmla="*/ 1 h 4496"/>
              <a:gd name="T40" fmla="*/ 7 w 7263"/>
              <a:gd name="T41" fmla="*/ 0 h 4496"/>
              <a:gd name="T42" fmla="*/ 7 w 7263"/>
              <a:gd name="T43" fmla="*/ 0 h 4496"/>
              <a:gd name="T44" fmla="*/ 7 w 7263"/>
              <a:gd name="T45" fmla="*/ 0 h 4496"/>
              <a:gd name="T46" fmla="*/ 7 w 7263"/>
              <a:gd name="T47" fmla="*/ 0 h 4496"/>
              <a:gd name="T48" fmla="*/ 7 w 7263"/>
              <a:gd name="T49" fmla="*/ 0 h 4496"/>
              <a:gd name="T50" fmla="*/ 6 w 7263"/>
              <a:gd name="T51" fmla="*/ 0 h 4496"/>
              <a:gd name="T52" fmla="*/ 6 w 7263"/>
              <a:gd name="T53" fmla="*/ 0 h 4496"/>
              <a:gd name="T54" fmla="*/ 6 w 7263"/>
              <a:gd name="T55" fmla="*/ 0 h 4496"/>
              <a:gd name="T56" fmla="*/ 6 w 7263"/>
              <a:gd name="T57" fmla="*/ 0 h 4496"/>
              <a:gd name="T58" fmla="*/ 5 w 7263"/>
              <a:gd name="T59" fmla="*/ 1 h 4496"/>
              <a:gd name="T60" fmla="*/ 5 w 7263"/>
              <a:gd name="T61" fmla="*/ 1 h 4496"/>
              <a:gd name="T62" fmla="*/ 5 w 7263"/>
              <a:gd name="T63" fmla="*/ 2 h 4496"/>
              <a:gd name="T64" fmla="*/ 4 w 7263"/>
              <a:gd name="T65" fmla="*/ 2 h 4496"/>
              <a:gd name="T66" fmla="*/ 4 w 7263"/>
              <a:gd name="T67" fmla="*/ 2 h 4496"/>
              <a:gd name="T68" fmla="*/ 4 w 7263"/>
              <a:gd name="T69" fmla="*/ 2 h 4496"/>
              <a:gd name="T70" fmla="*/ 3 w 7263"/>
              <a:gd name="T71" fmla="*/ 3 h 4496"/>
              <a:gd name="T72" fmla="*/ 3 w 7263"/>
              <a:gd name="T73" fmla="*/ 3 h 4496"/>
              <a:gd name="T74" fmla="*/ 3 w 7263"/>
              <a:gd name="T75" fmla="*/ 4 h 4496"/>
              <a:gd name="T76" fmla="*/ 2 w 7263"/>
              <a:gd name="T77" fmla="*/ 4 h 4496"/>
              <a:gd name="T78" fmla="*/ 2 w 7263"/>
              <a:gd name="T79" fmla="*/ 4 h 4496"/>
              <a:gd name="T80" fmla="*/ 2 w 7263"/>
              <a:gd name="T81" fmla="*/ 4 h 4496"/>
              <a:gd name="T82" fmla="*/ 1 w 7263"/>
              <a:gd name="T83" fmla="*/ 4 h 4496"/>
              <a:gd name="T84" fmla="*/ 1 w 7263"/>
              <a:gd name="T85" fmla="*/ 4 h 4496"/>
              <a:gd name="T86" fmla="*/ 0 w 7263"/>
              <a:gd name="T87" fmla="*/ 4 h 4496"/>
              <a:gd name="T88" fmla="*/ 0 w 7263"/>
              <a:gd name="T89" fmla="*/ 4 h 44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3" h="4496">
                <a:moveTo>
                  <a:pt x="0" y="4205"/>
                </a:moveTo>
                <a:lnTo>
                  <a:pt x="167" y="4254"/>
                </a:lnTo>
                <a:lnTo>
                  <a:pt x="324" y="4298"/>
                </a:lnTo>
                <a:lnTo>
                  <a:pt x="472" y="4336"/>
                </a:lnTo>
                <a:lnTo>
                  <a:pt x="612" y="4368"/>
                </a:lnTo>
                <a:lnTo>
                  <a:pt x="872" y="4419"/>
                </a:lnTo>
                <a:lnTo>
                  <a:pt x="1109" y="4455"/>
                </a:lnTo>
                <a:lnTo>
                  <a:pt x="1324" y="4477"/>
                </a:lnTo>
                <a:lnTo>
                  <a:pt x="1525" y="4489"/>
                </a:lnTo>
                <a:lnTo>
                  <a:pt x="1904" y="4496"/>
                </a:lnTo>
                <a:lnTo>
                  <a:pt x="1973" y="4491"/>
                </a:lnTo>
                <a:lnTo>
                  <a:pt x="2064" y="4476"/>
                </a:lnTo>
                <a:lnTo>
                  <a:pt x="2176" y="4454"/>
                </a:lnTo>
                <a:lnTo>
                  <a:pt x="2305" y="4423"/>
                </a:lnTo>
                <a:lnTo>
                  <a:pt x="2449" y="4384"/>
                </a:lnTo>
                <a:lnTo>
                  <a:pt x="2606" y="4339"/>
                </a:lnTo>
                <a:lnTo>
                  <a:pt x="2774" y="4287"/>
                </a:lnTo>
                <a:lnTo>
                  <a:pt x="2949" y="4230"/>
                </a:lnTo>
                <a:lnTo>
                  <a:pt x="3313" y="4105"/>
                </a:lnTo>
                <a:lnTo>
                  <a:pt x="3679" y="3965"/>
                </a:lnTo>
                <a:lnTo>
                  <a:pt x="4027" y="3817"/>
                </a:lnTo>
                <a:lnTo>
                  <a:pt x="4188" y="3743"/>
                </a:lnTo>
                <a:lnTo>
                  <a:pt x="4337" y="3667"/>
                </a:lnTo>
                <a:lnTo>
                  <a:pt x="4689" y="3467"/>
                </a:lnTo>
                <a:lnTo>
                  <a:pt x="5031" y="3238"/>
                </a:lnTo>
                <a:lnTo>
                  <a:pt x="5193" y="3115"/>
                </a:lnTo>
                <a:lnTo>
                  <a:pt x="5346" y="2986"/>
                </a:lnTo>
                <a:lnTo>
                  <a:pt x="5490" y="2853"/>
                </a:lnTo>
                <a:lnTo>
                  <a:pt x="5623" y="2716"/>
                </a:lnTo>
                <a:lnTo>
                  <a:pt x="5692" y="2618"/>
                </a:lnTo>
                <a:lnTo>
                  <a:pt x="5780" y="2502"/>
                </a:lnTo>
                <a:lnTo>
                  <a:pt x="5885" y="2370"/>
                </a:lnTo>
                <a:lnTo>
                  <a:pt x="6005" y="2225"/>
                </a:lnTo>
                <a:lnTo>
                  <a:pt x="6134" y="2069"/>
                </a:lnTo>
                <a:lnTo>
                  <a:pt x="6269" y="1905"/>
                </a:lnTo>
                <a:lnTo>
                  <a:pt x="6547" y="1559"/>
                </a:lnTo>
                <a:lnTo>
                  <a:pt x="6812" y="1207"/>
                </a:lnTo>
                <a:lnTo>
                  <a:pt x="6931" y="1034"/>
                </a:lnTo>
                <a:lnTo>
                  <a:pt x="7038" y="866"/>
                </a:lnTo>
                <a:lnTo>
                  <a:pt x="7127" y="706"/>
                </a:lnTo>
                <a:lnTo>
                  <a:pt x="7196" y="557"/>
                </a:lnTo>
                <a:lnTo>
                  <a:pt x="7243" y="419"/>
                </a:lnTo>
                <a:lnTo>
                  <a:pt x="7263" y="296"/>
                </a:lnTo>
                <a:lnTo>
                  <a:pt x="7242" y="238"/>
                </a:lnTo>
                <a:lnTo>
                  <a:pt x="7214" y="188"/>
                </a:lnTo>
                <a:lnTo>
                  <a:pt x="7146" y="112"/>
                </a:lnTo>
                <a:lnTo>
                  <a:pt x="7067" y="63"/>
                </a:lnTo>
                <a:lnTo>
                  <a:pt x="6982" y="34"/>
                </a:lnTo>
                <a:lnTo>
                  <a:pt x="6919" y="22"/>
                </a:lnTo>
                <a:lnTo>
                  <a:pt x="6848" y="11"/>
                </a:lnTo>
                <a:lnTo>
                  <a:pt x="6679" y="0"/>
                </a:lnTo>
                <a:lnTo>
                  <a:pt x="6499" y="13"/>
                </a:lnTo>
                <a:lnTo>
                  <a:pt x="6408" y="32"/>
                </a:lnTo>
                <a:lnTo>
                  <a:pt x="6324" y="58"/>
                </a:lnTo>
                <a:lnTo>
                  <a:pt x="6166" y="128"/>
                </a:lnTo>
                <a:lnTo>
                  <a:pt x="6009" y="214"/>
                </a:lnTo>
                <a:lnTo>
                  <a:pt x="5854" y="315"/>
                </a:lnTo>
                <a:lnTo>
                  <a:pt x="5702" y="426"/>
                </a:lnTo>
                <a:lnTo>
                  <a:pt x="5408" y="675"/>
                </a:lnTo>
                <a:lnTo>
                  <a:pt x="5133" y="942"/>
                </a:lnTo>
                <a:lnTo>
                  <a:pt x="4885" y="1210"/>
                </a:lnTo>
                <a:lnTo>
                  <a:pt x="4773" y="1338"/>
                </a:lnTo>
                <a:lnTo>
                  <a:pt x="4670" y="1459"/>
                </a:lnTo>
                <a:lnTo>
                  <a:pt x="4577" y="1571"/>
                </a:lnTo>
                <a:lnTo>
                  <a:pt x="4495" y="1672"/>
                </a:lnTo>
                <a:lnTo>
                  <a:pt x="4424" y="1759"/>
                </a:lnTo>
                <a:lnTo>
                  <a:pt x="4365" y="1829"/>
                </a:lnTo>
                <a:lnTo>
                  <a:pt x="4241" y="1979"/>
                </a:lnTo>
                <a:lnTo>
                  <a:pt x="4121" y="2124"/>
                </a:lnTo>
                <a:lnTo>
                  <a:pt x="3900" y="2395"/>
                </a:lnTo>
                <a:lnTo>
                  <a:pt x="3697" y="2643"/>
                </a:lnTo>
                <a:lnTo>
                  <a:pt x="3505" y="2869"/>
                </a:lnTo>
                <a:lnTo>
                  <a:pt x="3319" y="3075"/>
                </a:lnTo>
                <a:lnTo>
                  <a:pt x="3134" y="3260"/>
                </a:lnTo>
                <a:lnTo>
                  <a:pt x="2941" y="3426"/>
                </a:lnTo>
                <a:lnTo>
                  <a:pt x="2738" y="3574"/>
                </a:lnTo>
                <a:lnTo>
                  <a:pt x="2518" y="3704"/>
                </a:lnTo>
                <a:lnTo>
                  <a:pt x="2275" y="3818"/>
                </a:lnTo>
                <a:lnTo>
                  <a:pt x="2141" y="3869"/>
                </a:lnTo>
                <a:lnTo>
                  <a:pt x="2002" y="3917"/>
                </a:lnTo>
                <a:lnTo>
                  <a:pt x="1853" y="3960"/>
                </a:lnTo>
                <a:lnTo>
                  <a:pt x="1694" y="3999"/>
                </a:lnTo>
                <a:lnTo>
                  <a:pt x="1525" y="4036"/>
                </a:lnTo>
                <a:lnTo>
                  <a:pt x="1346" y="4069"/>
                </a:lnTo>
                <a:lnTo>
                  <a:pt x="1155" y="4099"/>
                </a:lnTo>
                <a:lnTo>
                  <a:pt x="952" y="4126"/>
                </a:lnTo>
                <a:lnTo>
                  <a:pt x="735" y="4151"/>
                </a:lnTo>
                <a:lnTo>
                  <a:pt x="505" y="4171"/>
                </a:lnTo>
                <a:lnTo>
                  <a:pt x="260" y="4189"/>
                </a:lnTo>
                <a:lnTo>
                  <a:pt x="0" y="4205"/>
                </a:lnTo>
                <a:close/>
              </a:path>
            </a:pathLst>
          </a:custGeom>
          <a:solidFill>
            <a:srgbClr val="F885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1" name="Freeform 122">
            <a:extLst>
              <a:ext uri="{FF2B5EF4-FFF2-40B4-BE49-F238E27FC236}">
                <a16:creationId xmlns:a16="http://schemas.microsoft.com/office/drawing/2014/main" id="{4BFADA0B-D095-A841-B606-B8487866580F}"/>
              </a:ext>
            </a:extLst>
          </p:cNvPr>
          <p:cNvSpPr>
            <a:spLocks/>
          </p:cNvSpPr>
          <p:nvPr/>
        </p:nvSpPr>
        <p:spPr bwMode="auto">
          <a:xfrm>
            <a:off x="9938097" y="2235671"/>
            <a:ext cx="1116013" cy="676275"/>
          </a:xfrm>
          <a:custGeom>
            <a:avLst/>
            <a:gdLst>
              <a:gd name="T0" fmla="*/ 0 w 7030"/>
              <a:gd name="T1" fmla="*/ 4 h 4262"/>
              <a:gd name="T2" fmla="*/ 1 w 7030"/>
              <a:gd name="T3" fmla="*/ 4 h 4262"/>
              <a:gd name="T4" fmla="*/ 1 w 7030"/>
              <a:gd name="T5" fmla="*/ 4 h 4262"/>
              <a:gd name="T6" fmla="*/ 1 w 7030"/>
              <a:gd name="T7" fmla="*/ 4 h 4262"/>
              <a:gd name="T8" fmla="*/ 2 w 7030"/>
              <a:gd name="T9" fmla="*/ 4 h 4262"/>
              <a:gd name="T10" fmla="*/ 2 w 7030"/>
              <a:gd name="T11" fmla="*/ 4 h 4262"/>
              <a:gd name="T12" fmla="*/ 2 w 7030"/>
              <a:gd name="T13" fmla="*/ 4 h 4262"/>
              <a:gd name="T14" fmla="*/ 3 w 7030"/>
              <a:gd name="T15" fmla="*/ 4 h 4262"/>
              <a:gd name="T16" fmla="*/ 3 w 7030"/>
              <a:gd name="T17" fmla="*/ 4 h 4262"/>
              <a:gd name="T18" fmla="*/ 4 w 7030"/>
              <a:gd name="T19" fmla="*/ 4 h 4262"/>
              <a:gd name="T20" fmla="*/ 4 w 7030"/>
              <a:gd name="T21" fmla="*/ 3 h 4262"/>
              <a:gd name="T22" fmla="*/ 5 w 7030"/>
              <a:gd name="T23" fmla="*/ 3 h 4262"/>
              <a:gd name="T24" fmla="*/ 5 w 7030"/>
              <a:gd name="T25" fmla="*/ 3 h 4262"/>
              <a:gd name="T26" fmla="*/ 5 w 7030"/>
              <a:gd name="T27" fmla="*/ 2 h 4262"/>
              <a:gd name="T28" fmla="*/ 6 w 7030"/>
              <a:gd name="T29" fmla="*/ 2 h 4262"/>
              <a:gd name="T30" fmla="*/ 6 w 7030"/>
              <a:gd name="T31" fmla="*/ 2 h 4262"/>
              <a:gd name="T32" fmla="*/ 6 w 7030"/>
              <a:gd name="T33" fmla="*/ 2 h 4262"/>
              <a:gd name="T34" fmla="*/ 7 w 7030"/>
              <a:gd name="T35" fmla="*/ 1 h 4262"/>
              <a:gd name="T36" fmla="*/ 7 w 7030"/>
              <a:gd name="T37" fmla="*/ 1 h 4262"/>
              <a:gd name="T38" fmla="*/ 7 w 7030"/>
              <a:gd name="T39" fmla="*/ 0 h 4262"/>
              <a:gd name="T40" fmla="*/ 7 w 7030"/>
              <a:gd name="T41" fmla="*/ 0 h 4262"/>
              <a:gd name="T42" fmla="*/ 7 w 7030"/>
              <a:gd name="T43" fmla="*/ 0 h 4262"/>
              <a:gd name="T44" fmla="*/ 7 w 7030"/>
              <a:gd name="T45" fmla="*/ 0 h 4262"/>
              <a:gd name="T46" fmla="*/ 7 w 7030"/>
              <a:gd name="T47" fmla="*/ 0 h 4262"/>
              <a:gd name="T48" fmla="*/ 6 w 7030"/>
              <a:gd name="T49" fmla="*/ 0 h 4262"/>
              <a:gd name="T50" fmla="*/ 6 w 7030"/>
              <a:gd name="T51" fmla="*/ 0 h 4262"/>
              <a:gd name="T52" fmla="*/ 6 w 7030"/>
              <a:gd name="T53" fmla="*/ 0 h 4262"/>
              <a:gd name="T54" fmla="*/ 6 w 7030"/>
              <a:gd name="T55" fmla="*/ 0 h 4262"/>
              <a:gd name="T56" fmla="*/ 5 w 7030"/>
              <a:gd name="T57" fmla="*/ 1 h 4262"/>
              <a:gd name="T58" fmla="*/ 5 w 7030"/>
              <a:gd name="T59" fmla="*/ 1 h 4262"/>
              <a:gd name="T60" fmla="*/ 5 w 7030"/>
              <a:gd name="T61" fmla="*/ 1 h 4262"/>
              <a:gd name="T62" fmla="*/ 5 w 7030"/>
              <a:gd name="T63" fmla="*/ 2 h 4262"/>
              <a:gd name="T64" fmla="*/ 4 w 7030"/>
              <a:gd name="T65" fmla="*/ 2 h 4262"/>
              <a:gd name="T66" fmla="*/ 4 w 7030"/>
              <a:gd name="T67" fmla="*/ 2 h 4262"/>
              <a:gd name="T68" fmla="*/ 4 w 7030"/>
              <a:gd name="T69" fmla="*/ 3 h 4262"/>
              <a:gd name="T70" fmla="*/ 3 w 7030"/>
              <a:gd name="T71" fmla="*/ 3 h 4262"/>
              <a:gd name="T72" fmla="*/ 3 w 7030"/>
              <a:gd name="T73" fmla="*/ 3 h 4262"/>
              <a:gd name="T74" fmla="*/ 2 w 7030"/>
              <a:gd name="T75" fmla="*/ 4 h 4262"/>
              <a:gd name="T76" fmla="*/ 2 w 7030"/>
              <a:gd name="T77" fmla="*/ 4 h 4262"/>
              <a:gd name="T78" fmla="*/ 2 w 7030"/>
              <a:gd name="T79" fmla="*/ 4 h 4262"/>
              <a:gd name="T80" fmla="*/ 1 w 7030"/>
              <a:gd name="T81" fmla="*/ 4 h 4262"/>
              <a:gd name="T82" fmla="*/ 1 w 7030"/>
              <a:gd name="T83" fmla="*/ 4 h 4262"/>
              <a:gd name="T84" fmla="*/ 1 w 7030"/>
              <a:gd name="T85" fmla="*/ 4 h 4262"/>
              <a:gd name="T86" fmla="*/ 0 w 7030"/>
              <a:gd name="T87" fmla="*/ 4 h 42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030" h="4262">
                <a:moveTo>
                  <a:pt x="0" y="4090"/>
                </a:moveTo>
                <a:lnTo>
                  <a:pt x="169" y="4127"/>
                </a:lnTo>
                <a:lnTo>
                  <a:pt x="329" y="4160"/>
                </a:lnTo>
                <a:lnTo>
                  <a:pt x="481" y="4185"/>
                </a:lnTo>
                <a:lnTo>
                  <a:pt x="622" y="4207"/>
                </a:lnTo>
                <a:lnTo>
                  <a:pt x="884" y="4238"/>
                </a:lnTo>
                <a:lnTo>
                  <a:pt x="1120" y="4254"/>
                </a:lnTo>
                <a:lnTo>
                  <a:pt x="1334" y="4262"/>
                </a:lnTo>
                <a:lnTo>
                  <a:pt x="1534" y="4262"/>
                </a:lnTo>
                <a:lnTo>
                  <a:pt x="1910" y="4257"/>
                </a:lnTo>
                <a:lnTo>
                  <a:pt x="1977" y="4252"/>
                </a:lnTo>
                <a:lnTo>
                  <a:pt x="2066" y="4237"/>
                </a:lnTo>
                <a:lnTo>
                  <a:pt x="2173" y="4212"/>
                </a:lnTo>
                <a:lnTo>
                  <a:pt x="2295" y="4180"/>
                </a:lnTo>
                <a:lnTo>
                  <a:pt x="2433" y="4140"/>
                </a:lnTo>
                <a:lnTo>
                  <a:pt x="2581" y="4093"/>
                </a:lnTo>
                <a:lnTo>
                  <a:pt x="2739" y="4039"/>
                </a:lnTo>
                <a:lnTo>
                  <a:pt x="2904" y="3981"/>
                </a:lnTo>
                <a:lnTo>
                  <a:pt x="3246" y="3850"/>
                </a:lnTo>
                <a:lnTo>
                  <a:pt x="3588" y="3707"/>
                </a:lnTo>
                <a:lnTo>
                  <a:pt x="3914" y="3558"/>
                </a:lnTo>
                <a:lnTo>
                  <a:pt x="4066" y="3482"/>
                </a:lnTo>
                <a:lnTo>
                  <a:pt x="4205" y="3407"/>
                </a:lnTo>
                <a:lnTo>
                  <a:pt x="4535" y="3207"/>
                </a:lnTo>
                <a:lnTo>
                  <a:pt x="4851" y="2981"/>
                </a:lnTo>
                <a:lnTo>
                  <a:pt x="5147" y="2732"/>
                </a:lnTo>
                <a:lnTo>
                  <a:pt x="5285" y="2600"/>
                </a:lnTo>
                <a:lnTo>
                  <a:pt x="5416" y="2462"/>
                </a:lnTo>
                <a:lnTo>
                  <a:pt x="5477" y="2369"/>
                </a:lnTo>
                <a:lnTo>
                  <a:pt x="5559" y="2257"/>
                </a:lnTo>
                <a:lnTo>
                  <a:pt x="5660" y="2132"/>
                </a:lnTo>
                <a:lnTo>
                  <a:pt x="5776" y="1994"/>
                </a:lnTo>
                <a:lnTo>
                  <a:pt x="5903" y="1847"/>
                </a:lnTo>
                <a:lnTo>
                  <a:pt x="6037" y="1691"/>
                </a:lnTo>
                <a:lnTo>
                  <a:pt x="6315" y="1367"/>
                </a:lnTo>
                <a:lnTo>
                  <a:pt x="6582" y="1038"/>
                </a:lnTo>
                <a:lnTo>
                  <a:pt x="6702" y="879"/>
                </a:lnTo>
                <a:lnTo>
                  <a:pt x="6808" y="726"/>
                </a:lnTo>
                <a:lnTo>
                  <a:pt x="6898" y="581"/>
                </a:lnTo>
                <a:lnTo>
                  <a:pt x="6967" y="445"/>
                </a:lnTo>
                <a:lnTo>
                  <a:pt x="7012" y="324"/>
                </a:lnTo>
                <a:lnTo>
                  <a:pt x="7030" y="218"/>
                </a:lnTo>
                <a:lnTo>
                  <a:pt x="7002" y="161"/>
                </a:lnTo>
                <a:lnTo>
                  <a:pt x="6968" y="113"/>
                </a:lnTo>
                <a:lnTo>
                  <a:pt x="6928" y="76"/>
                </a:lnTo>
                <a:lnTo>
                  <a:pt x="6884" y="47"/>
                </a:lnTo>
                <a:lnTo>
                  <a:pt x="6790" y="10"/>
                </a:lnTo>
                <a:lnTo>
                  <a:pt x="6693" y="0"/>
                </a:lnTo>
                <a:lnTo>
                  <a:pt x="6558" y="3"/>
                </a:lnTo>
                <a:lnTo>
                  <a:pt x="6408" y="21"/>
                </a:lnTo>
                <a:lnTo>
                  <a:pt x="6251" y="58"/>
                </a:lnTo>
                <a:lnTo>
                  <a:pt x="6099" y="117"/>
                </a:lnTo>
                <a:lnTo>
                  <a:pt x="5961" y="192"/>
                </a:lnTo>
                <a:lnTo>
                  <a:pt x="5825" y="279"/>
                </a:lnTo>
                <a:lnTo>
                  <a:pt x="5690" y="377"/>
                </a:lnTo>
                <a:lnTo>
                  <a:pt x="5559" y="484"/>
                </a:lnTo>
                <a:lnTo>
                  <a:pt x="5307" y="716"/>
                </a:lnTo>
                <a:lnTo>
                  <a:pt x="5074" y="961"/>
                </a:lnTo>
                <a:lnTo>
                  <a:pt x="4863" y="1203"/>
                </a:lnTo>
                <a:lnTo>
                  <a:pt x="4766" y="1319"/>
                </a:lnTo>
                <a:lnTo>
                  <a:pt x="4678" y="1428"/>
                </a:lnTo>
                <a:lnTo>
                  <a:pt x="4596" y="1530"/>
                </a:lnTo>
                <a:lnTo>
                  <a:pt x="4523" y="1621"/>
                </a:lnTo>
                <a:lnTo>
                  <a:pt x="4460" y="1702"/>
                </a:lnTo>
                <a:lnTo>
                  <a:pt x="4405" y="1769"/>
                </a:lnTo>
                <a:lnTo>
                  <a:pt x="4280" y="1919"/>
                </a:lnTo>
                <a:lnTo>
                  <a:pt x="4160" y="2063"/>
                </a:lnTo>
                <a:lnTo>
                  <a:pt x="3938" y="2334"/>
                </a:lnTo>
                <a:lnTo>
                  <a:pt x="3732" y="2581"/>
                </a:lnTo>
                <a:lnTo>
                  <a:pt x="3538" y="2805"/>
                </a:lnTo>
                <a:lnTo>
                  <a:pt x="3349" y="3009"/>
                </a:lnTo>
                <a:lnTo>
                  <a:pt x="3159" y="3192"/>
                </a:lnTo>
                <a:lnTo>
                  <a:pt x="2963" y="3355"/>
                </a:lnTo>
                <a:lnTo>
                  <a:pt x="2756" y="3500"/>
                </a:lnTo>
                <a:lnTo>
                  <a:pt x="2530" y="3627"/>
                </a:lnTo>
                <a:lnTo>
                  <a:pt x="2283" y="3736"/>
                </a:lnTo>
                <a:lnTo>
                  <a:pt x="2149" y="3786"/>
                </a:lnTo>
                <a:lnTo>
                  <a:pt x="2008" y="3831"/>
                </a:lnTo>
                <a:lnTo>
                  <a:pt x="1856" y="3872"/>
                </a:lnTo>
                <a:lnTo>
                  <a:pt x="1697" y="3909"/>
                </a:lnTo>
                <a:lnTo>
                  <a:pt x="1527" y="3944"/>
                </a:lnTo>
                <a:lnTo>
                  <a:pt x="1346" y="3974"/>
                </a:lnTo>
                <a:lnTo>
                  <a:pt x="1155" y="4001"/>
                </a:lnTo>
                <a:lnTo>
                  <a:pt x="951" y="4024"/>
                </a:lnTo>
                <a:lnTo>
                  <a:pt x="734" y="4046"/>
                </a:lnTo>
                <a:lnTo>
                  <a:pt x="503" y="4063"/>
                </a:lnTo>
                <a:lnTo>
                  <a:pt x="260" y="4078"/>
                </a:lnTo>
                <a:lnTo>
                  <a:pt x="0" y="4090"/>
                </a:lnTo>
                <a:close/>
              </a:path>
            </a:pathLst>
          </a:custGeom>
          <a:solidFill>
            <a:srgbClr val="FD98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2" name="Freeform 123">
            <a:extLst>
              <a:ext uri="{FF2B5EF4-FFF2-40B4-BE49-F238E27FC236}">
                <a16:creationId xmlns:a16="http://schemas.microsoft.com/office/drawing/2014/main" id="{E6D49A12-BFF6-0E40-AA69-190F1943E311}"/>
              </a:ext>
            </a:extLst>
          </p:cNvPr>
          <p:cNvSpPr>
            <a:spLocks/>
          </p:cNvSpPr>
          <p:nvPr/>
        </p:nvSpPr>
        <p:spPr bwMode="auto">
          <a:xfrm>
            <a:off x="9952385" y="2249959"/>
            <a:ext cx="1079500" cy="650875"/>
          </a:xfrm>
          <a:custGeom>
            <a:avLst/>
            <a:gdLst>
              <a:gd name="T0" fmla="*/ 0 w 6799"/>
              <a:gd name="T1" fmla="*/ 4 h 4097"/>
              <a:gd name="T2" fmla="*/ 1 w 6799"/>
              <a:gd name="T3" fmla="*/ 4 h 4097"/>
              <a:gd name="T4" fmla="*/ 1 w 6799"/>
              <a:gd name="T5" fmla="*/ 4 h 4097"/>
              <a:gd name="T6" fmla="*/ 1 w 6799"/>
              <a:gd name="T7" fmla="*/ 4 h 4097"/>
              <a:gd name="T8" fmla="*/ 2 w 6799"/>
              <a:gd name="T9" fmla="*/ 4 h 4097"/>
              <a:gd name="T10" fmla="*/ 2 w 6799"/>
              <a:gd name="T11" fmla="*/ 4 h 4097"/>
              <a:gd name="T12" fmla="*/ 2 w 6799"/>
              <a:gd name="T13" fmla="*/ 4 h 4097"/>
              <a:gd name="T14" fmla="*/ 3 w 6799"/>
              <a:gd name="T15" fmla="*/ 4 h 4097"/>
              <a:gd name="T16" fmla="*/ 3 w 6799"/>
              <a:gd name="T17" fmla="*/ 4 h 4097"/>
              <a:gd name="T18" fmla="*/ 4 w 6799"/>
              <a:gd name="T19" fmla="*/ 4 h 4097"/>
              <a:gd name="T20" fmla="*/ 4 w 6799"/>
              <a:gd name="T21" fmla="*/ 3 h 4097"/>
              <a:gd name="T22" fmla="*/ 4 w 6799"/>
              <a:gd name="T23" fmla="*/ 3 h 4097"/>
              <a:gd name="T24" fmla="*/ 5 w 6799"/>
              <a:gd name="T25" fmla="*/ 3 h 4097"/>
              <a:gd name="T26" fmla="*/ 5 w 6799"/>
              <a:gd name="T27" fmla="*/ 2 h 4097"/>
              <a:gd name="T28" fmla="*/ 5 w 6799"/>
              <a:gd name="T29" fmla="*/ 2 h 4097"/>
              <a:gd name="T30" fmla="*/ 6 w 6799"/>
              <a:gd name="T31" fmla="*/ 2 h 4097"/>
              <a:gd name="T32" fmla="*/ 6 w 6799"/>
              <a:gd name="T33" fmla="*/ 1 h 4097"/>
              <a:gd name="T34" fmla="*/ 7 w 6799"/>
              <a:gd name="T35" fmla="*/ 1 h 4097"/>
              <a:gd name="T36" fmla="*/ 7 w 6799"/>
              <a:gd name="T37" fmla="*/ 1 h 4097"/>
              <a:gd name="T38" fmla="*/ 7 w 6799"/>
              <a:gd name="T39" fmla="*/ 0 h 4097"/>
              <a:gd name="T40" fmla="*/ 7 w 6799"/>
              <a:gd name="T41" fmla="*/ 0 h 4097"/>
              <a:gd name="T42" fmla="*/ 7 w 6799"/>
              <a:gd name="T43" fmla="*/ 0 h 4097"/>
              <a:gd name="T44" fmla="*/ 7 w 6799"/>
              <a:gd name="T45" fmla="*/ 0 h 4097"/>
              <a:gd name="T46" fmla="*/ 6 w 6799"/>
              <a:gd name="T47" fmla="*/ 0 h 4097"/>
              <a:gd name="T48" fmla="*/ 6 w 6799"/>
              <a:gd name="T49" fmla="*/ 0 h 4097"/>
              <a:gd name="T50" fmla="*/ 6 w 6799"/>
              <a:gd name="T51" fmla="*/ 0 h 4097"/>
              <a:gd name="T52" fmla="*/ 6 w 6799"/>
              <a:gd name="T53" fmla="*/ 1 h 4097"/>
              <a:gd name="T54" fmla="*/ 5 w 6799"/>
              <a:gd name="T55" fmla="*/ 1 h 4097"/>
              <a:gd name="T56" fmla="*/ 5 w 6799"/>
              <a:gd name="T57" fmla="*/ 1 h 4097"/>
              <a:gd name="T58" fmla="*/ 5 w 6799"/>
              <a:gd name="T59" fmla="*/ 2 h 4097"/>
              <a:gd name="T60" fmla="*/ 5 w 6799"/>
              <a:gd name="T61" fmla="*/ 2 h 4097"/>
              <a:gd name="T62" fmla="*/ 4 w 6799"/>
              <a:gd name="T63" fmla="*/ 2 h 4097"/>
              <a:gd name="T64" fmla="*/ 4 w 6799"/>
              <a:gd name="T65" fmla="*/ 2 h 4097"/>
              <a:gd name="T66" fmla="*/ 4 w 6799"/>
              <a:gd name="T67" fmla="*/ 3 h 4097"/>
              <a:gd name="T68" fmla="*/ 3 w 6799"/>
              <a:gd name="T69" fmla="*/ 3 h 4097"/>
              <a:gd name="T70" fmla="*/ 3 w 6799"/>
              <a:gd name="T71" fmla="*/ 4 h 4097"/>
              <a:gd name="T72" fmla="*/ 2 w 6799"/>
              <a:gd name="T73" fmla="*/ 4 h 4097"/>
              <a:gd name="T74" fmla="*/ 2 w 6799"/>
              <a:gd name="T75" fmla="*/ 4 h 4097"/>
              <a:gd name="T76" fmla="*/ 2 w 6799"/>
              <a:gd name="T77" fmla="*/ 4 h 4097"/>
              <a:gd name="T78" fmla="*/ 1 w 6799"/>
              <a:gd name="T79" fmla="*/ 4 h 4097"/>
              <a:gd name="T80" fmla="*/ 1 w 6799"/>
              <a:gd name="T81" fmla="*/ 4 h 4097"/>
              <a:gd name="T82" fmla="*/ 1 w 6799"/>
              <a:gd name="T83" fmla="*/ 4 h 4097"/>
              <a:gd name="T84" fmla="*/ 0 w 6799"/>
              <a:gd name="T85" fmla="*/ 4 h 40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799" h="4097">
                <a:moveTo>
                  <a:pt x="0" y="4016"/>
                </a:moveTo>
                <a:lnTo>
                  <a:pt x="174" y="4042"/>
                </a:lnTo>
                <a:lnTo>
                  <a:pt x="337" y="4062"/>
                </a:lnTo>
                <a:lnTo>
                  <a:pt x="490" y="4077"/>
                </a:lnTo>
                <a:lnTo>
                  <a:pt x="633" y="4087"/>
                </a:lnTo>
                <a:lnTo>
                  <a:pt x="897" y="4097"/>
                </a:lnTo>
                <a:lnTo>
                  <a:pt x="1132" y="4096"/>
                </a:lnTo>
                <a:lnTo>
                  <a:pt x="1345" y="4086"/>
                </a:lnTo>
                <a:lnTo>
                  <a:pt x="1543" y="4074"/>
                </a:lnTo>
                <a:lnTo>
                  <a:pt x="1917" y="4059"/>
                </a:lnTo>
                <a:lnTo>
                  <a:pt x="1983" y="4054"/>
                </a:lnTo>
                <a:lnTo>
                  <a:pt x="2069" y="4039"/>
                </a:lnTo>
                <a:lnTo>
                  <a:pt x="2171" y="4013"/>
                </a:lnTo>
                <a:lnTo>
                  <a:pt x="2288" y="3980"/>
                </a:lnTo>
                <a:lnTo>
                  <a:pt x="2417" y="3938"/>
                </a:lnTo>
                <a:lnTo>
                  <a:pt x="2556" y="3888"/>
                </a:lnTo>
                <a:lnTo>
                  <a:pt x="2705" y="3833"/>
                </a:lnTo>
                <a:lnTo>
                  <a:pt x="2859" y="3772"/>
                </a:lnTo>
                <a:lnTo>
                  <a:pt x="3178" y="3638"/>
                </a:lnTo>
                <a:lnTo>
                  <a:pt x="3499" y="3492"/>
                </a:lnTo>
                <a:lnTo>
                  <a:pt x="3803" y="3339"/>
                </a:lnTo>
                <a:lnTo>
                  <a:pt x="3944" y="3263"/>
                </a:lnTo>
                <a:lnTo>
                  <a:pt x="4075" y="3188"/>
                </a:lnTo>
                <a:lnTo>
                  <a:pt x="4382" y="2988"/>
                </a:lnTo>
                <a:lnTo>
                  <a:pt x="4673" y="2765"/>
                </a:lnTo>
                <a:lnTo>
                  <a:pt x="4948" y="2519"/>
                </a:lnTo>
                <a:lnTo>
                  <a:pt x="5207" y="2250"/>
                </a:lnTo>
                <a:lnTo>
                  <a:pt x="5261" y="2160"/>
                </a:lnTo>
                <a:lnTo>
                  <a:pt x="5338" y="2055"/>
                </a:lnTo>
                <a:lnTo>
                  <a:pt x="5435" y="1935"/>
                </a:lnTo>
                <a:lnTo>
                  <a:pt x="5548" y="1804"/>
                </a:lnTo>
                <a:lnTo>
                  <a:pt x="5672" y="1665"/>
                </a:lnTo>
                <a:lnTo>
                  <a:pt x="5807" y="1519"/>
                </a:lnTo>
                <a:lnTo>
                  <a:pt x="6085" y="1215"/>
                </a:lnTo>
                <a:lnTo>
                  <a:pt x="6352" y="912"/>
                </a:lnTo>
                <a:lnTo>
                  <a:pt x="6473" y="766"/>
                </a:lnTo>
                <a:lnTo>
                  <a:pt x="6581" y="626"/>
                </a:lnTo>
                <a:lnTo>
                  <a:pt x="6670" y="495"/>
                </a:lnTo>
                <a:lnTo>
                  <a:pt x="6739" y="376"/>
                </a:lnTo>
                <a:lnTo>
                  <a:pt x="6783" y="270"/>
                </a:lnTo>
                <a:lnTo>
                  <a:pt x="6794" y="222"/>
                </a:lnTo>
                <a:lnTo>
                  <a:pt x="6799" y="179"/>
                </a:lnTo>
                <a:lnTo>
                  <a:pt x="6763" y="123"/>
                </a:lnTo>
                <a:lnTo>
                  <a:pt x="6723" y="79"/>
                </a:lnTo>
                <a:lnTo>
                  <a:pt x="6675" y="46"/>
                </a:lnTo>
                <a:lnTo>
                  <a:pt x="6624" y="22"/>
                </a:lnTo>
                <a:lnTo>
                  <a:pt x="6515" y="0"/>
                </a:lnTo>
                <a:lnTo>
                  <a:pt x="6406" y="4"/>
                </a:lnTo>
                <a:lnTo>
                  <a:pt x="6245" y="43"/>
                </a:lnTo>
                <a:lnTo>
                  <a:pt x="6087" y="103"/>
                </a:lnTo>
                <a:lnTo>
                  <a:pt x="5931" y="184"/>
                </a:lnTo>
                <a:lnTo>
                  <a:pt x="5780" y="280"/>
                </a:lnTo>
                <a:lnTo>
                  <a:pt x="5633" y="392"/>
                </a:lnTo>
                <a:lnTo>
                  <a:pt x="5490" y="515"/>
                </a:lnTo>
                <a:lnTo>
                  <a:pt x="5352" y="647"/>
                </a:lnTo>
                <a:lnTo>
                  <a:pt x="5221" y="784"/>
                </a:lnTo>
                <a:lnTo>
                  <a:pt x="4978" y="1065"/>
                </a:lnTo>
                <a:lnTo>
                  <a:pt x="4867" y="1203"/>
                </a:lnTo>
                <a:lnTo>
                  <a:pt x="4765" y="1335"/>
                </a:lnTo>
                <a:lnTo>
                  <a:pt x="4671" y="1459"/>
                </a:lnTo>
                <a:lnTo>
                  <a:pt x="4585" y="1570"/>
                </a:lnTo>
                <a:lnTo>
                  <a:pt x="4510" y="1668"/>
                </a:lnTo>
                <a:lnTo>
                  <a:pt x="4444" y="1750"/>
                </a:lnTo>
                <a:lnTo>
                  <a:pt x="4318" y="1900"/>
                </a:lnTo>
                <a:lnTo>
                  <a:pt x="4199" y="2044"/>
                </a:lnTo>
                <a:lnTo>
                  <a:pt x="3976" y="2314"/>
                </a:lnTo>
                <a:lnTo>
                  <a:pt x="3768" y="2560"/>
                </a:lnTo>
                <a:lnTo>
                  <a:pt x="3570" y="2783"/>
                </a:lnTo>
                <a:lnTo>
                  <a:pt x="3378" y="2985"/>
                </a:lnTo>
                <a:lnTo>
                  <a:pt x="3185" y="3165"/>
                </a:lnTo>
                <a:lnTo>
                  <a:pt x="2985" y="3326"/>
                </a:lnTo>
                <a:lnTo>
                  <a:pt x="2773" y="3468"/>
                </a:lnTo>
                <a:lnTo>
                  <a:pt x="2545" y="3591"/>
                </a:lnTo>
                <a:lnTo>
                  <a:pt x="2293" y="3697"/>
                </a:lnTo>
                <a:lnTo>
                  <a:pt x="2157" y="3743"/>
                </a:lnTo>
                <a:lnTo>
                  <a:pt x="2014" y="3786"/>
                </a:lnTo>
                <a:lnTo>
                  <a:pt x="1862" y="3825"/>
                </a:lnTo>
                <a:lnTo>
                  <a:pt x="1701" y="3860"/>
                </a:lnTo>
                <a:lnTo>
                  <a:pt x="1529" y="3891"/>
                </a:lnTo>
                <a:lnTo>
                  <a:pt x="1347" y="3919"/>
                </a:lnTo>
                <a:lnTo>
                  <a:pt x="1155" y="3943"/>
                </a:lnTo>
                <a:lnTo>
                  <a:pt x="950" y="3964"/>
                </a:lnTo>
                <a:lnTo>
                  <a:pt x="733" y="3982"/>
                </a:lnTo>
                <a:lnTo>
                  <a:pt x="504" y="3996"/>
                </a:lnTo>
                <a:lnTo>
                  <a:pt x="259" y="4007"/>
                </a:lnTo>
                <a:lnTo>
                  <a:pt x="0" y="4016"/>
                </a:lnTo>
                <a:close/>
              </a:path>
            </a:pathLst>
          </a:custGeom>
          <a:solidFill>
            <a:srgbClr val="FF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3" name="Freeform 124">
            <a:extLst>
              <a:ext uri="{FF2B5EF4-FFF2-40B4-BE49-F238E27FC236}">
                <a16:creationId xmlns:a16="http://schemas.microsoft.com/office/drawing/2014/main" id="{BDCA47F5-4B26-E041-AA7A-53F690907457}"/>
              </a:ext>
            </a:extLst>
          </p:cNvPr>
          <p:cNvSpPr>
            <a:spLocks/>
          </p:cNvSpPr>
          <p:nvPr/>
        </p:nvSpPr>
        <p:spPr bwMode="auto">
          <a:xfrm>
            <a:off x="10247660" y="1553046"/>
            <a:ext cx="184150" cy="612775"/>
          </a:xfrm>
          <a:custGeom>
            <a:avLst/>
            <a:gdLst>
              <a:gd name="T0" fmla="*/ 0 w 1154"/>
              <a:gd name="T1" fmla="*/ 0 h 3869"/>
              <a:gd name="T2" fmla="*/ 0 w 1154"/>
              <a:gd name="T3" fmla="*/ 0 h 3869"/>
              <a:gd name="T4" fmla="*/ 0 w 1154"/>
              <a:gd name="T5" fmla="*/ 0 h 3869"/>
              <a:gd name="T6" fmla="*/ 0 w 1154"/>
              <a:gd name="T7" fmla="*/ 0 h 3869"/>
              <a:gd name="T8" fmla="*/ 0 w 1154"/>
              <a:gd name="T9" fmla="*/ 0 h 3869"/>
              <a:gd name="T10" fmla="*/ 0 w 1154"/>
              <a:gd name="T11" fmla="*/ 0 h 3869"/>
              <a:gd name="T12" fmla="*/ 0 w 1154"/>
              <a:gd name="T13" fmla="*/ 0 h 3869"/>
              <a:gd name="T14" fmla="*/ 0 w 1154"/>
              <a:gd name="T15" fmla="*/ 1 h 3869"/>
              <a:gd name="T16" fmla="*/ 0 w 1154"/>
              <a:gd name="T17" fmla="*/ 1 h 3869"/>
              <a:gd name="T18" fmla="*/ 0 w 1154"/>
              <a:gd name="T19" fmla="*/ 1 h 3869"/>
              <a:gd name="T20" fmla="*/ 0 w 1154"/>
              <a:gd name="T21" fmla="*/ 1 h 3869"/>
              <a:gd name="T22" fmla="*/ 0 w 1154"/>
              <a:gd name="T23" fmla="*/ 2 h 3869"/>
              <a:gd name="T24" fmla="*/ 0 w 1154"/>
              <a:gd name="T25" fmla="*/ 2 h 3869"/>
              <a:gd name="T26" fmla="*/ 0 w 1154"/>
              <a:gd name="T27" fmla="*/ 2 h 3869"/>
              <a:gd name="T28" fmla="*/ 0 w 1154"/>
              <a:gd name="T29" fmla="*/ 2 h 3869"/>
              <a:gd name="T30" fmla="*/ 0 w 1154"/>
              <a:gd name="T31" fmla="*/ 2 h 3869"/>
              <a:gd name="T32" fmla="*/ 0 w 1154"/>
              <a:gd name="T33" fmla="*/ 2 h 3869"/>
              <a:gd name="T34" fmla="*/ 0 w 1154"/>
              <a:gd name="T35" fmla="*/ 3 h 3869"/>
              <a:gd name="T36" fmla="*/ 0 w 1154"/>
              <a:gd name="T37" fmla="*/ 3 h 3869"/>
              <a:gd name="T38" fmla="*/ 1 w 1154"/>
              <a:gd name="T39" fmla="*/ 3 h 3869"/>
              <a:gd name="T40" fmla="*/ 1 w 1154"/>
              <a:gd name="T41" fmla="*/ 3 h 3869"/>
              <a:gd name="T42" fmla="*/ 1 w 1154"/>
              <a:gd name="T43" fmla="*/ 3 h 3869"/>
              <a:gd name="T44" fmla="*/ 1 w 1154"/>
              <a:gd name="T45" fmla="*/ 3 h 3869"/>
              <a:gd name="T46" fmla="*/ 1 w 1154"/>
              <a:gd name="T47" fmla="*/ 3 h 3869"/>
              <a:gd name="T48" fmla="*/ 1 w 1154"/>
              <a:gd name="T49" fmla="*/ 4 h 3869"/>
              <a:gd name="T50" fmla="*/ 1 w 1154"/>
              <a:gd name="T51" fmla="*/ 4 h 3869"/>
              <a:gd name="T52" fmla="*/ 1 w 1154"/>
              <a:gd name="T53" fmla="*/ 4 h 3869"/>
              <a:gd name="T54" fmla="*/ 1 w 1154"/>
              <a:gd name="T55" fmla="*/ 4 h 3869"/>
              <a:gd name="T56" fmla="*/ 1 w 1154"/>
              <a:gd name="T57" fmla="*/ 4 h 3869"/>
              <a:gd name="T58" fmla="*/ 1 w 1154"/>
              <a:gd name="T59" fmla="*/ 4 h 3869"/>
              <a:gd name="T60" fmla="*/ 1 w 1154"/>
              <a:gd name="T61" fmla="*/ 3 h 3869"/>
              <a:gd name="T62" fmla="*/ 1 w 1154"/>
              <a:gd name="T63" fmla="*/ 3 h 3869"/>
              <a:gd name="T64" fmla="*/ 1 w 1154"/>
              <a:gd name="T65" fmla="*/ 3 h 3869"/>
              <a:gd name="T66" fmla="*/ 1 w 1154"/>
              <a:gd name="T67" fmla="*/ 3 h 3869"/>
              <a:gd name="T68" fmla="*/ 1 w 1154"/>
              <a:gd name="T69" fmla="*/ 2 h 3869"/>
              <a:gd name="T70" fmla="*/ 1 w 1154"/>
              <a:gd name="T71" fmla="*/ 2 h 3869"/>
              <a:gd name="T72" fmla="*/ 1 w 1154"/>
              <a:gd name="T73" fmla="*/ 2 h 3869"/>
              <a:gd name="T74" fmla="*/ 1 w 1154"/>
              <a:gd name="T75" fmla="*/ 1 h 3869"/>
              <a:gd name="T76" fmla="*/ 1 w 1154"/>
              <a:gd name="T77" fmla="*/ 1 h 3869"/>
              <a:gd name="T78" fmla="*/ 1 w 1154"/>
              <a:gd name="T79" fmla="*/ 1 h 3869"/>
              <a:gd name="T80" fmla="*/ 1 w 1154"/>
              <a:gd name="T81" fmla="*/ 1 h 3869"/>
              <a:gd name="T82" fmla="*/ 1 w 1154"/>
              <a:gd name="T83" fmla="*/ 1 h 3869"/>
              <a:gd name="T84" fmla="*/ 1 w 1154"/>
              <a:gd name="T85" fmla="*/ 0 h 3869"/>
              <a:gd name="T86" fmla="*/ 1 w 1154"/>
              <a:gd name="T87" fmla="*/ 0 h 3869"/>
              <a:gd name="T88" fmla="*/ 1 w 1154"/>
              <a:gd name="T89" fmla="*/ 0 h 3869"/>
              <a:gd name="T90" fmla="*/ 1 w 1154"/>
              <a:gd name="T91" fmla="*/ 0 h 3869"/>
              <a:gd name="T92" fmla="*/ 0 w 1154"/>
              <a:gd name="T93" fmla="*/ 0 h 3869"/>
              <a:gd name="T94" fmla="*/ 0 w 1154"/>
              <a:gd name="T95" fmla="*/ 0 h 3869"/>
              <a:gd name="T96" fmla="*/ 0 w 1154"/>
              <a:gd name="T97" fmla="*/ 0 h 3869"/>
              <a:gd name="T98" fmla="*/ 0 w 1154"/>
              <a:gd name="T99" fmla="*/ 0 h 3869"/>
              <a:gd name="T100" fmla="*/ 0 w 1154"/>
              <a:gd name="T101" fmla="*/ 0 h 38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54" h="3869">
                <a:moveTo>
                  <a:pt x="25" y="0"/>
                </a:moveTo>
                <a:lnTo>
                  <a:pt x="12" y="14"/>
                </a:lnTo>
                <a:lnTo>
                  <a:pt x="3" y="54"/>
                </a:lnTo>
                <a:lnTo>
                  <a:pt x="0" y="119"/>
                </a:lnTo>
                <a:lnTo>
                  <a:pt x="0" y="203"/>
                </a:lnTo>
                <a:lnTo>
                  <a:pt x="3" y="307"/>
                </a:lnTo>
                <a:lnTo>
                  <a:pt x="10" y="426"/>
                </a:lnTo>
                <a:lnTo>
                  <a:pt x="17" y="558"/>
                </a:lnTo>
                <a:lnTo>
                  <a:pt x="26" y="699"/>
                </a:lnTo>
                <a:lnTo>
                  <a:pt x="46" y="1000"/>
                </a:lnTo>
                <a:lnTo>
                  <a:pt x="64" y="1308"/>
                </a:lnTo>
                <a:lnTo>
                  <a:pt x="77" y="1599"/>
                </a:lnTo>
                <a:lnTo>
                  <a:pt x="79" y="1730"/>
                </a:lnTo>
                <a:lnTo>
                  <a:pt x="79" y="1849"/>
                </a:lnTo>
                <a:lnTo>
                  <a:pt x="127" y="2082"/>
                </a:lnTo>
                <a:lnTo>
                  <a:pt x="186" y="2301"/>
                </a:lnTo>
                <a:lnTo>
                  <a:pt x="254" y="2505"/>
                </a:lnTo>
                <a:lnTo>
                  <a:pt x="331" y="2694"/>
                </a:lnTo>
                <a:lnTo>
                  <a:pt x="413" y="2870"/>
                </a:lnTo>
                <a:lnTo>
                  <a:pt x="499" y="3032"/>
                </a:lnTo>
                <a:lnTo>
                  <a:pt x="587" y="3179"/>
                </a:lnTo>
                <a:lnTo>
                  <a:pt x="674" y="3311"/>
                </a:lnTo>
                <a:lnTo>
                  <a:pt x="761" y="3430"/>
                </a:lnTo>
                <a:lnTo>
                  <a:pt x="843" y="3534"/>
                </a:lnTo>
                <a:lnTo>
                  <a:pt x="920" y="3626"/>
                </a:lnTo>
                <a:lnTo>
                  <a:pt x="989" y="3702"/>
                </a:lnTo>
                <a:lnTo>
                  <a:pt x="1049" y="3765"/>
                </a:lnTo>
                <a:lnTo>
                  <a:pt x="1097" y="3814"/>
                </a:lnTo>
                <a:lnTo>
                  <a:pt x="1133" y="3849"/>
                </a:lnTo>
                <a:lnTo>
                  <a:pt x="1154" y="3869"/>
                </a:lnTo>
                <a:lnTo>
                  <a:pt x="1013" y="3550"/>
                </a:lnTo>
                <a:lnTo>
                  <a:pt x="892" y="3232"/>
                </a:lnTo>
                <a:lnTo>
                  <a:pt x="789" y="2920"/>
                </a:lnTo>
                <a:lnTo>
                  <a:pt x="701" y="2612"/>
                </a:lnTo>
                <a:lnTo>
                  <a:pt x="629" y="2312"/>
                </a:lnTo>
                <a:lnTo>
                  <a:pt x="572" y="2021"/>
                </a:lnTo>
                <a:lnTo>
                  <a:pt x="527" y="1740"/>
                </a:lnTo>
                <a:lnTo>
                  <a:pt x="495" y="1473"/>
                </a:lnTo>
                <a:lnTo>
                  <a:pt x="473" y="1220"/>
                </a:lnTo>
                <a:lnTo>
                  <a:pt x="463" y="983"/>
                </a:lnTo>
                <a:lnTo>
                  <a:pt x="460" y="764"/>
                </a:lnTo>
                <a:lnTo>
                  <a:pt x="466" y="565"/>
                </a:lnTo>
                <a:lnTo>
                  <a:pt x="479" y="388"/>
                </a:lnTo>
                <a:lnTo>
                  <a:pt x="497" y="233"/>
                </a:lnTo>
                <a:lnTo>
                  <a:pt x="521" y="104"/>
                </a:lnTo>
                <a:lnTo>
                  <a:pt x="547" y="0"/>
                </a:lnTo>
                <a:lnTo>
                  <a:pt x="441" y="23"/>
                </a:lnTo>
                <a:lnTo>
                  <a:pt x="312" y="46"/>
                </a:lnTo>
                <a:lnTo>
                  <a:pt x="171" y="46"/>
                </a:lnTo>
                <a:lnTo>
                  <a:pt x="98" y="29"/>
                </a:lnTo>
                <a:lnTo>
                  <a:pt x="25" y="0"/>
                </a:lnTo>
                <a:close/>
              </a:path>
            </a:pathLst>
          </a:custGeom>
          <a:solidFill>
            <a:srgbClr val="F246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4" name="Freeform 125">
            <a:extLst>
              <a:ext uri="{FF2B5EF4-FFF2-40B4-BE49-F238E27FC236}">
                <a16:creationId xmlns:a16="http://schemas.microsoft.com/office/drawing/2014/main" id="{0FA217BA-0D1B-0644-A95F-14D3A448ED4F}"/>
              </a:ext>
            </a:extLst>
          </p:cNvPr>
          <p:cNvSpPr>
            <a:spLocks/>
          </p:cNvSpPr>
          <p:nvPr/>
        </p:nvSpPr>
        <p:spPr bwMode="auto">
          <a:xfrm>
            <a:off x="10252422" y="1554634"/>
            <a:ext cx="171450" cy="596900"/>
          </a:xfrm>
          <a:custGeom>
            <a:avLst/>
            <a:gdLst>
              <a:gd name="T0" fmla="*/ 1 w 1077"/>
              <a:gd name="T1" fmla="*/ 4 h 3762"/>
              <a:gd name="T2" fmla="*/ 1 w 1077"/>
              <a:gd name="T3" fmla="*/ 3 h 3762"/>
              <a:gd name="T4" fmla="*/ 1 w 1077"/>
              <a:gd name="T5" fmla="*/ 3 h 3762"/>
              <a:gd name="T6" fmla="*/ 1 w 1077"/>
              <a:gd name="T7" fmla="*/ 3 h 3762"/>
              <a:gd name="T8" fmla="*/ 1 w 1077"/>
              <a:gd name="T9" fmla="*/ 3 h 3762"/>
              <a:gd name="T10" fmla="*/ 1 w 1077"/>
              <a:gd name="T11" fmla="*/ 2 h 3762"/>
              <a:gd name="T12" fmla="*/ 1 w 1077"/>
              <a:gd name="T13" fmla="*/ 2 h 3762"/>
              <a:gd name="T14" fmla="*/ 1 w 1077"/>
              <a:gd name="T15" fmla="*/ 2 h 3762"/>
              <a:gd name="T16" fmla="*/ 1 w 1077"/>
              <a:gd name="T17" fmla="*/ 1 h 3762"/>
              <a:gd name="T18" fmla="*/ 0 w 1077"/>
              <a:gd name="T19" fmla="*/ 1 h 3762"/>
              <a:gd name="T20" fmla="*/ 0 w 1077"/>
              <a:gd name="T21" fmla="*/ 1 h 3762"/>
              <a:gd name="T22" fmla="*/ 0 w 1077"/>
              <a:gd name="T23" fmla="*/ 1 h 3762"/>
              <a:gd name="T24" fmla="*/ 0 w 1077"/>
              <a:gd name="T25" fmla="*/ 1 h 3762"/>
              <a:gd name="T26" fmla="*/ 0 w 1077"/>
              <a:gd name="T27" fmla="*/ 0 h 3762"/>
              <a:gd name="T28" fmla="*/ 0 w 1077"/>
              <a:gd name="T29" fmla="*/ 0 h 3762"/>
              <a:gd name="T30" fmla="*/ 1 w 1077"/>
              <a:gd name="T31" fmla="*/ 0 h 3762"/>
              <a:gd name="T32" fmla="*/ 1 w 1077"/>
              <a:gd name="T33" fmla="*/ 0 h 3762"/>
              <a:gd name="T34" fmla="*/ 0 w 1077"/>
              <a:gd name="T35" fmla="*/ 0 h 3762"/>
              <a:gd name="T36" fmla="*/ 0 w 1077"/>
              <a:gd name="T37" fmla="*/ 0 h 3762"/>
              <a:gd name="T38" fmla="*/ 0 w 1077"/>
              <a:gd name="T39" fmla="*/ 0 h 3762"/>
              <a:gd name="T40" fmla="*/ 0 w 1077"/>
              <a:gd name="T41" fmla="*/ 0 h 3762"/>
              <a:gd name="T42" fmla="*/ 0 w 1077"/>
              <a:gd name="T43" fmla="*/ 0 h 3762"/>
              <a:gd name="T44" fmla="*/ 0 w 1077"/>
              <a:gd name="T45" fmla="*/ 0 h 3762"/>
              <a:gd name="T46" fmla="*/ 0 w 1077"/>
              <a:gd name="T47" fmla="*/ 0 h 3762"/>
              <a:gd name="T48" fmla="*/ 0 w 1077"/>
              <a:gd name="T49" fmla="*/ 0 h 3762"/>
              <a:gd name="T50" fmla="*/ 0 w 1077"/>
              <a:gd name="T51" fmla="*/ 0 h 3762"/>
              <a:gd name="T52" fmla="*/ 0 w 1077"/>
              <a:gd name="T53" fmla="*/ 0 h 3762"/>
              <a:gd name="T54" fmla="*/ 0 w 1077"/>
              <a:gd name="T55" fmla="*/ 0 h 3762"/>
              <a:gd name="T56" fmla="*/ 0 w 1077"/>
              <a:gd name="T57" fmla="*/ 0 h 3762"/>
              <a:gd name="T58" fmla="*/ 0 w 1077"/>
              <a:gd name="T59" fmla="*/ 0 h 3762"/>
              <a:gd name="T60" fmla="*/ 0 w 1077"/>
              <a:gd name="T61" fmla="*/ 1 h 3762"/>
              <a:gd name="T62" fmla="*/ 0 w 1077"/>
              <a:gd name="T63" fmla="*/ 1 h 3762"/>
              <a:gd name="T64" fmla="*/ 0 w 1077"/>
              <a:gd name="T65" fmla="*/ 2 h 3762"/>
              <a:gd name="T66" fmla="*/ 0 w 1077"/>
              <a:gd name="T67" fmla="*/ 2 h 3762"/>
              <a:gd name="T68" fmla="*/ 0 w 1077"/>
              <a:gd name="T69" fmla="*/ 2 h 3762"/>
              <a:gd name="T70" fmla="*/ 0 w 1077"/>
              <a:gd name="T71" fmla="*/ 2 h 3762"/>
              <a:gd name="T72" fmla="*/ 0 w 1077"/>
              <a:gd name="T73" fmla="*/ 2 h 3762"/>
              <a:gd name="T74" fmla="*/ 0 w 1077"/>
              <a:gd name="T75" fmla="*/ 2 h 3762"/>
              <a:gd name="T76" fmla="*/ 0 w 1077"/>
              <a:gd name="T77" fmla="*/ 3 h 3762"/>
              <a:gd name="T78" fmla="*/ 0 w 1077"/>
              <a:gd name="T79" fmla="*/ 3 h 3762"/>
              <a:gd name="T80" fmla="*/ 1 w 1077"/>
              <a:gd name="T81" fmla="*/ 3 h 3762"/>
              <a:gd name="T82" fmla="*/ 1 w 1077"/>
              <a:gd name="T83" fmla="*/ 3 h 3762"/>
              <a:gd name="T84" fmla="*/ 1 w 1077"/>
              <a:gd name="T85" fmla="*/ 3 h 3762"/>
              <a:gd name="T86" fmla="*/ 1 w 1077"/>
              <a:gd name="T87" fmla="*/ 3 h 3762"/>
              <a:gd name="T88" fmla="*/ 1 w 1077"/>
              <a:gd name="T89" fmla="*/ 3 h 3762"/>
              <a:gd name="T90" fmla="*/ 1 w 1077"/>
              <a:gd name="T91" fmla="*/ 3 h 3762"/>
              <a:gd name="T92" fmla="*/ 1 w 1077"/>
              <a:gd name="T93" fmla="*/ 4 h 3762"/>
              <a:gd name="T94" fmla="*/ 1 w 1077"/>
              <a:gd name="T95" fmla="*/ 4 h 3762"/>
              <a:gd name="T96" fmla="*/ 1 w 1077"/>
              <a:gd name="T97" fmla="*/ 4 h 3762"/>
              <a:gd name="T98" fmla="*/ 1 w 1077"/>
              <a:gd name="T99" fmla="*/ 4 h 3762"/>
              <a:gd name="T100" fmla="*/ 1 w 1077"/>
              <a:gd name="T101" fmla="*/ 4 h 37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77" h="3762">
                <a:moveTo>
                  <a:pt x="1077" y="3762"/>
                </a:moveTo>
                <a:lnTo>
                  <a:pt x="947" y="3467"/>
                </a:lnTo>
                <a:lnTo>
                  <a:pt x="833" y="3173"/>
                </a:lnTo>
                <a:lnTo>
                  <a:pt x="735" y="2879"/>
                </a:lnTo>
                <a:lnTo>
                  <a:pt x="653" y="2587"/>
                </a:lnTo>
                <a:lnTo>
                  <a:pt x="584" y="2300"/>
                </a:lnTo>
                <a:lnTo>
                  <a:pt x="528" y="2019"/>
                </a:lnTo>
                <a:lnTo>
                  <a:pt x="484" y="1748"/>
                </a:lnTo>
                <a:lnTo>
                  <a:pt x="452" y="1488"/>
                </a:lnTo>
                <a:lnTo>
                  <a:pt x="428" y="1240"/>
                </a:lnTo>
                <a:lnTo>
                  <a:pt x="415" y="1005"/>
                </a:lnTo>
                <a:lnTo>
                  <a:pt x="411" y="788"/>
                </a:lnTo>
                <a:lnTo>
                  <a:pt x="413" y="590"/>
                </a:lnTo>
                <a:lnTo>
                  <a:pt x="423" y="413"/>
                </a:lnTo>
                <a:lnTo>
                  <a:pt x="438" y="257"/>
                </a:lnTo>
                <a:lnTo>
                  <a:pt x="457" y="126"/>
                </a:lnTo>
                <a:lnTo>
                  <a:pt x="481" y="22"/>
                </a:lnTo>
                <a:lnTo>
                  <a:pt x="393" y="33"/>
                </a:lnTo>
                <a:lnTo>
                  <a:pt x="288" y="45"/>
                </a:lnTo>
                <a:lnTo>
                  <a:pt x="170" y="40"/>
                </a:lnTo>
                <a:lnTo>
                  <a:pt x="109" y="26"/>
                </a:lnTo>
                <a:lnTo>
                  <a:pt x="48" y="0"/>
                </a:lnTo>
                <a:lnTo>
                  <a:pt x="22" y="14"/>
                </a:lnTo>
                <a:lnTo>
                  <a:pt x="11" y="39"/>
                </a:lnTo>
                <a:lnTo>
                  <a:pt x="3" y="78"/>
                </a:lnTo>
                <a:lnTo>
                  <a:pt x="0" y="138"/>
                </a:lnTo>
                <a:lnTo>
                  <a:pt x="0" y="214"/>
                </a:lnTo>
                <a:lnTo>
                  <a:pt x="2" y="305"/>
                </a:lnTo>
                <a:lnTo>
                  <a:pt x="6" y="410"/>
                </a:lnTo>
                <a:lnTo>
                  <a:pt x="13" y="525"/>
                </a:lnTo>
                <a:lnTo>
                  <a:pt x="30" y="781"/>
                </a:lnTo>
                <a:lnTo>
                  <a:pt x="66" y="1333"/>
                </a:lnTo>
                <a:lnTo>
                  <a:pt x="79" y="1597"/>
                </a:lnTo>
                <a:lnTo>
                  <a:pt x="84" y="1719"/>
                </a:lnTo>
                <a:lnTo>
                  <a:pt x="87" y="1830"/>
                </a:lnTo>
                <a:lnTo>
                  <a:pt x="133" y="2062"/>
                </a:lnTo>
                <a:lnTo>
                  <a:pt x="190" y="2278"/>
                </a:lnTo>
                <a:lnTo>
                  <a:pt x="254" y="2478"/>
                </a:lnTo>
                <a:lnTo>
                  <a:pt x="325" y="2662"/>
                </a:lnTo>
                <a:lnTo>
                  <a:pt x="401" y="2830"/>
                </a:lnTo>
                <a:lnTo>
                  <a:pt x="480" y="2984"/>
                </a:lnTo>
                <a:lnTo>
                  <a:pt x="560" y="3124"/>
                </a:lnTo>
                <a:lnTo>
                  <a:pt x="640" y="3248"/>
                </a:lnTo>
                <a:lnTo>
                  <a:pt x="718" y="3358"/>
                </a:lnTo>
                <a:lnTo>
                  <a:pt x="793" y="3454"/>
                </a:lnTo>
                <a:lnTo>
                  <a:pt x="862" y="3538"/>
                </a:lnTo>
                <a:lnTo>
                  <a:pt x="925" y="3608"/>
                </a:lnTo>
                <a:lnTo>
                  <a:pt x="980" y="3665"/>
                </a:lnTo>
                <a:lnTo>
                  <a:pt x="1024" y="3709"/>
                </a:lnTo>
                <a:lnTo>
                  <a:pt x="1057" y="3741"/>
                </a:lnTo>
                <a:lnTo>
                  <a:pt x="1077" y="3762"/>
                </a:lnTo>
                <a:close/>
              </a:path>
            </a:pathLst>
          </a:custGeom>
          <a:solidFill>
            <a:srgbClr val="F566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5" name="Freeform 126">
            <a:extLst>
              <a:ext uri="{FF2B5EF4-FFF2-40B4-BE49-F238E27FC236}">
                <a16:creationId xmlns:a16="http://schemas.microsoft.com/office/drawing/2014/main" id="{5FEF4950-EECA-3B45-9251-0072AFB0FC03}"/>
              </a:ext>
            </a:extLst>
          </p:cNvPr>
          <p:cNvSpPr>
            <a:spLocks/>
          </p:cNvSpPr>
          <p:nvPr/>
        </p:nvSpPr>
        <p:spPr bwMode="auto">
          <a:xfrm>
            <a:off x="10257185" y="1554634"/>
            <a:ext cx="158750" cy="581025"/>
          </a:xfrm>
          <a:custGeom>
            <a:avLst/>
            <a:gdLst>
              <a:gd name="T0" fmla="*/ 1 w 999"/>
              <a:gd name="T1" fmla="*/ 4 h 3655"/>
              <a:gd name="T2" fmla="*/ 1 w 999"/>
              <a:gd name="T3" fmla="*/ 3 h 3655"/>
              <a:gd name="T4" fmla="*/ 1 w 999"/>
              <a:gd name="T5" fmla="*/ 3 h 3655"/>
              <a:gd name="T6" fmla="*/ 1 w 999"/>
              <a:gd name="T7" fmla="*/ 3 h 3655"/>
              <a:gd name="T8" fmla="*/ 1 w 999"/>
              <a:gd name="T9" fmla="*/ 3 h 3655"/>
              <a:gd name="T10" fmla="*/ 1 w 999"/>
              <a:gd name="T11" fmla="*/ 2 h 3655"/>
              <a:gd name="T12" fmla="*/ 1 w 999"/>
              <a:gd name="T13" fmla="*/ 2 h 3655"/>
              <a:gd name="T14" fmla="*/ 0 w 999"/>
              <a:gd name="T15" fmla="*/ 2 h 3655"/>
              <a:gd name="T16" fmla="*/ 0 w 999"/>
              <a:gd name="T17" fmla="*/ 2 h 3655"/>
              <a:gd name="T18" fmla="*/ 0 w 999"/>
              <a:gd name="T19" fmla="*/ 1 h 3655"/>
              <a:gd name="T20" fmla="*/ 0 w 999"/>
              <a:gd name="T21" fmla="*/ 1 h 3655"/>
              <a:gd name="T22" fmla="*/ 0 w 999"/>
              <a:gd name="T23" fmla="*/ 1 h 3655"/>
              <a:gd name="T24" fmla="*/ 0 w 999"/>
              <a:gd name="T25" fmla="*/ 1 h 3655"/>
              <a:gd name="T26" fmla="*/ 0 w 999"/>
              <a:gd name="T27" fmla="*/ 0 h 3655"/>
              <a:gd name="T28" fmla="*/ 0 w 999"/>
              <a:gd name="T29" fmla="*/ 0 h 3655"/>
              <a:gd name="T30" fmla="*/ 0 w 999"/>
              <a:gd name="T31" fmla="*/ 0 h 3655"/>
              <a:gd name="T32" fmla="*/ 0 w 999"/>
              <a:gd name="T33" fmla="*/ 0 h 3655"/>
              <a:gd name="T34" fmla="*/ 0 w 999"/>
              <a:gd name="T35" fmla="*/ 0 h 3655"/>
              <a:gd name="T36" fmla="*/ 0 w 999"/>
              <a:gd name="T37" fmla="*/ 0 h 3655"/>
              <a:gd name="T38" fmla="*/ 0 w 999"/>
              <a:gd name="T39" fmla="*/ 0 h 3655"/>
              <a:gd name="T40" fmla="*/ 0 w 999"/>
              <a:gd name="T41" fmla="*/ 0 h 3655"/>
              <a:gd name="T42" fmla="*/ 0 w 999"/>
              <a:gd name="T43" fmla="*/ 0 h 3655"/>
              <a:gd name="T44" fmla="*/ 0 w 999"/>
              <a:gd name="T45" fmla="*/ 0 h 3655"/>
              <a:gd name="T46" fmla="*/ 0 w 999"/>
              <a:gd name="T47" fmla="*/ 0 h 3655"/>
              <a:gd name="T48" fmla="*/ 0 w 999"/>
              <a:gd name="T49" fmla="*/ 0 h 3655"/>
              <a:gd name="T50" fmla="*/ 0 w 999"/>
              <a:gd name="T51" fmla="*/ 0 h 3655"/>
              <a:gd name="T52" fmla="*/ 0 w 999"/>
              <a:gd name="T53" fmla="*/ 0 h 3655"/>
              <a:gd name="T54" fmla="*/ 0 w 999"/>
              <a:gd name="T55" fmla="*/ 0 h 3655"/>
              <a:gd name="T56" fmla="*/ 0 w 999"/>
              <a:gd name="T57" fmla="*/ 0 h 3655"/>
              <a:gd name="T58" fmla="*/ 0 w 999"/>
              <a:gd name="T59" fmla="*/ 1 h 3655"/>
              <a:gd name="T60" fmla="*/ 0 w 999"/>
              <a:gd name="T61" fmla="*/ 1 h 3655"/>
              <a:gd name="T62" fmla="*/ 0 w 999"/>
              <a:gd name="T63" fmla="*/ 1 h 3655"/>
              <a:gd name="T64" fmla="*/ 0 w 999"/>
              <a:gd name="T65" fmla="*/ 1 h 3655"/>
              <a:gd name="T66" fmla="*/ 0 w 999"/>
              <a:gd name="T67" fmla="*/ 2 h 3655"/>
              <a:gd name="T68" fmla="*/ 0 w 999"/>
              <a:gd name="T69" fmla="*/ 2 h 3655"/>
              <a:gd name="T70" fmla="*/ 0 w 999"/>
              <a:gd name="T71" fmla="*/ 2 h 3655"/>
              <a:gd name="T72" fmla="*/ 0 w 999"/>
              <a:gd name="T73" fmla="*/ 2 h 3655"/>
              <a:gd name="T74" fmla="*/ 0 w 999"/>
              <a:gd name="T75" fmla="*/ 3 h 3655"/>
              <a:gd name="T76" fmla="*/ 0 w 999"/>
              <a:gd name="T77" fmla="*/ 3 h 3655"/>
              <a:gd name="T78" fmla="*/ 0 w 999"/>
              <a:gd name="T79" fmla="*/ 3 h 3655"/>
              <a:gd name="T80" fmla="*/ 1 w 999"/>
              <a:gd name="T81" fmla="*/ 3 h 3655"/>
              <a:gd name="T82" fmla="*/ 1 w 999"/>
              <a:gd name="T83" fmla="*/ 3 h 3655"/>
              <a:gd name="T84" fmla="*/ 1 w 999"/>
              <a:gd name="T85" fmla="*/ 3 h 3655"/>
              <a:gd name="T86" fmla="*/ 1 w 999"/>
              <a:gd name="T87" fmla="*/ 3 h 3655"/>
              <a:gd name="T88" fmla="*/ 1 w 999"/>
              <a:gd name="T89" fmla="*/ 3 h 3655"/>
              <a:gd name="T90" fmla="*/ 1 w 999"/>
              <a:gd name="T91" fmla="*/ 4 h 3655"/>
              <a:gd name="T92" fmla="*/ 1 w 999"/>
              <a:gd name="T93" fmla="*/ 4 h 3655"/>
              <a:gd name="T94" fmla="*/ 1 w 999"/>
              <a:gd name="T95" fmla="*/ 4 h 3655"/>
              <a:gd name="T96" fmla="*/ 1 w 999"/>
              <a:gd name="T97" fmla="*/ 4 h 3655"/>
              <a:gd name="T98" fmla="*/ 1 w 999"/>
              <a:gd name="T99" fmla="*/ 4 h 3655"/>
              <a:gd name="T100" fmla="*/ 1 w 999"/>
              <a:gd name="T101" fmla="*/ 4 h 36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99" h="3655">
                <a:moveTo>
                  <a:pt x="999" y="3655"/>
                </a:moveTo>
                <a:lnTo>
                  <a:pt x="879" y="3386"/>
                </a:lnTo>
                <a:lnTo>
                  <a:pt x="774" y="3115"/>
                </a:lnTo>
                <a:lnTo>
                  <a:pt x="682" y="2839"/>
                </a:lnTo>
                <a:lnTo>
                  <a:pt x="604" y="2564"/>
                </a:lnTo>
                <a:lnTo>
                  <a:pt x="538" y="2290"/>
                </a:lnTo>
                <a:lnTo>
                  <a:pt x="484" y="2020"/>
                </a:lnTo>
                <a:lnTo>
                  <a:pt x="441" y="1757"/>
                </a:lnTo>
                <a:lnTo>
                  <a:pt x="408" y="1502"/>
                </a:lnTo>
                <a:lnTo>
                  <a:pt x="384" y="1260"/>
                </a:lnTo>
                <a:lnTo>
                  <a:pt x="369" y="1029"/>
                </a:lnTo>
                <a:lnTo>
                  <a:pt x="362" y="814"/>
                </a:lnTo>
                <a:lnTo>
                  <a:pt x="361" y="616"/>
                </a:lnTo>
                <a:lnTo>
                  <a:pt x="367" y="438"/>
                </a:lnTo>
                <a:lnTo>
                  <a:pt x="378" y="282"/>
                </a:lnTo>
                <a:lnTo>
                  <a:pt x="394" y="150"/>
                </a:lnTo>
                <a:lnTo>
                  <a:pt x="414" y="45"/>
                </a:lnTo>
                <a:lnTo>
                  <a:pt x="346" y="44"/>
                </a:lnTo>
                <a:lnTo>
                  <a:pt x="262" y="45"/>
                </a:lnTo>
                <a:lnTo>
                  <a:pt x="168" y="35"/>
                </a:lnTo>
                <a:lnTo>
                  <a:pt x="74" y="0"/>
                </a:lnTo>
                <a:lnTo>
                  <a:pt x="47" y="8"/>
                </a:lnTo>
                <a:lnTo>
                  <a:pt x="32" y="20"/>
                </a:lnTo>
                <a:lnTo>
                  <a:pt x="14" y="46"/>
                </a:lnTo>
                <a:lnTo>
                  <a:pt x="6" y="80"/>
                </a:lnTo>
                <a:lnTo>
                  <a:pt x="2" y="134"/>
                </a:lnTo>
                <a:lnTo>
                  <a:pt x="0" y="206"/>
                </a:lnTo>
                <a:lnTo>
                  <a:pt x="1" y="292"/>
                </a:lnTo>
                <a:lnTo>
                  <a:pt x="5" y="393"/>
                </a:lnTo>
                <a:lnTo>
                  <a:pt x="11" y="504"/>
                </a:lnTo>
                <a:lnTo>
                  <a:pt x="26" y="755"/>
                </a:lnTo>
                <a:lnTo>
                  <a:pt x="45" y="1027"/>
                </a:lnTo>
                <a:lnTo>
                  <a:pt x="64" y="1305"/>
                </a:lnTo>
                <a:lnTo>
                  <a:pt x="83" y="1572"/>
                </a:lnTo>
                <a:lnTo>
                  <a:pt x="95" y="1813"/>
                </a:lnTo>
                <a:lnTo>
                  <a:pt x="141" y="2044"/>
                </a:lnTo>
                <a:lnTo>
                  <a:pt x="194" y="2256"/>
                </a:lnTo>
                <a:lnTo>
                  <a:pt x="255" y="2452"/>
                </a:lnTo>
                <a:lnTo>
                  <a:pt x="321" y="2630"/>
                </a:lnTo>
                <a:lnTo>
                  <a:pt x="390" y="2792"/>
                </a:lnTo>
                <a:lnTo>
                  <a:pt x="460" y="2938"/>
                </a:lnTo>
                <a:lnTo>
                  <a:pt x="533" y="3069"/>
                </a:lnTo>
                <a:lnTo>
                  <a:pt x="605" y="3185"/>
                </a:lnTo>
                <a:lnTo>
                  <a:pt x="675" y="3288"/>
                </a:lnTo>
                <a:lnTo>
                  <a:pt x="743" y="3376"/>
                </a:lnTo>
                <a:lnTo>
                  <a:pt x="805" y="3452"/>
                </a:lnTo>
                <a:lnTo>
                  <a:pt x="861" y="3514"/>
                </a:lnTo>
                <a:lnTo>
                  <a:pt x="910" y="3566"/>
                </a:lnTo>
                <a:lnTo>
                  <a:pt x="950" y="3607"/>
                </a:lnTo>
                <a:lnTo>
                  <a:pt x="980" y="3636"/>
                </a:lnTo>
                <a:lnTo>
                  <a:pt x="999" y="3655"/>
                </a:lnTo>
                <a:close/>
              </a:path>
            </a:pathLst>
          </a:custGeom>
          <a:solidFill>
            <a:srgbClr val="F7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6" name="Freeform 127">
            <a:extLst>
              <a:ext uri="{FF2B5EF4-FFF2-40B4-BE49-F238E27FC236}">
                <a16:creationId xmlns:a16="http://schemas.microsoft.com/office/drawing/2014/main" id="{75C24643-1AED-964F-9D96-06E1457D4138}"/>
              </a:ext>
            </a:extLst>
          </p:cNvPr>
          <p:cNvSpPr>
            <a:spLocks/>
          </p:cNvSpPr>
          <p:nvPr/>
        </p:nvSpPr>
        <p:spPr bwMode="auto">
          <a:xfrm>
            <a:off x="10261947" y="1556221"/>
            <a:ext cx="146050" cy="563563"/>
          </a:xfrm>
          <a:custGeom>
            <a:avLst/>
            <a:gdLst>
              <a:gd name="T0" fmla="*/ 1 w 922"/>
              <a:gd name="T1" fmla="*/ 4 h 3549"/>
              <a:gd name="T2" fmla="*/ 1 w 922"/>
              <a:gd name="T3" fmla="*/ 3 h 3549"/>
              <a:gd name="T4" fmla="*/ 1 w 922"/>
              <a:gd name="T5" fmla="*/ 3 h 3549"/>
              <a:gd name="T6" fmla="*/ 1 w 922"/>
              <a:gd name="T7" fmla="*/ 3 h 3549"/>
              <a:gd name="T8" fmla="*/ 0 w 922"/>
              <a:gd name="T9" fmla="*/ 3 h 3549"/>
              <a:gd name="T10" fmla="*/ 0 w 922"/>
              <a:gd name="T11" fmla="*/ 2 h 3549"/>
              <a:gd name="T12" fmla="*/ 0 w 922"/>
              <a:gd name="T13" fmla="*/ 2 h 3549"/>
              <a:gd name="T14" fmla="*/ 0 w 922"/>
              <a:gd name="T15" fmla="*/ 2 h 3549"/>
              <a:gd name="T16" fmla="*/ 0 w 922"/>
              <a:gd name="T17" fmla="*/ 2 h 3549"/>
              <a:gd name="T18" fmla="*/ 0 w 922"/>
              <a:gd name="T19" fmla="*/ 1 h 3549"/>
              <a:gd name="T20" fmla="*/ 0 w 922"/>
              <a:gd name="T21" fmla="*/ 1 h 3549"/>
              <a:gd name="T22" fmla="*/ 0 w 922"/>
              <a:gd name="T23" fmla="*/ 1 h 3549"/>
              <a:gd name="T24" fmla="*/ 0 w 922"/>
              <a:gd name="T25" fmla="*/ 1 h 3549"/>
              <a:gd name="T26" fmla="*/ 0 w 922"/>
              <a:gd name="T27" fmla="*/ 1 h 3549"/>
              <a:gd name="T28" fmla="*/ 0 w 922"/>
              <a:gd name="T29" fmla="*/ 0 h 3549"/>
              <a:gd name="T30" fmla="*/ 0 w 922"/>
              <a:gd name="T31" fmla="*/ 0 h 3549"/>
              <a:gd name="T32" fmla="*/ 0 w 922"/>
              <a:gd name="T33" fmla="*/ 0 h 3549"/>
              <a:gd name="T34" fmla="*/ 0 w 922"/>
              <a:gd name="T35" fmla="*/ 0 h 3549"/>
              <a:gd name="T36" fmla="*/ 0 w 922"/>
              <a:gd name="T37" fmla="*/ 0 h 3549"/>
              <a:gd name="T38" fmla="*/ 0 w 922"/>
              <a:gd name="T39" fmla="*/ 0 h 3549"/>
              <a:gd name="T40" fmla="*/ 0 w 922"/>
              <a:gd name="T41" fmla="*/ 0 h 3549"/>
              <a:gd name="T42" fmla="*/ 0 w 922"/>
              <a:gd name="T43" fmla="*/ 0 h 3549"/>
              <a:gd name="T44" fmla="*/ 0 w 922"/>
              <a:gd name="T45" fmla="*/ 0 h 3549"/>
              <a:gd name="T46" fmla="*/ 0 w 922"/>
              <a:gd name="T47" fmla="*/ 0 h 3549"/>
              <a:gd name="T48" fmla="*/ 0 w 922"/>
              <a:gd name="T49" fmla="*/ 0 h 3549"/>
              <a:gd name="T50" fmla="*/ 0 w 922"/>
              <a:gd name="T51" fmla="*/ 0 h 3549"/>
              <a:gd name="T52" fmla="*/ 0 w 922"/>
              <a:gd name="T53" fmla="*/ 0 h 3549"/>
              <a:gd name="T54" fmla="*/ 0 w 922"/>
              <a:gd name="T55" fmla="*/ 0 h 3549"/>
              <a:gd name="T56" fmla="*/ 0 w 922"/>
              <a:gd name="T57" fmla="*/ 0 h 3549"/>
              <a:gd name="T58" fmla="*/ 0 w 922"/>
              <a:gd name="T59" fmla="*/ 1 h 3549"/>
              <a:gd name="T60" fmla="*/ 0 w 922"/>
              <a:gd name="T61" fmla="*/ 1 h 3549"/>
              <a:gd name="T62" fmla="*/ 0 w 922"/>
              <a:gd name="T63" fmla="*/ 1 h 3549"/>
              <a:gd name="T64" fmla="*/ 0 w 922"/>
              <a:gd name="T65" fmla="*/ 1 h 3549"/>
              <a:gd name="T66" fmla="*/ 0 w 922"/>
              <a:gd name="T67" fmla="*/ 2 h 3549"/>
              <a:gd name="T68" fmla="*/ 0 w 922"/>
              <a:gd name="T69" fmla="*/ 2 h 3549"/>
              <a:gd name="T70" fmla="*/ 0 w 922"/>
              <a:gd name="T71" fmla="*/ 2 h 3549"/>
              <a:gd name="T72" fmla="*/ 0 w 922"/>
              <a:gd name="T73" fmla="*/ 2 h 3549"/>
              <a:gd name="T74" fmla="*/ 0 w 922"/>
              <a:gd name="T75" fmla="*/ 2 h 3549"/>
              <a:gd name="T76" fmla="*/ 0 w 922"/>
              <a:gd name="T77" fmla="*/ 3 h 3549"/>
              <a:gd name="T78" fmla="*/ 0 w 922"/>
              <a:gd name="T79" fmla="*/ 3 h 3549"/>
              <a:gd name="T80" fmla="*/ 0 w 922"/>
              <a:gd name="T81" fmla="*/ 3 h 3549"/>
              <a:gd name="T82" fmla="*/ 0 w 922"/>
              <a:gd name="T83" fmla="*/ 3 h 3549"/>
              <a:gd name="T84" fmla="*/ 1 w 922"/>
              <a:gd name="T85" fmla="*/ 3 h 3549"/>
              <a:gd name="T86" fmla="*/ 1 w 922"/>
              <a:gd name="T87" fmla="*/ 3 h 3549"/>
              <a:gd name="T88" fmla="*/ 1 w 922"/>
              <a:gd name="T89" fmla="*/ 3 h 3549"/>
              <a:gd name="T90" fmla="*/ 1 w 922"/>
              <a:gd name="T91" fmla="*/ 3 h 3549"/>
              <a:gd name="T92" fmla="*/ 1 w 922"/>
              <a:gd name="T93" fmla="*/ 3 h 3549"/>
              <a:gd name="T94" fmla="*/ 1 w 922"/>
              <a:gd name="T95" fmla="*/ 4 h 3549"/>
              <a:gd name="T96" fmla="*/ 1 w 922"/>
              <a:gd name="T97" fmla="*/ 4 h 3549"/>
              <a:gd name="T98" fmla="*/ 1 w 922"/>
              <a:gd name="T99" fmla="*/ 4 h 3549"/>
              <a:gd name="T100" fmla="*/ 1 w 922"/>
              <a:gd name="T101" fmla="*/ 4 h 35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22" h="3549">
                <a:moveTo>
                  <a:pt x="922" y="3549"/>
                </a:moveTo>
                <a:lnTo>
                  <a:pt x="812" y="3306"/>
                </a:lnTo>
                <a:lnTo>
                  <a:pt x="714" y="3056"/>
                </a:lnTo>
                <a:lnTo>
                  <a:pt x="628" y="2799"/>
                </a:lnTo>
                <a:lnTo>
                  <a:pt x="555" y="2541"/>
                </a:lnTo>
                <a:lnTo>
                  <a:pt x="492" y="2281"/>
                </a:lnTo>
                <a:lnTo>
                  <a:pt x="440" y="2022"/>
                </a:lnTo>
                <a:lnTo>
                  <a:pt x="397" y="1767"/>
                </a:lnTo>
                <a:lnTo>
                  <a:pt x="364" y="1519"/>
                </a:lnTo>
                <a:lnTo>
                  <a:pt x="339" y="1281"/>
                </a:lnTo>
                <a:lnTo>
                  <a:pt x="322" y="1053"/>
                </a:lnTo>
                <a:lnTo>
                  <a:pt x="312" y="839"/>
                </a:lnTo>
                <a:lnTo>
                  <a:pt x="309" y="643"/>
                </a:lnTo>
                <a:lnTo>
                  <a:pt x="311" y="464"/>
                </a:lnTo>
                <a:lnTo>
                  <a:pt x="319" y="307"/>
                </a:lnTo>
                <a:lnTo>
                  <a:pt x="332" y="174"/>
                </a:lnTo>
                <a:lnTo>
                  <a:pt x="348" y="68"/>
                </a:lnTo>
                <a:lnTo>
                  <a:pt x="297" y="55"/>
                </a:lnTo>
                <a:lnTo>
                  <a:pt x="236" y="46"/>
                </a:lnTo>
                <a:lnTo>
                  <a:pt x="168" y="32"/>
                </a:lnTo>
                <a:lnTo>
                  <a:pt x="100" y="0"/>
                </a:lnTo>
                <a:lnTo>
                  <a:pt x="61" y="12"/>
                </a:lnTo>
                <a:lnTo>
                  <a:pt x="41" y="28"/>
                </a:lnTo>
                <a:lnTo>
                  <a:pt x="17" y="55"/>
                </a:lnTo>
                <a:lnTo>
                  <a:pt x="8" y="84"/>
                </a:lnTo>
                <a:lnTo>
                  <a:pt x="2" y="131"/>
                </a:lnTo>
                <a:lnTo>
                  <a:pt x="0" y="198"/>
                </a:lnTo>
                <a:lnTo>
                  <a:pt x="0" y="280"/>
                </a:lnTo>
                <a:lnTo>
                  <a:pt x="2" y="376"/>
                </a:lnTo>
                <a:lnTo>
                  <a:pt x="7" y="485"/>
                </a:lnTo>
                <a:lnTo>
                  <a:pt x="21" y="728"/>
                </a:lnTo>
                <a:lnTo>
                  <a:pt x="41" y="998"/>
                </a:lnTo>
                <a:lnTo>
                  <a:pt x="63" y="1276"/>
                </a:lnTo>
                <a:lnTo>
                  <a:pt x="84" y="1548"/>
                </a:lnTo>
                <a:lnTo>
                  <a:pt x="102" y="1796"/>
                </a:lnTo>
                <a:lnTo>
                  <a:pt x="147" y="2026"/>
                </a:lnTo>
                <a:lnTo>
                  <a:pt x="198" y="2235"/>
                </a:lnTo>
                <a:lnTo>
                  <a:pt x="254" y="2427"/>
                </a:lnTo>
                <a:lnTo>
                  <a:pt x="314" y="2600"/>
                </a:lnTo>
                <a:lnTo>
                  <a:pt x="378" y="2754"/>
                </a:lnTo>
                <a:lnTo>
                  <a:pt x="441" y="2894"/>
                </a:lnTo>
                <a:lnTo>
                  <a:pt x="507" y="3016"/>
                </a:lnTo>
                <a:lnTo>
                  <a:pt x="570" y="3124"/>
                </a:lnTo>
                <a:lnTo>
                  <a:pt x="632" y="3218"/>
                </a:lnTo>
                <a:lnTo>
                  <a:pt x="692" y="3299"/>
                </a:lnTo>
                <a:lnTo>
                  <a:pt x="747" y="3367"/>
                </a:lnTo>
                <a:lnTo>
                  <a:pt x="797" y="3422"/>
                </a:lnTo>
                <a:lnTo>
                  <a:pt x="841" y="3469"/>
                </a:lnTo>
                <a:lnTo>
                  <a:pt x="877" y="3504"/>
                </a:lnTo>
                <a:lnTo>
                  <a:pt x="904" y="3531"/>
                </a:lnTo>
                <a:lnTo>
                  <a:pt x="922" y="3549"/>
                </a:lnTo>
                <a:close/>
              </a:path>
            </a:pathLst>
          </a:custGeom>
          <a:solidFill>
            <a:srgbClr val="F8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7" name="Freeform 128">
            <a:extLst>
              <a:ext uri="{FF2B5EF4-FFF2-40B4-BE49-F238E27FC236}">
                <a16:creationId xmlns:a16="http://schemas.microsoft.com/office/drawing/2014/main" id="{B6CCE41F-E810-8842-9172-7C8FF54DF994}"/>
              </a:ext>
            </a:extLst>
          </p:cNvPr>
          <p:cNvSpPr>
            <a:spLocks/>
          </p:cNvSpPr>
          <p:nvPr/>
        </p:nvSpPr>
        <p:spPr bwMode="auto">
          <a:xfrm>
            <a:off x="10266710" y="1557809"/>
            <a:ext cx="133350" cy="546100"/>
          </a:xfrm>
          <a:custGeom>
            <a:avLst/>
            <a:gdLst>
              <a:gd name="T0" fmla="*/ 1 w 846"/>
              <a:gd name="T1" fmla="*/ 3 h 3441"/>
              <a:gd name="T2" fmla="*/ 1 w 846"/>
              <a:gd name="T3" fmla="*/ 3 h 3441"/>
              <a:gd name="T4" fmla="*/ 1 w 846"/>
              <a:gd name="T5" fmla="*/ 3 h 3441"/>
              <a:gd name="T6" fmla="*/ 1 w 846"/>
              <a:gd name="T7" fmla="*/ 3 h 3441"/>
              <a:gd name="T8" fmla="*/ 0 w 846"/>
              <a:gd name="T9" fmla="*/ 2 h 3441"/>
              <a:gd name="T10" fmla="*/ 0 w 846"/>
              <a:gd name="T11" fmla="*/ 2 h 3441"/>
              <a:gd name="T12" fmla="*/ 0 w 846"/>
              <a:gd name="T13" fmla="*/ 2 h 3441"/>
              <a:gd name="T14" fmla="*/ 0 w 846"/>
              <a:gd name="T15" fmla="*/ 1 h 3441"/>
              <a:gd name="T16" fmla="*/ 0 w 846"/>
              <a:gd name="T17" fmla="*/ 1 h 3441"/>
              <a:gd name="T18" fmla="*/ 0 w 846"/>
              <a:gd name="T19" fmla="*/ 1 h 3441"/>
              <a:gd name="T20" fmla="*/ 0 w 846"/>
              <a:gd name="T21" fmla="*/ 1 h 3441"/>
              <a:gd name="T22" fmla="*/ 0 w 846"/>
              <a:gd name="T23" fmla="*/ 1 h 3441"/>
              <a:gd name="T24" fmla="*/ 0 w 846"/>
              <a:gd name="T25" fmla="*/ 0 h 3441"/>
              <a:gd name="T26" fmla="*/ 0 w 846"/>
              <a:gd name="T27" fmla="*/ 0 h 3441"/>
              <a:gd name="T28" fmla="*/ 0 w 846"/>
              <a:gd name="T29" fmla="*/ 0 h 3441"/>
              <a:gd name="T30" fmla="*/ 0 w 846"/>
              <a:gd name="T31" fmla="*/ 0 h 3441"/>
              <a:gd name="T32" fmla="*/ 0 w 846"/>
              <a:gd name="T33" fmla="*/ 0 h 3441"/>
              <a:gd name="T34" fmla="*/ 0 w 846"/>
              <a:gd name="T35" fmla="*/ 0 h 3441"/>
              <a:gd name="T36" fmla="*/ 0 w 846"/>
              <a:gd name="T37" fmla="*/ 0 h 3441"/>
              <a:gd name="T38" fmla="*/ 0 w 846"/>
              <a:gd name="T39" fmla="*/ 0 h 3441"/>
              <a:gd name="T40" fmla="*/ 0 w 846"/>
              <a:gd name="T41" fmla="*/ 0 h 3441"/>
              <a:gd name="T42" fmla="*/ 0 w 846"/>
              <a:gd name="T43" fmla="*/ 0 h 3441"/>
              <a:gd name="T44" fmla="*/ 0 w 846"/>
              <a:gd name="T45" fmla="*/ 0 h 3441"/>
              <a:gd name="T46" fmla="*/ 0 w 846"/>
              <a:gd name="T47" fmla="*/ 0 h 3441"/>
              <a:gd name="T48" fmla="*/ 0 w 846"/>
              <a:gd name="T49" fmla="*/ 0 h 3441"/>
              <a:gd name="T50" fmla="*/ 0 w 846"/>
              <a:gd name="T51" fmla="*/ 0 h 3441"/>
              <a:gd name="T52" fmla="*/ 0 w 846"/>
              <a:gd name="T53" fmla="*/ 0 h 3441"/>
              <a:gd name="T54" fmla="*/ 0 w 846"/>
              <a:gd name="T55" fmla="*/ 0 h 3441"/>
              <a:gd name="T56" fmla="*/ 0 w 846"/>
              <a:gd name="T57" fmla="*/ 0 h 3441"/>
              <a:gd name="T58" fmla="*/ 0 w 846"/>
              <a:gd name="T59" fmla="*/ 1 h 3441"/>
              <a:gd name="T60" fmla="*/ 0 w 846"/>
              <a:gd name="T61" fmla="*/ 1 h 3441"/>
              <a:gd name="T62" fmla="*/ 0 w 846"/>
              <a:gd name="T63" fmla="*/ 1 h 3441"/>
              <a:gd name="T64" fmla="*/ 0 w 846"/>
              <a:gd name="T65" fmla="*/ 1 h 3441"/>
              <a:gd name="T66" fmla="*/ 0 w 846"/>
              <a:gd name="T67" fmla="*/ 2 h 3441"/>
              <a:gd name="T68" fmla="*/ 0 w 846"/>
              <a:gd name="T69" fmla="*/ 2 h 3441"/>
              <a:gd name="T70" fmla="*/ 0 w 846"/>
              <a:gd name="T71" fmla="*/ 2 h 3441"/>
              <a:gd name="T72" fmla="*/ 0 w 846"/>
              <a:gd name="T73" fmla="*/ 2 h 3441"/>
              <a:gd name="T74" fmla="*/ 0 w 846"/>
              <a:gd name="T75" fmla="*/ 3 h 3441"/>
              <a:gd name="T76" fmla="*/ 0 w 846"/>
              <a:gd name="T77" fmla="*/ 3 h 3441"/>
              <a:gd name="T78" fmla="*/ 0 w 846"/>
              <a:gd name="T79" fmla="*/ 3 h 3441"/>
              <a:gd name="T80" fmla="*/ 0 w 846"/>
              <a:gd name="T81" fmla="*/ 3 h 3441"/>
              <a:gd name="T82" fmla="*/ 0 w 846"/>
              <a:gd name="T83" fmla="*/ 3 h 3441"/>
              <a:gd name="T84" fmla="*/ 1 w 846"/>
              <a:gd name="T85" fmla="*/ 3 h 3441"/>
              <a:gd name="T86" fmla="*/ 1 w 846"/>
              <a:gd name="T87" fmla="*/ 3 h 3441"/>
              <a:gd name="T88" fmla="*/ 1 w 846"/>
              <a:gd name="T89" fmla="*/ 3 h 3441"/>
              <a:gd name="T90" fmla="*/ 1 w 846"/>
              <a:gd name="T91" fmla="*/ 3 h 3441"/>
              <a:gd name="T92" fmla="*/ 1 w 846"/>
              <a:gd name="T93" fmla="*/ 3 h 3441"/>
              <a:gd name="T94" fmla="*/ 1 w 846"/>
              <a:gd name="T95" fmla="*/ 3 h 3441"/>
              <a:gd name="T96" fmla="*/ 1 w 846"/>
              <a:gd name="T97" fmla="*/ 3 h 3441"/>
              <a:gd name="T98" fmla="*/ 1 w 846"/>
              <a:gd name="T99" fmla="*/ 3 h 34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46" h="3441">
                <a:moveTo>
                  <a:pt x="846" y="3441"/>
                </a:moveTo>
                <a:lnTo>
                  <a:pt x="745" y="3225"/>
                </a:lnTo>
                <a:lnTo>
                  <a:pt x="655" y="2997"/>
                </a:lnTo>
                <a:lnTo>
                  <a:pt x="575" y="2759"/>
                </a:lnTo>
                <a:lnTo>
                  <a:pt x="507" y="2516"/>
                </a:lnTo>
                <a:lnTo>
                  <a:pt x="396" y="2021"/>
                </a:lnTo>
                <a:lnTo>
                  <a:pt x="355" y="1775"/>
                </a:lnTo>
                <a:lnTo>
                  <a:pt x="321" y="1534"/>
                </a:lnTo>
                <a:lnTo>
                  <a:pt x="295" y="1301"/>
                </a:lnTo>
                <a:lnTo>
                  <a:pt x="276" y="1076"/>
                </a:lnTo>
                <a:lnTo>
                  <a:pt x="264" y="865"/>
                </a:lnTo>
                <a:lnTo>
                  <a:pt x="257" y="668"/>
                </a:lnTo>
                <a:lnTo>
                  <a:pt x="256" y="490"/>
                </a:lnTo>
                <a:lnTo>
                  <a:pt x="261" y="333"/>
                </a:lnTo>
                <a:lnTo>
                  <a:pt x="269" y="199"/>
                </a:lnTo>
                <a:lnTo>
                  <a:pt x="282" y="90"/>
                </a:lnTo>
                <a:lnTo>
                  <a:pt x="250" y="65"/>
                </a:lnTo>
                <a:lnTo>
                  <a:pt x="211" y="47"/>
                </a:lnTo>
                <a:lnTo>
                  <a:pt x="125" y="0"/>
                </a:lnTo>
                <a:lnTo>
                  <a:pt x="77" y="15"/>
                </a:lnTo>
                <a:lnTo>
                  <a:pt x="51" y="34"/>
                </a:lnTo>
                <a:lnTo>
                  <a:pt x="36" y="52"/>
                </a:lnTo>
                <a:lnTo>
                  <a:pt x="22" y="64"/>
                </a:lnTo>
                <a:lnTo>
                  <a:pt x="12" y="86"/>
                </a:lnTo>
                <a:lnTo>
                  <a:pt x="5" y="129"/>
                </a:lnTo>
                <a:lnTo>
                  <a:pt x="1" y="189"/>
                </a:lnTo>
                <a:lnTo>
                  <a:pt x="0" y="266"/>
                </a:lnTo>
                <a:lnTo>
                  <a:pt x="1" y="359"/>
                </a:lnTo>
                <a:lnTo>
                  <a:pt x="5" y="463"/>
                </a:lnTo>
                <a:lnTo>
                  <a:pt x="19" y="702"/>
                </a:lnTo>
                <a:lnTo>
                  <a:pt x="39" y="969"/>
                </a:lnTo>
                <a:lnTo>
                  <a:pt x="63" y="1247"/>
                </a:lnTo>
                <a:lnTo>
                  <a:pt x="88" y="1522"/>
                </a:lnTo>
                <a:lnTo>
                  <a:pt x="111" y="1779"/>
                </a:lnTo>
                <a:lnTo>
                  <a:pt x="155" y="2007"/>
                </a:lnTo>
                <a:lnTo>
                  <a:pt x="204" y="2215"/>
                </a:lnTo>
                <a:lnTo>
                  <a:pt x="255" y="2400"/>
                </a:lnTo>
                <a:lnTo>
                  <a:pt x="310" y="2568"/>
                </a:lnTo>
                <a:lnTo>
                  <a:pt x="367" y="2716"/>
                </a:lnTo>
                <a:lnTo>
                  <a:pt x="424" y="2847"/>
                </a:lnTo>
                <a:lnTo>
                  <a:pt x="481" y="2962"/>
                </a:lnTo>
                <a:lnTo>
                  <a:pt x="537" y="3061"/>
                </a:lnTo>
                <a:lnTo>
                  <a:pt x="591" y="3147"/>
                </a:lnTo>
                <a:lnTo>
                  <a:pt x="643" y="3220"/>
                </a:lnTo>
                <a:lnTo>
                  <a:pt x="690" y="3280"/>
                </a:lnTo>
                <a:lnTo>
                  <a:pt x="734" y="3330"/>
                </a:lnTo>
                <a:lnTo>
                  <a:pt x="772" y="3369"/>
                </a:lnTo>
                <a:lnTo>
                  <a:pt x="804" y="3400"/>
                </a:lnTo>
                <a:lnTo>
                  <a:pt x="829" y="3424"/>
                </a:lnTo>
                <a:lnTo>
                  <a:pt x="846" y="3441"/>
                </a:lnTo>
                <a:close/>
              </a:path>
            </a:pathLst>
          </a:custGeom>
          <a:solidFill>
            <a:srgbClr val="F8C2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8" name="Freeform 129">
            <a:extLst>
              <a:ext uri="{FF2B5EF4-FFF2-40B4-BE49-F238E27FC236}">
                <a16:creationId xmlns:a16="http://schemas.microsoft.com/office/drawing/2014/main" id="{EBA73C59-F91C-3E45-8F3B-F308B0A6D955}"/>
              </a:ext>
            </a:extLst>
          </p:cNvPr>
          <p:cNvSpPr>
            <a:spLocks/>
          </p:cNvSpPr>
          <p:nvPr/>
        </p:nvSpPr>
        <p:spPr bwMode="auto">
          <a:xfrm>
            <a:off x="10269885" y="1559396"/>
            <a:ext cx="123825" cy="528638"/>
          </a:xfrm>
          <a:custGeom>
            <a:avLst/>
            <a:gdLst>
              <a:gd name="T0" fmla="*/ 1 w 771"/>
              <a:gd name="T1" fmla="*/ 3 h 3336"/>
              <a:gd name="T2" fmla="*/ 1 w 771"/>
              <a:gd name="T3" fmla="*/ 3 h 3336"/>
              <a:gd name="T4" fmla="*/ 1 w 771"/>
              <a:gd name="T5" fmla="*/ 3 h 3336"/>
              <a:gd name="T6" fmla="*/ 1 w 771"/>
              <a:gd name="T7" fmla="*/ 3 h 3336"/>
              <a:gd name="T8" fmla="*/ 1 w 771"/>
              <a:gd name="T9" fmla="*/ 2 h 3336"/>
              <a:gd name="T10" fmla="*/ 0 w 771"/>
              <a:gd name="T11" fmla="*/ 2 h 3336"/>
              <a:gd name="T12" fmla="*/ 0 w 771"/>
              <a:gd name="T13" fmla="*/ 2 h 3336"/>
              <a:gd name="T14" fmla="*/ 0 w 771"/>
              <a:gd name="T15" fmla="*/ 1 h 3336"/>
              <a:gd name="T16" fmla="*/ 0 w 771"/>
              <a:gd name="T17" fmla="*/ 1 h 3336"/>
              <a:gd name="T18" fmla="*/ 0 w 771"/>
              <a:gd name="T19" fmla="*/ 1 h 3336"/>
              <a:gd name="T20" fmla="*/ 0 w 771"/>
              <a:gd name="T21" fmla="*/ 1 h 3336"/>
              <a:gd name="T22" fmla="*/ 0 w 771"/>
              <a:gd name="T23" fmla="*/ 1 h 3336"/>
              <a:gd name="T24" fmla="*/ 0 w 771"/>
              <a:gd name="T25" fmla="*/ 0 h 3336"/>
              <a:gd name="T26" fmla="*/ 0 w 771"/>
              <a:gd name="T27" fmla="*/ 0 h 3336"/>
              <a:gd name="T28" fmla="*/ 0 w 771"/>
              <a:gd name="T29" fmla="*/ 0 h 3336"/>
              <a:gd name="T30" fmla="*/ 0 w 771"/>
              <a:gd name="T31" fmla="*/ 0 h 3336"/>
              <a:gd name="T32" fmla="*/ 0 w 771"/>
              <a:gd name="T33" fmla="*/ 0 h 3336"/>
              <a:gd name="T34" fmla="*/ 0 w 771"/>
              <a:gd name="T35" fmla="*/ 0 h 3336"/>
              <a:gd name="T36" fmla="*/ 0 w 771"/>
              <a:gd name="T37" fmla="*/ 0 h 3336"/>
              <a:gd name="T38" fmla="*/ 0 w 771"/>
              <a:gd name="T39" fmla="*/ 0 h 3336"/>
              <a:gd name="T40" fmla="*/ 0 w 771"/>
              <a:gd name="T41" fmla="*/ 0 h 3336"/>
              <a:gd name="T42" fmla="*/ 0 w 771"/>
              <a:gd name="T43" fmla="*/ 0 h 3336"/>
              <a:gd name="T44" fmla="*/ 0 w 771"/>
              <a:gd name="T45" fmla="*/ 0 h 3336"/>
              <a:gd name="T46" fmla="*/ 0 w 771"/>
              <a:gd name="T47" fmla="*/ 0 h 3336"/>
              <a:gd name="T48" fmla="*/ 0 w 771"/>
              <a:gd name="T49" fmla="*/ 0 h 3336"/>
              <a:gd name="T50" fmla="*/ 0 w 771"/>
              <a:gd name="T51" fmla="*/ 0 h 3336"/>
              <a:gd name="T52" fmla="*/ 0 w 771"/>
              <a:gd name="T53" fmla="*/ 0 h 3336"/>
              <a:gd name="T54" fmla="*/ 0 w 771"/>
              <a:gd name="T55" fmla="*/ 0 h 3336"/>
              <a:gd name="T56" fmla="*/ 0 w 771"/>
              <a:gd name="T57" fmla="*/ 0 h 3336"/>
              <a:gd name="T58" fmla="*/ 0 w 771"/>
              <a:gd name="T59" fmla="*/ 1 h 3336"/>
              <a:gd name="T60" fmla="*/ 0 w 771"/>
              <a:gd name="T61" fmla="*/ 1 h 3336"/>
              <a:gd name="T62" fmla="*/ 0 w 771"/>
              <a:gd name="T63" fmla="*/ 1 h 3336"/>
              <a:gd name="T64" fmla="*/ 0 w 771"/>
              <a:gd name="T65" fmla="*/ 1 h 3336"/>
              <a:gd name="T66" fmla="*/ 0 w 771"/>
              <a:gd name="T67" fmla="*/ 2 h 3336"/>
              <a:gd name="T68" fmla="*/ 0 w 771"/>
              <a:gd name="T69" fmla="*/ 2 h 3336"/>
              <a:gd name="T70" fmla="*/ 0 w 771"/>
              <a:gd name="T71" fmla="*/ 2 h 3336"/>
              <a:gd name="T72" fmla="*/ 0 w 771"/>
              <a:gd name="T73" fmla="*/ 2 h 3336"/>
              <a:gd name="T74" fmla="*/ 0 w 771"/>
              <a:gd name="T75" fmla="*/ 2 h 3336"/>
              <a:gd name="T76" fmla="*/ 0 w 771"/>
              <a:gd name="T77" fmla="*/ 3 h 3336"/>
              <a:gd name="T78" fmla="*/ 0 w 771"/>
              <a:gd name="T79" fmla="*/ 3 h 3336"/>
              <a:gd name="T80" fmla="*/ 1 w 771"/>
              <a:gd name="T81" fmla="*/ 3 h 3336"/>
              <a:gd name="T82" fmla="*/ 1 w 771"/>
              <a:gd name="T83" fmla="*/ 3 h 3336"/>
              <a:gd name="T84" fmla="*/ 1 w 771"/>
              <a:gd name="T85" fmla="*/ 3 h 3336"/>
              <a:gd name="T86" fmla="*/ 1 w 771"/>
              <a:gd name="T87" fmla="*/ 3 h 3336"/>
              <a:gd name="T88" fmla="*/ 1 w 771"/>
              <a:gd name="T89" fmla="*/ 3 h 3336"/>
              <a:gd name="T90" fmla="*/ 1 w 771"/>
              <a:gd name="T91" fmla="*/ 3 h 3336"/>
              <a:gd name="T92" fmla="*/ 1 w 771"/>
              <a:gd name="T93" fmla="*/ 3 h 3336"/>
              <a:gd name="T94" fmla="*/ 1 w 771"/>
              <a:gd name="T95" fmla="*/ 3 h 3336"/>
              <a:gd name="T96" fmla="*/ 1 w 771"/>
              <a:gd name="T97" fmla="*/ 3 h 33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1" h="3336">
                <a:moveTo>
                  <a:pt x="771" y="3336"/>
                </a:moveTo>
                <a:lnTo>
                  <a:pt x="679" y="3144"/>
                </a:lnTo>
                <a:lnTo>
                  <a:pt x="597" y="2939"/>
                </a:lnTo>
                <a:lnTo>
                  <a:pt x="524" y="2721"/>
                </a:lnTo>
                <a:lnTo>
                  <a:pt x="459" y="2493"/>
                </a:lnTo>
                <a:lnTo>
                  <a:pt x="403" y="2260"/>
                </a:lnTo>
                <a:lnTo>
                  <a:pt x="355" y="2023"/>
                </a:lnTo>
                <a:lnTo>
                  <a:pt x="279" y="1550"/>
                </a:lnTo>
                <a:lnTo>
                  <a:pt x="252" y="1322"/>
                </a:lnTo>
                <a:lnTo>
                  <a:pt x="230" y="1100"/>
                </a:lnTo>
                <a:lnTo>
                  <a:pt x="215" y="891"/>
                </a:lnTo>
                <a:lnTo>
                  <a:pt x="207" y="694"/>
                </a:lnTo>
                <a:lnTo>
                  <a:pt x="203" y="516"/>
                </a:lnTo>
                <a:lnTo>
                  <a:pt x="203" y="358"/>
                </a:lnTo>
                <a:lnTo>
                  <a:pt x="208" y="223"/>
                </a:lnTo>
                <a:lnTo>
                  <a:pt x="218" y="113"/>
                </a:lnTo>
                <a:lnTo>
                  <a:pt x="187" y="49"/>
                </a:lnTo>
                <a:lnTo>
                  <a:pt x="152" y="0"/>
                </a:lnTo>
                <a:lnTo>
                  <a:pt x="93" y="19"/>
                </a:lnTo>
                <a:lnTo>
                  <a:pt x="62" y="42"/>
                </a:lnTo>
                <a:lnTo>
                  <a:pt x="45" y="63"/>
                </a:lnTo>
                <a:lnTo>
                  <a:pt x="29" y="72"/>
                </a:lnTo>
                <a:lnTo>
                  <a:pt x="16" y="90"/>
                </a:lnTo>
                <a:lnTo>
                  <a:pt x="7" y="126"/>
                </a:lnTo>
                <a:lnTo>
                  <a:pt x="2" y="182"/>
                </a:lnTo>
                <a:lnTo>
                  <a:pt x="0" y="254"/>
                </a:lnTo>
                <a:lnTo>
                  <a:pt x="1" y="342"/>
                </a:lnTo>
                <a:lnTo>
                  <a:pt x="4" y="443"/>
                </a:lnTo>
                <a:lnTo>
                  <a:pt x="9" y="555"/>
                </a:lnTo>
                <a:lnTo>
                  <a:pt x="17" y="677"/>
                </a:lnTo>
                <a:lnTo>
                  <a:pt x="37" y="940"/>
                </a:lnTo>
                <a:lnTo>
                  <a:pt x="62" y="1220"/>
                </a:lnTo>
                <a:lnTo>
                  <a:pt x="91" y="1498"/>
                </a:lnTo>
                <a:lnTo>
                  <a:pt x="120" y="1761"/>
                </a:lnTo>
                <a:lnTo>
                  <a:pt x="164" y="1990"/>
                </a:lnTo>
                <a:lnTo>
                  <a:pt x="209" y="2194"/>
                </a:lnTo>
                <a:lnTo>
                  <a:pt x="257" y="2375"/>
                </a:lnTo>
                <a:lnTo>
                  <a:pt x="307" y="2536"/>
                </a:lnTo>
                <a:lnTo>
                  <a:pt x="356" y="2678"/>
                </a:lnTo>
                <a:lnTo>
                  <a:pt x="407" y="2802"/>
                </a:lnTo>
                <a:lnTo>
                  <a:pt x="456" y="2909"/>
                </a:lnTo>
                <a:lnTo>
                  <a:pt x="504" y="2999"/>
                </a:lnTo>
                <a:lnTo>
                  <a:pt x="550" y="3077"/>
                </a:lnTo>
                <a:lnTo>
                  <a:pt x="594" y="3141"/>
                </a:lnTo>
                <a:lnTo>
                  <a:pt x="635" y="3195"/>
                </a:lnTo>
                <a:lnTo>
                  <a:pt x="672" y="3237"/>
                </a:lnTo>
                <a:lnTo>
                  <a:pt x="705" y="3271"/>
                </a:lnTo>
                <a:lnTo>
                  <a:pt x="733" y="3298"/>
                </a:lnTo>
                <a:lnTo>
                  <a:pt x="771" y="3336"/>
                </a:lnTo>
                <a:close/>
              </a:path>
            </a:pathLst>
          </a:custGeom>
          <a:solidFill>
            <a:srgbClr val="FD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9" name="Freeform 130">
            <a:extLst>
              <a:ext uri="{FF2B5EF4-FFF2-40B4-BE49-F238E27FC236}">
                <a16:creationId xmlns:a16="http://schemas.microsoft.com/office/drawing/2014/main" id="{2790D51C-708F-8847-89A9-383CD8CEB57D}"/>
              </a:ext>
            </a:extLst>
          </p:cNvPr>
          <p:cNvSpPr>
            <a:spLocks/>
          </p:cNvSpPr>
          <p:nvPr/>
        </p:nvSpPr>
        <p:spPr bwMode="auto">
          <a:xfrm>
            <a:off x="10274647" y="1560984"/>
            <a:ext cx="111125" cy="512763"/>
          </a:xfrm>
          <a:custGeom>
            <a:avLst/>
            <a:gdLst>
              <a:gd name="T0" fmla="*/ 0 w 694"/>
              <a:gd name="T1" fmla="*/ 0 h 3229"/>
              <a:gd name="T2" fmla="*/ 0 w 694"/>
              <a:gd name="T3" fmla="*/ 0 h 3229"/>
              <a:gd name="T4" fmla="*/ 0 w 694"/>
              <a:gd name="T5" fmla="*/ 0 h 3229"/>
              <a:gd name="T6" fmla="*/ 0 w 694"/>
              <a:gd name="T7" fmla="*/ 0 h 3229"/>
              <a:gd name="T8" fmla="*/ 0 w 694"/>
              <a:gd name="T9" fmla="*/ 0 h 3229"/>
              <a:gd name="T10" fmla="*/ 0 w 694"/>
              <a:gd name="T11" fmla="*/ 0 h 3229"/>
              <a:gd name="T12" fmla="*/ 0 w 694"/>
              <a:gd name="T13" fmla="*/ 0 h 3229"/>
              <a:gd name="T14" fmla="*/ 0 w 694"/>
              <a:gd name="T15" fmla="*/ 1 h 3229"/>
              <a:gd name="T16" fmla="*/ 0 w 694"/>
              <a:gd name="T17" fmla="*/ 1 h 3229"/>
              <a:gd name="T18" fmla="*/ 0 w 694"/>
              <a:gd name="T19" fmla="*/ 1 h 3229"/>
              <a:gd name="T20" fmla="*/ 0 w 694"/>
              <a:gd name="T21" fmla="*/ 1 h 3229"/>
              <a:gd name="T22" fmla="*/ 0 w 694"/>
              <a:gd name="T23" fmla="*/ 2 h 3229"/>
              <a:gd name="T24" fmla="*/ 0 w 694"/>
              <a:gd name="T25" fmla="*/ 2 h 3229"/>
              <a:gd name="T26" fmla="*/ 0 w 694"/>
              <a:gd name="T27" fmla="*/ 2 h 3229"/>
              <a:gd name="T28" fmla="*/ 0 w 694"/>
              <a:gd name="T29" fmla="*/ 2 h 3229"/>
              <a:gd name="T30" fmla="*/ 0 w 694"/>
              <a:gd name="T31" fmla="*/ 2 h 3229"/>
              <a:gd name="T32" fmla="*/ 0 w 694"/>
              <a:gd name="T33" fmla="*/ 3 h 3229"/>
              <a:gd name="T34" fmla="*/ 0 w 694"/>
              <a:gd name="T35" fmla="*/ 3 h 3229"/>
              <a:gd name="T36" fmla="*/ 0 w 694"/>
              <a:gd name="T37" fmla="*/ 3 h 3229"/>
              <a:gd name="T38" fmla="*/ 0 w 694"/>
              <a:gd name="T39" fmla="*/ 3 h 3229"/>
              <a:gd name="T40" fmla="*/ 1 w 694"/>
              <a:gd name="T41" fmla="*/ 3 h 3229"/>
              <a:gd name="T42" fmla="*/ 1 w 694"/>
              <a:gd name="T43" fmla="*/ 3 h 3229"/>
              <a:gd name="T44" fmla="*/ 1 w 694"/>
              <a:gd name="T45" fmla="*/ 3 h 3229"/>
              <a:gd name="T46" fmla="*/ 1 w 694"/>
              <a:gd name="T47" fmla="*/ 3 h 3229"/>
              <a:gd name="T48" fmla="*/ 1 w 694"/>
              <a:gd name="T49" fmla="*/ 3 h 3229"/>
              <a:gd name="T50" fmla="*/ 1 w 694"/>
              <a:gd name="T51" fmla="*/ 3 h 3229"/>
              <a:gd name="T52" fmla="*/ 1 w 694"/>
              <a:gd name="T53" fmla="*/ 3 h 3229"/>
              <a:gd name="T54" fmla="*/ 1 w 694"/>
              <a:gd name="T55" fmla="*/ 3 h 3229"/>
              <a:gd name="T56" fmla="*/ 1 w 694"/>
              <a:gd name="T57" fmla="*/ 3 h 3229"/>
              <a:gd name="T58" fmla="*/ 1 w 694"/>
              <a:gd name="T59" fmla="*/ 3 h 3229"/>
              <a:gd name="T60" fmla="*/ 0 w 694"/>
              <a:gd name="T61" fmla="*/ 2 h 3229"/>
              <a:gd name="T62" fmla="*/ 0 w 694"/>
              <a:gd name="T63" fmla="*/ 2 h 3229"/>
              <a:gd name="T64" fmla="*/ 0 w 694"/>
              <a:gd name="T65" fmla="*/ 2 h 3229"/>
              <a:gd name="T66" fmla="*/ 0 w 694"/>
              <a:gd name="T67" fmla="*/ 2 h 3229"/>
              <a:gd name="T68" fmla="*/ 0 w 694"/>
              <a:gd name="T69" fmla="*/ 1 h 3229"/>
              <a:gd name="T70" fmla="*/ 0 w 694"/>
              <a:gd name="T71" fmla="*/ 1 h 3229"/>
              <a:gd name="T72" fmla="*/ 0 w 694"/>
              <a:gd name="T73" fmla="*/ 1 h 3229"/>
              <a:gd name="T74" fmla="*/ 0 w 694"/>
              <a:gd name="T75" fmla="*/ 1 h 3229"/>
              <a:gd name="T76" fmla="*/ 0 w 694"/>
              <a:gd name="T77" fmla="*/ 0 h 3229"/>
              <a:gd name="T78" fmla="*/ 0 w 694"/>
              <a:gd name="T79" fmla="*/ 0 h 3229"/>
              <a:gd name="T80" fmla="*/ 0 w 694"/>
              <a:gd name="T81" fmla="*/ 0 h 3229"/>
              <a:gd name="T82" fmla="*/ 0 w 694"/>
              <a:gd name="T83" fmla="*/ 0 h 3229"/>
              <a:gd name="T84" fmla="*/ 0 w 694"/>
              <a:gd name="T85" fmla="*/ 0 h 3229"/>
              <a:gd name="T86" fmla="*/ 0 w 694"/>
              <a:gd name="T87" fmla="*/ 0 h 3229"/>
              <a:gd name="T88" fmla="*/ 0 w 694"/>
              <a:gd name="T89" fmla="*/ 0 h 3229"/>
              <a:gd name="T90" fmla="*/ 0 w 694"/>
              <a:gd name="T91" fmla="*/ 0 h 3229"/>
              <a:gd name="T92" fmla="*/ 0 w 694"/>
              <a:gd name="T93" fmla="*/ 0 h 3229"/>
              <a:gd name="T94" fmla="*/ 0 w 694"/>
              <a:gd name="T95" fmla="*/ 0 h 3229"/>
              <a:gd name="T96" fmla="*/ 0 w 694"/>
              <a:gd name="T97" fmla="*/ 0 h 32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94" h="3229">
                <a:moveTo>
                  <a:pt x="33" y="81"/>
                </a:moveTo>
                <a:lnTo>
                  <a:pt x="19" y="91"/>
                </a:lnTo>
                <a:lnTo>
                  <a:pt x="9" y="122"/>
                </a:lnTo>
                <a:lnTo>
                  <a:pt x="3" y="173"/>
                </a:lnTo>
                <a:lnTo>
                  <a:pt x="0" y="241"/>
                </a:lnTo>
                <a:lnTo>
                  <a:pt x="0" y="324"/>
                </a:lnTo>
                <a:lnTo>
                  <a:pt x="2" y="422"/>
                </a:lnTo>
                <a:lnTo>
                  <a:pt x="7" y="531"/>
                </a:lnTo>
                <a:lnTo>
                  <a:pt x="15" y="650"/>
                </a:lnTo>
                <a:lnTo>
                  <a:pt x="35" y="911"/>
                </a:lnTo>
                <a:lnTo>
                  <a:pt x="62" y="1190"/>
                </a:lnTo>
                <a:lnTo>
                  <a:pt x="94" y="1473"/>
                </a:lnTo>
                <a:lnTo>
                  <a:pt x="129" y="1743"/>
                </a:lnTo>
                <a:lnTo>
                  <a:pt x="171" y="1971"/>
                </a:lnTo>
                <a:lnTo>
                  <a:pt x="215" y="2172"/>
                </a:lnTo>
                <a:lnTo>
                  <a:pt x="258" y="2350"/>
                </a:lnTo>
                <a:lnTo>
                  <a:pt x="302" y="2505"/>
                </a:lnTo>
                <a:lnTo>
                  <a:pt x="345" y="2640"/>
                </a:lnTo>
                <a:lnTo>
                  <a:pt x="388" y="2756"/>
                </a:lnTo>
                <a:lnTo>
                  <a:pt x="430" y="2855"/>
                </a:lnTo>
                <a:lnTo>
                  <a:pt x="470" y="2938"/>
                </a:lnTo>
                <a:lnTo>
                  <a:pt x="508" y="3006"/>
                </a:lnTo>
                <a:lnTo>
                  <a:pt x="545" y="3063"/>
                </a:lnTo>
                <a:lnTo>
                  <a:pt x="578" y="3109"/>
                </a:lnTo>
                <a:lnTo>
                  <a:pt x="609" y="3144"/>
                </a:lnTo>
                <a:lnTo>
                  <a:pt x="660" y="3196"/>
                </a:lnTo>
                <a:lnTo>
                  <a:pt x="694" y="3229"/>
                </a:lnTo>
                <a:lnTo>
                  <a:pt x="602" y="3040"/>
                </a:lnTo>
                <a:lnTo>
                  <a:pt x="519" y="2828"/>
                </a:lnTo>
                <a:lnTo>
                  <a:pt x="446" y="2597"/>
                </a:lnTo>
                <a:lnTo>
                  <a:pt x="382" y="2352"/>
                </a:lnTo>
                <a:lnTo>
                  <a:pt x="326" y="2098"/>
                </a:lnTo>
                <a:lnTo>
                  <a:pt x="279" y="1839"/>
                </a:lnTo>
                <a:lnTo>
                  <a:pt x="238" y="1579"/>
                </a:lnTo>
                <a:lnTo>
                  <a:pt x="206" y="1324"/>
                </a:lnTo>
                <a:lnTo>
                  <a:pt x="181" y="1078"/>
                </a:lnTo>
                <a:lnTo>
                  <a:pt x="163" y="846"/>
                </a:lnTo>
                <a:lnTo>
                  <a:pt x="151" y="633"/>
                </a:lnTo>
                <a:lnTo>
                  <a:pt x="144" y="441"/>
                </a:lnTo>
                <a:lnTo>
                  <a:pt x="146" y="278"/>
                </a:lnTo>
                <a:lnTo>
                  <a:pt x="151" y="147"/>
                </a:lnTo>
                <a:lnTo>
                  <a:pt x="162" y="53"/>
                </a:lnTo>
                <a:lnTo>
                  <a:pt x="169" y="22"/>
                </a:lnTo>
                <a:lnTo>
                  <a:pt x="178" y="0"/>
                </a:lnTo>
                <a:lnTo>
                  <a:pt x="138" y="10"/>
                </a:lnTo>
                <a:lnTo>
                  <a:pt x="108" y="22"/>
                </a:lnTo>
                <a:lnTo>
                  <a:pt x="71" y="48"/>
                </a:lnTo>
                <a:lnTo>
                  <a:pt x="52" y="71"/>
                </a:lnTo>
                <a:lnTo>
                  <a:pt x="33"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0" name="Freeform 131">
            <a:extLst>
              <a:ext uri="{FF2B5EF4-FFF2-40B4-BE49-F238E27FC236}">
                <a16:creationId xmlns:a16="http://schemas.microsoft.com/office/drawing/2014/main" id="{B7EFF89D-D4EF-4A47-8B0B-D067D8061AB3}"/>
              </a:ext>
            </a:extLst>
          </p:cNvPr>
          <p:cNvSpPr>
            <a:spLocks/>
          </p:cNvSpPr>
          <p:nvPr/>
        </p:nvSpPr>
        <p:spPr bwMode="auto">
          <a:xfrm>
            <a:off x="9744422" y="2772246"/>
            <a:ext cx="58738" cy="382588"/>
          </a:xfrm>
          <a:custGeom>
            <a:avLst/>
            <a:gdLst>
              <a:gd name="T0" fmla="*/ 0 w 372"/>
              <a:gd name="T1" fmla="*/ 0 h 2407"/>
              <a:gd name="T2" fmla="*/ 0 w 372"/>
              <a:gd name="T3" fmla="*/ 0 h 2407"/>
              <a:gd name="T4" fmla="*/ 0 w 372"/>
              <a:gd name="T5" fmla="*/ 0 h 2407"/>
              <a:gd name="T6" fmla="*/ 0 w 372"/>
              <a:gd name="T7" fmla="*/ 1 h 2407"/>
              <a:gd name="T8" fmla="*/ 0 w 372"/>
              <a:gd name="T9" fmla="*/ 1 h 2407"/>
              <a:gd name="T10" fmla="*/ 0 w 372"/>
              <a:gd name="T11" fmla="*/ 1 h 2407"/>
              <a:gd name="T12" fmla="*/ 0 w 372"/>
              <a:gd name="T13" fmla="*/ 1 h 2407"/>
              <a:gd name="T14" fmla="*/ 0 w 372"/>
              <a:gd name="T15" fmla="*/ 1 h 2407"/>
              <a:gd name="T16" fmla="*/ 0 w 372"/>
              <a:gd name="T17" fmla="*/ 2 h 2407"/>
              <a:gd name="T18" fmla="*/ 0 w 372"/>
              <a:gd name="T19" fmla="*/ 2 h 2407"/>
              <a:gd name="T20" fmla="*/ 0 w 372"/>
              <a:gd name="T21" fmla="*/ 2 h 2407"/>
              <a:gd name="T22" fmla="*/ 0 w 372"/>
              <a:gd name="T23" fmla="*/ 2 h 2407"/>
              <a:gd name="T24" fmla="*/ 0 w 372"/>
              <a:gd name="T25" fmla="*/ 2 h 2407"/>
              <a:gd name="T26" fmla="*/ 0 w 372"/>
              <a:gd name="T27" fmla="*/ 2 h 24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2" h="2407">
                <a:moveTo>
                  <a:pt x="364" y="0"/>
                </a:moveTo>
                <a:lnTo>
                  <a:pt x="372" y="191"/>
                </a:lnTo>
                <a:lnTo>
                  <a:pt x="368" y="371"/>
                </a:lnTo>
                <a:lnTo>
                  <a:pt x="357" y="538"/>
                </a:lnTo>
                <a:lnTo>
                  <a:pt x="336" y="697"/>
                </a:lnTo>
                <a:lnTo>
                  <a:pt x="310" y="848"/>
                </a:lnTo>
                <a:lnTo>
                  <a:pt x="279" y="992"/>
                </a:lnTo>
                <a:lnTo>
                  <a:pt x="208" y="1268"/>
                </a:lnTo>
                <a:lnTo>
                  <a:pt x="133" y="1535"/>
                </a:lnTo>
                <a:lnTo>
                  <a:pt x="67" y="1807"/>
                </a:lnTo>
                <a:lnTo>
                  <a:pt x="39" y="1947"/>
                </a:lnTo>
                <a:lnTo>
                  <a:pt x="18" y="2093"/>
                </a:lnTo>
                <a:lnTo>
                  <a:pt x="4" y="2246"/>
                </a:lnTo>
                <a:lnTo>
                  <a:pt x="0" y="2407"/>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71" name="Freeform 132">
            <a:extLst>
              <a:ext uri="{FF2B5EF4-FFF2-40B4-BE49-F238E27FC236}">
                <a16:creationId xmlns:a16="http://schemas.microsoft.com/office/drawing/2014/main" id="{E5C0CA65-FB68-A145-96DB-1F001D10B75B}"/>
              </a:ext>
            </a:extLst>
          </p:cNvPr>
          <p:cNvSpPr>
            <a:spLocks/>
          </p:cNvSpPr>
          <p:nvPr/>
        </p:nvSpPr>
        <p:spPr bwMode="auto">
          <a:xfrm>
            <a:off x="9538047" y="2808759"/>
            <a:ext cx="212725" cy="138113"/>
          </a:xfrm>
          <a:custGeom>
            <a:avLst/>
            <a:gdLst>
              <a:gd name="T0" fmla="*/ 1 w 1345"/>
              <a:gd name="T1" fmla="*/ 0 h 870"/>
              <a:gd name="T2" fmla="*/ 1 w 1345"/>
              <a:gd name="T3" fmla="*/ 0 h 870"/>
              <a:gd name="T4" fmla="*/ 1 w 1345"/>
              <a:gd name="T5" fmla="*/ 0 h 870"/>
              <a:gd name="T6" fmla="*/ 1 w 1345"/>
              <a:gd name="T7" fmla="*/ 1 h 870"/>
              <a:gd name="T8" fmla="*/ 1 w 1345"/>
              <a:gd name="T9" fmla="*/ 1 h 870"/>
              <a:gd name="T10" fmla="*/ 1 w 1345"/>
              <a:gd name="T11" fmla="*/ 1 h 870"/>
              <a:gd name="T12" fmla="*/ 1 w 1345"/>
              <a:gd name="T13" fmla="*/ 1 h 870"/>
              <a:gd name="T14" fmla="*/ 1 w 1345"/>
              <a:gd name="T15" fmla="*/ 1 h 870"/>
              <a:gd name="T16" fmla="*/ 1 w 1345"/>
              <a:gd name="T17" fmla="*/ 1 h 870"/>
              <a:gd name="T18" fmla="*/ 0 w 1345"/>
              <a:gd name="T19" fmla="*/ 1 h 870"/>
              <a:gd name="T20" fmla="*/ 0 w 1345"/>
              <a:gd name="T21" fmla="*/ 1 h 870"/>
              <a:gd name="T22" fmla="*/ 0 w 1345"/>
              <a:gd name="T23" fmla="*/ 1 h 870"/>
              <a:gd name="T24" fmla="*/ 0 w 1345"/>
              <a:gd name="T25" fmla="*/ 1 h 870"/>
              <a:gd name="T26" fmla="*/ 0 w 1345"/>
              <a:gd name="T27" fmla="*/ 1 h 870"/>
              <a:gd name="T28" fmla="*/ 0 w 1345"/>
              <a:gd name="T29" fmla="*/ 1 h 870"/>
              <a:gd name="T30" fmla="*/ 0 w 1345"/>
              <a:gd name="T31" fmla="*/ 1 h 870"/>
              <a:gd name="T32" fmla="*/ 0 w 1345"/>
              <a:gd name="T33" fmla="*/ 1 h 870"/>
              <a:gd name="T34" fmla="*/ 0 w 1345"/>
              <a:gd name="T35" fmla="*/ 1 h 870"/>
              <a:gd name="T36" fmla="*/ 0 w 1345"/>
              <a:gd name="T37" fmla="*/ 1 h 870"/>
              <a:gd name="T38" fmla="*/ 0 w 1345"/>
              <a:gd name="T39" fmla="*/ 1 h 870"/>
              <a:gd name="T40" fmla="*/ 0 w 1345"/>
              <a:gd name="T41" fmla="*/ 1 h 870"/>
              <a:gd name="T42" fmla="*/ 0 w 1345"/>
              <a:gd name="T43" fmla="*/ 1 h 870"/>
              <a:gd name="T44" fmla="*/ 0 w 1345"/>
              <a:gd name="T45" fmla="*/ 0 h 870"/>
              <a:gd name="T46" fmla="*/ 1 w 1345"/>
              <a:gd name="T47" fmla="*/ 0 h 870"/>
              <a:gd name="T48" fmla="*/ 1 w 1345"/>
              <a:gd name="T49" fmla="*/ 0 h 870"/>
              <a:gd name="T50" fmla="*/ 1 w 1345"/>
              <a:gd name="T51" fmla="*/ 0 h 870"/>
              <a:gd name="T52" fmla="*/ 1 w 1345"/>
              <a:gd name="T53" fmla="*/ 0 h 870"/>
              <a:gd name="T54" fmla="*/ 1 w 1345"/>
              <a:gd name="T55" fmla="*/ 0 h 870"/>
              <a:gd name="T56" fmla="*/ 1 w 1345"/>
              <a:gd name="T57" fmla="*/ 0 h 870"/>
              <a:gd name="T58" fmla="*/ 1 w 1345"/>
              <a:gd name="T59" fmla="*/ 0 h 8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45" h="870">
                <a:moveTo>
                  <a:pt x="1345" y="0"/>
                </a:moveTo>
                <a:lnTo>
                  <a:pt x="1289" y="181"/>
                </a:lnTo>
                <a:lnTo>
                  <a:pt x="1208" y="352"/>
                </a:lnTo>
                <a:lnTo>
                  <a:pt x="1101" y="511"/>
                </a:lnTo>
                <a:lnTo>
                  <a:pt x="975" y="655"/>
                </a:lnTo>
                <a:lnTo>
                  <a:pt x="946" y="678"/>
                </a:lnTo>
                <a:lnTo>
                  <a:pt x="906" y="700"/>
                </a:lnTo>
                <a:lnTo>
                  <a:pt x="793" y="749"/>
                </a:lnTo>
                <a:lnTo>
                  <a:pt x="651" y="794"/>
                </a:lnTo>
                <a:lnTo>
                  <a:pt x="496" y="832"/>
                </a:lnTo>
                <a:lnTo>
                  <a:pt x="338" y="859"/>
                </a:lnTo>
                <a:lnTo>
                  <a:pt x="193" y="870"/>
                </a:lnTo>
                <a:lnTo>
                  <a:pt x="130" y="868"/>
                </a:lnTo>
                <a:lnTo>
                  <a:pt x="75" y="859"/>
                </a:lnTo>
                <a:lnTo>
                  <a:pt x="31" y="845"/>
                </a:lnTo>
                <a:lnTo>
                  <a:pt x="0" y="823"/>
                </a:lnTo>
                <a:lnTo>
                  <a:pt x="2" y="793"/>
                </a:lnTo>
                <a:lnTo>
                  <a:pt x="18" y="755"/>
                </a:lnTo>
                <a:lnTo>
                  <a:pt x="45" y="712"/>
                </a:lnTo>
                <a:lnTo>
                  <a:pt x="82" y="664"/>
                </a:lnTo>
                <a:lnTo>
                  <a:pt x="181" y="558"/>
                </a:lnTo>
                <a:lnTo>
                  <a:pt x="302" y="446"/>
                </a:lnTo>
                <a:lnTo>
                  <a:pt x="436" y="337"/>
                </a:lnTo>
                <a:lnTo>
                  <a:pt x="569" y="239"/>
                </a:lnTo>
                <a:lnTo>
                  <a:pt x="691" y="161"/>
                </a:lnTo>
                <a:lnTo>
                  <a:pt x="745" y="132"/>
                </a:lnTo>
                <a:lnTo>
                  <a:pt x="792" y="112"/>
                </a:lnTo>
                <a:lnTo>
                  <a:pt x="928" y="69"/>
                </a:lnTo>
                <a:lnTo>
                  <a:pt x="1065" y="37"/>
                </a:lnTo>
                <a:lnTo>
                  <a:pt x="1345"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2" name="Freeform 133">
            <a:extLst>
              <a:ext uri="{FF2B5EF4-FFF2-40B4-BE49-F238E27FC236}">
                <a16:creationId xmlns:a16="http://schemas.microsoft.com/office/drawing/2014/main" id="{A43F64A6-0CD8-9D49-8158-65AB707EC872}"/>
              </a:ext>
            </a:extLst>
          </p:cNvPr>
          <p:cNvSpPr>
            <a:spLocks/>
          </p:cNvSpPr>
          <p:nvPr/>
        </p:nvSpPr>
        <p:spPr bwMode="auto">
          <a:xfrm>
            <a:off x="9538047" y="2808759"/>
            <a:ext cx="212725" cy="138113"/>
          </a:xfrm>
          <a:custGeom>
            <a:avLst/>
            <a:gdLst>
              <a:gd name="T0" fmla="*/ 1 w 1345"/>
              <a:gd name="T1" fmla="*/ 0 h 870"/>
              <a:gd name="T2" fmla="*/ 1 w 1345"/>
              <a:gd name="T3" fmla="*/ 0 h 870"/>
              <a:gd name="T4" fmla="*/ 1 w 1345"/>
              <a:gd name="T5" fmla="*/ 0 h 870"/>
              <a:gd name="T6" fmla="*/ 1 w 1345"/>
              <a:gd name="T7" fmla="*/ 1 h 870"/>
              <a:gd name="T8" fmla="*/ 1 w 1345"/>
              <a:gd name="T9" fmla="*/ 1 h 870"/>
              <a:gd name="T10" fmla="*/ 1 w 1345"/>
              <a:gd name="T11" fmla="*/ 1 h 870"/>
              <a:gd name="T12" fmla="*/ 1 w 1345"/>
              <a:gd name="T13" fmla="*/ 1 h 870"/>
              <a:gd name="T14" fmla="*/ 1 w 1345"/>
              <a:gd name="T15" fmla="*/ 1 h 870"/>
              <a:gd name="T16" fmla="*/ 1 w 1345"/>
              <a:gd name="T17" fmla="*/ 1 h 870"/>
              <a:gd name="T18" fmla="*/ 0 w 1345"/>
              <a:gd name="T19" fmla="*/ 1 h 870"/>
              <a:gd name="T20" fmla="*/ 0 w 1345"/>
              <a:gd name="T21" fmla="*/ 1 h 870"/>
              <a:gd name="T22" fmla="*/ 0 w 1345"/>
              <a:gd name="T23" fmla="*/ 1 h 870"/>
              <a:gd name="T24" fmla="*/ 0 w 1345"/>
              <a:gd name="T25" fmla="*/ 1 h 870"/>
              <a:gd name="T26" fmla="*/ 0 w 1345"/>
              <a:gd name="T27" fmla="*/ 1 h 870"/>
              <a:gd name="T28" fmla="*/ 0 w 1345"/>
              <a:gd name="T29" fmla="*/ 1 h 870"/>
              <a:gd name="T30" fmla="*/ 0 w 1345"/>
              <a:gd name="T31" fmla="*/ 1 h 870"/>
              <a:gd name="T32" fmla="*/ 0 w 1345"/>
              <a:gd name="T33" fmla="*/ 1 h 870"/>
              <a:gd name="T34" fmla="*/ 0 w 1345"/>
              <a:gd name="T35" fmla="*/ 1 h 870"/>
              <a:gd name="T36" fmla="*/ 0 w 1345"/>
              <a:gd name="T37" fmla="*/ 1 h 870"/>
              <a:gd name="T38" fmla="*/ 0 w 1345"/>
              <a:gd name="T39" fmla="*/ 1 h 870"/>
              <a:gd name="T40" fmla="*/ 0 w 1345"/>
              <a:gd name="T41" fmla="*/ 1 h 870"/>
              <a:gd name="T42" fmla="*/ 0 w 1345"/>
              <a:gd name="T43" fmla="*/ 1 h 870"/>
              <a:gd name="T44" fmla="*/ 0 w 1345"/>
              <a:gd name="T45" fmla="*/ 0 h 870"/>
              <a:gd name="T46" fmla="*/ 1 w 1345"/>
              <a:gd name="T47" fmla="*/ 0 h 870"/>
              <a:gd name="T48" fmla="*/ 1 w 1345"/>
              <a:gd name="T49" fmla="*/ 0 h 870"/>
              <a:gd name="T50" fmla="*/ 1 w 1345"/>
              <a:gd name="T51" fmla="*/ 0 h 870"/>
              <a:gd name="T52" fmla="*/ 1 w 1345"/>
              <a:gd name="T53" fmla="*/ 0 h 870"/>
              <a:gd name="T54" fmla="*/ 1 w 1345"/>
              <a:gd name="T55" fmla="*/ 0 h 870"/>
              <a:gd name="T56" fmla="*/ 1 w 1345"/>
              <a:gd name="T57" fmla="*/ 0 h 870"/>
              <a:gd name="T58" fmla="*/ 1 w 1345"/>
              <a:gd name="T59" fmla="*/ 0 h 8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45" h="870">
                <a:moveTo>
                  <a:pt x="1345" y="0"/>
                </a:moveTo>
                <a:lnTo>
                  <a:pt x="1289" y="181"/>
                </a:lnTo>
                <a:lnTo>
                  <a:pt x="1208" y="352"/>
                </a:lnTo>
                <a:lnTo>
                  <a:pt x="1101" y="511"/>
                </a:lnTo>
                <a:lnTo>
                  <a:pt x="975" y="655"/>
                </a:lnTo>
                <a:lnTo>
                  <a:pt x="946" y="678"/>
                </a:lnTo>
                <a:lnTo>
                  <a:pt x="906" y="700"/>
                </a:lnTo>
                <a:lnTo>
                  <a:pt x="793" y="749"/>
                </a:lnTo>
                <a:lnTo>
                  <a:pt x="651" y="794"/>
                </a:lnTo>
                <a:lnTo>
                  <a:pt x="496" y="832"/>
                </a:lnTo>
                <a:lnTo>
                  <a:pt x="338" y="859"/>
                </a:lnTo>
                <a:lnTo>
                  <a:pt x="193" y="870"/>
                </a:lnTo>
                <a:lnTo>
                  <a:pt x="130" y="868"/>
                </a:lnTo>
                <a:lnTo>
                  <a:pt x="75" y="859"/>
                </a:lnTo>
                <a:lnTo>
                  <a:pt x="31" y="845"/>
                </a:lnTo>
                <a:lnTo>
                  <a:pt x="0" y="823"/>
                </a:lnTo>
                <a:lnTo>
                  <a:pt x="2" y="793"/>
                </a:lnTo>
                <a:lnTo>
                  <a:pt x="18" y="755"/>
                </a:lnTo>
                <a:lnTo>
                  <a:pt x="45" y="712"/>
                </a:lnTo>
                <a:lnTo>
                  <a:pt x="82" y="664"/>
                </a:lnTo>
                <a:lnTo>
                  <a:pt x="181" y="558"/>
                </a:lnTo>
                <a:lnTo>
                  <a:pt x="302" y="446"/>
                </a:lnTo>
                <a:lnTo>
                  <a:pt x="436" y="337"/>
                </a:lnTo>
                <a:lnTo>
                  <a:pt x="569" y="239"/>
                </a:lnTo>
                <a:lnTo>
                  <a:pt x="691" y="161"/>
                </a:lnTo>
                <a:lnTo>
                  <a:pt x="745" y="132"/>
                </a:lnTo>
                <a:lnTo>
                  <a:pt x="792" y="112"/>
                </a:lnTo>
                <a:lnTo>
                  <a:pt x="928" y="69"/>
                </a:lnTo>
                <a:lnTo>
                  <a:pt x="1065" y="37"/>
                </a:lnTo>
                <a:lnTo>
                  <a:pt x="1345"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73" name="Freeform 134">
            <a:extLst>
              <a:ext uri="{FF2B5EF4-FFF2-40B4-BE49-F238E27FC236}">
                <a16:creationId xmlns:a16="http://schemas.microsoft.com/office/drawing/2014/main" id="{370B7A41-14DA-4A45-80D9-1A35BFEE0F10}"/>
              </a:ext>
            </a:extLst>
          </p:cNvPr>
          <p:cNvSpPr>
            <a:spLocks/>
          </p:cNvSpPr>
          <p:nvPr/>
        </p:nvSpPr>
        <p:spPr bwMode="auto">
          <a:xfrm>
            <a:off x="9293572" y="2007071"/>
            <a:ext cx="1641475" cy="1058863"/>
          </a:xfrm>
          <a:custGeom>
            <a:avLst/>
            <a:gdLst>
              <a:gd name="T0" fmla="*/ 0 w 10338"/>
              <a:gd name="T1" fmla="*/ 6 h 6669"/>
              <a:gd name="T2" fmla="*/ 0 w 10338"/>
              <a:gd name="T3" fmla="*/ 5 h 6669"/>
              <a:gd name="T4" fmla="*/ 0 w 10338"/>
              <a:gd name="T5" fmla="*/ 5 h 6669"/>
              <a:gd name="T6" fmla="*/ 0 w 10338"/>
              <a:gd name="T7" fmla="*/ 4 h 6669"/>
              <a:gd name="T8" fmla="*/ 0 w 10338"/>
              <a:gd name="T9" fmla="*/ 3 h 6669"/>
              <a:gd name="T10" fmla="*/ 0 w 10338"/>
              <a:gd name="T11" fmla="*/ 2 h 6669"/>
              <a:gd name="T12" fmla="*/ 0 w 10338"/>
              <a:gd name="T13" fmla="*/ 2 h 6669"/>
              <a:gd name="T14" fmla="*/ 0 w 10338"/>
              <a:gd name="T15" fmla="*/ 1 h 6669"/>
              <a:gd name="T16" fmla="*/ 1 w 10338"/>
              <a:gd name="T17" fmla="*/ 1 h 6669"/>
              <a:gd name="T18" fmla="*/ 1 w 10338"/>
              <a:gd name="T19" fmla="*/ 1 h 6669"/>
              <a:gd name="T20" fmla="*/ 1 w 10338"/>
              <a:gd name="T21" fmla="*/ 1 h 6669"/>
              <a:gd name="T22" fmla="*/ 2 w 10338"/>
              <a:gd name="T23" fmla="*/ 0 h 6669"/>
              <a:gd name="T24" fmla="*/ 2 w 10338"/>
              <a:gd name="T25" fmla="*/ 0 h 6669"/>
              <a:gd name="T26" fmla="*/ 3 w 10338"/>
              <a:gd name="T27" fmla="*/ 0 h 6669"/>
              <a:gd name="T28" fmla="*/ 3 w 10338"/>
              <a:gd name="T29" fmla="*/ 0 h 6669"/>
              <a:gd name="T30" fmla="*/ 3 w 10338"/>
              <a:gd name="T31" fmla="*/ 0 h 6669"/>
              <a:gd name="T32" fmla="*/ 4 w 10338"/>
              <a:gd name="T33" fmla="*/ 0 h 6669"/>
              <a:gd name="T34" fmla="*/ 4 w 10338"/>
              <a:gd name="T35" fmla="*/ 0 h 6669"/>
              <a:gd name="T36" fmla="*/ 5 w 10338"/>
              <a:gd name="T37" fmla="*/ 0 h 6669"/>
              <a:gd name="T38" fmla="*/ 6 w 10338"/>
              <a:gd name="T39" fmla="*/ 0 h 6669"/>
              <a:gd name="T40" fmla="*/ 7 w 10338"/>
              <a:gd name="T41" fmla="*/ 0 h 6669"/>
              <a:gd name="T42" fmla="*/ 9 w 10338"/>
              <a:gd name="T43" fmla="*/ 1 h 6669"/>
              <a:gd name="T44" fmla="*/ 9 w 10338"/>
              <a:gd name="T45" fmla="*/ 1 h 6669"/>
              <a:gd name="T46" fmla="*/ 10 w 10338"/>
              <a:gd name="T47" fmla="*/ 1 h 6669"/>
              <a:gd name="T48" fmla="*/ 10 w 10338"/>
              <a:gd name="T49" fmla="*/ 1 h 6669"/>
              <a:gd name="T50" fmla="*/ 10 w 10338"/>
              <a:gd name="T51" fmla="*/ 1 h 6669"/>
              <a:gd name="T52" fmla="*/ 10 w 10338"/>
              <a:gd name="T53" fmla="*/ 1 h 6669"/>
              <a:gd name="T54" fmla="*/ 10 w 10338"/>
              <a:gd name="T55" fmla="*/ 1 h 6669"/>
              <a:gd name="T56" fmla="*/ 10 w 10338"/>
              <a:gd name="T57" fmla="*/ 1 h 6669"/>
              <a:gd name="T58" fmla="*/ 10 w 10338"/>
              <a:gd name="T59" fmla="*/ 1 h 6669"/>
              <a:gd name="T60" fmla="*/ 10 w 10338"/>
              <a:gd name="T61" fmla="*/ 1 h 6669"/>
              <a:gd name="T62" fmla="*/ 9 w 10338"/>
              <a:gd name="T63" fmla="*/ 2 h 6669"/>
              <a:gd name="T64" fmla="*/ 8 w 10338"/>
              <a:gd name="T65" fmla="*/ 3 h 6669"/>
              <a:gd name="T66" fmla="*/ 8 w 10338"/>
              <a:gd name="T67" fmla="*/ 3 h 6669"/>
              <a:gd name="T68" fmla="*/ 7 w 10338"/>
              <a:gd name="T69" fmla="*/ 3 h 6669"/>
              <a:gd name="T70" fmla="*/ 7 w 10338"/>
              <a:gd name="T71" fmla="*/ 4 h 6669"/>
              <a:gd name="T72" fmla="*/ 7 w 10338"/>
              <a:gd name="T73" fmla="*/ 4 h 6669"/>
              <a:gd name="T74" fmla="*/ 6 w 10338"/>
              <a:gd name="T75" fmla="*/ 4 h 6669"/>
              <a:gd name="T76" fmla="*/ 6 w 10338"/>
              <a:gd name="T77" fmla="*/ 4 h 6669"/>
              <a:gd name="T78" fmla="*/ 5 w 10338"/>
              <a:gd name="T79" fmla="*/ 4 h 6669"/>
              <a:gd name="T80" fmla="*/ 5 w 10338"/>
              <a:gd name="T81" fmla="*/ 4 h 6669"/>
              <a:gd name="T82" fmla="*/ 5 w 10338"/>
              <a:gd name="T83" fmla="*/ 4 h 6669"/>
              <a:gd name="T84" fmla="*/ 5 w 10338"/>
              <a:gd name="T85" fmla="*/ 4 h 6669"/>
              <a:gd name="T86" fmla="*/ 4 w 10338"/>
              <a:gd name="T87" fmla="*/ 5 h 6669"/>
              <a:gd name="T88" fmla="*/ 4 w 10338"/>
              <a:gd name="T89" fmla="*/ 5 h 6669"/>
              <a:gd name="T90" fmla="*/ 4 w 10338"/>
              <a:gd name="T91" fmla="*/ 5 h 6669"/>
              <a:gd name="T92" fmla="*/ 3 w 10338"/>
              <a:gd name="T93" fmla="*/ 5 h 6669"/>
              <a:gd name="T94" fmla="*/ 3 w 10338"/>
              <a:gd name="T95" fmla="*/ 5 h 6669"/>
              <a:gd name="T96" fmla="*/ 2 w 10338"/>
              <a:gd name="T97" fmla="*/ 5 h 6669"/>
              <a:gd name="T98" fmla="*/ 2 w 10338"/>
              <a:gd name="T99" fmla="*/ 5 h 6669"/>
              <a:gd name="T100" fmla="*/ 2 w 10338"/>
              <a:gd name="T101" fmla="*/ 6 h 6669"/>
              <a:gd name="T102" fmla="*/ 2 w 10338"/>
              <a:gd name="T103" fmla="*/ 6 h 6669"/>
              <a:gd name="T104" fmla="*/ 1 w 10338"/>
              <a:gd name="T105" fmla="*/ 6 h 6669"/>
              <a:gd name="T106" fmla="*/ 1 w 10338"/>
              <a:gd name="T107" fmla="*/ 6 h 6669"/>
              <a:gd name="T108" fmla="*/ 1 w 10338"/>
              <a:gd name="T109" fmla="*/ 7 h 6669"/>
              <a:gd name="T110" fmla="*/ 1 w 10338"/>
              <a:gd name="T111" fmla="*/ 7 h 6669"/>
              <a:gd name="T112" fmla="*/ 1 w 10338"/>
              <a:gd name="T113" fmla="*/ 7 h 6669"/>
              <a:gd name="T114" fmla="*/ 0 w 10338"/>
              <a:gd name="T115" fmla="*/ 7 h 6669"/>
              <a:gd name="T116" fmla="*/ 0 w 10338"/>
              <a:gd name="T117" fmla="*/ 7 h 6669"/>
              <a:gd name="T118" fmla="*/ 0 w 10338"/>
              <a:gd name="T119" fmla="*/ 6 h 6669"/>
              <a:gd name="T120" fmla="*/ 0 w 10338"/>
              <a:gd name="T121" fmla="*/ 6 h 66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338" h="6669">
                <a:moveTo>
                  <a:pt x="156" y="6186"/>
                </a:moveTo>
                <a:lnTo>
                  <a:pt x="145" y="6006"/>
                </a:lnTo>
                <a:lnTo>
                  <a:pt x="131" y="5816"/>
                </a:lnTo>
                <a:lnTo>
                  <a:pt x="98" y="5414"/>
                </a:lnTo>
                <a:lnTo>
                  <a:pt x="61" y="4986"/>
                </a:lnTo>
                <a:lnTo>
                  <a:pt x="29" y="4541"/>
                </a:lnTo>
                <a:lnTo>
                  <a:pt x="6" y="4083"/>
                </a:lnTo>
                <a:lnTo>
                  <a:pt x="0" y="3619"/>
                </a:lnTo>
                <a:lnTo>
                  <a:pt x="17" y="3155"/>
                </a:lnTo>
                <a:lnTo>
                  <a:pt x="63" y="2698"/>
                </a:lnTo>
                <a:lnTo>
                  <a:pt x="100" y="2475"/>
                </a:lnTo>
                <a:lnTo>
                  <a:pt x="146" y="2256"/>
                </a:lnTo>
                <a:lnTo>
                  <a:pt x="203" y="2041"/>
                </a:lnTo>
                <a:lnTo>
                  <a:pt x="270" y="1832"/>
                </a:lnTo>
                <a:lnTo>
                  <a:pt x="351" y="1630"/>
                </a:lnTo>
                <a:lnTo>
                  <a:pt x="444" y="1435"/>
                </a:lnTo>
                <a:lnTo>
                  <a:pt x="552" y="1247"/>
                </a:lnTo>
                <a:lnTo>
                  <a:pt x="674" y="1070"/>
                </a:lnTo>
                <a:lnTo>
                  <a:pt x="812" y="901"/>
                </a:lnTo>
                <a:lnTo>
                  <a:pt x="965" y="744"/>
                </a:lnTo>
                <a:lnTo>
                  <a:pt x="1136" y="597"/>
                </a:lnTo>
                <a:lnTo>
                  <a:pt x="1325" y="463"/>
                </a:lnTo>
                <a:lnTo>
                  <a:pt x="1533" y="342"/>
                </a:lnTo>
                <a:lnTo>
                  <a:pt x="1760" y="234"/>
                </a:lnTo>
                <a:lnTo>
                  <a:pt x="2008" y="141"/>
                </a:lnTo>
                <a:lnTo>
                  <a:pt x="2276" y="64"/>
                </a:lnTo>
                <a:lnTo>
                  <a:pt x="2393" y="39"/>
                </a:lnTo>
                <a:lnTo>
                  <a:pt x="2527" y="21"/>
                </a:lnTo>
                <a:lnTo>
                  <a:pt x="2678" y="9"/>
                </a:lnTo>
                <a:lnTo>
                  <a:pt x="2844" y="2"/>
                </a:lnTo>
                <a:lnTo>
                  <a:pt x="3023" y="0"/>
                </a:lnTo>
                <a:lnTo>
                  <a:pt x="3217" y="4"/>
                </a:lnTo>
                <a:lnTo>
                  <a:pt x="3423" y="11"/>
                </a:lnTo>
                <a:lnTo>
                  <a:pt x="3641" y="23"/>
                </a:lnTo>
                <a:lnTo>
                  <a:pt x="3869" y="38"/>
                </a:lnTo>
                <a:lnTo>
                  <a:pt x="4107" y="56"/>
                </a:lnTo>
                <a:lnTo>
                  <a:pt x="4610" y="100"/>
                </a:lnTo>
                <a:lnTo>
                  <a:pt x="5144" y="152"/>
                </a:lnTo>
                <a:lnTo>
                  <a:pt x="5700" y="209"/>
                </a:lnTo>
                <a:lnTo>
                  <a:pt x="6273" y="267"/>
                </a:lnTo>
                <a:lnTo>
                  <a:pt x="6853" y="323"/>
                </a:lnTo>
                <a:lnTo>
                  <a:pt x="7436" y="374"/>
                </a:lnTo>
                <a:lnTo>
                  <a:pt x="8016" y="418"/>
                </a:lnTo>
                <a:lnTo>
                  <a:pt x="8583" y="450"/>
                </a:lnTo>
                <a:lnTo>
                  <a:pt x="9132" y="469"/>
                </a:lnTo>
                <a:lnTo>
                  <a:pt x="9398" y="472"/>
                </a:lnTo>
                <a:lnTo>
                  <a:pt x="9656" y="470"/>
                </a:lnTo>
                <a:lnTo>
                  <a:pt x="9906" y="463"/>
                </a:lnTo>
                <a:lnTo>
                  <a:pt x="10148" y="450"/>
                </a:lnTo>
                <a:lnTo>
                  <a:pt x="10185" y="451"/>
                </a:lnTo>
                <a:lnTo>
                  <a:pt x="10230" y="460"/>
                </a:lnTo>
                <a:lnTo>
                  <a:pt x="10275" y="476"/>
                </a:lnTo>
                <a:lnTo>
                  <a:pt x="10314" y="502"/>
                </a:lnTo>
                <a:lnTo>
                  <a:pt x="10338" y="536"/>
                </a:lnTo>
                <a:lnTo>
                  <a:pt x="10338" y="582"/>
                </a:lnTo>
                <a:lnTo>
                  <a:pt x="10327" y="609"/>
                </a:lnTo>
                <a:lnTo>
                  <a:pt x="10309" y="639"/>
                </a:lnTo>
                <a:lnTo>
                  <a:pt x="10280" y="673"/>
                </a:lnTo>
                <a:lnTo>
                  <a:pt x="10240" y="709"/>
                </a:lnTo>
                <a:lnTo>
                  <a:pt x="9983" y="933"/>
                </a:lnTo>
                <a:lnTo>
                  <a:pt x="9740" y="1155"/>
                </a:lnTo>
                <a:lnTo>
                  <a:pt x="9507" y="1376"/>
                </a:lnTo>
                <a:lnTo>
                  <a:pt x="9283" y="1595"/>
                </a:lnTo>
                <a:lnTo>
                  <a:pt x="8857" y="2020"/>
                </a:lnTo>
                <a:lnTo>
                  <a:pt x="8446" y="2421"/>
                </a:lnTo>
                <a:lnTo>
                  <a:pt x="8035" y="2793"/>
                </a:lnTo>
                <a:lnTo>
                  <a:pt x="7824" y="2965"/>
                </a:lnTo>
                <a:lnTo>
                  <a:pt x="7607" y="3125"/>
                </a:lnTo>
                <a:lnTo>
                  <a:pt x="7383" y="3274"/>
                </a:lnTo>
                <a:lnTo>
                  <a:pt x="7149" y="3411"/>
                </a:lnTo>
                <a:lnTo>
                  <a:pt x="6904" y="3533"/>
                </a:lnTo>
                <a:lnTo>
                  <a:pt x="6645" y="3640"/>
                </a:lnTo>
                <a:lnTo>
                  <a:pt x="6593" y="3657"/>
                </a:lnTo>
                <a:lnTo>
                  <a:pt x="6525" y="3675"/>
                </a:lnTo>
                <a:lnTo>
                  <a:pt x="6443" y="3694"/>
                </a:lnTo>
                <a:lnTo>
                  <a:pt x="6351" y="3715"/>
                </a:lnTo>
                <a:lnTo>
                  <a:pt x="6139" y="3761"/>
                </a:lnTo>
                <a:lnTo>
                  <a:pt x="5904" y="3813"/>
                </a:lnTo>
                <a:lnTo>
                  <a:pt x="5659" y="3872"/>
                </a:lnTo>
                <a:lnTo>
                  <a:pt x="5422" y="3937"/>
                </a:lnTo>
                <a:lnTo>
                  <a:pt x="5204" y="4008"/>
                </a:lnTo>
                <a:lnTo>
                  <a:pt x="5109" y="4045"/>
                </a:lnTo>
                <a:lnTo>
                  <a:pt x="5023" y="4084"/>
                </a:lnTo>
                <a:lnTo>
                  <a:pt x="4922" y="4144"/>
                </a:lnTo>
                <a:lnTo>
                  <a:pt x="4827" y="4217"/>
                </a:lnTo>
                <a:lnTo>
                  <a:pt x="4650" y="4385"/>
                </a:lnTo>
                <a:lnTo>
                  <a:pt x="4470" y="4555"/>
                </a:lnTo>
                <a:lnTo>
                  <a:pt x="4372" y="4630"/>
                </a:lnTo>
                <a:lnTo>
                  <a:pt x="4267" y="4692"/>
                </a:lnTo>
                <a:lnTo>
                  <a:pt x="4034" y="4798"/>
                </a:lnTo>
                <a:lnTo>
                  <a:pt x="3815" y="4878"/>
                </a:lnTo>
                <a:lnTo>
                  <a:pt x="3610" y="4937"/>
                </a:lnTo>
                <a:lnTo>
                  <a:pt x="3414" y="4981"/>
                </a:lnTo>
                <a:lnTo>
                  <a:pt x="3229" y="5014"/>
                </a:lnTo>
                <a:lnTo>
                  <a:pt x="3050" y="5042"/>
                </a:lnTo>
                <a:lnTo>
                  <a:pt x="2711" y="5101"/>
                </a:lnTo>
                <a:lnTo>
                  <a:pt x="2545" y="5144"/>
                </a:lnTo>
                <a:lnTo>
                  <a:pt x="2380" y="5201"/>
                </a:lnTo>
                <a:lnTo>
                  <a:pt x="2215" y="5279"/>
                </a:lnTo>
                <a:lnTo>
                  <a:pt x="2047" y="5382"/>
                </a:lnTo>
                <a:lnTo>
                  <a:pt x="1875" y="5515"/>
                </a:lnTo>
                <a:lnTo>
                  <a:pt x="1696" y="5685"/>
                </a:lnTo>
                <a:lnTo>
                  <a:pt x="1605" y="5783"/>
                </a:lnTo>
                <a:lnTo>
                  <a:pt x="1512" y="5894"/>
                </a:lnTo>
                <a:lnTo>
                  <a:pt x="1415" y="6015"/>
                </a:lnTo>
                <a:lnTo>
                  <a:pt x="1316" y="6150"/>
                </a:lnTo>
                <a:lnTo>
                  <a:pt x="1226" y="6266"/>
                </a:lnTo>
                <a:lnTo>
                  <a:pt x="1131" y="6367"/>
                </a:lnTo>
                <a:lnTo>
                  <a:pt x="1033" y="6455"/>
                </a:lnTo>
                <a:lnTo>
                  <a:pt x="933" y="6528"/>
                </a:lnTo>
                <a:lnTo>
                  <a:pt x="832" y="6586"/>
                </a:lnTo>
                <a:lnTo>
                  <a:pt x="733" y="6629"/>
                </a:lnTo>
                <a:lnTo>
                  <a:pt x="638" y="6658"/>
                </a:lnTo>
                <a:lnTo>
                  <a:pt x="546" y="6669"/>
                </a:lnTo>
                <a:lnTo>
                  <a:pt x="462" y="6666"/>
                </a:lnTo>
                <a:lnTo>
                  <a:pt x="383" y="6648"/>
                </a:lnTo>
                <a:lnTo>
                  <a:pt x="313" y="6613"/>
                </a:lnTo>
                <a:lnTo>
                  <a:pt x="255" y="6561"/>
                </a:lnTo>
                <a:lnTo>
                  <a:pt x="208" y="6492"/>
                </a:lnTo>
                <a:lnTo>
                  <a:pt x="175" y="6407"/>
                </a:lnTo>
                <a:lnTo>
                  <a:pt x="157" y="6305"/>
                </a:lnTo>
                <a:lnTo>
                  <a:pt x="156" y="6186"/>
                </a:lnTo>
                <a:close/>
              </a:path>
            </a:pathLst>
          </a:custGeom>
          <a:solidFill>
            <a:srgbClr val="A8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4" name="Freeform 135">
            <a:extLst>
              <a:ext uri="{FF2B5EF4-FFF2-40B4-BE49-F238E27FC236}">
                <a16:creationId xmlns:a16="http://schemas.microsoft.com/office/drawing/2014/main" id="{EEDF5206-5CC4-9247-AA4A-97C3A565184D}"/>
              </a:ext>
            </a:extLst>
          </p:cNvPr>
          <p:cNvSpPr>
            <a:spLocks/>
          </p:cNvSpPr>
          <p:nvPr/>
        </p:nvSpPr>
        <p:spPr bwMode="auto">
          <a:xfrm>
            <a:off x="9296747" y="2010246"/>
            <a:ext cx="1622425" cy="1044575"/>
          </a:xfrm>
          <a:custGeom>
            <a:avLst/>
            <a:gdLst>
              <a:gd name="T0" fmla="*/ 0 w 10222"/>
              <a:gd name="T1" fmla="*/ 6 h 6587"/>
              <a:gd name="T2" fmla="*/ 0 w 10222"/>
              <a:gd name="T3" fmla="*/ 6 h 6587"/>
              <a:gd name="T4" fmla="*/ 0 w 10222"/>
              <a:gd name="T5" fmla="*/ 6 h 6587"/>
              <a:gd name="T6" fmla="*/ 0 w 10222"/>
              <a:gd name="T7" fmla="*/ 7 h 6587"/>
              <a:gd name="T8" fmla="*/ 1 w 10222"/>
              <a:gd name="T9" fmla="*/ 7 h 6587"/>
              <a:gd name="T10" fmla="*/ 1 w 10222"/>
              <a:gd name="T11" fmla="*/ 6 h 6587"/>
              <a:gd name="T12" fmla="*/ 1 w 10222"/>
              <a:gd name="T13" fmla="*/ 6 h 6587"/>
              <a:gd name="T14" fmla="*/ 1 w 10222"/>
              <a:gd name="T15" fmla="*/ 6 h 6587"/>
              <a:gd name="T16" fmla="*/ 1 w 10222"/>
              <a:gd name="T17" fmla="*/ 6 h 6587"/>
              <a:gd name="T18" fmla="*/ 2 w 10222"/>
              <a:gd name="T19" fmla="*/ 6 h 6587"/>
              <a:gd name="T20" fmla="*/ 2 w 10222"/>
              <a:gd name="T21" fmla="*/ 5 h 6587"/>
              <a:gd name="T22" fmla="*/ 2 w 10222"/>
              <a:gd name="T23" fmla="*/ 5 h 6587"/>
              <a:gd name="T24" fmla="*/ 2 w 10222"/>
              <a:gd name="T25" fmla="*/ 5 h 6587"/>
              <a:gd name="T26" fmla="*/ 3 w 10222"/>
              <a:gd name="T27" fmla="*/ 5 h 6587"/>
              <a:gd name="T28" fmla="*/ 3 w 10222"/>
              <a:gd name="T29" fmla="*/ 5 h 6587"/>
              <a:gd name="T30" fmla="*/ 4 w 10222"/>
              <a:gd name="T31" fmla="*/ 5 h 6587"/>
              <a:gd name="T32" fmla="*/ 4 w 10222"/>
              <a:gd name="T33" fmla="*/ 5 h 6587"/>
              <a:gd name="T34" fmla="*/ 4 w 10222"/>
              <a:gd name="T35" fmla="*/ 4 h 6587"/>
              <a:gd name="T36" fmla="*/ 5 w 10222"/>
              <a:gd name="T37" fmla="*/ 4 h 6587"/>
              <a:gd name="T38" fmla="*/ 5 w 10222"/>
              <a:gd name="T39" fmla="*/ 4 h 6587"/>
              <a:gd name="T40" fmla="*/ 5 w 10222"/>
              <a:gd name="T41" fmla="*/ 4 h 6587"/>
              <a:gd name="T42" fmla="*/ 6 w 10222"/>
              <a:gd name="T43" fmla="*/ 4 h 6587"/>
              <a:gd name="T44" fmla="*/ 6 w 10222"/>
              <a:gd name="T45" fmla="*/ 4 h 6587"/>
              <a:gd name="T46" fmla="*/ 6 w 10222"/>
              <a:gd name="T47" fmla="*/ 4 h 6587"/>
              <a:gd name="T48" fmla="*/ 6 w 10222"/>
              <a:gd name="T49" fmla="*/ 4 h 6587"/>
              <a:gd name="T50" fmla="*/ 7 w 10222"/>
              <a:gd name="T51" fmla="*/ 3 h 6587"/>
              <a:gd name="T52" fmla="*/ 7 w 10222"/>
              <a:gd name="T53" fmla="*/ 3 h 6587"/>
              <a:gd name="T54" fmla="*/ 8 w 10222"/>
              <a:gd name="T55" fmla="*/ 3 h 6587"/>
              <a:gd name="T56" fmla="*/ 8 w 10222"/>
              <a:gd name="T57" fmla="*/ 2 h 6587"/>
              <a:gd name="T58" fmla="*/ 9 w 10222"/>
              <a:gd name="T59" fmla="*/ 2 h 6587"/>
              <a:gd name="T60" fmla="*/ 10 w 10222"/>
              <a:gd name="T61" fmla="*/ 1 h 6587"/>
              <a:gd name="T62" fmla="*/ 10 w 10222"/>
              <a:gd name="T63" fmla="*/ 1 h 6587"/>
              <a:gd name="T64" fmla="*/ 10 w 10222"/>
              <a:gd name="T65" fmla="*/ 1 h 6587"/>
              <a:gd name="T66" fmla="*/ 10 w 10222"/>
              <a:gd name="T67" fmla="*/ 1 h 6587"/>
              <a:gd name="T68" fmla="*/ 10 w 10222"/>
              <a:gd name="T69" fmla="*/ 0 h 6587"/>
              <a:gd name="T70" fmla="*/ 10 w 10222"/>
              <a:gd name="T71" fmla="*/ 0 h 6587"/>
              <a:gd name="T72" fmla="*/ 10 w 10222"/>
              <a:gd name="T73" fmla="*/ 0 h 6587"/>
              <a:gd name="T74" fmla="*/ 9 w 10222"/>
              <a:gd name="T75" fmla="*/ 0 h 6587"/>
              <a:gd name="T76" fmla="*/ 8 w 10222"/>
              <a:gd name="T77" fmla="*/ 0 h 6587"/>
              <a:gd name="T78" fmla="*/ 7 w 10222"/>
              <a:gd name="T79" fmla="*/ 0 h 6587"/>
              <a:gd name="T80" fmla="*/ 6 w 10222"/>
              <a:gd name="T81" fmla="*/ 0 h 6587"/>
              <a:gd name="T82" fmla="*/ 5 w 10222"/>
              <a:gd name="T83" fmla="*/ 0 h 6587"/>
              <a:gd name="T84" fmla="*/ 4 w 10222"/>
              <a:gd name="T85" fmla="*/ 0 h 6587"/>
              <a:gd name="T86" fmla="*/ 4 w 10222"/>
              <a:gd name="T87" fmla="*/ 0 h 6587"/>
              <a:gd name="T88" fmla="*/ 3 w 10222"/>
              <a:gd name="T89" fmla="*/ 0 h 6587"/>
              <a:gd name="T90" fmla="*/ 3 w 10222"/>
              <a:gd name="T91" fmla="*/ 0 h 6587"/>
              <a:gd name="T92" fmla="*/ 2 w 10222"/>
              <a:gd name="T93" fmla="*/ 0 h 6587"/>
              <a:gd name="T94" fmla="*/ 2 w 10222"/>
              <a:gd name="T95" fmla="*/ 0 h 6587"/>
              <a:gd name="T96" fmla="*/ 2 w 10222"/>
              <a:gd name="T97" fmla="*/ 0 h 6587"/>
              <a:gd name="T98" fmla="*/ 1 w 10222"/>
              <a:gd name="T99" fmla="*/ 0 h 6587"/>
              <a:gd name="T100" fmla="*/ 1 w 10222"/>
              <a:gd name="T101" fmla="*/ 1 h 6587"/>
              <a:gd name="T102" fmla="*/ 1 w 10222"/>
              <a:gd name="T103" fmla="*/ 1 h 6587"/>
              <a:gd name="T104" fmla="*/ 0 w 10222"/>
              <a:gd name="T105" fmla="*/ 1 h 6587"/>
              <a:gd name="T106" fmla="*/ 0 w 10222"/>
              <a:gd name="T107" fmla="*/ 2 h 6587"/>
              <a:gd name="T108" fmla="*/ 0 w 10222"/>
              <a:gd name="T109" fmla="*/ 2 h 6587"/>
              <a:gd name="T110" fmla="*/ 0 w 10222"/>
              <a:gd name="T111" fmla="*/ 3 h 6587"/>
              <a:gd name="T112" fmla="*/ 0 w 10222"/>
              <a:gd name="T113" fmla="*/ 4 h 6587"/>
              <a:gd name="T114" fmla="*/ 0 w 10222"/>
              <a:gd name="T115" fmla="*/ 4 h 6587"/>
              <a:gd name="T116" fmla="*/ 0 w 10222"/>
              <a:gd name="T117" fmla="*/ 5 h 6587"/>
              <a:gd name="T118" fmla="*/ 0 w 10222"/>
              <a:gd name="T119" fmla="*/ 6 h 65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222" h="6587">
                <a:moveTo>
                  <a:pt x="158" y="6099"/>
                </a:moveTo>
                <a:lnTo>
                  <a:pt x="161" y="6212"/>
                </a:lnTo>
                <a:lnTo>
                  <a:pt x="180" y="6311"/>
                </a:lnTo>
                <a:lnTo>
                  <a:pt x="212" y="6393"/>
                </a:lnTo>
                <a:lnTo>
                  <a:pt x="257" y="6462"/>
                </a:lnTo>
                <a:lnTo>
                  <a:pt x="314" y="6516"/>
                </a:lnTo>
                <a:lnTo>
                  <a:pt x="379" y="6555"/>
                </a:lnTo>
                <a:lnTo>
                  <a:pt x="455" y="6578"/>
                </a:lnTo>
                <a:lnTo>
                  <a:pt x="536" y="6587"/>
                </a:lnTo>
                <a:lnTo>
                  <a:pt x="624" y="6580"/>
                </a:lnTo>
                <a:lnTo>
                  <a:pt x="717" y="6559"/>
                </a:lnTo>
                <a:lnTo>
                  <a:pt x="811" y="6521"/>
                </a:lnTo>
                <a:lnTo>
                  <a:pt x="909" y="6469"/>
                </a:lnTo>
                <a:lnTo>
                  <a:pt x="1005" y="6401"/>
                </a:lnTo>
                <a:lnTo>
                  <a:pt x="1102" y="6317"/>
                </a:lnTo>
                <a:lnTo>
                  <a:pt x="1195" y="6217"/>
                </a:lnTo>
                <a:lnTo>
                  <a:pt x="1286" y="6102"/>
                </a:lnTo>
                <a:lnTo>
                  <a:pt x="1384" y="5968"/>
                </a:lnTo>
                <a:lnTo>
                  <a:pt x="1480" y="5847"/>
                </a:lnTo>
                <a:lnTo>
                  <a:pt x="1573" y="5737"/>
                </a:lnTo>
                <a:lnTo>
                  <a:pt x="1665" y="5637"/>
                </a:lnTo>
                <a:lnTo>
                  <a:pt x="1842" y="5469"/>
                </a:lnTo>
                <a:lnTo>
                  <a:pt x="2014" y="5335"/>
                </a:lnTo>
                <a:lnTo>
                  <a:pt x="2180" y="5232"/>
                </a:lnTo>
                <a:lnTo>
                  <a:pt x="2343" y="5155"/>
                </a:lnTo>
                <a:lnTo>
                  <a:pt x="2506" y="5097"/>
                </a:lnTo>
                <a:lnTo>
                  <a:pt x="2671" y="5055"/>
                </a:lnTo>
                <a:lnTo>
                  <a:pt x="3007" y="4995"/>
                </a:lnTo>
                <a:lnTo>
                  <a:pt x="3184" y="4967"/>
                </a:lnTo>
                <a:lnTo>
                  <a:pt x="3369" y="4935"/>
                </a:lnTo>
                <a:lnTo>
                  <a:pt x="3562" y="4891"/>
                </a:lnTo>
                <a:lnTo>
                  <a:pt x="3767" y="4832"/>
                </a:lnTo>
                <a:lnTo>
                  <a:pt x="3985" y="4752"/>
                </a:lnTo>
                <a:lnTo>
                  <a:pt x="4218" y="4646"/>
                </a:lnTo>
                <a:lnTo>
                  <a:pt x="4325" y="4584"/>
                </a:lnTo>
                <a:lnTo>
                  <a:pt x="4429" y="4508"/>
                </a:lnTo>
                <a:lnTo>
                  <a:pt x="4627" y="4336"/>
                </a:lnTo>
                <a:lnTo>
                  <a:pt x="4824" y="4158"/>
                </a:lnTo>
                <a:lnTo>
                  <a:pt x="4926" y="4075"/>
                </a:lnTo>
                <a:lnTo>
                  <a:pt x="5033" y="4000"/>
                </a:lnTo>
                <a:lnTo>
                  <a:pt x="5118" y="3963"/>
                </a:lnTo>
                <a:lnTo>
                  <a:pt x="5212" y="3926"/>
                </a:lnTo>
                <a:lnTo>
                  <a:pt x="5424" y="3862"/>
                </a:lnTo>
                <a:lnTo>
                  <a:pt x="5655" y="3806"/>
                </a:lnTo>
                <a:lnTo>
                  <a:pt x="5890" y="3756"/>
                </a:lnTo>
                <a:lnTo>
                  <a:pt x="6116" y="3713"/>
                </a:lnTo>
                <a:lnTo>
                  <a:pt x="6320" y="3676"/>
                </a:lnTo>
                <a:lnTo>
                  <a:pt x="6409" y="3659"/>
                </a:lnTo>
                <a:lnTo>
                  <a:pt x="6488" y="3643"/>
                </a:lnTo>
                <a:lnTo>
                  <a:pt x="6553" y="3626"/>
                </a:lnTo>
                <a:lnTo>
                  <a:pt x="6606" y="3611"/>
                </a:lnTo>
                <a:lnTo>
                  <a:pt x="6864" y="3504"/>
                </a:lnTo>
                <a:lnTo>
                  <a:pt x="7107" y="3383"/>
                </a:lnTo>
                <a:lnTo>
                  <a:pt x="7338" y="3249"/>
                </a:lnTo>
                <a:lnTo>
                  <a:pt x="7558" y="3103"/>
                </a:lnTo>
                <a:lnTo>
                  <a:pt x="7770" y="2947"/>
                </a:lnTo>
                <a:lnTo>
                  <a:pt x="7975" y="2780"/>
                </a:lnTo>
                <a:lnTo>
                  <a:pt x="8374" y="2418"/>
                </a:lnTo>
                <a:lnTo>
                  <a:pt x="8774" y="2026"/>
                </a:lnTo>
                <a:lnTo>
                  <a:pt x="9189" y="1610"/>
                </a:lnTo>
                <a:lnTo>
                  <a:pt x="9408" y="1394"/>
                </a:lnTo>
                <a:lnTo>
                  <a:pt x="9637" y="1176"/>
                </a:lnTo>
                <a:lnTo>
                  <a:pt x="9880" y="955"/>
                </a:lnTo>
                <a:lnTo>
                  <a:pt x="10135" y="732"/>
                </a:lnTo>
                <a:lnTo>
                  <a:pt x="10174" y="695"/>
                </a:lnTo>
                <a:lnTo>
                  <a:pt x="10201" y="662"/>
                </a:lnTo>
                <a:lnTo>
                  <a:pt x="10217" y="633"/>
                </a:lnTo>
                <a:lnTo>
                  <a:pt x="10222" y="605"/>
                </a:lnTo>
                <a:lnTo>
                  <a:pt x="10210" y="560"/>
                </a:lnTo>
                <a:lnTo>
                  <a:pt x="10174" y="524"/>
                </a:lnTo>
                <a:lnTo>
                  <a:pt x="10122" y="500"/>
                </a:lnTo>
                <a:lnTo>
                  <a:pt x="10065" y="483"/>
                </a:lnTo>
                <a:lnTo>
                  <a:pt x="10013" y="475"/>
                </a:lnTo>
                <a:lnTo>
                  <a:pt x="9973" y="473"/>
                </a:lnTo>
                <a:lnTo>
                  <a:pt x="9731" y="486"/>
                </a:lnTo>
                <a:lnTo>
                  <a:pt x="9482" y="493"/>
                </a:lnTo>
                <a:lnTo>
                  <a:pt x="8964" y="491"/>
                </a:lnTo>
                <a:lnTo>
                  <a:pt x="8423" y="472"/>
                </a:lnTo>
                <a:lnTo>
                  <a:pt x="7866" y="437"/>
                </a:lnTo>
                <a:lnTo>
                  <a:pt x="7301" y="392"/>
                </a:lnTo>
                <a:lnTo>
                  <a:pt x="6732" y="339"/>
                </a:lnTo>
                <a:lnTo>
                  <a:pt x="6166" y="280"/>
                </a:lnTo>
                <a:lnTo>
                  <a:pt x="5609" y="219"/>
                </a:lnTo>
                <a:lnTo>
                  <a:pt x="5069" y="160"/>
                </a:lnTo>
                <a:lnTo>
                  <a:pt x="4551" y="106"/>
                </a:lnTo>
                <a:lnTo>
                  <a:pt x="4062" y="59"/>
                </a:lnTo>
                <a:lnTo>
                  <a:pt x="3830" y="41"/>
                </a:lnTo>
                <a:lnTo>
                  <a:pt x="3608" y="25"/>
                </a:lnTo>
                <a:lnTo>
                  <a:pt x="3395" y="12"/>
                </a:lnTo>
                <a:lnTo>
                  <a:pt x="3195" y="5"/>
                </a:lnTo>
                <a:lnTo>
                  <a:pt x="3007" y="0"/>
                </a:lnTo>
                <a:lnTo>
                  <a:pt x="2831" y="1"/>
                </a:lnTo>
                <a:lnTo>
                  <a:pt x="2667" y="8"/>
                </a:lnTo>
                <a:lnTo>
                  <a:pt x="2519" y="20"/>
                </a:lnTo>
                <a:lnTo>
                  <a:pt x="2386" y="37"/>
                </a:lnTo>
                <a:lnTo>
                  <a:pt x="2269" y="61"/>
                </a:lnTo>
                <a:lnTo>
                  <a:pt x="2001" y="139"/>
                </a:lnTo>
                <a:lnTo>
                  <a:pt x="1754" y="231"/>
                </a:lnTo>
                <a:lnTo>
                  <a:pt x="1527" y="338"/>
                </a:lnTo>
                <a:lnTo>
                  <a:pt x="1319" y="458"/>
                </a:lnTo>
                <a:lnTo>
                  <a:pt x="1131" y="590"/>
                </a:lnTo>
                <a:lnTo>
                  <a:pt x="960" y="734"/>
                </a:lnTo>
                <a:lnTo>
                  <a:pt x="807" y="890"/>
                </a:lnTo>
                <a:lnTo>
                  <a:pt x="669" y="1055"/>
                </a:lnTo>
                <a:lnTo>
                  <a:pt x="548" y="1230"/>
                </a:lnTo>
                <a:lnTo>
                  <a:pt x="441" y="1414"/>
                </a:lnTo>
                <a:lnTo>
                  <a:pt x="347" y="1605"/>
                </a:lnTo>
                <a:lnTo>
                  <a:pt x="268" y="1804"/>
                </a:lnTo>
                <a:lnTo>
                  <a:pt x="200" y="2009"/>
                </a:lnTo>
                <a:lnTo>
                  <a:pt x="143" y="2219"/>
                </a:lnTo>
                <a:lnTo>
                  <a:pt x="98" y="2435"/>
                </a:lnTo>
                <a:lnTo>
                  <a:pt x="62" y="2654"/>
                </a:lnTo>
                <a:lnTo>
                  <a:pt x="16" y="3103"/>
                </a:lnTo>
                <a:lnTo>
                  <a:pt x="0" y="3559"/>
                </a:lnTo>
                <a:lnTo>
                  <a:pt x="7" y="4015"/>
                </a:lnTo>
                <a:lnTo>
                  <a:pt x="30" y="4468"/>
                </a:lnTo>
                <a:lnTo>
                  <a:pt x="64" y="4908"/>
                </a:lnTo>
                <a:lnTo>
                  <a:pt x="100" y="5330"/>
                </a:lnTo>
                <a:lnTo>
                  <a:pt x="135" y="5730"/>
                </a:lnTo>
                <a:lnTo>
                  <a:pt x="149" y="5919"/>
                </a:lnTo>
                <a:lnTo>
                  <a:pt x="158" y="6099"/>
                </a:lnTo>
                <a:close/>
              </a:path>
            </a:pathLst>
          </a:custGeom>
          <a:solidFill>
            <a:srgbClr val="AE46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5" name="Freeform 136">
            <a:extLst>
              <a:ext uri="{FF2B5EF4-FFF2-40B4-BE49-F238E27FC236}">
                <a16:creationId xmlns:a16="http://schemas.microsoft.com/office/drawing/2014/main" id="{6537674D-2D3D-2C49-B1D2-DD476040AFBA}"/>
              </a:ext>
            </a:extLst>
          </p:cNvPr>
          <p:cNvSpPr>
            <a:spLocks/>
          </p:cNvSpPr>
          <p:nvPr/>
        </p:nvSpPr>
        <p:spPr bwMode="auto">
          <a:xfrm>
            <a:off x="9299922" y="2011834"/>
            <a:ext cx="1604963" cy="1033463"/>
          </a:xfrm>
          <a:custGeom>
            <a:avLst/>
            <a:gdLst>
              <a:gd name="T0" fmla="*/ 0 w 10106"/>
              <a:gd name="T1" fmla="*/ 6 h 6505"/>
              <a:gd name="T2" fmla="*/ 0 w 10106"/>
              <a:gd name="T3" fmla="*/ 6 h 6505"/>
              <a:gd name="T4" fmla="*/ 0 w 10106"/>
              <a:gd name="T5" fmla="*/ 6 h 6505"/>
              <a:gd name="T6" fmla="*/ 1 w 10106"/>
              <a:gd name="T7" fmla="*/ 7 h 6505"/>
              <a:gd name="T8" fmla="*/ 1 w 10106"/>
              <a:gd name="T9" fmla="*/ 7 h 6505"/>
              <a:gd name="T10" fmla="*/ 1 w 10106"/>
              <a:gd name="T11" fmla="*/ 7 h 6505"/>
              <a:gd name="T12" fmla="*/ 1 w 10106"/>
              <a:gd name="T13" fmla="*/ 6 h 6505"/>
              <a:gd name="T14" fmla="*/ 1 w 10106"/>
              <a:gd name="T15" fmla="*/ 6 h 6505"/>
              <a:gd name="T16" fmla="*/ 1 w 10106"/>
              <a:gd name="T17" fmla="*/ 6 h 6505"/>
              <a:gd name="T18" fmla="*/ 2 w 10106"/>
              <a:gd name="T19" fmla="*/ 6 h 6505"/>
              <a:gd name="T20" fmla="*/ 2 w 10106"/>
              <a:gd name="T21" fmla="*/ 5 h 6505"/>
              <a:gd name="T22" fmla="*/ 2 w 10106"/>
              <a:gd name="T23" fmla="*/ 5 h 6505"/>
              <a:gd name="T24" fmla="*/ 3 w 10106"/>
              <a:gd name="T25" fmla="*/ 5 h 6505"/>
              <a:gd name="T26" fmla="*/ 3 w 10106"/>
              <a:gd name="T27" fmla="*/ 5 h 6505"/>
              <a:gd name="T28" fmla="*/ 3 w 10106"/>
              <a:gd name="T29" fmla="*/ 5 h 6505"/>
              <a:gd name="T30" fmla="*/ 4 w 10106"/>
              <a:gd name="T31" fmla="*/ 5 h 6505"/>
              <a:gd name="T32" fmla="*/ 4 w 10106"/>
              <a:gd name="T33" fmla="*/ 5 h 6505"/>
              <a:gd name="T34" fmla="*/ 4 w 10106"/>
              <a:gd name="T35" fmla="*/ 5 h 6505"/>
              <a:gd name="T36" fmla="*/ 5 w 10106"/>
              <a:gd name="T37" fmla="*/ 4 h 6505"/>
              <a:gd name="T38" fmla="*/ 5 w 10106"/>
              <a:gd name="T39" fmla="*/ 4 h 6505"/>
              <a:gd name="T40" fmla="*/ 5 w 10106"/>
              <a:gd name="T41" fmla="*/ 4 h 6505"/>
              <a:gd name="T42" fmla="*/ 6 w 10106"/>
              <a:gd name="T43" fmla="*/ 4 h 6505"/>
              <a:gd name="T44" fmla="*/ 6 w 10106"/>
              <a:gd name="T45" fmla="*/ 4 h 6505"/>
              <a:gd name="T46" fmla="*/ 7 w 10106"/>
              <a:gd name="T47" fmla="*/ 4 h 6505"/>
              <a:gd name="T48" fmla="*/ 7 w 10106"/>
              <a:gd name="T49" fmla="*/ 4 h 6505"/>
              <a:gd name="T50" fmla="*/ 7 w 10106"/>
              <a:gd name="T51" fmla="*/ 3 h 6505"/>
              <a:gd name="T52" fmla="*/ 8 w 10106"/>
              <a:gd name="T53" fmla="*/ 3 h 6505"/>
              <a:gd name="T54" fmla="*/ 8 w 10106"/>
              <a:gd name="T55" fmla="*/ 2 h 6505"/>
              <a:gd name="T56" fmla="*/ 9 w 10106"/>
              <a:gd name="T57" fmla="*/ 2 h 6505"/>
              <a:gd name="T58" fmla="*/ 9 w 10106"/>
              <a:gd name="T59" fmla="*/ 1 h 6505"/>
              <a:gd name="T60" fmla="*/ 10 w 10106"/>
              <a:gd name="T61" fmla="*/ 1 h 6505"/>
              <a:gd name="T62" fmla="*/ 10 w 10106"/>
              <a:gd name="T63" fmla="*/ 1 h 6505"/>
              <a:gd name="T64" fmla="*/ 10 w 10106"/>
              <a:gd name="T65" fmla="*/ 1 h 6505"/>
              <a:gd name="T66" fmla="*/ 10 w 10106"/>
              <a:gd name="T67" fmla="*/ 1 h 6505"/>
              <a:gd name="T68" fmla="*/ 10 w 10106"/>
              <a:gd name="T69" fmla="*/ 1 h 6505"/>
              <a:gd name="T70" fmla="*/ 10 w 10106"/>
              <a:gd name="T71" fmla="*/ 1 h 6505"/>
              <a:gd name="T72" fmla="*/ 10 w 10106"/>
              <a:gd name="T73" fmla="*/ 1 h 6505"/>
              <a:gd name="T74" fmla="*/ 9 w 10106"/>
              <a:gd name="T75" fmla="*/ 1 h 6505"/>
              <a:gd name="T76" fmla="*/ 8 w 10106"/>
              <a:gd name="T77" fmla="*/ 1 h 6505"/>
              <a:gd name="T78" fmla="*/ 7 w 10106"/>
              <a:gd name="T79" fmla="*/ 0 h 6505"/>
              <a:gd name="T80" fmla="*/ 6 w 10106"/>
              <a:gd name="T81" fmla="*/ 0 h 6505"/>
              <a:gd name="T82" fmla="*/ 5 w 10106"/>
              <a:gd name="T83" fmla="*/ 0 h 6505"/>
              <a:gd name="T84" fmla="*/ 4 w 10106"/>
              <a:gd name="T85" fmla="*/ 0 h 6505"/>
              <a:gd name="T86" fmla="*/ 3 w 10106"/>
              <a:gd name="T87" fmla="*/ 0 h 6505"/>
              <a:gd name="T88" fmla="*/ 3 w 10106"/>
              <a:gd name="T89" fmla="*/ 0 h 6505"/>
              <a:gd name="T90" fmla="*/ 3 w 10106"/>
              <a:gd name="T91" fmla="*/ 0 h 6505"/>
              <a:gd name="T92" fmla="*/ 2 w 10106"/>
              <a:gd name="T93" fmla="*/ 0 h 6505"/>
              <a:gd name="T94" fmla="*/ 2 w 10106"/>
              <a:gd name="T95" fmla="*/ 0 h 6505"/>
              <a:gd name="T96" fmla="*/ 2 w 10106"/>
              <a:gd name="T97" fmla="*/ 0 h 6505"/>
              <a:gd name="T98" fmla="*/ 1 w 10106"/>
              <a:gd name="T99" fmla="*/ 1 h 6505"/>
              <a:gd name="T100" fmla="*/ 1 w 10106"/>
              <a:gd name="T101" fmla="*/ 1 h 6505"/>
              <a:gd name="T102" fmla="*/ 1 w 10106"/>
              <a:gd name="T103" fmla="*/ 1 h 6505"/>
              <a:gd name="T104" fmla="*/ 0 w 10106"/>
              <a:gd name="T105" fmla="*/ 2 h 6505"/>
              <a:gd name="T106" fmla="*/ 0 w 10106"/>
              <a:gd name="T107" fmla="*/ 2 h 6505"/>
              <a:gd name="T108" fmla="*/ 0 w 10106"/>
              <a:gd name="T109" fmla="*/ 2 h 6505"/>
              <a:gd name="T110" fmla="*/ 0 w 10106"/>
              <a:gd name="T111" fmla="*/ 3 h 6505"/>
              <a:gd name="T112" fmla="*/ 0 w 10106"/>
              <a:gd name="T113" fmla="*/ 4 h 6505"/>
              <a:gd name="T114" fmla="*/ 0 w 10106"/>
              <a:gd name="T115" fmla="*/ 5 h 6505"/>
              <a:gd name="T116" fmla="*/ 0 w 10106"/>
              <a:gd name="T117" fmla="*/ 6 h 65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106" h="6505">
                <a:moveTo>
                  <a:pt x="162" y="6012"/>
                </a:moveTo>
                <a:lnTo>
                  <a:pt x="165" y="6118"/>
                </a:lnTo>
                <a:lnTo>
                  <a:pt x="183" y="6213"/>
                </a:lnTo>
                <a:lnTo>
                  <a:pt x="215" y="6296"/>
                </a:lnTo>
                <a:lnTo>
                  <a:pt x="258" y="6364"/>
                </a:lnTo>
                <a:lnTo>
                  <a:pt x="311" y="6420"/>
                </a:lnTo>
                <a:lnTo>
                  <a:pt x="375" y="6463"/>
                </a:lnTo>
                <a:lnTo>
                  <a:pt x="447" y="6491"/>
                </a:lnTo>
                <a:lnTo>
                  <a:pt x="525" y="6505"/>
                </a:lnTo>
                <a:lnTo>
                  <a:pt x="609" y="6504"/>
                </a:lnTo>
                <a:lnTo>
                  <a:pt x="697" y="6488"/>
                </a:lnTo>
                <a:lnTo>
                  <a:pt x="788" y="6457"/>
                </a:lnTo>
                <a:lnTo>
                  <a:pt x="882" y="6409"/>
                </a:lnTo>
                <a:lnTo>
                  <a:pt x="977" y="6346"/>
                </a:lnTo>
                <a:lnTo>
                  <a:pt x="1071" y="6267"/>
                </a:lnTo>
                <a:lnTo>
                  <a:pt x="1164" y="6170"/>
                </a:lnTo>
                <a:lnTo>
                  <a:pt x="1253" y="6055"/>
                </a:lnTo>
                <a:lnTo>
                  <a:pt x="1352" y="5922"/>
                </a:lnTo>
                <a:lnTo>
                  <a:pt x="1447" y="5800"/>
                </a:lnTo>
                <a:lnTo>
                  <a:pt x="1541" y="5690"/>
                </a:lnTo>
                <a:lnTo>
                  <a:pt x="1632" y="5591"/>
                </a:lnTo>
                <a:lnTo>
                  <a:pt x="1808" y="5421"/>
                </a:lnTo>
                <a:lnTo>
                  <a:pt x="1978" y="5288"/>
                </a:lnTo>
                <a:lnTo>
                  <a:pt x="2143" y="5185"/>
                </a:lnTo>
                <a:lnTo>
                  <a:pt x="2306" y="5108"/>
                </a:lnTo>
                <a:lnTo>
                  <a:pt x="2467" y="5051"/>
                </a:lnTo>
                <a:lnTo>
                  <a:pt x="2629" y="5008"/>
                </a:lnTo>
                <a:lnTo>
                  <a:pt x="2962" y="4949"/>
                </a:lnTo>
                <a:lnTo>
                  <a:pt x="3138" y="4921"/>
                </a:lnTo>
                <a:lnTo>
                  <a:pt x="3321" y="4887"/>
                </a:lnTo>
                <a:lnTo>
                  <a:pt x="3513" y="4844"/>
                </a:lnTo>
                <a:lnTo>
                  <a:pt x="3717" y="4785"/>
                </a:lnTo>
                <a:lnTo>
                  <a:pt x="3935" y="4705"/>
                </a:lnTo>
                <a:lnTo>
                  <a:pt x="4167" y="4600"/>
                </a:lnTo>
                <a:lnTo>
                  <a:pt x="4278" y="4536"/>
                </a:lnTo>
                <a:lnTo>
                  <a:pt x="4386" y="4462"/>
                </a:lnTo>
                <a:lnTo>
                  <a:pt x="4602" y="4288"/>
                </a:lnTo>
                <a:lnTo>
                  <a:pt x="4819" y="4099"/>
                </a:lnTo>
                <a:lnTo>
                  <a:pt x="5042" y="3918"/>
                </a:lnTo>
                <a:lnTo>
                  <a:pt x="5126" y="3880"/>
                </a:lnTo>
                <a:lnTo>
                  <a:pt x="5219" y="3846"/>
                </a:lnTo>
                <a:lnTo>
                  <a:pt x="5425" y="3786"/>
                </a:lnTo>
                <a:lnTo>
                  <a:pt x="5648" y="3739"/>
                </a:lnTo>
                <a:lnTo>
                  <a:pt x="5874" y="3699"/>
                </a:lnTo>
                <a:lnTo>
                  <a:pt x="6091" y="3666"/>
                </a:lnTo>
                <a:lnTo>
                  <a:pt x="6288" y="3637"/>
                </a:lnTo>
                <a:lnTo>
                  <a:pt x="6450" y="3609"/>
                </a:lnTo>
                <a:lnTo>
                  <a:pt x="6514" y="3595"/>
                </a:lnTo>
                <a:lnTo>
                  <a:pt x="6566" y="3580"/>
                </a:lnTo>
                <a:lnTo>
                  <a:pt x="6823" y="3474"/>
                </a:lnTo>
                <a:lnTo>
                  <a:pt x="7064" y="3355"/>
                </a:lnTo>
                <a:lnTo>
                  <a:pt x="7291" y="3224"/>
                </a:lnTo>
                <a:lnTo>
                  <a:pt x="7507" y="3082"/>
                </a:lnTo>
                <a:lnTo>
                  <a:pt x="7715" y="2929"/>
                </a:lnTo>
                <a:lnTo>
                  <a:pt x="7914" y="2766"/>
                </a:lnTo>
                <a:lnTo>
                  <a:pt x="8302" y="2415"/>
                </a:lnTo>
                <a:lnTo>
                  <a:pt x="8689" y="2032"/>
                </a:lnTo>
                <a:lnTo>
                  <a:pt x="8888" y="1832"/>
                </a:lnTo>
                <a:lnTo>
                  <a:pt x="9094" y="1625"/>
                </a:lnTo>
                <a:lnTo>
                  <a:pt x="9309" y="1414"/>
                </a:lnTo>
                <a:lnTo>
                  <a:pt x="9534" y="1198"/>
                </a:lnTo>
                <a:lnTo>
                  <a:pt x="9775" y="978"/>
                </a:lnTo>
                <a:lnTo>
                  <a:pt x="10031" y="755"/>
                </a:lnTo>
                <a:lnTo>
                  <a:pt x="10068" y="719"/>
                </a:lnTo>
                <a:lnTo>
                  <a:pt x="10092" y="686"/>
                </a:lnTo>
                <a:lnTo>
                  <a:pt x="10105" y="655"/>
                </a:lnTo>
                <a:lnTo>
                  <a:pt x="10106" y="629"/>
                </a:lnTo>
                <a:lnTo>
                  <a:pt x="10082" y="582"/>
                </a:lnTo>
                <a:lnTo>
                  <a:pt x="10033" y="548"/>
                </a:lnTo>
                <a:lnTo>
                  <a:pt x="9968" y="522"/>
                </a:lnTo>
                <a:lnTo>
                  <a:pt x="9900" y="506"/>
                </a:lnTo>
                <a:lnTo>
                  <a:pt x="9838" y="498"/>
                </a:lnTo>
                <a:lnTo>
                  <a:pt x="9796" y="496"/>
                </a:lnTo>
                <a:lnTo>
                  <a:pt x="9556" y="508"/>
                </a:lnTo>
                <a:lnTo>
                  <a:pt x="9308" y="515"/>
                </a:lnTo>
                <a:lnTo>
                  <a:pt x="8795" y="513"/>
                </a:lnTo>
                <a:lnTo>
                  <a:pt x="8262" y="492"/>
                </a:lnTo>
                <a:lnTo>
                  <a:pt x="7717" y="457"/>
                </a:lnTo>
                <a:lnTo>
                  <a:pt x="7164" y="409"/>
                </a:lnTo>
                <a:lnTo>
                  <a:pt x="6609" y="354"/>
                </a:lnTo>
                <a:lnTo>
                  <a:pt x="6058" y="292"/>
                </a:lnTo>
                <a:lnTo>
                  <a:pt x="5518" y="229"/>
                </a:lnTo>
                <a:lnTo>
                  <a:pt x="4993" y="168"/>
                </a:lnTo>
                <a:lnTo>
                  <a:pt x="4490" y="112"/>
                </a:lnTo>
                <a:lnTo>
                  <a:pt x="4016" y="64"/>
                </a:lnTo>
                <a:lnTo>
                  <a:pt x="3790" y="43"/>
                </a:lnTo>
                <a:lnTo>
                  <a:pt x="3574" y="27"/>
                </a:lnTo>
                <a:lnTo>
                  <a:pt x="3368" y="13"/>
                </a:lnTo>
                <a:lnTo>
                  <a:pt x="3173" y="5"/>
                </a:lnTo>
                <a:lnTo>
                  <a:pt x="2988" y="0"/>
                </a:lnTo>
                <a:lnTo>
                  <a:pt x="2816" y="0"/>
                </a:lnTo>
                <a:lnTo>
                  <a:pt x="2656" y="7"/>
                </a:lnTo>
                <a:lnTo>
                  <a:pt x="2510" y="17"/>
                </a:lnTo>
                <a:lnTo>
                  <a:pt x="2379" y="36"/>
                </a:lnTo>
                <a:lnTo>
                  <a:pt x="2262" y="59"/>
                </a:lnTo>
                <a:lnTo>
                  <a:pt x="1994" y="137"/>
                </a:lnTo>
                <a:lnTo>
                  <a:pt x="1747" y="229"/>
                </a:lnTo>
                <a:lnTo>
                  <a:pt x="1520" y="334"/>
                </a:lnTo>
                <a:lnTo>
                  <a:pt x="1313" y="452"/>
                </a:lnTo>
                <a:lnTo>
                  <a:pt x="1124" y="582"/>
                </a:lnTo>
                <a:lnTo>
                  <a:pt x="954" y="724"/>
                </a:lnTo>
                <a:lnTo>
                  <a:pt x="801" y="877"/>
                </a:lnTo>
                <a:lnTo>
                  <a:pt x="664" y="1040"/>
                </a:lnTo>
                <a:lnTo>
                  <a:pt x="543" y="1212"/>
                </a:lnTo>
                <a:lnTo>
                  <a:pt x="436" y="1391"/>
                </a:lnTo>
                <a:lnTo>
                  <a:pt x="343" y="1579"/>
                </a:lnTo>
                <a:lnTo>
                  <a:pt x="264" y="1775"/>
                </a:lnTo>
                <a:lnTo>
                  <a:pt x="196" y="1976"/>
                </a:lnTo>
                <a:lnTo>
                  <a:pt x="141" y="2183"/>
                </a:lnTo>
                <a:lnTo>
                  <a:pt x="95" y="2394"/>
                </a:lnTo>
                <a:lnTo>
                  <a:pt x="60" y="2610"/>
                </a:lnTo>
                <a:lnTo>
                  <a:pt x="15" y="3051"/>
                </a:lnTo>
                <a:lnTo>
                  <a:pt x="0" y="3499"/>
                </a:lnTo>
                <a:lnTo>
                  <a:pt x="7" y="3948"/>
                </a:lnTo>
                <a:lnTo>
                  <a:pt x="32" y="4393"/>
                </a:lnTo>
                <a:lnTo>
                  <a:pt x="66" y="4828"/>
                </a:lnTo>
                <a:lnTo>
                  <a:pt x="103" y="5247"/>
                </a:lnTo>
                <a:lnTo>
                  <a:pt x="137" y="5644"/>
                </a:lnTo>
                <a:lnTo>
                  <a:pt x="162" y="6012"/>
                </a:lnTo>
                <a:close/>
              </a:path>
            </a:pathLst>
          </a:custGeom>
          <a:solidFill>
            <a:srgbClr val="B44B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6" name="Freeform 137">
            <a:extLst>
              <a:ext uri="{FF2B5EF4-FFF2-40B4-BE49-F238E27FC236}">
                <a16:creationId xmlns:a16="http://schemas.microsoft.com/office/drawing/2014/main" id="{D4D2F95A-3AD8-814F-887F-9E1240BB6DF6}"/>
              </a:ext>
            </a:extLst>
          </p:cNvPr>
          <p:cNvSpPr>
            <a:spLocks/>
          </p:cNvSpPr>
          <p:nvPr/>
        </p:nvSpPr>
        <p:spPr bwMode="auto">
          <a:xfrm>
            <a:off x="9303097" y="2015009"/>
            <a:ext cx="1587500" cy="1019175"/>
          </a:xfrm>
          <a:custGeom>
            <a:avLst/>
            <a:gdLst>
              <a:gd name="T0" fmla="*/ 0 w 9993"/>
              <a:gd name="T1" fmla="*/ 6 h 6428"/>
              <a:gd name="T2" fmla="*/ 0 w 9993"/>
              <a:gd name="T3" fmla="*/ 6 h 6428"/>
              <a:gd name="T4" fmla="*/ 0 w 9993"/>
              <a:gd name="T5" fmla="*/ 6 h 6428"/>
              <a:gd name="T6" fmla="*/ 0 w 9993"/>
              <a:gd name="T7" fmla="*/ 6 h 6428"/>
              <a:gd name="T8" fmla="*/ 1 w 9993"/>
              <a:gd name="T9" fmla="*/ 6 h 6428"/>
              <a:gd name="T10" fmla="*/ 1 w 9993"/>
              <a:gd name="T11" fmla="*/ 6 h 6428"/>
              <a:gd name="T12" fmla="*/ 1 w 9993"/>
              <a:gd name="T13" fmla="*/ 6 h 6428"/>
              <a:gd name="T14" fmla="*/ 1 w 9993"/>
              <a:gd name="T15" fmla="*/ 6 h 6428"/>
              <a:gd name="T16" fmla="*/ 1 w 9993"/>
              <a:gd name="T17" fmla="*/ 6 h 6428"/>
              <a:gd name="T18" fmla="*/ 2 w 9993"/>
              <a:gd name="T19" fmla="*/ 6 h 6428"/>
              <a:gd name="T20" fmla="*/ 2 w 9993"/>
              <a:gd name="T21" fmla="*/ 5 h 6428"/>
              <a:gd name="T22" fmla="*/ 2 w 9993"/>
              <a:gd name="T23" fmla="*/ 5 h 6428"/>
              <a:gd name="T24" fmla="*/ 2 w 9993"/>
              <a:gd name="T25" fmla="*/ 5 h 6428"/>
              <a:gd name="T26" fmla="*/ 3 w 9993"/>
              <a:gd name="T27" fmla="*/ 5 h 6428"/>
              <a:gd name="T28" fmla="*/ 3 w 9993"/>
              <a:gd name="T29" fmla="*/ 5 h 6428"/>
              <a:gd name="T30" fmla="*/ 4 w 9993"/>
              <a:gd name="T31" fmla="*/ 5 h 6428"/>
              <a:gd name="T32" fmla="*/ 4 w 9993"/>
              <a:gd name="T33" fmla="*/ 4 h 6428"/>
              <a:gd name="T34" fmla="*/ 4 w 9993"/>
              <a:gd name="T35" fmla="*/ 4 h 6428"/>
              <a:gd name="T36" fmla="*/ 5 w 9993"/>
              <a:gd name="T37" fmla="*/ 4 h 6428"/>
              <a:gd name="T38" fmla="*/ 5 w 9993"/>
              <a:gd name="T39" fmla="*/ 4 h 6428"/>
              <a:gd name="T40" fmla="*/ 5 w 9993"/>
              <a:gd name="T41" fmla="*/ 4 h 6428"/>
              <a:gd name="T42" fmla="*/ 6 w 9993"/>
              <a:gd name="T43" fmla="*/ 4 h 6428"/>
              <a:gd name="T44" fmla="*/ 6 w 9993"/>
              <a:gd name="T45" fmla="*/ 4 h 6428"/>
              <a:gd name="T46" fmla="*/ 7 w 9993"/>
              <a:gd name="T47" fmla="*/ 4 h 6428"/>
              <a:gd name="T48" fmla="*/ 7 w 9993"/>
              <a:gd name="T49" fmla="*/ 3 h 6428"/>
              <a:gd name="T50" fmla="*/ 7 w 9993"/>
              <a:gd name="T51" fmla="*/ 3 h 6428"/>
              <a:gd name="T52" fmla="*/ 8 w 9993"/>
              <a:gd name="T53" fmla="*/ 3 h 6428"/>
              <a:gd name="T54" fmla="*/ 8 w 9993"/>
              <a:gd name="T55" fmla="*/ 3 h 6428"/>
              <a:gd name="T56" fmla="*/ 9 w 9993"/>
              <a:gd name="T57" fmla="*/ 2 h 6428"/>
              <a:gd name="T58" fmla="*/ 9 w 9993"/>
              <a:gd name="T59" fmla="*/ 2 h 6428"/>
              <a:gd name="T60" fmla="*/ 9 w 9993"/>
              <a:gd name="T61" fmla="*/ 1 h 6428"/>
              <a:gd name="T62" fmla="*/ 10 w 9993"/>
              <a:gd name="T63" fmla="*/ 1 h 6428"/>
              <a:gd name="T64" fmla="*/ 10 w 9993"/>
              <a:gd name="T65" fmla="*/ 1 h 6428"/>
              <a:gd name="T66" fmla="*/ 10 w 9993"/>
              <a:gd name="T67" fmla="*/ 1 h 6428"/>
              <a:gd name="T68" fmla="*/ 10 w 9993"/>
              <a:gd name="T69" fmla="*/ 1 h 6428"/>
              <a:gd name="T70" fmla="*/ 10 w 9993"/>
              <a:gd name="T71" fmla="*/ 0 h 6428"/>
              <a:gd name="T72" fmla="*/ 10 w 9993"/>
              <a:gd name="T73" fmla="*/ 0 h 6428"/>
              <a:gd name="T74" fmla="*/ 9 w 9993"/>
              <a:gd name="T75" fmla="*/ 0 h 6428"/>
              <a:gd name="T76" fmla="*/ 9 w 9993"/>
              <a:gd name="T77" fmla="*/ 0 h 6428"/>
              <a:gd name="T78" fmla="*/ 8 w 9993"/>
              <a:gd name="T79" fmla="*/ 0 h 6428"/>
              <a:gd name="T80" fmla="*/ 6 w 9993"/>
              <a:gd name="T81" fmla="*/ 0 h 6428"/>
              <a:gd name="T82" fmla="*/ 5 w 9993"/>
              <a:gd name="T83" fmla="*/ 0 h 6428"/>
              <a:gd name="T84" fmla="*/ 4 w 9993"/>
              <a:gd name="T85" fmla="*/ 0 h 6428"/>
              <a:gd name="T86" fmla="*/ 4 w 9993"/>
              <a:gd name="T87" fmla="*/ 0 h 6428"/>
              <a:gd name="T88" fmla="*/ 3 w 9993"/>
              <a:gd name="T89" fmla="*/ 0 h 6428"/>
              <a:gd name="T90" fmla="*/ 3 w 9993"/>
              <a:gd name="T91" fmla="*/ 0 h 6428"/>
              <a:gd name="T92" fmla="*/ 3 w 9993"/>
              <a:gd name="T93" fmla="*/ 0 h 6428"/>
              <a:gd name="T94" fmla="*/ 2 w 9993"/>
              <a:gd name="T95" fmla="*/ 0 h 6428"/>
              <a:gd name="T96" fmla="*/ 2 w 9993"/>
              <a:gd name="T97" fmla="*/ 0 h 6428"/>
              <a:gd name="T98" fmla="*/ 1 w 9993"/>
              <a:gd name="T99" fmla="*/ 0 h 6428"/>
              <a:gd name="T100" fmla="*/ 1 w 9993"/>
              <a:gd name="T101" fmla="*/ 1 h 6428"/>
              <a:gd name="T102" fmla="*/ 1 w 9993"/>
              <a:gd name="T103" fmla="*/ 1 h 6428"/>
              <a:gd name="T104" fmla="*/ 0 w 9993"/>
              <a:gd name="T105" fmla="*/ 1 h 6428"/>
              <a:gd name="T106" fmla="*/ 0 w 9993"/>
              <a:gd name="T107" fmla="*/ 2 h 6428"/>
              <a:gd name="T108" fmla="*/ 0 w 9993"/>
              <a:gd name="T109" fmla="*/ 2 h 6428"/>
              <a:gd name="T110" fmla="*/ 0 w 9993"/>
              <a:gd name="T111" fmla="*/ 3 h 6428"/>
              <a:gd name="T112" fmla="*/ 0 w 9993"/>
              <a:gd name="T113" fmla="*/ 3 h 6428"/>
              <a:gd name="T114" fmla="*/ 0 w 9993"/>
              <a:gd name="T115" fmla="*/ 4 h 6428"/>
              <a:gd name="T116" fmla="*/ 0 w 9993"/>
              <a:gd name="T117" fmla="*/ 5 h 6428"/>
              <a:gd name="T118" fmla="*/ 0 w 9993"/>
              <a:gd name="T119" fmla="*/ 6 h 64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993" h="6428">
                <a:moveTo>
                  <a:pt x="165" y="5925"/>
                </a:moveTo>
                <a:lnTo>
                  <a:pt x="170" y="6026"/>
                </a:lnTo>
                <a:lnTo>
                  <a:pt x="188" y="6116"/>
                </a:lnTo>
                <a:lnTo>
                  <a:pt x="218" y="6197"/>
                </a:lnTo>
                <a:lnTo>
                  <a:pt x="259" y="6267"/>
                </a:lnTo>
                <a:lnTo>
                  <a:pt x="311" y="6325"/>
                </a:lnTo>
                <a:lnTo>
                  <a:pt x="371" y="6371"/>
                </a:lnTo>
                <a:lnTo>
                  <a:pt x="439" y="6403"/>
                </a:lnTo>
                <a:lnTo>
                  <a:pt x="514" y="6422"/>
                </a:lnTo>
                <a:lnTo>
                  <a:pt x="594" y="6428"/>
                </a:lnTo>
                <a:lnTo>
                  <a:pt x="679" y="6418"/>
                </a:lnTo>
                <a:lnTo>
                  <a:pt x="767" y="6392"/>
                </a:lnTo>
                <a:lnTo>
                  <a:pt x="858" y="6350"/>
                </a:lnTo>
                <a:lnTo>
                  <a:pt x="949" y="6292"/>
                </a:lnTo>
                <a:lnTo>
                  <a:pt x="1042" y="6216"/>
                </a:lnTo>
                <a:lnTo>
                  <a:pt x="1133" y="6122"/>
                </a:lnTo>
                <a:lnTo>
                  <a:pt x="1222" y="6008"/>
                </a:lnTo>
                <a:lnTo>
                  <a:pt x="1320" y="5875"/>
                </a:lnTo>
                <a:lnTo>
                  <a:pt x="1415" y="5753"/>
                </a:lnTo>
                <a:lnTo>
                  <a:pt x="1509" y="5643"/>
                </a:lnTo>
                <a:lnTo>
                  <a:pt x="1600" y="5544"/>
                </a:lnTo>
                <a:lnTo>
                  <a:pt x="1775" y="5374"/>
                </a:lnTo>
                <a:lnTo>
                  <a:pt x="1944" y="5241"/>
                </a:lnTo>
                <a:lnTo>
                  <a:pt x="2108" y="5139"/>
                </a:lnTo>
                <a:lnTo>
                  <a:pt x="2269" y="5060"/>
                </a:lnTo>
                <a:lnTo>
                  <a:pt x="2429" y="5003"/>
                </a:lnTo>
                <a:lnTo>
                  <a:pt x="2589" y="4962"/>
                </a:lnTo>
                <a:lnTo>
                  <a:pt x="2920" y="4901"/>
                </a:lnTo>
                <a:lnTo>
                  <a:pt x="3094" y="4875"/>
                </a:lnTo>
                <a:lnTo>
                  <a:pt x="3275" y="4841"/>
                </a:lnTo>
                <a:lnTo>
                  <a:pt x="3466" y="4797"/>
                </a:lnTo>
                <a:lnTo>
                  <a:pt x="3670" y="4738"/>
                </a:lnTo>
                <a:lnTo>
                  <a:pt x="3887" y="4659"/>
                </a:lnTo>
                <a:lnTo>
                  <a:pt x="4119" y="4553"/>
                </a:lnTo>
                <a:lnTo>
                  <a:pt x="4232" y="4491"/>
                </a:lnTo>
                <a:lnTo>
                  <a:pt x="4346" y="4416"/>
                </a:lnTo>
                <a:lnTo>
                  <a:pt x="4579" y="4240"/>
                </a:lnTo>
                <a:lnTo>
                  <a:pt x="4815" y="4040"/>
                </a:lnTo>
                <a:lnTo>
                  <a:pt x="5052" y="3835"/>
                </a:lnTo>
                <a:lnTo>
                  <a:pt x="5136" y="3798"/>
                </a:lnTo>
                <a:lnTo>
                  <a:pt x="5227" y="3765"/>
                </a:lnTo>
                <a:lnTo>
                  <a:pt x="5428" y="3712"/>
                </a:lnTo>
                <a:lnTo>
                  <a:pt x="5643" y="3673"/>
                </a:lnTo>
                <a:lnTo>
                  <a:pt x="5860" y="3644"/>
                </a:lnTo>
                <a:lnTo>
                  <a:pt x="6068" y="3620"/>
                </a:lnTo>
                <a:lnTo>
                  <a:pt x="6256" y="3598"/>
                </a:lnTo>
                <a:lnTo>
                  <a:pt x="6413" y="3577"/>
                </a:lnTo>
                <a:lnTo>
                  <a:pt x="6476" y="3564"/>
                </a:lnTo>
                <a:lnTo>
                  <a:pt x="6527" y="3550"/>
                </a:lnTo>
                <a:lnTo>
                  <a:pt x="6783" y="3445"/>
                </a:lnTo>
                <a:lnTo>
                  <a:pt x="7022" y="3327"/>
                </a:lnTo>
                <a:lnTo>
                  <a:pt x="7247" y="3198"/>
                </a:lnTo>
                <a:lnTo>
                  <a:pt x="7458" y="3059"/>
                </a:lnTo>
                <a:lnTo>
                  <a:pt x="7660" y="2911"/>
                </a:lnTo>
                <a:lnTo>
                  <a:pt x="7855" y="2753"/>
                </a:lnTo>
                <a:lnTo>
                  <a:pt x="8044" y="2587"/>
                </a:lnTo>
                <a:lnTo>
                  <a:pt x="8230" y="2412"/>
                </a:lnTo>
                <a:lnTo>
                  <a:pt x="8605" y="2039"/>
                </a:lnTo>
                <a:lnTo>
                  <a:pt x="8799" y="1842"/>
                </a:lnTo>
                <a:lnTo>
                  <a:pt x="9000" y="1640"/>
                </a:lnTo>
                <a:lnTo>
                  <a:pt x="9211" y="1432"/>
                </a:lnTo>
                <a:lnTo>
                  <a:pt x="9433" y="1218"/>
                </a:lnTo>
                <a:lnTo>
                  <a:pt x="9671" y="1001"/>
                </a:lnTo>
                <a:lnTo>
                  <a:pt x="9926" y="779"/>
                </a:lnTo>
                <a:lnTo>
                  <a:pt x="9962" y="742"/>
                </a:lnTo>
                <a:lnTo>
                  <a:pt x="9985" y="709"/>
                </a:lnTo>
                <a:lnTo>
                  <a:pt x="9993" y="679"/>
                </a:lnTo>
                <a:lnTo>
                  <a:pt x="9990" y="652"/>
                </a:lnTo>
                <a:lnTo>
                  <a:pt x="9977" y="627"/>
                </a:lnTo>
                <a:lnTo>
                  <a:pt x="9956" y="606"/>
                </a:lnTo>
                <a:lnTo>
                  <a:pt x="9892" y="571"/>
                </a:lnTo>
                <a:lnTo>
                  <a:pt x="9815" y="545"/>
                </a:lnTo>
                <a:lnTo>
                  <a:pt x="9736" y="528"/>
                </a:lnTo>
                <a:lnTo>
                  <a:pt x="9667" y="519"/>
                </a:lnTo>
                <a:lnTo>
                  <a:pt x="9621" y="518"/>
                </a:lnTo>
                <a:lnTo>
                  <a:pt x="9380" y="530"/>
                </a:lnTo>
                <a:lnTo>
                  <a:pt x="9134" y="536"/>
                </a:lnTo>
                <a:lnTo>
                  <a:pt x="8627" y="534"/>
                </a:lnTo>
                <a:lnTo>
                  <a:pt x="8103" y="511"/>
                </a:lnTo>
                <a:lnTo>
                  <a:pt x="7568" y="475"/>
                </a:lnTo>
                <a:lnTo>
                  <a:pt x="6487" y="368"/>
                </a:lnTo>
                <a:lnTo>
                  <a:pt x="5951" y="304"/>
                </a:lnTo>
                <a:lnTo>
                  <a:pt x="5427" y="240"/>
                </a:lnTo>
                <a:lnTo>
                  <a:pt x="4918" y="176"/>
                </a:lnTo>
                <a:lnTo>
                  <a:pt x="4430" y="117"/>
                </a:lnTo>
                <a:lnTo>
                  <a:pt x="3970" y="68"/>
                </a:lnTo>
                <a:lnTo>
                  <a:pt x="3751" y="46"/>
                </a:lnTo>
                <a:lnTo>
                  <a:pt x="3541" y="29"/>
                </a:lnTo>
                <a:lnTo>
                  <a:pt x="3341" y="15"/>
                </a:lnTo>
                <a:lnTo>
                  <a:pt x="3151" y="6"/>
                </a:lnTo>
                <a:lnTo>
                  <a:pt x="2970" y="0"/>
                </a:lnTo>
                <a:lnTo>
                  <a:pt x="2802" y="0"/>
                </a:lnTo>
                <a:lnTo>
                  <a:pt x="2646" y="6"/>
                </a:lnTo>
                <a:lnTo>
                  <a:pt x="2502" y="16"/>
                </a:lnTo>
                <a:lnTo>
                  <a:pt x="2372" y="33"/>
                </a:lnTo>
                <a:lnTo>
                  <a:pt x="2256" y="58"/>
                </a:lnTo>
                <a:lnTo>
                  <a:pt x="1988" y="136"/>
                </a:lnTo>
                <a:lnTo>
                  <a:pt x="1741" y="226"/>
                </a:lnTo>
                <a:lnTo>
                  <a:pt x="1514" y="330"/>
                </a:lnTo>
                <a:lnTo>
                  <a:pt x="1307" y="447"/>
                </a:lnTo>
                <a:lnTo>
                  <a:pt x="1119" y="576"/>
                </a:lnTo>
                <a:lnTo>
                  <a:pt x="948" y="716"/>
                </a:lnTo>
                <a:lnTo>
                  <a:pt x="796" y="865"/>
                </a:lnTo>
                <a:lnTo>
                  <a:pt x="660" y="1025"/>
                </a:lnTo>
                <a:lnTo>
                  <a:pt x="538" y="1194"/>
                </a:lnTo>
                <a:lnTo>
                  <a:pt x="432" y="1371"/>
                </a:lnTo>
                <a:lnTo>
                  <a:pt x="340" y="1554"/>
                </a:lnTo>
                <a:lnTo>
                  <a:pt x="261" y="1746"/>
                </a:lnTo>
                <a:lnTo>
                  <a:pt x="194" y="1943"/>
                </a:lnTo>
                <a:lnTo>
                  <a:pt x="139" y="2146"/>
                </a:lnTo>
                <a:lnTo>
                  <a:pt x="94" y="2354"/>
                </a:lnTo>
                <a:lnTo>
                  <a:pt x="59" y="2565"/>
                </a:lnTo>
                <a:lnTo>
                  <a:pt x="15" y="2998"/>
                </a:lnTo>
                <a:lnTo>
                  <a:pt x="0" y="3438"/>
                </a:lnTo>
                <a:lnTo>
                  <a:pt x="9" y="3881"/>
                </a:lnTo>
                <a:lnTo>
                  <a:pt x="34" y="4319"/>
                </a:lnTo>
                <a:lnTo>
                  <a:pt x="68" y="4749"/>
                </a:lnTo>
                <a:lnTo>
                  <a:pt x="107" y="5163"/>
                </a:lnTo>
                <a:lnTo>
                  <a:pt x="141" y="5558"/>
                </a:lnTo>
                <a:lnTo>
                  <a:pt x="165" y="5925"/>
                </a:lnTo>
                <a:close/>
              </a:path>
            </a:pathLst>
          </a:custGeom>
          <a:solidFill>
            <a:srgbClr val="B85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7" name="Freeform 138">
            <a:extLst>
              <a:ext uri="{FF2B5EF4-FFF2-40B4-BE49-F238E27FC236}">
                <a16:creationId xmlns:a16="http://schemas.microsoft.com/office/drawing/2014/main" id="{1A44E1F2-1B3C-034B-8FA2-75FFD9A9D97A}"/>
              </a:ext>
            </a:extLst>
          </p:cNvPr>
          <p:cNvSpPr>
            <a:spLocks/>
          </p:cNvSpPr>
          <p:nvPr/>
        </p:nvSpPr>
        <p:spPr bwMode="auto">
          <a:xfrm>
            <a:off x="9306272" y="2016596"/>
            <a:ext cx="1570038" cy="1008063"/>
          </a:xfrm>
          <a:custGeom>
            <a:avLst/>
            <a:gdLst>
              <a:gd name="T0" fmla="*/ 0 w 9881"/>
              <a:gd name="T1" fmla="*/ 6 h 6351"/>
              <a:gd name="T2" fmla="*/ 0 w 9881"/>
              <a:gd name="T3" fmla="*/ 6 h 6351"/>
              <a:gd name="T4" fmla="*/ 0 w 9881"/>
              <a:gd name="T5" fmla="*/ 6 h 6351"/>
              <a:gd name="T6" fmla="*/ 0 w 9881"/>
              <a:gd name="T7" fmla="*/ 6 h 6351"/>
              <a:gd name="T8" fmla="*/ 1 w 9881"/>
              <a:gd name="T9" fmla="*/ 6 h 6351"/>
              <a:gd name="T10" fmla="*/ 1 w 9881"/>
              <a:gd name="T11" fmla="*/ 6 h 6351"/>
              <a:gd name="T12" fmla="*/ 1 w 9881"/>
              <a:gd name="T13" fmla="*/ 6 h 6351"/>
              <a:gd name="T14" fmla="*/ 1 w 9881"/>
              <a:gd name="T15" fmla="*/ 6 h 6351"/>
              <a:gd name="T16" fmla="*/ 1 w 9881"/>
              <a:gd name="T17" fmla="*/ 6 h 6351"/>
              <a:gd name="T18" fmla="*/ 2 w 9881"/>
              <a:gd name="T19" fmla="*/ 6 h 6351"/>
              <a:gd name="T20" fmla="*/ 2 w 9881"/>
              <a:gd name="T21" fmla="*/ 5 h 6351"/>
              <a:gd name="T22" fmla="*/ 2 w 9881"/>
              <a:gd name="T23" fmla="*/ 5 h 6351"/>
              <a:gd name="T24" fmla="*/ 2 w 9881"/>
              <a:gd name="T25" fmla="*/ 5 h 6351"/>
              <a:gd name="T26" fmla="*/ 3 w 9881"/>
              <a:gd name="T27" fmla="*/ 5 h 6351"/>
              <a:gd name="T28" fmla="*/ 3 w 9881"/>
              <a:gd name="T29" fmla="*/ 5 h 6351"/>
              <a:gd name="T30" fmla="*/ 4 w 9881"/>
              <a:gd name="T31" fmla="*/ 5 h 6351"/>
              <a:gd name="T32" fmla="*/ 4 w 9881"/>
              <a:gd name="T33" fmla="*/ 4 h 6351"/>
              <a:gd name="T34" fmla="*/ 4 w 9881"/>
              <a:gd name="T35" fmla="*/ 4 h 6351"/>
              <a:gd name="T36" fmla="*/ 5 w 9881"/>
              <a:gd name="T37" fmla="*/ 4 h 6351"/>
              <a:gd name="T38" fmla="*/ 5 w 9881"/>
              <a:gd name="T39" fmla="*/ 4 h 6351"/>
              <a:gd name="T40" fmla="*/ 5 w 9881"/>
              <a:gd name="T41" fmla="*/ 4 h 6351"/>
              <a:gd name="T42" fmla="*/ 6 w 9881"/>
              <a:gd name="T43" fmla="*/ 4 h 6351"/>
              <a:gd name="T44" fmla="*/ 6 w 9881"/>
              <a:gd name="T45" fmla="*/ 4 h 6351"/>
              <a:gd name="T46" fmla="*/ 6 w 9881"/>
              <a:gd name="T47" fmla="*/ 3 h 6351"/>
              <a:gd name="T48" fmla="*/ 7 w 9881"/>
              <a:gd name="T49" fmla="*/ 3 h 6351"/>
              <a:gd name="T50" fmla="*/ 7 w 9881"/>
              <a:gd name="T51" fmla="*/ 3 h 6351"/>
              <a:gd name="T52" fmla="*/ 7 w 9881"/>
              <a:gd name="T53" fmla="*/ 3 h 6351"/>
              <a:gd name="T54" fmla="*/ 8 w 9881"/>
              <a:gd name="T55" fmla="*/ 3 h 6351"/>
              <a:gd name="T56" fmla="*/ 8 w 9881"/>
              <a:gd name="T57" fmla="*/ 2 h 6351"/>
              <a:gd name="T58" fmla="*/ 9 w 9881"/>
              <a:gd name="T59" fmla="*/ 2 h 6351"/>
              <a:gd name="T60" fmla="*/ 9 w 9881"/>
              <a:gd name="T61" fmla="*/ 1 h 6351"/>
              <a:gd name="T62" fmla="*/ 10 w 9881"/>
              <a:gd name="T63" fmla="*/ 1 h 6351"/>
              <a:gd name="T64" fmla="*/ 10 w 9881"/>
              <a:gd name="T65" fmla="*/ 1 h 6351"/>
              <a:gd name="T66" fmla="*/ 10 w 9881"/>
              <a:gd name="T67" fmla="*/ 1 h 6351"/>
              <a:gd name="T68" fmla="*/ 10 w 9881"/>
              <a:gd name="T69" fmla="*/ 1 h 6351"/>
              <a:gd name="T70" fmla="*/ 10 w 9881"/>
              <a:gd name="T71" fmla="*/ 1 h 6351"/>
              <a:gd name="T72" fmla="*/ 10 w 9881"/>
              <a:gd name="T73" fmla="*/ 0 h 6351"/>
              <a:gd name="T74" fmla="*/ 10 w 9881"/>
              <a:gd name="T75" fmla="*/ 0 h 6351"/>
              <a:gd name="T76" fmla="*/ 9 w 9881"/>
              <a:gd name="T77" fmla="*/ 1 h 6351"/>
              <a:gd name="T78" fmla="*/ 7 w 9881"/>
              <a:gd name="T79" fmla="*/ 0 h 6351"/>
              <a:gd name="T80" fmla="*/ 6 w 9881"/>
              <a:gd name="T81" fmla="*/ 0 h 6351"/>
              <a:gd name="T82" fmla="*/ 5 w 9881"/>
              <a:gd name="T83" fmla="*/ 0 h 6351"/>
              <a:gd name="T84" fmla="*/ 4 w 9881"/>
              <a:gd name="T85" fmla="*/ 0 h 6351"/>
              <a:gd name="T86" fmla="*/ 4 w 9881"/>
              <a:gd name="T87" fmla="*/ 0 h 6351"/>
              <a:gd name="T88" fmla="*/ 3 w 9881"/>
              <a:gd name="T89" fmla="*/ 0 h 6351"/>
              <a:gd name="T90" fmla="*/ 3 w 9881"/>
              <a:gd name="T91" fmla="*/ 0 h 6351"/>
              <a:gd name="T92" fmla="*/ 3 w 9881"/>
              <a:gd name="T93" fmla="*/ 0 h 6351"/>
              <a:gd name="T94" fmla="*/ 2 w 9881"/>
              <a:gd name="T95" fmla="*/ 0 h 6351"/>
              <a:gd name="T96" fmla="*/ 2 w 9881"/>
              <a:gd name="T97" fmla="*/ 0 h 6351"/>
              <a:gd name="T98" fmla="*/ 1 w 9881"/>
              <a:gd name="T99" fmla="*/ 0 h 6351"/>
              <a:gd name="T100" fmla="*/ 1 w 9881"/>
              <a:gd name="T101" fmla="*/ 1 h 6351"/>
              <a:gd name="T102" fmla="*/ 1 w 9881"/>
              <a:gd name="T103" fmla="*/ 1 h 6351"/>
              <a:gd name="T104" fmla="*/ 0 w 9881"/>
              <a:gd name="T105" fmla="*/ 1 h 6351"/>
              <a:gd name="T106" fmla="*/ 0 w 9881"/>
              <a:gd name="T107" fmla="*/ 2 h 6351"/>
              <a:gd name="T108" fmla="*/ 0 w 9881"/>
              <a:gd name="T109" fmla="*/ 2 h 6351"/>
              <a:gd name="T110" fmla="*/ 0 w 9881"/>
              <a:gd name="T111" fmla="*/ 2 h 6351"/>
              <a:gd name="T112" fmla="*/ 0 w 9881"/>
              <a:gd name="T113" fmla="*/ 3 h 6351"/>
              <a:gd name="T114" fmla="*/ 0 w 9881"/>
              <a:gd name="T115" fmla="*/ 4 h 6351"/>
              <a:gd name="T116" fmla="*/ 0 w 9881"/>
              <a:gd name="T117" fmla="*/ 5 h 6351"/>
              <a:gd name="T118" fmla="*/ 0 w 9881"/>
              <a:gd name="T119" fmla="*/ 6 h 63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881" h="6351">
                <a:moveTo>
                  <a:pt x="167" y="5839"/>
                </a:moveTo>
                <a:lnTo>
                  <a:pt x="174" y="5932"/>
                </a:lnTo>
                <a:lnTo>
                  <a:pt x="192" y="6019"/>
                </a:lnTo>
                <a:lnTo>
                  <a:pt x="221" y="6099"/>
                </a:lnTo>
                <a:lnTo>
                  <a:pt x="261" y="6169"/>
                </a:lnTo>
                <a:lnTo>
                  <a:pt x="309" y="6230"/>
                </a:lnTo>
                <a:lnTo>
                  <a:pt x="367" y="6278"/>
                </a:lnTo>
                <a:lnTo>
                  <a:pt x="431" y="6316"/>
                </a:lnTo>
                <a:lnTo>
                  <a:pt x="502" y="6341"/>
                </a:lnTo>
                <a:lnTo>
                  <a:pt x="579" y="6351"/>
                </a:lnTo>
                <a:lnTo>
                  <a:pt x="660" y="6348"/>
                </a:lnTo>
                <a:lnTo>
                  <a:pt x="745" y="6329"/>
                </a:lnTo>
                <a:lnTo>
                  <a:pt x="832" y="6292"/>
                </a:lnTo>
                <a:lnTo>
                  <a:pt x="921" y="6239"/>
                </a:lnTo>
                <a:lnTo>
                  <a:pt x="1011" y="6167"/>
                </a:lnTo>
                <a:lnTo>
                  <a:pt x="1101" y="6074"/>
                </a:lnTo>
                <a:lnTo>
                  <a:pt x="1189" y="5962"/>
                </a:lnTo>
                <a:lnTo>
                  <a:pt x="1288" y="5828"/>
                </a:lnTo>
                <a:lnTo>
                  <a:pt x="1384" y="5707"/>
                </a:lnTo>
                <a:lnTo>
                  <a:pt x="1476" y="5596"/>
                </a:lnTo>
                <a:lnTo>
                  <a:pt x="1567" y="5497"/>
                </a:lnTo>
                <a:lnTo>
                  <a:pt x="1741" y="5329"/>
                </a:lnTo>
                <a:lnTo>
                  <a:pt x="1909" y="5195"/>
                </a:lnTo>
                <a:lnTo>
                  <a:pt x="2072" y="5092"/>
                </a:lnTo>
                <a:lnTo>
                  <a:pt x="2231" y="5015"/>
                </a:lnTo>
                <a:lnTo>
                  <a:pt x="2389" y="4957"/>
                </a:lnTo>
                <a:lnTo>
                  <a:pt x="2548" y="4915"/>
                </a:lnTo>
                <a:lnTo>
                  <a:pt x="2875" y="4856"/>
                </a:lnTo>
                <a:lnTo>
                  <a:pt x="3047" y="4828"/>
                </a:lnTo>
                <a:lnTo>
                  <a:pt x="3228" y="4796"/>
                </a:lnTo>
                <a:lnTo>
                  <a:pt x="3419" y="4752"/>
                </a:lnTo>
                <a:lnTo>
                  <a:pt x="3620" y="4693"/>
                </a:lnTo>
                <a:lnTo>
                  <a:pt x="3837" y="4613"/>
                </a:lnTo>
                <a:lnTo>
                  <a:pt x="4069" y="4507"/>
                </a:lnTo>
                <a:lnTo>
                  <a:pt x="4184" y="4445"/>
                </a:lnTo>
                <a:lnTo>
                  <a:pt x="4303" y="4371"/>
                </a:lnTo>
                <a:lnTo>
                  <a:pt x="4428" y="4286"/>
                </a:lnTo>
                <a:lnTo>
                  <a:pt x="4555" y="4191"/>
                </a:lnTo>
                <a:lnTo>
                  <a:pt x="4810" y="3982"/>
                </a:lnTo>
                <a:lnTo>
                  <a:pt x="5061" y="3753"/>
                </a:lnTo>
                <a:lnTo>
                  <a:pt x="5144" y="3717"/>
                </a:lnTo>
                <a:lnTo>
                  <a:pt x="5234" y="3685"/>
                </a:lnTo>
                <a:lnTo>
                  <a:pt x="5430" y="3638"/>
                </a:lnTo>
                <a:lnTo>
                  <a:pt x="5636" y="3607"/>
                </a:lnTo>
                <a:lnTo>
                  <a:pt x="5844" y="3588"/>
                </a:lnTo>
                <a:lnTo>
                  <a:pt x="6044" y="3574"/>
                </a:lnTo>
                <a:lnTo>
                  <a:pt x="6224" y="3561"/>
                </a:lnTo>
                <a:lnTo>
                  <a:pt x="6374" y="3546"/>
                </a:lnTo>
                <a:lnTo>
                  <a:pt x="6437" y="3535"/>
                </a:lnTo>
                <a:lnTo>
                  <a:pt x="6487" y="3521"/>
                </a:lnTo>
                <a:lnTo>
                  <a:pt x="6743" y="3416"/>
                </a:lnTo>
                <a:lnTo>
                  <a:pt x="6980" y="3300"/>
                </a:lnTo>
                <a:lnTo>
                  <a:pt x="7201" y="3174"/>
                </a:lnTo>
                <a:lnTo>
                  <a:pt x="7408" y="3039"/>
                </a:lnTo>
                <a:lnTo>
                  <a:pt x="7605" y="2895"/>
                </a:lnTo>
                <a:lnTo>
                  <a:pt x="7794" y="2741"/>
                </a:lnTo>
                <a:lnTo>
                  <a:pt x="7978" y="2579"/>
                </a:lnTo>
                <a:lnTo>
                  <a:pt x="8158" y="2409"/>
                </a:lnTo>
                <a:lnTo>
                  <a:pt x="8521" y="2046"/>
                </a:lnTo>
                <a:lnTo>
                  <a:pt x="8709" y="1855"/>
                </a:lnTo>
                <a:lnTo>
                  <a:pt x="8905" y="1656"/>
                </a:lnTo>
                <a:lnTo>
                  <a:pt x="9111" y="1451"/>
                </a:lnTo>
                <a:lnTo>
                  <a:pt x="9330" y="1241"/>
                </a:lnTo>
                <a:lnTo>
                  <a:pt x="9567" y="1025"/>
                </a:lnTo>
                <a:lnTo>
                  <a:pt x="9820" y="804"/>
                </a:lnTo>
                <a:lnTo>
                  <a:pt x="9857" y="767"/>
                </a:lnTo>
                <a:lnTo>
                  <a:pt x="9876" y="734"/>
                </a:lnTo>
                <a:lnTo>
                  <a:pt x="9881" y="704"/>
                </a:lnTo>
                <a:lnTo>
                  <a:pt x="9874" y="677"/>
                </a:lnTo>
                <a:lnTo>
                  <a:pt x="9855" y="652"/>
                </a:lnTo>
                <a:lnTo>
                  <a:pt x="9828" y="631"/>
                </a:lnTo>
                <a:lnTo>
                  <a:pt x="9752" y="594"/>
                </a:lnTo>
                <a:lnTo>
                  <a:pt x="9662" y="568"/>
                </a:lnTo>
                <a:lnTo>
                  <a:pt x="9571" y="551"/>
                </a:lnTo>
                <a:lnTo>
                  <a:pt x="9494" y="542"/>
                </a:lnTo>
                <a:lnTo>
                  <a:pt x="9445" y="541"/>
                </a:lnTo>
                <a:lnTo>
                  <a:pt x="8961" y="560"/>
                </a:lnTo>
                <a:lnTo>
                  <a:pt x="8459" y="556"/>
                </a:lnTo>
                <a:lnTo>
                  <a:pt x="7942" y="533"/>
                </a:lnTo>
                <a:lnTo>
                  <a:pt x="7418" y="494"/>
                </a:lnTo>
                <a:lnTo>
                  <a:pt x="6365" y="384"/>
                </a:lnTo>
                <a:lnTo>
                  <a:pt x="5844" y="318"/>
                </a:lnTo>
                <a:lnTo>
                  <a:pt x="5335" y="250"/>
                </a:lnTo>
                <a:lnTo>
                  <a:pt x="4842" y="185"/>
                </a:lnTo>
                <a:lnTo>
                  <a:pt x="4371" y="125"/>
                </a:lnTo>
                <a:lnTo>
                  <a:pt x="3924" y="72"/>
                </a:lnTo>
                <a:lnTo>
                  <a:pt x="3712" y="51"/>
                </a:lnTo>
                <a:lnTo>
                  <a:pt x="3509" y="31"/>
                </a:lnTo>
                <a:lnTo>
                  <a:pt x="3313" y="17"/>
                </a:lnTo>
                <a:lnTo>
                  <a:pt x="3128" y="7"/>
                </a:lnTo>
                <a:lnTo>
                  <a:pt x="2953" y="1"/>
                </a:lnTo>
                <a:lnTo>
                  <a:pt x="2788" y="0"/>
                </a:lnTo>
                <a:lnTo>
                  <a:pt x="2635" y="5"/>
                </a:lnTo>
                <a:lnTo>
                  <a:pt x="2493" y="16"/>
                </a:lnTo>
                <a:lnTo>
                  <a:pt x="2364" y="33"/>
                </a:lnTo>
                <a:lnTo>
                  <a:pt x="2249" y="57"/>
                </a:lnTo>
                <a:lnTo>
                  <a:pt x="1981" y="134"/>
                </a:lnTo>
                <a:lnTo>
                  <a:pt x="1734" y="225"/>
                </a:lnTo>
                <a:lnTo>
                  <a:pt x="1507" y="328"/>
                </a:lnTo>
                <a:lnTo>
                  <a:pt x="1300" y="443"/>
                </a:lnTo>
                <a:lnTo>
                  <a:pt x="1112" y="569"/>
                </a:lnTo>
                <a:lnTo>
                  <a:pt x="943" y="707"/>
                </a:lnTo>
                <a:lnTo>
                  <a:pt x="790" y="854"/>
                </a:lnTo>
                <a:lnTo>
                  <a:pt x="654" y="1011"/>
                </a:lnTo>
                <a:lnTo>
                  <a:pt x="533" y="1176"/>
                </a:lnTo>
                <a:lnTo>
                  <a:pt x="427" y="1349"/>
                </a:lnTo>
                <a:lnTo>
                  <a:pt x="335" y="1531"/>
                </a:lnTo>
                <a:lnTo>
                  <a:pt x="256" y="1718"/>
                </a:lnTo>
                <a:lnTo>
                  <a:pt x="190" y="1912"/>
                </a:lnTo>
                <a:lnTo>
                  <a:pt x="135" y="2111"/>
                </a:lnTo>
                <a:lnTo>
                  <a:pt x="91" y="2315"/>
                </a:lnTo>
                <a:lnTo>
                  <a:pt x="56" y="2522"/>
                </a:lnTo>
                <a:lnTo>
                  <a:pt x="13" y="2946"/>
                </a:lnTo>
                <a:lnTo>
                  <a:pt x="0" y="3379"/>
                </a:lnTo>
                <a:lnTo>
                  <a:pt x="8" y="3814"/>
                </a:lnTo>
                <a:lnTo>
                  <a:pt x="34" y="4246"/>
                </a:lnTo>
                <a:lnTo>
                  <a:pt x="70" y="4670"/>
                </a:lnTo>
                <a:lnTo>
                  <a:pt x="108" y="5081"/>
                </a:lnTo>
                <a:lnTo>
                  <a:pt x="143" y="5472"/>
                </a:lnTo>
                <a:lnTo>
                  <a:pt x="167" y="5839"/>
                </a:lnTo>
                <a:close/>
              </a:path>
            </a:pathLst>
          </a:custGeom>
          <a:solidFill>
            <a:srgbClr val="BF52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8" name="Freeform 139">
            <a:extLst>
              <a:ext uri="{FF2B5EF4-FFF2-40B4-BE49-F238E27FC236}">
                <a16:creationId xmlns:a16="http://schemas.microsoft.com/office/drawing/2014/main" id="{157EB2D8-AAC0-084F-9013-468CA9C699C7}"/>
              </a:ext>
            </a:extLst>
          </p:cNvPr>
          <p:cNvSpPr>
            <a:spLocks/>
          </p:cNvSpPr>
          <p:nvPr/>
        </p:nvSpPr>
        <p:spPr bwMode="auto">
          <a:xfrm>
            <a:off x="9311035" y="2018184"/>
            <a:ext cx="1550988" cy="996950"/>
          </a:xfrm>
          <a:custGeom>
            <a:avLst/>
            <a:gdLst>
              <a:gd name="T0" fmla="*/ 0 w 9770"/>
              <a:gd name="T1" fmla="*/ 6 h 6278"/>
              <a:gd name="T2" fmla="*/ 0 w 9770"/>
              <a:gd name="T3" fmla="*/ 6 h 6278"/>
              <a:gd name="T4" fmla="*/ 0 w 9770"/>
              <a:gd name="T5" fmla="*/ 6 h 6278"/>
              <a:gd name="T6" fmla="*/ 0 w 9770"/>
              <a:gd name="T7" fmla="*/ 6 h 6278"/>
              <a:gd name="T8" fmla="*/ 1 w 9770"/>
              <a:gd name="T9" fmla="*/ 6 h 6278"/>
              <a:gd name="T10" fmla="*/ 1 w 9770"/>
              <a:gd name="T11" fmla="*/ 6 h 6278"/>
              <a:gd name="T12" fmla="*/ 1 w 9770"/>
              <a:gd name="T13" fmla="*/ 6 h 6278"/>
              <a:gd name="T14" fmla="*/ 1 w 9770"/>
              <a:gd name="T15" fmla="*/ 6 h 6278"/>
              <a:gd name="T16" fmla="*/ 1 w 9770"/>
              <a:gd name="T17" fmla="*/ 6 h 6278"/>
              <a:gd name="T18" fmla="*/ 2 w 9770"/>
              <a:gd name="T19" fmla="*/ 6 h 6278"/>
              <a:gd name="T20" fmla="*/ 2 w 9770"/>
              <a:gd name="T21" fmla="*/ 5 h 6278"/>
              <a:gd name="T22" fmla="*/ 2 w 9770"/>
              <a:gd name="T23" fmla="*/ 5 h 6278"/>
              <a:gd name="T24" fmla="*/ 2 w 9770"/>
              <a:gd name="T25" fmla="*/ 5 h 6278"/>
              <a:gd name="T26" fmla="*/ 3 w 9770"/>
              <a:gd name="T27" fmla="*/ 5 h 6278"/>
              <a:gd name="T28" fmla="*/ 3 w 9770"/>
              <a:gd name="T29" fmla="*/ 5 h 6278"/>
              <a:gd name="T30" fmla="*/ 4 w 9770"/>
              <a:gd name="T31" fmla="*/ 5 h 6278"/>
              <a:gd name="T32" fmla="*/ 4 w 9770"/>
              <a:gd name="T33" fmla="*/ 5 h 6278"/>
              <a:gd name="T34" fmla="*/ 4 w 9770"/>
              <a:gd name="T35" fmla="*/ 4 h 6278"/>
              <a:gd name="T36" fmla="*/ 5 w 9770"/>
              <a:gd name="T37" fmla="*/ 4 h 6278"/>
              <a:gd name="T38" fmla="*/ 5 w 9770"/>
              <a:gd name="T39" fmla="*/ 4 h 6278"/>
              <a:gd name="T40" fmla="*/ 5 w 9770"/>
              <a:gd name="T41" fmla="*/ 4 h 6278"/>
              <a:gd name="T42" fmla="*/ 5 w 9770"/>
              <a:gd name="T43" fmla="*/ 4 h 6278"/>
              <a:gd name="T44" fmla="*/ 6 w 9770"/>
              <a:gd name="T45" fmla="*/ 4 h 6278"/>
              <a:gd name="T46" fmla="*/ 6 w 9770"/>
              <a:gd name="T47" fmla="*/ 4 h 6278"/>
              <a:gd name="T48" fmla="*/ 6 w 9770"/>
              <a:gd name="T49" fmla="*/ 4 h 6278"/>
              <a:gd name="T50" fmla="*/ 7 w 9770"/>
              <a:gd name="T51" fmla="*/ 3 h 6278"/>
              <a:gd name="T52" fmla="*/ 7 w 9770"/>
              <a:gd name="T53" fmla="*/ 3 h 6278"/>
              <a:gd name="T54" fmla="*/ 8 w 9770"/>
              <a:gd name="T55" fmla="*/ 3 h 6278"/>
              <a:gd name="T56" fmla="*/ 8 w 9770"/>
              <a:gd name="T57" fmla="*/ 3 h 6278"/>
              <a:gd name="T58" fmla="*/ 8 w 9770"/>
              <a:gd name="T59" fmla="*/ 2 h 6278"/>
              <a:gd name="T60" fmla="*/ 9 w 9770"/>
              <a:gd name="T61" fmla="*/ 2 h 6278"/>
              <a:gd name="T62" fmla="*/ 9 w 9770"/>
              <a:gd name="T63" fmla="*/ 1 h 6278"/>
              <a:gd name="T64" fmla="*/ 10 w 9770"/>
              <a:gd name="T65" fmla="*/ 1 h 6278"/>
              <a:gd name="T66" fmla="*/ 10 w 9770"/>
              <a:gd name="T67" fmla="*/ 1 h 6278"/>
              <a:gd name="T68" fmla="*/ 10 w 9770"/>
              <a:gd name="T69" fmla="*/ 1 h 6278"/>
              <a:gd name="T70" fmla="*/ 10 w 9770"/>
              <a:gd name="T71" fmla="*/ 1 h 6278"/>
              <a:gd name="T72" fmla="*/ 10 w 9770"/>
              <a:gd name="T73" fmla="*/ 1 h 6278"/>
              <a:gd name="T74" fmla="*/ 9 w 9770"/>
              <a:gd name="T75" fmla="*/ 1 h 6278"/>
              <a:gd name="T76" fmla="*/ 9 w 9770"/>
              <a:gd name="T77" fmla="*/ 1 h 6278"/>
              <a:gd name="T78" fmla="*/ 8 w 9770"/>
              <a:gd name="T79" fmla="*/ 1 h 6278"/>
              <a:gd name="T80" fmla="*/ 7 w 9770"/>
              <a:gd name="T81" fmla="*/ 1 h 6278"/>
              <a:gd name="T82" fmla="*/ 6 w 9770"/>
              <a:gd name="T83" fmla="*/ 0 h 6278"/>
              <a:gd name="T84" fmla="*/ 5 w 9770"/>
              <a:gd name="T85" fmla="*/ 0 h 6278"/>
              <a:gd name="T86" fmla="*/ 4 w 9770"/>
              <a:gd name="T87" fmla="*/ 0 h 6278"/>
              <a:gd name="T88" fmla="*/ 4 w 9770"/>
              <a:gd name="T89" fmla="*/ 0 h 6278"/>
              <a:gd name="T90" fmla="*/ 3 w 9770"/>
              <a:gd name="T91" fmla="*/ 0 h 6278"/>
              <a:gd name="T92" fmla="*/ 3 w 9770"/>
              <a:gd name="T93" fmla="*/ 0 h 6278"/>
              <a:gd name="T94" fmla="*/ 3 w 9770"/>
              <a:gd name="T95" fmla="*/ 0 h 6278"/>
              <a:gd name="T96" fmla="*/ 2 w 9770"/>
              <a:gd name="T97" fmla="*/ 0 h 6278"/>
              <a:gd name="T98" fmla="*/ 2 w 9770"/>
              <a:gd name="T99" fmla="*/ 0 h 6278"/>
              <a:gd name="T100" fmla="*/ 1 w 9770"/>
              <a:gd name="T101" fmla="*/ 0 h 6278"/>
              <a:gd name="T102" fmla="*/ 1 w 9770"/>
              <a:gd name="T103" fmla="*/ 1 h 6278"/>
              <a:gd name="T104" fmla="*/ 1 w 9770"/>
              <a:gd name="T105" fmla="*/ 1 h 6278"/>
              <a:gd name="T106" fmla="*/ 0 w 9770"/>
              <a:gd name="T107" fmla="*/ 1 h 6278"/>
              <a:gd name="T108" fmla="*/ 0 w 9770"/>
              <a:gd name="T109" fmla="*/ 2 h 6278"/>
              <a:gd name="T110" fmla="*/ 0 w 9770"/>
              <a:gd name="T111" fmla="*/ 2 h 6278"/>
              <a:gd name="T112" fmla="*/ 0 w 9770"/>
              <a:gd name="T113" fmla="*/ 3 h 6278"/>
              <a:gd name="T114" fmla="*/ 0 w 9770"/>
              <a:gd name="T115" fmla="*/ 3 h 6278"/>
              <a:gd name="T116" fmla="*/ 0 w 9770"/>
              <a:gd name="T117" fmla="*/ 4 h 6278"/>
              <a:gd name="T118" fmla="*/ 0 w 9770"/>
              <a:gd name="T119" fmla="*/ 5 h 6278"/>
              <a:gd name="T120" fmla="*/ 0 w 9770"/>
              <a:gd name="T121" fmla="*/ 6 h 62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770" h="6278">
                <a:moveTo>
                  <a:pt x="171" y="5753"/>
                </a:moveTo>
                <a:lnTo>
                  <a:pt x="179" y="5841"/>
                </a:lnTo>
                <a:lnTo>
                  <a:pt x="197" y="5924"/>
                </a:lnTo>
                <a:lnTo>
                  <a:pt x="225" y="6002"/>
                </a:lnTo>
                <a:lnTo>
                  <a:pt x="262" y="6072"/>
                </a:lnTo>
                <a:lnTo>
                  <a:pt x="308" y="6135"/>
                </a:lnTo>
                <a:lnTo>
                  <a:pt x="363" y="6188"/>
                </a:lnTo>
                <a:lnTo>
                  <a:pt x="424" y="6230"/>
                </a:lnTo>
                <a:lnTo>
                  <a:pt x="492" y="6260"/>
                </a:lnTo>
                <a:lnTo>
                  <a:pt x="565" y="6276"/>
                </a:lnTo>
                <a:lnTo>
                  <a:pt x="642" y="6278"/>
                </a:lnTo>
                <a:lnTo>
                  <a:pt x="724" y="6265"/>
                </a:lnTo>
                <a:lnTo>
                  <a:pt x="808" y="6234"/>
                </a:lnTo>
                <a:lnTo>
                  <a:pt x="895" y="6186"/>
                </a:lnTo>
                <a:lnTo>
                  <a:pt x="983" y="6117"/>
                </a:lnTo>
                <a:lnTo>
                  <a:pt x="1071" y="6028"/>
                </a:lnTo>
                <a:lnTo>
                  <a:pt x="1159" y="5916"/>
                </a:lnTo>
                <a:lnTo>
                  <a:pt x="1258" y="5782"/>
                </a:lnTo>
                <a:lnTo>
                  <a:pt x="1353" y="5661"/>
                </a:lnTo>
                <a:lnTo>
                  <a:pt x="1446" y="5550"/>
                </a:lnTo>
                <a:lnTo>
                  <a:pt x="1536" y="5451"/>
                </a:lnTo>
                <a:lnTo>
                  <a:pt x="1709" y="5282"/>
                </a:lnTo>
                <a:lnTo>
                  <a:pt x="1876" y="5149"/>
                </a:lnTo>
                <a:lnTo>
                  <a:pt x="2037" y="5046"/>
                </a:lnTo>
                <a:lnTo>
                  <a:pt x="2195" y="4969"/>
                </a:lnTo>
                <a:lnTo>
                  <a:pt x="2352" y="4912"/>
                </a:lnTo>
                <a:lnTo>
                  <a:pt x="2508" y="4869"/>
                </a:lnTo>
                <a:lnTo>
                  <a:pt x="2833" y="4810"/>
                </a:lnTo>
                <a:lnTo>
                  <a:pt x="3002" y="4783"/>
                </a:lnTo>
                <a:lnTo>
                  <a:pt x="3182" y="4750"/>
                </a:lnTo>
                <a:lnTo>
                  <a:pt x="3371" y="4707"/>
                </a:lnTo>
                <a:lnTo>
                  <a:pt x="3573" y="4648"/>
                </a:lnTo>
                <a:lnTo>
                  <a:pt x="3788" y="4567"/>
                </a:lnTo>
                <a:lnTo>
                  <a:pt x="4020" y="4462"/>
                </a:lnTo>
                <a:lnTo>
                  <a:pt x="4136" y="4400"/>
                </a:lnTo>
                <a:lnTo>
                  <a:pt x="4262" y="4325"/>
                </a:lnTo>
                <a:lnTo>
                  <a:pt x="4394" y="4241"/>
                </a:lnTo>
                <a:lnTo>
                  <a:pt x="4530" y="4144"/>
                </a:lnTo>
                <a:lnTo>
                  <a:pt x="4806" y="3924"/>
                </a:lnTo>
                <a:lnTo>
                  <a:pt x="4942" y="3800"/>
                </a:lnTo>
                <a:lnTo>
                  <a:pt x="5071" y="3670"/>
                </a:lnTo>
                <a:lnTo>
                  <a:pt x="5154" y="3635"/>
                </a:lnTo>
                <a:lnTo>
                  <a:pt x="5242" y="3605"/>
                </a:lnTo>
                <a:lnTo>
                  <a:pt x="5432" y="3564"/>
                </a:lnTo>
                <a:lnTo>
                  <a:pt x="5631" y="3541"/>
                </a:lnTo>
                <a:lnTo>
                  <a:pt x="5829" y="3532"/>
                </a:lnTo>
                <a:lnTo>
                  <a:pt x="6020" y="3527"/>
                </a:lnTo>
                <a:lnTo>
                  <a:pt x="6192" y="3524"/>
                </a:lnTo>
                <a:lnTo>
                  <a:pt x="6338" y="3514"/>
                </a:lnTo>
                <a:lnTo>
                  <a:pt x="6397" y="3505"/>
                </a:lnTo>
                <a:lnTo>
                  <a:pt x="6448" y="3492"/>
                </a:lnTo>
                <a:lnTo>
                  <a:pt x="6702" y="3388"/>
                </a:lnTo>
                <a:lnTo>
                  <a:pt x="6938" y="3273"/>
                </a:lnTo>
                <a:lnTo>
                  <a:pt x="7156" y="3150"/>
                </a:lnTo>
                <a:lnTo>
                  <a:pt x="7358" y="3018"/>
                </a:lnTo>
                <a:lnTo>
                  <a:pt x="7551" y="2878"/>
                </a:lnTo>
                <a:lnTo>
                  <a:pt x="7734" y="2729"/>
                </a:lnTo>
                <a:lnTo>
                  <a:pt x="7911" y="2571"/>
                </a:lnTo>
                <a:lnTo>
                  <a:pt x="8085" y="2407"/>
                </a:lnTo>
                <a:lnTo>
                  <a:pt x="8436" y="2055"/>
                </a:lnTo>
                <a:lnTo>
                  <a:pt x="8619" y="1867"/>
                </a:lnTo>
                <a:lnTo>
                  <a:pt x="8810" y="1672"/>
                </a:lnTo>
                <a:lnTo>
                  <a:pt x="9013" y="1472"/>
                </a:lnTo>
                <a:lnTo>
                  <a:pt x="9229" y="1263"/>
                </a:lnTo>
                <a:lnTo>
                  <a:pt x="9463" y="1048"/>
                </a:lnTo>
                <a:lnTo>
                  <a:pt x="9716" y="828"/>
                </a:lnTo>
                <a:lnTo>
                  <a:pt x="9752" y="792"/>
                </a:lnTo>
                <a:lnTo>
                  <a:pt x="9769" y="758"/>
                </a:lnTo>
                <a:lnTo>
                  <a:pt x="9770" y="728"/>
                </a:lnTo>
                <a:lnTo>
                  <a:pt x="9758" y="700"/>
                </a:lnTo>
                <a:lnTo>
                  <a:pt x="9735" y="677"/>
                </a:lnTo>
                <a:lnTo>
                  <a:pt x="9701" y="654"/>
                </a:lnTo>
                <a:lnTo>
                  <a:pt x="9612" y="619"/>
                </a:lnTo>
                <a:lnTo>
                  <a:pt x="9509" y="593"/>
                </a:lnTo>
                <a:lnTo>
                  <a:pt x="9406" y="576"/>
                </a:lnTo>
                <a:lnTo>
                  <a:pt x="9321" y="567"/>
                </a:lnTo>
                <a:lnTo>
                  <a:pt x="9290" y="565"/>
                </a:lnTo>
                <a:lnTo>
                  <a:pt x="9270" y="565"/>
                </a:lnTo>
                <a:lnTo>
                  <a:pt x="8787" y="583"/>
                </a:lnTo>
                <a:lnTo>
                  <a:pt x="8289" y="579"/>
                </a:lnTo>
                <a:lnTo>
                  <a:pt x="7783" y="554"/>
                </a:lnTo>
                <a:lnTo>
                  <a:pt x="7269" y="513"/>
                </a:lnTo>
                <a:lnTo>
                  <a:pt x="6754" y="461"/>
                </a:lnTo>
                <a:lnTo>
                  <a:pt x="6242" y="398"/>
                </a:lnTo>
                <a:lnTo>
                  <a:pt x="5737" y="332"/>
                </a:lnTo>
                <a:lnTo>
                  <a:pt x="5244" y="262"/>
                </a:lnTo>
                <a:lnTo>
                  <a:pt x="4768" y="194"/>
                </a:lnTo>
                <a:lnTo>
                  <a:pt x="4310" y="131"/>
                </a:lnTo>
                <a:lnTo>
                  <a:pt x="3879" y="76"/>
                </a:lnTo>
                <a:lnTo>
                  <a:pt x="3476" y="34"/>
                </a:lnTo>
                <a:lnTo>
                  <a:pt x="3287" y="19"/>
                </a:lnTo>
                <a:lnTo>
                  <a:pt x="3107" y="7"/>
                </a:lnTo>
                <a:lnTo>
                  <a:pt x="2936" y="1"/>
                </a:lnTo>
                <a:lnTo>
                  <a:pt x="2775" y="0"/>
                </a:lnTo>
                <a:lnTo>
                  <a:pt x="2624" y="4"/>
                </a:lnTo>
                <a:lnTo>
                  <a:pt x="2486" y="15"/>
                </a:lnTo>
                <a:lnTo>
                  <a:pt x="2358" y="32"/>
                </a:lnTo>
                <a:lnTo>
                  <a:pt x="2243" y="56"/>
                </a:lnTo>
                <a:lnTo>
                  <a:pt x="1975" y="133"/>
                </a:lnTo>
                <a:lnTo>
                  <a:pt x="1728" y="222"/>
                </a:lnTo>
                <a:lnTo>
                  <a:pt x="1501" y="324"/>
                </a:lnTo>
                <a:lnTo>
                  <a:pt x="1295" y="438"/>
                </a:lnTo>
                <a:lnTo>
                  <a:pt x="1107" y="563"/>
                </a:lnTo>
                <a:lnTo>
                  <a:pt x="938" y="697"/>
                </a:lnTo>
                <a:lnTo>
                  <a:pt x="785" y="842"/>
                </a:lnTo>
                <a:lnTo>
                  <a:pt x="649" y="996"/>
                </a:lnTo>
                <a:lnTo>
                  <a:pt x="529" y="1159"/>
                </a:lnTo>
                <a:lnTo>
                  <a:pt x="423" y="1329"/>
                </a:lnTo>
                <a:lnTo>
                  <a:pt x="332" y="1506"/>
                </a:lnTo>
                <a:lnTo>
                  <a:pt x="254" y="1691"/>
                </a:lnTo>
                <a:lnTo>
                  <a:pt x="187" y="1880"/>
                </a:lnTo>
                <a:lnTo>
                  <a:pt x="133" y="2075"/>
                </a:lnTo>
                <a:lnTo>
                  <a:pt x="89" y="2275"/>
                </a:lnTo>
                <a:lnTo>
                  <a:pt x="55" y="2478"/>
                </a:lnTo>
                <a:lnTo>
                  <a:pt x="13" y="2896"/>
                </a:lnTo>
                <a:lnTo>
                  <a:pt x="0" y="3320"/>
                </a:lnTo>
                <a:lnTo>
                  <a:pt x="10" y="3749"/>
                </a:lnTo>
                <a:lnTo>
                  <a:pt x="37" y="4174"/>
                </a:lnTo>
                <a:lnTo>
                  <a:pt x="72" y="4593"/>
                </a:lnTo>
                <a:lnTo>
                  <a:pt x="111" y="4999"/>
                </a:lnTo>
                <a:lnTo>
                  <a:pt x="146" y="5387"/>
                </a:lnTo>
                <a:lnTo>
                  <a:pt x="171" y="5753"/>
                </a:lnTo>
                <a:close/>
              </a:path>
            </a:pathLst>
          </a:custGeom>
          <a:solidFill>
            <a:srgbClr val="C45A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9" name="Freeform 140">
            <a:extLst>
              <a:ext uri="{FF2B5EF4-FFF2-40B4-BE49-F238E27FC236}">
                <a16:creationId xmlns:a16="http://schemas.microsoft.com/office/drawing/2014/main" id="{9B813023-B48E-1242-A359-4518D4D716AE}"/>
              </a:ext>
            </a:extLst>
          </p:cNvPr>
          <p:cNvSpPr>
            <a:spLocks/>
          </p:cNvSpPr>
          <p:nvPr/>
        </p:nvSpPr>
        <p:spPr bwMode="auto">
          <a:xfrm>
            <a:off x="10109547" y="2281709"/>
            <a:ext cx="142875" cy="320675"/>
          </a:xfrm>
          <a:custGeom>
            <a:avLst/>
            <a:gdLst>
              <a:gd name="T0" fmla="*/ 0 w 903"/>
              <a:gd name="T1" fmla="*/ 2 h 2019"/>
              <a:gd name="T2" fmla="*/ 0 w 903"/>
              <a:gd name="T3" fmla="*/ 2 h 2019"/>
              <a:gd name="T4" fmla="*/ 0 w 903"/>
              <a:gd name="T5" fmla="*/ 2 h 2019"/>
              <a:gd name="T6" fmla="*/ 0 w 903"/>
              <a:gd name="T7" fmla="*/ 1 h 2019"/>
              <a:gd name="T8" fmla="*/ 0 w 903"/>
              <a:gd name="T9" fmla="*/ 1 h 2019"/>
              <a:gd name="T10" fmla="*/ 0 w 903"/>
              <a:gd name="T11" fmla="*/ 1 h 2019"/>
              <a:gd name="T12" fmla="*/ 0 w 903"/>
              <a:gd name="T13" fmla="*/ 0 h 2019"/>
              <a:gd name="T14" fmla="*/ 0 w 903"/>
              <a:gd name="T15" fmla="*/ 0 h 2019"/>
              <a:gd name="T16" fmla="*/ 0 w 903"/>
              <a:gd name="T17" fmla="*/ 0 h 2019"/>
              <a:gd name="T18" fmla="*/ 1 w 903"/>
              <a:gd name="T19" fmla="*/ 0 h 2019"/>
              <a:gd name="T20" fmla="*/ 1 w 903"/>
              <a:gd name="T21" fmla="*/ 0 h 2019"/>
              <a:gd name="T22" fmla="*/ 1 w 903"/>
              <a:gd name="T23" fmla="*/ 0 h 2019"/>
              <a:gd name="T24" fmla="*/ 1 w 903"/>
              <a:gd name="T25" fmla="*/ 0 h 2019"/>
              <a:gd name="T26" fmla="*/ 1 w 903"/>
              <a:gd name="T27" fmla="*/ 0 h 2019"/>
              <a:gd name="T28" fmla="*/ 1 w 903"/>
              <a:gd name="T29" fmla="*/ 0 h 2019"/>
              <a:gd name="T30" fmla="*/ 1 w 903"/>
              <a:gd name="T31" fmla="*/ 1 h 2019"/>
              <a:gd name="T32" fmla="*/ 1 w 903"/>
              <a:gd name="T33" fmla="*/ 1 h 2019"/>
              <a:gd name="T34" fmla="*/ 1 w 903"/>
              <a:gd name="T35" fmla="*/ 1 h 2019"/>
              <a:gd name="T36" fmla="*/ 1 w 903"/>
              <a:gd name="T37" fmla="*/ 1 h 2019"/>
              <a:gd name="T38" fmla="*/ 1 w 903"/>
              <a:gd name="T39" fmla="*/ 1 h 2019"/>
              <a:gd name="T40" fmla="*/ 1 w 903"/>
              <a:gd name="T41" fmla="*/ 2 h 2019"/>
              <a:gd name="T42" fmla="*/ 1 w 903"/>
              <a:gd name="T43" fmla="*/ 2 h 2019"/>
              <a:gd name="T44" fmla="*/ 1 w 903"/>
              <a:gd name="T45" fmla="*/ 2 h 2019"/>
              <a:gd name="T46" fmla="*/ 1 w 903"/>
              <a:gd name="T47" fmla="*/ 2 h 2019"/>
              <a:gd name="T48" fmla="*/ 1 w 903"/>
              <a:gd name="T49" fmla="*/ 2 h 2019"/>
              <a:gd name="T50" fmla="*/ 1 w 903"/>
              <a:gd name="T51" fmla="*/ 2 h 2019"/>
              <a:gd name="T52" fmla="*/ 1 w 903"/>
              <a:gd name="T53" fmla="*/ 2 h 2019"/>
              <a:gd name="T54" fmla="*/ 1 w 903"/>
              <a:gd name="T55" fmla="*/ 2 h 2019"/>
              <a:gd name="T56" fmla="*/ 1 w 903"/>
              <a:gd name="T57" fmla="*/ 2 h 2019"/>
              <a:gd name="T58" fmla="*/ 1 w 903"/>
              <a:gd name="T59" fmla="*/ 2 h 2019"/>
              <a:gd name="T60" fmla="*/ 1 w 903"/>
              <a:gd name="T61" fmla="*/ 2 h 2019"/>
              <a:gd name="T62" fmla="*/ 1 w 903"/>
              <a:gd name="T63" fmla="*/ 2 h 2019"/>
              <a:gd name="T64" fmla="*/ 0 w 903"/>
              <a:gd name="T65" fmla="*/ 2 h 2019"/>
              <a:gd name="T66" fmla="*/ 0 w 903"/>
              <a:gd name="T67" fmla="*/ 2 h 2019"/>
              <a:gd name="T68" fmla="*/ 0 w 903"/>
              <a:gd name="T69" fmla="*/ 2 h 2019"/>
              <a:gd name="T70" fmla="*/ 0 w 903"/>
              <a:gd name="T71" fmla="*/ 2 h 2019"/>
              <a:gd name="T72" fmla="*/ 0 w 903"/>
              <a:gd name="T73" fmla="*/ 2 h 20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03" h="2019">
                <a:moveTo>
                  <a:pt x="0" y="2019"/>
                </a:moveTo>
                <a:lnTo>
                  <a:pt x="109" y="1825"/>
                </a:lnTo>
                <a:lnTo>
                  <a:pt x="196" y="1627"/>
                </a:lnTo>
                <a:lnTo>
                  <a:pt x="265" y="1427"/>
                </a:lnTo>
                <a:lnTo>
                  <a:pt x="321" y="1224"/>
                </a:lnTo>
                <a:lnTo>
                  <a:pt x="410" y="806"/>
                </a:lnTo>
                <a:lnTo>
                  <a:pt x="505" y="375"/>
                </a:lnTo>
                <a:lnTo>
                  <a:pt x="517" y="340"/>
                </a:lnTo>
                <a:lnTo>
                  <a:pt x="542" y="289"/>
                </a:lnTo>
                <a:lnTo>
                  <a:pt x="611" y="163"/>
                </a:lnTo>
                <a:lnTo>
                  <a:pt x="651" y="101"/>
                </a:lnTo>
                <a:lnTo>
                  <a:pt x="689" y="49"/>
                </a:lnTo>
                <a:lnTo>
                  <a:pt x="726" y="13"/>
                </a:lnTo>
                <a:lnTo>
                  <a:pt x="755" y="0"/>
                </a:lnTo>
                <a:lnTo>
                  <a:pt x="701" y="328"/>
                </a:lnTo>
                <a:lnTo>
                  <a:pt x="668" y="650"/>
                </a:lnTo>
                <a:lnTo>
                  <a:pt x="656" y="954"/>
                </a:lnTo>
                <a:lnTo>
                  <a:pt x="658" y="1096"/>
                </a:lnTo>
                <a:lnTo>
                  <a:pt x="664" y="1231"/>
                </a:lnTo>
                <a:lnTo>
                  <a:pt x="677" y="1355"/>
                </a:lnTo>
                <a:lnTo>
                  <a:pt x="695" y="1469"/>
                </a:lnTo>
                <a:lnTo>
                  <a:pt x="716" y="1570"/>
                </a:lnTo>
                <a:lnTo>
                  <a:pt x="744" y="1658"/>
                </a:lnTo>
                <a:lnTo>
                  <a:pt x="776" y="1732"/>
                </a:lnTo>
                <a:lnTo>
                  <a:pt x="814" y="1789"/>
                </a:lnTo>
                <a:lnTo>
                  <a:pt x="856" y="1829"/>
                </a:lnTo>
                <a:lnTo>
                  <a:pt x="903" y="1850"/>
                </a:lnTo>
                <a:lnTo>
                  <a:pt x="877" y="1833"/>
                </a:lnTo>
                <a:lnTo>
                  <a:pt x="841" y="1822"/>
                </a:lnTo>
                <a:lnTo>
                  <a:pt x="795" y="1817"/>
                </a:lnTo>
                <a:lnTo>
                  <a:pt x="742" y="1816"/>
                </a:lnTo>
                <a:lnTo>
                  <a:pt x="618" y="1828"/>
                </a:lnTo>
                <a:lnTo>
                  <a:pt x="481" y="1855"/>
                </a:lnTo>
                <a:lnTo>
                  <a:pt x="339" y="1891"/>
                </a:lnTo>
                <a:lnTo>
                  <a:pt x="205" y="1933"/>
                </a:lnTo>
                <a:lnTo>
                  <a:pt x="88" y="1977"/>
                </a:lnTo>
                <a:lnTo>
                  <a:pt x="0" y="2019"/>
                </a:lnTo>
                <a:close/>
              </a:path>
            </a:pathLst>
          </a:custGeom>
          <a:solidFill>
            <a:srgbClr val="C95E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0" name="Freeform 141">
            <a:extLst>
              <a:ext uri="{FF2B5EF4-FFF2-40B4-BE49-F238E27FC236}">
                <a16:creationId xmlns:a16="http://schemas.microsoft.com/office/drawing/2014/main" id="{DB56CC40-E7A3-B148-A1C7-1BBE05BE1C5C}"/>
              </a:ext>
            </a:extLst>
          </p:cNvPr>
          <p:cNvSpPr>
            <a:spLocks/>
          </p:cNvSpPr>
          <p:nvPr/>
        </p:nvSpPr>
        <p:spPr bwMode="auto">
          <a:xfrm>
            <a:off x="10107960" y="2288059"/>
            <a:ext cx="142875" cy="322263"/>
          </a:xfrm>
          <a:custGeom>
            <a:avLst/>
            <a:gdLst>
              <a:gd name="T0" fmla="*/ 0 w 904"/>
              <a:gd name="T1" fmla="*/ 2 h 2032"/>
              <a:gd name="T2" fmla="*/ 0 w 904"/>
              <a:gd name="T3" fmla="*/ 2 h 2032"/>
              <a:gd name="T4" fmla="*/ 0 w 904"/>
              <a:gd name="T5" fmla="*/ 2 h 2032"/>
              <a:gd name="T6" fmla="*/ 0 w 904"/>
              <a:gd name="T7" fmla="*/ 2 h 2032"/>
              <a:gd name="T8" fmla="*/ 0 w 904"/>
              <a:gd name="T9" fmla="*/ 2 h 2032"/>
              <a:gd name="T10" fmla="*/ 1 w 904"/>
              <a:gd name="T11" fmla="*/ 2 h 2032"/>
              <a:gd name="T12" fmla="*/ 1 w 904"/>
              <a:gd name="T13" fmla="*/ 2 h 2032"/>
              <a:gd name="T14" fmla="*/ 1 w 904"/>
              <a:gd name="T15" fmla="*/ 2 h 2032"/>
              <a:gd name="T16" fmla="*/ 1 w 904"/>
              <a:gd name="T17" fmla="*/ 2 h 2032"/>
              <a:gd name="T18" fmla="*/ 1 w 904"/>
              <a:gd name="T19" fmla="*/ 2 h 2032"/>
              <a:gd name="T20" fmla="*/ 1 w 904"/>
              <a:gd name="T21" fmla="*/ 2 h 2032"/>
              <a:gd name="T22" fmla="*/ 1 w 904"/>
              <a:gd name="T23" fmla="*/ 2 h 2032"/>
              <a:gd name="T24" fmla="*/ 1 w 904"/>
              <a:gd name="T25" fmla="*/ 2 h 2032"/>
              <a:gd name="T26" fmla="*/ 1 w 904"/>
              <a:gd name="T27" fmla="*/ 2 h 2032"/>
              <a:gd name="T28" fmla="*/ 1 w 904"/>
              <a:gd name="T29" fmla="*/ 2 h 2032"/>
              <a:gd name="T30" fmla="*/ 1 w 904"/>
              <a:gd name="T31" fmla="*/ 1 h 2032"/>
              <a:gd name="T32" fmla="*/ 1 w 904"/>
              <a:gd name="T33" fmla="*/ 1 h 2032"/>
              <a:gd name="T34" fmla="*/ 1 w 904"/>
              <a:gd name="T35" fmla="*/ 1 h 2032"/>
              <a:gd name="T36" fmla="*/ 1 w 904"/>
              <a:gd name="T37" fmla="*/ 1 h 2032"/>
              <a:gd name="T38" fmla="*/ 1 w 904"/>
              <a:gd name="T39" fmla="*/ 1 h 2032"/>
              <a:gd name="T40" fmla="*/ 1 w 904"/>
              <a:gd name="T41" fmla="*/ 1 h 2032"/>
              <a:gd name="T42" fmla="*/ 1 w 904"/>
              <a:gd name="T43" fmla="*/ 1 h 2032"/>
              <a:gd name="T44" fmla="*/ 1 w 904"/>
              <a:gd name="T45" fmla="*/ 0 h 2032"/>
              <a:gd name="T46" fmla="*/ 1 w 904"/>
              <a:gd name="T47" fmla="*/ 0 h 2032"/>
              <a:gd name="T48" fmla="*/ 1 w 904"/>
              <a:gd name="T49" fmla="*/ 0 h 2032"/>
              <a:gd name="T50" fmla="*/ 1 w 904"/>
              <a:gd name="T51" fmla="*/ 0 h 2032"/>
              <a:gd name="T52" fmla="*/ 1 w 904"/>
              <a:gd name="T53" fmla="*/ 0 h 2032"/>
              <a:gd name="T54" fmla="*/ 0 w 904"/>
              <a:gd name="T55" fmla="*/ 0 h 2032"/>
              <a:gd name="T56" fmla="*/ 0 w 904"/>
              <a:gd name="T57" fmla="*/ 0 h 2032"/>
              <a:gd name="T58" fmla="*/ 0 w 904"/>
              <a:gd name="T59" fmla="*/ 0 h 2032"/>
              <a:gd name="T60" fmla="*/ 0 w 904"/>
              <a:gd name="T61" fmla="*/ 1 h 2032"/>
              <a:gd name="T62" fmla="*/ 0 w 904"/>
              <a:gd name="T63" fmla="*/ 1 h 2032"/>
              <a:gd name="T64" fmla="*/ 0 w 904"/>
              <a:gd name="T65" fmla="*/ 1 h 2032"/>
              <a:gd name="T66" fmla="*/ 0 w 904"/>
              <a:gd name="T67" fmla="*/ 2 h 2032"/>
              <a:gd name="T68" fmla="*/ 0 w 904"/>
              <a:gd name="T69" fmla="*/ 2 h 2032"/>
              <a:gd name="T70" fmla="*/ 0 w 904"/>
              <a:gd name="T71" fmla="*/ 2 h 20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04" h="2032">
                <a:moveTo>
                  <a:pt x="0" y="2032"/>
                </a:moveTo>
                <a:lnTo>
                  <a:pt x="86" y="1994"/>
                </a:lnTo>
                <a:lnTo>
                  <a:pt x="198" y="1953"/>
                </a:lnTo>
                <a:lnTo>
                  <a:pt x="323" y="1913"/>
                </a:lnTo>
                <a:lnTo>
                  <a:pt x="458" y="1878"/>
                </a:lnTo>
                <a:lnTo>
                  <a:pt x="591" y="1851"/>
                </a:lnTo>
                <a:lnTo>
                  <a:pt x="715" y="1835"/>
                </a:lnTo>
                <a:lnTo>
                  <a:pt x="823" y="1835"/>
                </a:lnTo>
                <a:lnTo>
                  <a:pt x="867" y="1841"/>
                </a:lnTo>
                <a:lnTo>
                  <a:pt x="904" y="1853"/>
                </a:lnTo>
                <a:lnTo>
                  <a:pt x="852" y="1831"/>
                </a:lnTo>
                <a:lnTo>
                  <a:pt x="804" y="1794"/>
                </a:lnTo>
                <a:lnTo>
                  <a:pt x="762" y="1739"/>
                </a:lnTo>
                <a:lnTo>
                  <a:pt x="727" y="1669"/>
                </a:lnTo>
                <a:lnTo>
                  <a:pt x="697" y="1584"/>
                </a:lnTo>
                <a:lnTo>
                  <a:pt x="672" y="1487"/>
                </a:lnTo>
                <a:lnTo>
                  <a:pt x="653" y="1376"/>
                </a:lnTo>
                <a:lnTo>
                  <a:pt x="640" y="1255"/>
                </a:lnTo>
                <a:lnTo>
                  <a:pt x="634" y="1122"/>
                </a:lnTo>
                <a:lnTo>
                  <a:pt x="633" y="982"/>
                </a:lnTo>
                <a:lnTo>
                  <a:pt x="637" y="832"/>
                </a:lnTo>
                <a:lnTo>
                  <a:pt x="648" y="676"/>
                </a:lnTo>
                <a:lnTo>
                  <a:pt x="686" y="346"/>
                </a:lnTo>
                <a:lnTo>
                  <a:pt x="750" y="0"/>
                </a:lnTo>
                <a:lnTo>
                  <a:pt x="722" y="13"/>
                </a:lnTo>
                <a:lnTo>
                  <a:pt x="688" y="46"/>
                </a:lnTo>
                <a:lnTo>
                  <a:pt x="618" y="154"/>
                </a:lnTo>
                <a:lnTo>
                  <a:pt x="556" y="272"/>
                </a:lnTo>
                <a:lnTo>
                  <a:pt x="536" y="321"/>
                </a:lnTo>
                <a:lnTo>
                  <a:pt x="524" y="354"/>
                </a:lnTo>
                <a:lnTo>
                  <a:pt x="430" y="794"/>
                </a:lnTo>
                <a:lnTo>
                  <a:pt x="338" y="1226"/>
                </a:lnTo>
                <a:lnTo>
                  <a:pt x="281" y="1435"/>
                </a:lnTo>
                <a:lnTo>
                  <a:pt x="210" y="1640"/>
                </a:lnTo>
                <a:lnTo>
                  <a:pt x="117" y="1840"/>
                </a:lnTo>
                <a:lnTo>
                  <a:pt x="0" y="2032"/>
                </a:lnTo>
                <a:close/>
              </a:path>
            </a:pathLst>
          </a:custGeom>
          <a:solidFill>
            <a:srgbClr val="C45A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1" name="Freeform 142">
            <a:extLst>
              <a:ext uri="{FF2B5EF4-FFF2-40B4-BE49-F238E27FC236}">
                <a16:creationId xmlns:a16="http://schemas.microsoft.com/office/drawing/2014/main" id="{3496D49C-F970-AF43-AA6C-6DDFE19EA979}"/>
              </a:ext>
            </a:extLst>
          </p:cNvPr>
          <p:cNvSpPr>
            <a:spLocks/>
          </p:cNvSpPr>
          <p:nvPr/>
        </p:nvSpPr>
        <p:spPr bwMode="auto">
          <a:xfrm>
            <a:off x="10106372" y="2292821"/>
            <a:ext cx="142875" cy="323850"/>
          </a:xfrm>
          <a:custGeom>
            <a:avLst/>
            <a:gdLst>
              <a:gd name="T0" fmla="*/ 0 w 905"/>
              <a:gd name="T1" fmla="*/ 2 h 2043"/>
              <a:gd name="T2" fmla="*/ 0 w 905"/>
              <a:gd name="T3" fmla="*/ 2 h 2043"/>
              <a:gd name="T4" fmla="*/ 0 w 905"/>
              <a:gd name="T5" fmla="*/ 2 h 2043"/>
              <a:gd name="T6" fmla="*/ 0 w 905"/>
              <a:gd name="T7" fmla="*/ 2 h 2043"/>
              <a:gd name="T8" fmla="*/ 0 w 905"/>
              <a:gd name="T9" fmla="*/ 2 h 2043"/>
              <a:gd name="T10" fmla="*/ 1 w 905"/>
              <a:gd name="T11" fmla="*/ 2 h 2043"/>
              <a:gd name="T12" fmla="*/ 1 w 905"/>
              <a:gd name="T13" fmla="*/ 2 h 2043"/>
              <a:gd name="T14" fmla="*/ 1 w 905"/>
              <a:gd name="T15" fmla="*/ 2 h 2043"/>
              <a:gd name="T16" fmla="*/ 1 w 905"/>
              <a:gd name="T17" fmla="*/ 2 h 2043"/>
              <a:gd name="T18" fmla="*/ 1 w 905"/>
              <a:gd name="T19" fmla="*/ 2 h 2043"/>
              <a:gd name="T20" fmla="*/ 1 w 905"/>
              <a:gd name="T21" fmla="*/ 2 h 2043"/>
              <a:gd name="T22" fmla="*/ 1 w 905"/>
              <a:gd name="T23" fmla="*/ 2 h 2043"/>
              <a:gd name="T24" fmla="*/ 1 w 905"/>
              <a:gd name="T25" fmla="*/ 2 h 2043"/>
              <a:gd name="T26" fmla="*/ 1 w 905"/>
              <a:gd name="T27" fmla="*/ 2 h 2043"/>
              <a:gd name="T28" fmla="*/ 1 w 905"/>
              <a:gd name="T29" fmla="*/ 1 h 2043"/>
              <a:gd name="T30" fmla="*/ 1 w 905"/>
              <a:gd name="T31" fmla="*/ 1 h 2043"/>
              <a:gd name="T32" fmla="*/ 1 w 905"/>
              <a:gd name="T33" fmla="*/ 1 h 2043"/>
              <a:gd name="T34" fmla="*/ 1 w 905"/>
              <a:gd name="T35" fmla="*/ 1 h 2043"/>
              <a:gd name="T36" fmla="*/ 1 w 905"/>
              <a:gd name="T37" fmla="*/ 1 h 2043"/>
              <a:gd name="T38" fmla="*/ 1 w 905"/>
              <a:gd name="T39" fmla="*/ 1 h 2043"/>
              <a:gd name="T40" fmla="*/ 1 w 905"/>
              <a:gd name="T41" fmla="*/ 1 h 2043"/>
              <a:gd name="T42" fmla="*/ 1 w 905"/>
              <a:gd name="T43" fmla="*/ 0 h 2043"/>
              <a:gd name="T44" fmla="*/ 1 w 905"/>
              <a:gd name="T45" fmla="*/ 0 h 2043"/>
              <a:gd name="T46" fmla="*/ 1 w 905"/>
              <a:gd name="T47" fmla="*/ 0 h 2043"/>
              <a:gd name="T48" fmla="*/ 1 w 905"/>
              <a:gd name="T49" fmla="*/ 0 h 2043"/>
              <a:gd name="T50" fmla="*/ 1 w 905"/>
              <a:gd name="T51" fmla="*/ 0 h 2043"/>
              <a:gd name="T52" fmla="*/ 1 w 905"/>
              <a:gd name="T53" fmla="*/ 0 h 2043"/>
              <a:gd name="T54" fmla="*/ 1 w 905"/>
              <a:gd name="T55" fmla="*/ 0 h 2043"/>
              <a:gd name="T56" fmla="*/ 1 w 905"/>
              <a:gd name="T57" fmla="*/ 0 h 2043"/>
              <a:gd name="T58" fmla="*/ 0 w 905"/>
              <a:gd name="T59" fmla="*/ 0 h 2043"/>
              <a:gd name="T60" fmla="*/ 0 w 905"/>
              <a:gd name="T61" fmla="*/ 0 h 2043"/>
              <a:gd name="T62" fmla="*/ 0 w 905"/>
              <a:gd name="T63" fmla="*/ 1 h 2043"/>
              <a:gd name="T64" fmla="*/ 0 w 905"/>
              <a:gd name="T65" fmla="*/ 1 h 2043"/>
              <a:gd name="T66" fmla="*/ 0 w 905"/>
              <a:gd name="T67" fmla="*/ 1 h 2043"/>
              <a:gd name="T68" fmla="*/ 0 w 905"/>
              <a:gd name="T69" fmla="*/ 2 h 2043"/>
              <a:gd name="T70" fmla="*/ 0 w 905"/>
              <a:gd name="T71" fmla="*/ 2 h 2043"/>
              <a:gd name="T72" fmla="*/ 0 w 905"/>
              <a:gd name="T73" fmla="*/ 2 h 20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05" h="2043">
                <a:moveTo>
                  <a:pt x="0" y="2043"/>
                </a:moveTo>
                <a:lnTo>
                  <a:pt x="85" y="2009"/>
                </a:lnTo>
                <a:lnTo>
                  <a:pt x="190" y="1971"/>
                </a:lnTo>
                <a:lnTo>
                  <a:pt x="308" y="1934"/>
                </a:lnTo>
                <a:lnTo>
                  <a:pt x="435" y="1899"/>
                </a:lnTo>
                <a:lnTo>
                  <a:pt x="563" y="1871"/>
                </a:lnTo>
                <a:lnTo>
                  <a:pt x="689" y="1852"/>
                </a:lnTo>
                <a:lnTo>
                  <a:pt x="805" y="1845"/>
                </a:lnTo>
                <a:lnTo>
                  <a:pt x="905" y="1852"/>
                </a:lnTo>
                <a:lnTo>
                  <a:pt x="847" y="1833"/>
                </a:lnTo>
                <a:lnTo>
                  <a:pt x="796" y="1796"/>
                </a:lnTo>
                <a:lnTo>
                  <a:pt x="750" y="1745"/>
                </a:lnTo>
                <a:lnTo>
                  <a:pt x="711" y="1678"/>
                </a:lnTo>
                <a:lnTo>
                  <a:pt x="678" y="1597"/>
                </a:lnTo>
                <a:lnTo>
                  <a:pt x="651" y="1503"/>
                </a:lnTo>
                <a:lnTo>
                  <a:pt x="631" y="1396"/>
                </a:lnTo>
                <a:lnTo>
                  <a:pt x="617" y="1277"/>
                </a:lnTo>
                <a:lnTo>
                  <a:pt x="610" y="1148"/>
                </a:lnTo>
                <a:lnTo>
                  <a:pt x="609" y="1008"/>
                </a:lnTo>
                <a:lnTo>
                  <a:pt x="616" y="859"/>
                </a:lnTo>
                <a:lnTo>
                  <a:pt x="628" y="702"/>
                </a:lnTo>
                <a:lnTo>
                  <a:pt x="648" y="536"/>
                </a:lnTo>
                <a:lnTo>
                  <a:pt x="674" y="363"/>
                </a:lnTo>
                <a:lnTo>
                  <a:pt x="707" y="184"/>
                </a:lnTo>
                <a:lnTo>
                  <a:pt x="747" y="0"/>
                </a:lnTo>
                <a:lnTo>
                  <a:pt x="720" y="12"/>
                </a:lnTo>
                <a:lnTo>
                  <a:pt x="689" y="43"/>
                </a:lnTo>
                <a:lnTo>
                  <a:pt x="626" y="142"/>
                </a:lnTo>
                <a:lnTo>
                  <a:pt x="573" y="254"/>
                </a:lnTo>
                <a:lnTo>
                  <a:pt x="554" y="300"/>
                </a:lnTo>
                <a:lnTo>
                  <a:pt x="544" y="333"/>
                </a:lnTo>
                <a:lnTo>
                  <a:pt x="450" y="779"/>
                </a:lnTo>
                <a:lnTo>
                  <a:pt x="358" y="1225"/>
                </a:lnTo>
                <a:lnTo>
                  <a:pt x="299" y="1442"/>
                </a:lnTo>
                <a:lnTo>
                  <a:pt x="223" y="1652"/>
                </a:lnTo>
                <a:lnTo>
                  <a:pt x="125" y="1854"/>
                </a:lnTo>
                <a:lnTo>
                  <a:pt x="0" y="2043"/>
                </a:lnTo>
                <a:close/>
              </a:path>
            </a:pathLst>
          </a:custGeom>
          <a:solidFill>
            <a:srgbClr val="BF52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2" name="Freeform 143">
            <a:extLst>
              <a:ext uri="{FF2B5EF4-FFF2-40B4-BE49-F238E27FC236}">
                <a16:creationId xmlns:a16="http://schemas.microsoft.com/office/drawing/2014/main" id="{A975832F-FFDF-0244-B66C-6D9261E32926}"/>
              </a:ext>
            </a:extLst>
          </p:cNvPr>
          <p:cNvSpPr>
            <a:spLocks/>
          </p:cNvSpPr>
          <p:nvPr/>
        </p:nvSpPr>
        <p:spPr bwMode="auto">
          <a:xfrm>
            <a:off x="10103197" y="2299171"/>
            <a:ext cx="144463" cy="325438"/>
          </a:xfrm>
          <a:custGeom>
            <a:avLst/>
            <a:gdLst>
              <a:gd name="T0" fmla="*/ 0 w 906"/>
              <a:gd name="T1" fmla="*/ 2 h 2055"/>
              <a:gd name="T2" fmla="*/ 0 w 906"/>
              <a:gd name="T3" fmla="*/ 2 h 2055"/>
              <a:gd name="T4" fmla="*/ 0 w 906"/>
              <a:gd name="T5" fmla="*/ 2 h 2055"/>
              <a:gd name="T6" fmla="*/ 0 w 906"/>
              <a:gd name="T7" fmla="*/ 2 h 2055"/>
              <a:gd name="T8" fmla="*/ 1 w 906"/>
              <a:gd name="T9" fmla="*/ 2 h 2055"/>
              <a:gd name="T10" fmla="*/ 1 w 906"/>
              <a:gd name="T11" fmla="*/ 2 h 2055"/>
              <a:gd name="T12" fmla="*/ 1 w 906"/>
              <a:gd name="T13" fmla="*/ 2 h 2055"/>
              <a:gd name="T14" fmla="*/ 1 w 906"/>
              <a:gd name="T15" fmla="*/ 2 h 2055"/>
              <a:gd name="T16" fmla="*/ 1 w 906"/>
              <a:gd name="T17" fmla="*/ 2 h 2055"/>
              <a:gd name="T18" fmla="*/ 1 w 906"/>
              <a:gd name="T19" fmla="*/ 2 h 2055"/>
              <a:gd name="T20" fmla="*/ 1 w 906"/>
              <a:gd name="T21" fmla="*/ 2 h 2055"/>
              <a:gd name="T22" fmla="*/ 1 w 906"/>
              <a:gd name="T23" fmla="*/ 2 h 2055"/>
              <a:gd name="T24" fmla="*/ 1 w 906"/>
              <a:gd name="T25" fmla="*/ 1 h 2055"/>
              <a:gd name="T26" fmla="*/ 1 w 906"/>
              <a:gd name="T27" fmla="*/ 1 h 2055"/>
              <a:gd name="T28" fmla="*/ 1 w 906"/>
              <a:gd name="T29" fmla="*/ 1 h 2055"/>
              <a:gd name="T30" fmla="*/ 1 w 906"/>
              <a:gd name="T31" fmla="*/ 1 h 2055"/>
              <a:gd name="T32" fmla="*/ 1 w 906"/>
              <a:gd name="T33" fmla="*/ 1 h 2055"/>
              <a:gd name="T34" fmla="*/ 1 w 906"/>
              <a:gd name="T35" fmla="*/ 1 h 2055"/>
              <a:gd name="T36" fmla="*/ 1 w 906"/>
              <a:gd name="T37" fmla="*/ 1 h 2055"/>
              <a:gd name="T38" fmla="*/ 1 w 906"/>
              <a:gd name="T39" fmla="*/ 1 h 2055"/>
              <a:gd name="T40" fmla="*/ 1 w 906"/>
              <a:gd name="T41" fmla="*/ 0 h 2055"/>
              <a:gd name="T42" fmla="*/ 1 w 906"/>
              <a:gd name="T43" fmla="*/ 0 h 2055"/>
              <a:gd name="T44" fmla="*/ 1 w 906"/>
              <a:gd name="T45" fmla="*/ 0 h 2055"/>
              <a:gd name="T46" fmla="*/ 1 w 906"/>
              <a:gd name="T47" fmla="*/ 0 h 2055"/>
              <a:gd name="T48" fmla="*/ 1 w 906"/>
              <a:gd name="T49" fmla="*/ 0 h 2055"/>
              <a:gd name="T50" fmla="*/ 1 w 906"/>
              <a:gd name="T51" fmla="*/ 0 h 2055"/>
              <a:gd name="T52" fmla="*/ 1 w 906"/>
              <a:gd name="T53" fmla="*/ 0 h 2055"/>
              <a:gd name="T54" fmla="*/ 1 w 906"/>
              <a:gd name="T55" fmla="*/ 0 h 2055"/>
              <a:gd name="T56" fmla="*/ 1 w 906"/>
              <a:gd name="T57" fmla="*/ 0 h 2055"/>
              <a:gd name="T58" fmla="*/ 1 w 906"/>
              <a:gd name="T59" fmla="*/ 0 h 2055"/>
              <a:gd name="T60" fmla="*/ 1 w 906"/>
              <a:gd name="T61" fmla="*/ 1 h 2055"/>
              <a:gd name="T62" fmla="*/ 0 w 906"/>
              <a:gd name="T63" fmla="*/ 1 h 2055"/>
              <a:gd name="T64" fmla="*/ 0 w 906"/>
              <a:gd name="T65" fmla="*/ 1 h 2055"/>
              <a:gd name="T66" fmla="*/ 0 w 906"/>
              <a:gd name="T67" fmla="*/ 2 h 2055"/>
              <a:gd name="T68" fmla="*/ 0 w 906"/>
              <a:gd name="T69" fmla="*/ 2 h 2055"/>
              <a:gd name="T70" fmla="*/ 0 w 906"/>
              <a:gd name="T71" fmla="*/ 2 h 2055"/>
              <a:gd name="T72" fmla="*/ 0 w 906"/>
              <a:gd name="T73" fmla="*/ 2 h 20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06" h="2055">
                <a:moveTo>
                  <a:pt x="0" y="2055"/>
                </a:moveTo>
                <a:lnTo>
                  <a:pt x="84" y="2023"/>
                </a:lnTo>
                <a:lnTo>
                  <a:pt x="183" y="1989"/>
                </a:lnTo>
                <a:lnTo>
                  <a:pt x="412" y="1920"/>
                </a:lnTo>
                <a:lnTo>
                  <a:pt x="661" y="1868"/>
                </a:lnTo>
                <a:lnTo>
                  <a:pt x="785" y="1854"/>
                </a:lnTo>
                <a:lnTo>
                  <a:pt x="906" y="1852"/>
                </a:lnTo>
                <a:lnTo>
                  <a:pt x="842" y="1832"/>
                </a:lnTo>
                <a:lnTo>
                  <a:pt x="785" y="1799"/>
                </a:lnTo>
                <a:lnTo>
                  <a:pt x="736" y="1749"/>
                </a:lnTo>
                <a:lnTo>
                  <a:pt x="693" y="1686"/>
                </a:lnTo>
                <a:lnTo>
                  <a:pt x="657" y="1609"/>
                </a:lnTo>
                <a:lnTo>
                  <a:pt x="629" y="1517"/>
                </a:lnTo>
                <a:lnTo>
                  <a:pt x="606" y="1414"/>
                </a:lnTo>
                <a:lnTo>
                  <a:pt x="592" y="1299"/>
                </a:lnTo>
                <a:lnTo>
                  <a:pt x="585" y="1172"/>
                </a:lnTo>
                <a:lnTo>
                  <a:pt x="585" y="1034"/>
                </a:lnTo>
                <a:lnTo>
                  <a:pt x="592" y="885"/>
                </a:lnTo>
                <a:lnTo>
                  <a:pt x="607" y="726"/>
                </a:lnTo>
                <a:lnTo>
                  <a:pt x="630" y="557"/>
                </a:lnTo>
                <a:lnTo>
                  <a:pt x="660" y="380"/>
                </a:lnTo>
                <a:lnTo>
                  <a:pt x="697" y="193"/>
                </a:lnTo>
                <a:lnTo>
                  <a:pt x="743" y="0"/>
                </a:lnTo>
                <a:lnTo>
                  <a:pt x="716" y="10"/>
                </a:lnTo>
                <a:lnTo>
                  <a:pt x="688" y="39"/>
                </a:lnTo>
                <a:lnTo>
                  <a:pt x="633" y="131"/>
                </a:lnTo>
                <a:lnTo>
                  <a:pt x="588" y="235"/>
                </a:lnTo>
                <a:lnTo>
                  <a:pt x="573" y="279"/>
                </a:lnTo>
                <a:lnTo>
                  <a:pt x="563" y="311"/>
                </a:lnTo>
                <a:lnTo>
                  <a:pt x="513" y="536"/>
                </a:lnTo>
                <a:lnTo>
                  <a:pt x="469" y="765"/>
                </a:lnTo>
                <a:lnTo>
                  <a:pt x="375" y="1224"/>
                </a:lnTo>
                <a:lnTo>
                  <a:pt x="314" y="1449"/>
                </a:lnTo>
                <a:lnTo>
                  <a:pt x="235" y="1664"/>
                </a:lnTo>
                <a:lnTo>
                  <a:pt x="133" y="1867"/>
                </a:lnTo>
                <a:lnTo>
                  <a:pt x="70" y="1963"/>
                </a:lnTo>
                <a:lnTo>
                  <a:pt x="0" y="2055"/>
                </a:lnTo>
                <a:close/>
              </a:path>
            </a:pathLst>
          </a:custGeom>
          <a:solidFill>
            <a:srgbClr val="B85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3" name="Freeform 144">
            <a:extLst>
              <a:ext uri="{FF2B5EF4-FFF2-40B4-BE49-F238E27FC236}">
                <a16:creationId xmlns:a16="http://schemas.microsoft.com/office/drawing/2014/main" id="{F930D617-DCEC-564E-9ADD-CA2D8195C50D}"/>
              </a:ext>
            </a:extLst>
          </p:cNvPr>
          <p:cNvSpPr>
            <a:spLocks/>
          </p:cNvSpPr>
          <p:nvPr/>
        </p:nvSpPr>
        <p:spPr bwMode="auto">
          <a:xfrm>
            <a:off x="10101610" y="2303934"/>
            <a:ext cx="144463" cy="328613"/>
          </a:xfrm>
          <a:custGeom>
            <a:avLst/>
            <a:gdLst>
              <a:gd name="T0" fmla="*/ 0 w 907"/>
              <a:gd name="T1" fmla="*/ 2 h 2067"/>
              <a:gd name="T2" fmla="*/ 0 w 907"/>
              <a:gd name="T3" fmla="*/ 2 h 2067"/>
              <a:gd name="T4" fmla="*/ 0 w 907"/>
              <a:gd name="T5" fmla="*/ 2 h 2067"/>
              <a:gd name="T6" fmla="*/ 0 w 907"/>
              <a:gd name="T7" fmla="*/ 2 h 2067"/>
              <a:gd name="T8" fmla="*/ 1 w 907"/>
              <a:gd name="T9" fmla="*/ 2 h 2067"/>
              <a:gd name="T10" fmla="*/ 1 w 907"/>
              <a:gd name="T11" fmla="*/ 2 h 2067"/>
              <a:gd name="T12" fmla="*/ 1 w 907"/>
              <a:gd name="T13" fmla="*/ 2 h 2067"/>
              <a:gd name="T14" fmla="*/ 1 w 907"/>
              <a:gd name="T15" fmla="*/ 2 h 2067"/>
              <a:gd name="T16" fmla="*/ 1 w 907"/>
              <a:gd name="T17" fmla="*/ 2 h 2067"/>
              <a:gd name="T18" fmla="*/ 1 w 907"/>
              <a:gd name="T19" fmla="*/ 2 h 2067"/>
              <a:gd name="T20" fmla="*/ 1 w 907"/>
              <a:gd name="T21" fmla="*/ 2 h 2067"/>
              <a:gd name="T22" fmla="*/ 1 w 907"/>
              <a:gd name="T23" fmla="*/ 2 h 2067"/>
              <a:gd name="T24" fmla="*/ 1 w 907"/>
              <a:gd name="T25" fmla="*/ 2 h 2067"/>
              <a:gd name="T26" fmla="*/ 1 w 907"/>
              <a:gd name="T27" fmla="*/ 2 h 2067"/>
              <a:gd name="T28" fmla="*/ 1 w 907"/>
              <a:gd name="T29" fmla="*/ 1 h 2067"/>
              <a:gd name="T30" fmla="*/ 1 w 907"/>
              <a:gd name="T31" fmla="*/ 1 h 2067"/>
              <a:gd name="T32" fmla="*/ 1 w 907"/>
              <a:gd name="T33" fmla="*/ 1 h 2067"/>
              <a:gd name="T34" fmla="*/ 1 w 907"/>
              <a:gd name="T35" fmla="*/ 1 h 2067"/>
              <a:gd name="T36" fmla="*/ 1 w 907"/>
              <a:gd name="T37" fmla="*/ 1 h 2067"/>
              <a:gd name="T38" fmla="*/ 1 w 907"/>
              <a:gd name="T39" fmla="*/ 1 h 2067"/>
              <a:gd name="T40" fmla="*/ 1 w 907"/>
              <a:gd name="T41" fmla="*/ 1 h 2067"/>
              <a:gd name="T42" fmla="*/ 1 w 907"/>
              <a:gd name="T43" fmla="*/ 0 h 2067"/>
              <a:gd name="T44" fmla="*/ 1 w 907"/>
              <a:gd name="T45" fmla="*/ 0 h 2067"/>
              <a:gd name="T46" fmla="*/ 1 w 907"/>
              <a:gd name="T47" fmla="*/ 0 h 2067"/>
              <a:gd name="T48" fmla="*/ 1 w 907"/>
              <a:gd name="T49" fmla="*/ 0 h 2067"/>
              <a:gd name="T50" fmla="*/ 1 w 907"/>
              <a:gd name="T51" fmla="*/ 0 h 2067"/>
              <a:gd name="T52" fmla="*/ 1 w 907"/>
              <a:gd name="T53" fmla="*/ 0 h 2067"/>
              <a:gd name="T54" fmla="*/ 1 w 907"/>
              <a:gd name="T55" fmla="*/ 0 h 2067"/>
              <a:gd name="T56" fmla="*/ 1 w 907"/>
              <a:gd name="T57" fmla="*/ 0 h 2067"/>
              <a:gd name="T58" fmla="*/ 1 w 907"/>
              <a:gd name="T59" fmla="*/ 0 h 2067"/>
              <a:gd name="T60" fmla="*/ 1 w 907"/>
              <a:gd name="T61" fmla="*/ 1 h 2067"/>
              <a:gd name="T62" fmla="*/ 1 w 907"/>
              <a:gd name="T63" fmla="*/ 1 h 2067"/>
              <a:gd name="T64" fmla="*/ 0 w 907"/>
              <a:gd name="T65" fmla="*/ 1 h 2067"/>
              <a:gd name="T66" fmla="*/ 0 w 907"/>
              <a:gd name="T67" fmla="*/ 2 h 2067"/>
              <a:gd name="T68" fmla="*/ 0 w 907"/>
              <a:gd name="T69" fmla="*/ 2 h 2067"/>
              <a:gd name="T70" fmla="*/ 0 w 907"/>
              <a:gd name="T71" fmla="*/ 2 h 2067"/>
              <a:gd name="T72" fmla="*/ 0 w 907"/>
              <a:gd name="T73" fmla="*/ 2 h 2067"/>
              <a:gd name="T74" fmla="*/ 0 w 907"/>
              <a:gd name="T75" fmla="*/ 2 h 2067"/>
              <a:gd name="T76" fmla="*/ 0 w 907"/>
              <a:gd name="T77" fmla="*/ 2 h 20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07" h="2067">
                <a:moveTo>
                  <a:pt x="0" y="2067"/>
                </a:moveTo>
                <a:lnTo>
                  <a:pt x="82" y="2040"/>
                </a:lnTo>
                <a:lnTo>
                  <a:pt x="176" y="2009"/>
                </a:lnTo>
                <a:lnTo>
                  <a:pt x="388" y="1943"/>
                </a:lnTo>
                <a:lnTo>
                  <a:pt x="508" y="1913"/>
                </a:lnTo>
                <a:lnTo>
                  <a:pt x="633" y="1886"/>
                </a:lnTo>
                <a:lnTo>
                  <a:pt x="766" y="1866"/>
                </a:lnTo>
                <a:lnTo>
                  <a:pt x="907" y="1853"/>
                </a:lnTo>
                <a:lnTo>
                  <a:pt x="837" y="1836"/>
                </a:lnTo>
                <a:lnTo>
                  <a:pt x="776" y="1802"/>
                </a:lnTo>
                <a:lnTo>
                  <a:pt x="722" y="1756"/>
                </a:lnTo>
                <a:lnTo>
                  <a:pt x="676" y="1696"/>
                </a:lnTo>
                <a:lnTo>
                  <a:pt x="636" y="1623"/>
                </a:lnTo>
                <a:lnTo>
                  <a:pt x="606" y="1536"/>
                </a:lnTo>
                <a:lnTo>
                  <a:pt x="583" y="1436"/>
                </a:lnTo>
                <a:lnTo>
                  <a:pt x="568" y="1323"/>
                </a:lnTo>
                <a:lnTo>
                  <a:pt x="560" y="1199"/>
                </a:lnTo>
                <a:lnTo>
                  <a:pt x="561" y="1062"/>
                </a:lnTo>
                <a:lnTo>
                  <a:pt x="570" y="913"/>
                </a:lnTo>
                <a:lnTo>
                  <a:pt x="587" y="753"/>
                </a:lnTo>
                <a:lnTo>
                  <a:pt x="612" y="581"/>
                </a:lnTo>
                <a:lnTo>
                  <a:pt x="645" y="399"/>
                </a:lnTo>
                <a:lnTo>
                  <a:pt x="687" y="204"/>
                </a:lnTo>
                <a:lnTo>
                  <a:pt x="737" y="0"/>
                </a:lnTo>
                <a:lnTo>
                  <a:pt x="712" y="10"/>
                </a:lnTo>
                <a:lnTo>
                  <a:pt x="687" y="37"/>
                </a:lnTo>
                <a:lnTo>
                  <a:pt x="641" y="121"/>
                </a:lnTo>
                <a:lnTo>
                  <a:pt x="603" y="219"/>
                </a:lnTo>
                <a:lnTo>
                  <a:pt x="590" y="261"/>
                </a:lnTo>
                <a:lnTo>
                  <a:pt x="582" y="292"/>
                </a:lnTo>
                <a:lnTo>
                  <a:pt x="531" y="518"/>
                </a:lnTo>
                <a:lnTo>
                  <a:pt x="488" y="752"/>
                </a:lnTo>
                <a:lnTo>
                  <a:pt x="394" y="1226"/>
                </a:lnTo>
                <a:lnTo>
                  <a:pt x="330" y="1457"/>
                </a:lnTo>
                <a:lnTo>
                  <a:pt x="248" y="1677"/>
                </a:lnTo>
                <a:lnTo>
                  <a:pt x="197" y="1782"/>
                </a:lnTo>
                <a:lnTo>
                  <a:pt x="139" y="1882"/>
                </a:lnTo>
                <a:lnTo>
                  <a:pt x="74" y="1977"/>
                </a:lnTo>
                <a:lnTo>
                  <a:pt x="0" y="2067"/>
                </a:lnTo>
                <a:close/>
              </a:path>
            </a:pathLst>
          </a:custGeom>
          <a:solidFill>
            <a:srgbClr val="B44B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4" name="Freeform 145">
            <a:extLst>
              <a:ext uri="{FF2B5EF4-FFF2-40B4-BE49-F238E27FC236}">
                <a16:creationId xmlns:a16="http://schemas.microsoft.com/office/drawing/2014/main" id="{BCB869BE-9021-B944-8C67-4E9671048A54}"/>
              </a:ext>
            </a:extLst>
          </p:cNvPr>
          <p:cNvSpPr>
            <a:spLocks/>
          </p:cNvSpPr>
          <p:nvPr/>
        </p:nvSpPr>
        <p:spPr bwMode="auto">
          <a:xfrm>
            <a:off x="9649172" y="2777009"/>
            <a:ext cx="247650" cy="60325"/>
          </a:xfrm>
          <a:custGeom>
            <a:avLst/>
            <a:gdLst>
              <a:gd name="T0" fmla="*/ 0 w 1555"/>
              <a:gd name="T1" fmla="*/ 0 h 376"/>
              <a:gd name="T2" fmla="*/ 0 w 1555"/>
              <a:gd name="T3" fmla="*/ 0 h 376"/>
              <a:gd name="T4" fmla="*/ 0 w 1555"/>
              <a:gd name="T5" fmla="*/ 0 h 376"/>
              <a:gd name="T6" fmla="*/ 1 w 1555"/>
              <a:gd name="T7" fmla="*/ 0 h 376"/>
              <a:gd name="T8" fmla="*/ 1 w 1555"/>
              <a:gd name="T9" fmla="*/ 0 h 376"/>
              <a:gd name="T10" fmla="*/ 1 w 1555"/>
              <a:gd name="T11" fmla="*/ 0 h 376"/>
              <a:gd name="T12" fmla="*/ 1 w 1555"/>
              <a:gd name="T13" fmla="*/ 0 h 376"/>
              <a:gd name="T14" fmla="*/ 1 w 1555"/>
              <a:gd name="T15" fmla="*/ 0 h 376"/>
              <a:gd name="T16" fmla="*/ 2 w 1555"/>
              <a:gd name="T17" fmla="*/ 0 h 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55" h="376">
                <a:moveTo>
                  <a:pt x="0" y="376"/>
                </a:moveTo>
                <a:lnTo>
                  <a:pt x="144" y="314"/>
                </a:lnTo>
                <a:lnTo>
                  <a:pt x="297" y="265"/>
                </a:lnTo>
                <a:lnTo>
                  <a:pt x="463" y="224"/>
                </a:lnTo>
                <a:lnTo>
                  <a:pt x="642" y="187"/>
                </a:lnTo>
                <a:lnTo>
                  <a:pt x="839" y="150"/>
                </a:lnTo>
                <a:lnTo>
                  <a:pt x="1054" y="109"/>
                </a:lnTo>
                <a:lnTo>
                  <a:pt x="1293" y="61"/>
                </a:lnTo>
                <a:lnTo>
                  <a:pt x="1555" y="0"/>
                </a:lnTo>
              </a:path>
            </a:pathLst>
          </a:custGeom>
          <a:noFill/>
          <a:ln w="15875">
            <a:solidFill>
              <a:srgbClr val="A842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85" name="Freeform 146">
            <a:extLst>
              <a:ext uri="{FF2B5EF4-FFF2-40B4-BE49-F238E27FC236}">
                <a16:creationId xmlns:a16="http://schemas.microsoft.com/office/drawing/2014/main" id="{E7477456-C7EA-DB4D-8089-7B80C4A8CA7B}"/>
              </a:ext>
            </a:extLst>
          </p:cNvPr>
          <p:cNvSpPr>
            <a:spLocks/>
          </p:cNvSpPr>
          <p:nvPr/>
        </p:nvSpPr>
        <p:spPr bwMode="auto">
          <a:xfrm>
            <a:off x="9652347" y="2778596"/>
            <a:ext cx="241300" cy="57150"/>
          </a:xfrm>
          <a:custGeom>
            <a:avLst/>
            <a:gdLst>
              <a:gd name="T0" fmla="*/ 0 w 1524"/>
              <a:gd name="T1" fmla="*/ 0 h 366"/>
              <a:gd name="T2" fmla="*/ 0 w 1524"/>
              <a:gd name="T3" fmla="*/ 0 h 366"/>
              <a:gd name="T4" fmla="*/ 0 w 1524"/>
              <a:gd name="T5" fmla="*/ 0 h 366"/>
              <a:gd name="T6" fmla="*/ 0 w 1524"/>
              <a:gd name="T7" fmla="*/ 0 h 366"/>
              <a:gd name="T8" fmla="*/ 1 w 1524"/>
              <a:gd name="T9" fmla="*/ 0 h 366"/>
              <a:gd name="T10" fmla="*/ 1 w 1524"/>
              <a:gd name="T11" fmla="*/ 0 h 366"/>
              <a:gd name="T12" fmla="*/ 1 w 1524"/>
              <a:gd name="T13" fmla="*/ 0 h 366"/>
              <a:gd name="T14" fmla="*/ 1 w 1524"/>
              <a:gd name="T15" fmla="*/ 0 h 366"/>
              <a:gd name="T16" fmla="*/ 1 w 1524"/>
              <a:gd name="T17" fmla="*/ 0 h 3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24" h="366">
                <a:moveTo>
                  <a:pt x="0" y="366"/>
                </a:moveTo>
                <a:lnTo>
                  <a:pt x="145" y="305"/>
                </a:lnTo>
                <a:lnTo>
                  <a:pt x="304" y="256"/>
                </a:lnTo>
                <a:lnTo>
                  <a:pt x="476" y="215"/>
                </a:lnTo>
                <a:lnTo>
                  <a:pt x="661" y="178"/>
                </a:lnTo>
                <a:lnTo>
                  <a:pt x="859" y="143"/>
                </a:lnTo>
                <a:lnTo>
                  <a:pt x="1069" y="103"/>
                </a:lnTo>
                <a:lnTo>
                  <a:pt x="1291" y="57"/>
                </a:lnTo>
                <a:lnTo>
                  <a:pt x="1524" y="0"/>
                </a:lnTo>
              </a:path>
            </a:pathLst>
          </a:custGeom>
          <a:noFill/>
          <a:ln w="11113">
            <a:solidFill>
              <a:srgbClr val="C5744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86" name="Freeform 147">
            <a:extLst>
              <a:ext uri="{FF2B5EF4-FFF2-40B4-BE49-F238E27FC236}">
                <a16:creationId xmlns:a16="http://schemas.microsoft.com/office/drawing/2014/main" id="{1CCBBB5F-CCB0-5E4D-A27D-290A33ACAA6E}"/>
              </a:ext>
            </a:extLst>
          </p:cNvPr>
          <p:cNvSpPr>
            <a:spLocks/>
          </p:cNvSpPr>
          <p:nvPr/>
        </p:nvSpPr>
        <p:spPr bwMode="auto">
          <a:xfrm>
            <a:off x="9293572" y="2007071"/>
            <a:ext cx="1641475" cy="1058863"/>
          </a:xfrm>
          <a:custGeom>
            <a:avLst/>
            <a:gdLst>
              <a:gd name="T0" fmla="*/ 0 w 10338"/>
              <a:gd name="T1" fmla="*/ 6 h 6669"/>
              <a:gd name="T2" fmla="*/ 0 w 10338"/>
              <a:gd name="T3" fmla="*/ 5 h 6669"/>
              <a:gd name="T4" fmla="*/ 0 w 10338"/>
              <a:gd name="T5" fmla="*/ 5 h 6669"/>
              <a:gd name="T6" fmla="*/ 0 w 10338"/>
              <a:gd name="T7" fmla="*/ 4 h 6669"/>
              <a:gd name="T8" fmla="*/ 0 w 10338"/>
              <a:gd name="T9" fmla="*/ 3 h 6669"/>
              <a:gd name="T10" fmla="*/ 0 w 10338"/>
              <a:gd name="T11" fmla="*/ 2 h 6669"/>
              <a:gd name="T12" fmla="*/ 0 w 10338"/>
              <a:gd name="T13" fmla="*/ 2 h 6669"/>
              <a:gd name="T14" fmla="*/ 0 w 10338"/>
              <a:gd name="T15" fmla="*/ 1 h 6669"/>
              <a:gd name="T16" fmla="*/ 1 w 10338"/>
              <a:gd name="T17" fmla="*/ 1 h 6669"/>
              <a:gd name="T18" fmla="*/ 1 w 10338"/>
              <a:gd name="T19" fmla="*/ 1 h 6669"/>
              <a:gd name="T20" fmla="*/ 1 w 10338"/>
              <a:gd name="T21" fmla="*/ 1 h 6669"/>
              <a:gd name="T22" fmla="*/ 2 w 10338"/>
              <a:gd name="T23" fmla="*/ 0 h 6669"/>
              <a:gd name="T24" fmla="*/ 2 w 10338"/>
              <a:gd name="T25" fmla="*/ 0 h 6669"/>
              <a:gd name="T26" fmla="*/ 3 w 10338"/>
              <a:gd name="T27" fmla="*/ 0 h 6669"/>
              <a:gd name="T28" fmla="*/ 3 w 10338"/>
              <a:gd name="T29" fmla="*/ 0 h 6669"/>
              <a:gd name="T30" fmla="*/ 3 w 10338"/>
              <a:gd name="T31" fmla="*/ 0 h 6669"/>
              <a:gd name="T32" fmla="*/ 4 w 10338"/>
              <a:gd name="T33" fmla="*/ 0 h 6669"/>
              <a:gd name="T34" fmla="*/ 4 w 10338"/>
              <a:gd name="T35" fmla="*/ 0 h 6669"/>
              <a:gd name="T36" fmla="*/ 5 w 10338"/>
              <a:gd name="T37" fmla="*/ 0 h 6669"/>
              <a:gd name="T38" fmla="*/ 6 w 10338"/>
              <a:gd name="T39" fmla="*/ 0 h 6669"/>
              <a:gd name="T40" fmla="*/ 7 w 10338"/>
              <a:gd name="T41" fmla="*/ 0 h 6669"/>
              <a:gd name="T42" fmla="*/ 9 w 10338"/>
              <a:gd name="T43" fmla="*/ 1 h 6669"/>
              <a:gd name="T44" fmla="*/ 9 w 10338"/>
              <a:gd name="T45" fmla="*/ 1 h 6669"/>
              <a:gd name="T46" fmla="*/ 10 w 10338"/>
              <a:gd name="T47" fmla="*/ 1 h 6669"/>
              <a:gd name="T48" fmla="*/ 10 w 10338"/>
              <a:gd name="T49" fmla="*/ 1 h 6669"/>
              <a:gd name="T50" fmla="*/ 10 w 10338"/>
              <a:gd name="T51" fmla="*/ 1 h 6669"/>
              <a:gd name="T52" fmla="*/ 10 w 10338"/>
              <a:gd name="T53" fmla="*/ 1 h 6669"/>
              <a:gd name="T54" fmla="*/ 10 w 10338"/>
              <a:gd name="T55" fmla="*/ 1 h 6669"/>
              <a:gd name="T56" fmla="*/ 10 w 10338"/>
              <a:gd name="T57" fmla="*/ 1 h 6669"/>
              <a:gd name="T58" fmla="*/ 10 w 10338"/>
              <a:gd name="T59" fmla="*/ 1 h 6669"/>
              <a:gd name="T60" fmla="*/ 10 w 10338"/>
              <a:gd name="T61" fmla="*/ 1 h 6669"/>
              <a:gd name="T62" fmla="*/ 9 w 10338"/>
              <a:gd name="T63" fmla="*/ 2 h 6669"/>
              <a:gd name="T64" fmla="*/ 8 w 10338"/>
              <a:gd name="T65" fmla="*/ 3 h 6669"/>
              <a:gd name="T66" fmla="*/ 8 w 10338"/>
              <a:gd name="T67" fmla="*/ 3 h 6669"/>
              <a:gd name="T68" fmla="*/ 7 w 10338"/>
              <a:gd name="T69" fmla="*/ 3 h 6669"/>
              <a:gd name="T70" fmla="*/ 7 w 10338"/>
              <a:gd name="T71" fmla="*/ 4 h 6669"/>
              <a:gd name="T72" fmla="*/ 7 w 10338"/>
              <a:gd name="T73" fmla="*/ 4 h 6669"/>
              <a:gd name="T74" fmla="*/ 6 w 10338"/>
              <a:gd name="T75" fmla="*/ 4 h 6669"/>
              <a:gd name="T76" fmla="*/ 6 w 10338"/>
              <a:gd name="T77" fmla="*/ 4 h 6669"/>
              <a:gd name="T78" fmla="*/ 5 w 10338"/>
              <a:gd name="T79" fmla="*/ 4 h 6669"/>
              <a:gd name="T80" fmla="*/ 5 w 10338"/>
              <a:gd name="T81" fmla="*/ 4 h 6669"/>
              <a:gd name="T82" fmla="*/ 5 w 10338"/>
              <a:gd name="T83" fmla="*/ 4 h 6669"/>
              <a:gd name="T84" fmla="*/ 5 w 10338"/>
              <a:gd name="T85" fmla="*/ 4 h 6669"/>
              <a:gd name="T86" fmla="*/ 4 w 10338"/>
              <a:gd name="T87" fmla="*/ 5 h 6669"/>
              <a:gd name="T88" fmla="*/ 4 w 10338"/>
              <a:gd name="T89" fmla="*/ 5 h 6669"/>
              <a:gd name="T90" fmla="*/ 4 w 10338"/>
              <a:gd name="T91" fmla="*/ 5 h 6669"/>
              <a:gd name="T92" fmla="*/ 3 w 10338"/>
              <a:gd name="T93" fmla="*/ 5 h 6669"/>
              <a:gd name="T94" fmla="*/ 3 w 10338"/>
              <a:gd name="T95" fmla="*/ 5 h 6669"/>
              <a:gd name="T96" fmla="*/ 2 w 10338"/>
              <a:gd name="T97" fmla="*/ 5 h 6669"/>
              <a:gd name="T98" fmla="*/ 2 w 10338"/>
              <a:gd name="T99" fmla="*/ 5 h 6669"/>
              <a:gd name="T100" fmla="*/ 2 w 10338"/>
              <a:gd name="T101" fmla="*/ 6 h 6669"/>
              <a:gd name="T102" fmla="*/ 2 w 10338"/>
              <a:gd name="T103" fmla="*/ 6 h 6669"/>
              <a:gd name="T104" fmla="*/ 1 w 10338"/>
              <a:gd name="T105" fmla="*/ 6 h 6669"/>
              <a:gd name="T106" fmla="*/ 1 w 10338"/>
              <a:gd name="T107" fmla="*/ 6 h 6669"/>
              <a:gd name="T108" fmla="*/ 1 w 10338"/>
              <a:gd name="T109" fmla="*/ 7 h 6669"/>
              <a:gd name="T110" fmla="*/ 1 w 10338"/>
              <a:gd name="T111" fmla="*/ 7 h 6669"/>
              <a:gd name="T112" fmla="*/ 1 w 10338"/>
              <a:gd name="T113" fmla="*/ 7 h 6669"/>
              <a:gd name="T114" fmla="*/ 0 w 10338"/>
              <a:gd name="T115" fmla="*/ 7 h 6669"/>
              <a:gd name="T116" fmla="*/ 0 w 10338"/>
              <a:gd name="T117" fmla="*/ 7 h 6669"/>
              <a:gd name="T118" fmla="*/ 0 w 10338"/>
              <a:gd name="T119" fmla="*/ 6 h 6669"/>
              <a:gd name="T120" fmla="*/ 0 w 10338"/>
              <a:gd name="T121" fmla="*/ 6 h 66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338" h="6669">
                <a:moveTo>
                  <a:pt x="156" y="6186"/>
                </a:moveTo>
                <a:lnTo>
                  <a:pt x="145" y="6006"/>
                </a:lnTo>
                <a:lnTo>
                  <a:pt x="131" y="5816"/>
                </a:lnTo>
                <a:lnTo>
                  <a:pt x="98" y="5414"/>
                </a:lnTo>
                <a:lnTo>
                  <a:pt x="61" y="4986"/>
                </a:lnTo>
                <a:lnTo>
                  <a:pt x="29" y="4541"/>
                </a:lnTo>
                <a:lnTo>
                  <a:pt x="6" y="4083"/>
                </a:lnTo>
                <a:lnTo>
                  <a:pt x="0" y="3619"/>
                </a:lnTo>
                <a:lnTo>
                  <a:pt x="17" y="3155"/>
                </a:lnTo>
                <a:lnTo>
                  <a:pt x="63" y="2698"/>
                </a:lnTo>
                <a:lnTo>
                  <a:pt x="100" y="2475"/>
                </a:lnTo>
                <a:lnTo>
                  <a:pt x="146" y="2255"/>
                </a:lnTo>
                <a:lnTo>
                  <a:pt x="203" y="2041"/>
                </a:lnTo>
                <a:lnTo>
                  <a:pt x="270" y="1832"/>
                </a:lnTo>
                <a:lnTo>
                  <a:pt x="351" y="1630"/>
                </a:lnTo>
                <a:lnTo>
                  <a:pt x="444" y="1434"/>
                </a:lnTo>
                <a:lnTo>
                  <a:pt x="552" y="1247"/>
                </a:lnTo>
                <a:lnTo>
                  <a:pt x="674" y="1069"/>
                </a:lnTo>
                <a:lnTo>
                  <a:pt x="812" y="901"/>
                </a:lnTo>
                <a:lnTo>
                  <a:pt x="965" y="744"/>
                </a:lnTo>
                <a:lnTo>
                  <a:pt x="1136" y="597"/>
                </a:lnTo>
                <a:lnTo>
                  <a:pt x="1325" y="463"/>
                </a:lnTo>
                <a:lnTo>
                  <a:pt x="1533" y="342"/>
                </a:lnTo>
                <a:lnTo>
                  <a:pt x="1760" y="233"/>
                </a:lnTo>
                <a:lnTo>
                  <a:pt x="2008" y="141"/>
                </a:lnTo>
                <a:lnTo>
                  <a:pt x="2276" y="63"/>
                </a:lnTo>
                <a:lnTo>
                  <a:pt x="2393" y="39"/>
                </a:lnTo>
                <a:lnTo>
                  <a:pt x="2527" y="21"/>
                </a:lnTo>
                <a:lnTo>
                  <a:pt x="2678" y="9"/>
                </a:lnTo>
                <a:lnTo>
                  <a:pt x="2844" y="1"/>
                </a:lnTo>
                <a:lnTo>
                  <a:pt x="3023" y="0"/>
                </a:lnTo>
                <a:lnTo>
                  <a:pt x="3217" y="4"/>
                </a:lnTo>
                <a:lnTo>
                  <a:pt x="3423" y="11"/>
                </a:lnTo>
                <a:lnTo>
                  <a:pt x="3641" y="23"/>
                </a:lnTo>
                <a:lnTo>
                  <a:pt x="3869" y="38"/>
                </a:lnTo>
                <a:lnTo>
                  <a:pt x="4107" y="55"/>
                </a:lnTo>
                <a:lnTo>
                  <a:pt x="4610" y="99"/>
                </a:lnTo>
                <a:lnTo>
                  <a:pt x="5144" y="152"/>
                </a:lnTo>
                <a:lnTo>
                  <a:pt x="5700" y="209"/>
                </a:lnTo>
                <a:lnTo>
                  <a:pt x="6273" y="267"/>
                </a:lnTo>
                <a:lnTo>
                  <a:pt x="6853" y="323"/>
                </a:lnTo>
                <a:lnTo>
                  <a:pt x="7436" y="374"/>
                </a:lnTo>
                <a:lnTo>
                  <a:pt x="8016" y="418"/>
                </a:lnTo>
                <a:lnTo>
                  <a:pt x="8583" y="450"/>
                </a:lnTo>
                <a:lnTo>
                  <a:pt x="9132" y="469"/>
                </a:lnTo>
                <a:lnTo>
                  <a:pt x="9398" y="472"/>
                </a:lnTo>
                <a:lnTo>
                  <a:pt x="9656" y="470"/>
                </a:lnTo>
                <a:lnTo>
                  <a:pt x="9906" y="463"/>
                </a:lnTo>
                <a:lnTo>
                  <a:pt x="10148" y="450"/>
                </a:lnTo>
                <a:lnTo>
                  <a:pt x="10185" y="451"/>
                </a:lnTo>
                <a:lnTo>
                  <a:pt x="10230" y="460"/>
                </a:lnTo>
                <a:lnTo>
                  <a:pt x="10275" y="476"/>
                </a:lnTo>
                <a:lnTo>
                  <a:pt x="10314" y="502"/>
                </a:lnTo>
                <a:lnTo>
                  <a:pt x="10338" y="536"/>
                </a:lnTo>
                <a:lnTo>
                  <a:pt x="10338" y="582"/>
                </a:lnTo>
                <a:lnTo>
                  <a:pt x="10327" y="609"/>
                </a:lnTo>
                <a:lnTo>
                  <a:pt x="10309" y="639"/>
                </a:lnTo>
                <a:lnTo>
                  <a:pt x="10280" y="673"/>
                </a:lnTo>
                <a:lnTo>
                  <a:pt x="10240" y="709"/>
                </a:lnTo>
                <a:lnTo>
                  <a:pt x="9983" y="933"/>
                </a:lnTo>
                <a:lnTo>
                  <a:pt x="9740" y="1155"/>
                </a:lnTo>
                <a:lnTo>
                  <a:pt x="9507" y="1376"/>
                </a:lnTo>
                <a:lnTo>
                  <a:pt x="9283" y="1595"/>
                </a:lnTo>
                <a:lnTo>
                  <a:pt x="8858" y="2020"/>
                </a:lnTo>
                <a:lnTo>
                  <a:pt x="8447" y="2421"/>
                </a:lnTo>
                <a:lnTo>
                  <a:pt x="8035" y="2793"/>
                </a:lnTo>
                <a:lnTo>
                  <a:pt x="7824" y="2965"/>
                </a:lnTo>
                <a:lnTo>
                  <a:pt x="7607" y="3125"/>
                </a:lnTo>
                <a:lnTo>
                  <a:pt x="7383" y="3274"/>
                </a:lnTo>
                <a:lnTo>
                  <a:pt x="7149" y="3411"/>
                </a:lnTo>
                <a:lnTo>
                  <a:pt x="6904" y="3533"/>
                </a:lnTo>
                <a:lnTo>
                  <a:pt x="6645" y="3640"/>
                </a:lnTo>
                <a:lnTo>
                  <a:pt x="6593" y="3657"/>
                </a:lnTo>
                <a:lnTo>
                  <a:pt x="6525" y="3675"/>
                </a:lnTo>
                <a:lnTo>
                  <a:pt x="6443" y="3694"/>
                </a:lnTo>
                <a:lnTo>
                  <a:pt x="6351" y="3715"/>
                </a:lnTo>
                <a:lnTo>
                  <a:pt x="6139" y="3761"/>
                </a:lnTo>
                <a:lnTo>
                  <a:pt x="5904" y="3813"/>
                </a:lnTo>
                <a:lnTo>
                  <a:pt x="5659" y="3872"/>
                </a:lnTo>
                <a:lnTo>
                  <a:pt x="5422" y="3937"/>
                </a:lnTo>
                <a:lnTo>
                  <a:pt x="5204" y="4008"/>
                </a:lnTo>
                <a:lnTo>
                  <a:pt x="5109" y="4045"/>
                </a:lnTo>
                <a:lnTo>
                  <a:pt x="5023" y="4084"/>
                </a:lnTo>
                <a:lnTo>
                  <a:pt x="4922" y="4144"/>
                </a:lnTo>
                <a:lnTo>
                  <a:pt x="4827" y="4217"/>
                </a:lnTo>
                <a:lnTo>
                  <a:pt x="4650" y="4385"/>
                </a:lnTo>
                <a:lnTo>
                  <a:pt x="4470" y="4555"/>
                </a:lnTo>
                <a:lnTo>
                  <a:pt x="4372" y="4630"/>
                </a:lnTo>
                <a:lnTo>
                  <a:pt x="4267" y="4692"/>
                </a:lnTo>
                <a:lnTo>
                  <a:pt x="4034" y="4798"/>
                </a:lnTo>
                <a:lnTo>
                  <a:pt x="3815" y="4878"/>
                </a:lnTo>
                <a:lnTo>
                  <a:pt x="3610" y="4937"/>
                </a:lnTo>
                <a:lnTo>
                  <a:pt x="3414" y="4981"/>
                </a:lnTo>
                <a:lnTo>
                  <a:pt x="3229" y="5014"/>
                </a:lnTo>
                <a:lnTo>
                  <a:pt x="3050" y="5042"/>
                </a:lnTo>
                <a:lnTo>
                  <a:pt x="2711" y="5101"/>
                </a:lnTo>
                <a:lnTo>
                  <a:pt x="2545" y="5144"/>
                </a:lnTo>
                <a:lnTo>
                  <a:pt x="2380" y="5201"/>
                </a:lnTo>
                <a:lnTo>
                  <a:pt x="2215" y="5279"/>
                </a:lnTo>
                <a:lnTo>
                  <a:pt x="2047" y="5382"/>
                </a:lnTo>
                <a:lnTo>
                  <a:pt x="1875" y="5515"/>
                </a:lnTo>
                <a:lnTo>
                  <a:pt x="1696" y="5685"/>
                </a:lnTo>
                <a:lnTo>
                  <a:pt x="1605" y="5783"/>
                </a:lnTo>
                <a:lnTo>
                  <a:pt x="1512" y="5894"/>
                </a:lnTo>
                <a:lnTo>
                  <a:pt x="1415" y="6015"/>
                </a:lnTo>
                <a:lnTo>
                  <a:pt x="1316" y="6150"/>
                </a:lnTo>
                <a:lnTo>
                  <a:pt x="1226" y="6266"/>
                </a:lnTo>
                <a:lnTo>
                  <a:pt x="1131" y="6367"/>
                </a:lnTo>
                <a:lnTo>
                  <a:pt x="1033" y="6455"/>
                </a:lnTo>
                <a:lnTo>
                  <a:pt x="933" y="6528"/>
                </a:lnTo>
                <a:lnTo>
                  <a:pt x="832" y="6586"/>
                </a:lnTo>
                <a:lnTo>
                  <a:pt x="734" y="6629"/>
                </a:lnTo>
                <a:lnTo>
                  <a:pt x="638" y="6658"/>
                </a:lnTo>
                <a:lnTo>
                  <a:pt x="546" y="6669"/>
                </a:lnTo>
                <a:lnTo>
                  <a:pt x="462" y="6666"/>
                </a:lnTo>
                <a:lnTo>
                  <a:pt x="383" y="6648"/>
                </a:lnTo>
                <a:lnTo>
                  <a:pt x="315" y="6613"/>
                </a:lnTo>
                <a:lnTo>
                  <a:pt x="255" y="6561"/>
                </a:lnTo>
                <a:lnTo>
                  <a:pt x="208" y="6492"/>
                </a:lnTo>
                <a:lnTo>
                  <a:pt x="176" y="6407"/>
                </a:lnTo>
                <a:lnTo>
                  <a:pt x="158" y="6305"/>
                </a:lnTo>
                <a:lnTo>
                  <a:pt x="156" y="618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cxnSp>
        <p:nvCxnSpPr>
          <p:cNvPr id="249" name="Straight Connector 248">
            <a:extLst>
              <a:ext uri="{FF2B5EF4-FFF2-40B4-BE49-F238E27FC236}">
                <a16:creationId xmlns:a16="http://schemas.microsoft.com/office/drawing/2014/main" id="{9DBDF4CE-9306-3348-85D1-326B58614D42}"/>
              </a:ext>
            </a:extLst>
          </p:cNvPr>
          <p:cNvCxnSpPr>
            <a:cxnSpLocks/>
          </p:cNvCxnSpPr>
          <p:nvPr/>
        </p:nvCxnSpPr>
        <p:spPr>
          <a:xfrm>
            <a:off x="9374593" y="1743455"/>
            <a:ext cx="758622" cy="993403"/>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248" name="TextBox 247">
            <a:extLst>
              <a:ext uri="{FF2B5EF4-FFF2-40B4-BE49-F238E27FC236}">
                <a16:creationId xmlns:a16="http://schemas.microsoft.com/office/drawing/2014/main" id="{D4947210-B621-F345-AC78-5B27ECFCFE1B}"/>
              </a:ext>
            </a:extLst>
          </p:cNvPr>
          <p:cNvSpPr txBox="1"/>
          <p:nvPr/>
        </p:nvSpPr>
        <p:spPr>
          <a:xfrm>
            <a:off x="8960285" y="1550292"/>
            <a:ext cx="948609" cy="276999"/>
          </a:xfrm>
          <a:prstGeom prst="rect">
            <a:avLst/>
          </a:prstGeom>
          <a:solidFill>
            <a:schemeClr val="tx2"/>
          </a:solidFill>
          <a:effectLst/>
        </p:spPr>
        <p:txBody>
          <a:bodyPr wrap="none" rtlCol="0">
            <a:noAutofit/>
          </a:bodyPr>
          <a:lstStyle/>
          <a:p>
            <a:pPr algn="ctr"/>
            <a:r>
              <a:rPr lang="en-GB" sz="1200" dirty="0">
                <a:solidFill>
                  <a:schemeClr val="bg1"/>
                </a:solidFill>
                <a:latin typeface="Arial" panose="020B0604020202020204" pitchFamily="34" charset="0"/>
                <a:ea typeface="Aileron" charset="0"/>
                <a:cs typeface="Arial" panose="020B0604020202020204" pitchFamily="34" charset="0"/>
              </a:rPr>
              <a:t>Pancreatic</a:t>
            </a:r>
          </a:p>
        </p:txBody>
      </p:sp>
      <p:cxnSp>
        <p:nvCxnSpPr>
          <p:cNvPr id="252" name="Straight Connector 251">
            <a:extLst>
              <a:ext uri="{FF2B5EF4-FFF2-40B4-BE49-F238E27FC236}">
                <a16:creationId xmlns:a16="http://schemas.microsoft.com/office/drawing/2014/main" id="{40B304C9-C5A7-FF47-BA15-2FD110DCD35F}"/>
              </a:ext>
            </a:extLst>
          </p:cNvPr>
          <p:cNvCxnSpPr>
            <a:cxnSpLocks/>
          </p:cNvCxnSpPr>
          <p:nvPr/>
        </p:nvCxnSpPr>
        <p:spPr>
          <a:xfrm flipH="1">
            <a:off x="10964487" y="1710204"/>
            <a:ext cx="330347" cy="735709"/>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247" name="TextBox 246">
            <a:extLst>
              <a:ext uri="{FF2B5EF4-FFF2-40B4-BE49-F238E27FC236}">
                <a16:creationId xmlns:a16="http://schemas.microsoft.com/office/drawing/2014/main" id="{E0216F11-2105-1049-9682-C6517B0FC5FB}"/>
              </a:ext>
            </a:extLst>
          </p:cNvPr>
          <p:cNvSpPr txBox="1"/>
          <p:nvPr/>
        </p:nvSpPr>
        <p:spPr>
          <a:xfrm>
            <a:off x="10822335" y="1550292"/>
            <a:ext cx="948609" cy="276999"/>
          </a:xfrm>
          <a:prstGeom prst="rect">
            <a:avLst/>
          </a:prstGeom>
          <a:solidFill>
            <a:schemeClr val="tx2"/>
          </a:solidFill>
          <a:effectLst/>
        </p:spPr>
        <p:txBody>
          <a:bodyPr wrap="none" rtlCol="0">
            <a:noAutofit/>
          </a:bodyPr>
          <a:lstStyle/>
          <a:p>
            <a:pPr algn="ctr"/>
            <a:r>
              <a:rPr lang="en-GB" sz="1200" dirty="0">
                <a:solidFill>
                  <a:schemeClr val="bg1"/>
                </a:solidFill>
                <a:latin typeface="Arial" panose="020B0604020202020204" pitchFamily="34" charset="0"/>
                <a:ea typeface="Aileron" charset="0"/>
                <a:cs typeface="Arial" panose="020B0604020202020204" pitchFamily="34" charset="0"/>
              </a:rPr>
              <a:t>Gastric</a:t>
            </a:r>
          </a:p>
        </p:txBody>
      </p:sp>
      <p:cxnSp>
        <p:nvCxnSpPr>
          <p:cNvPr id="254" name="Straight Connector 253">
            <a:extLst>
              <a:ext uri="{FF2B5EF4-FFF2-40B4-BE49-F238E27FC236}">
                <a16:creationId xmlns:a16="http://schemas.microsoft.com/office/drawing/2014/main" id="{0EC5BF76-60F5-2C41-9F0F-6155C147E5C3}"/>
              </a:ext>
            </a:extLst>
          </p:cNvPr>
          <p:cNvCxnSpPr>
            <a:cxnSpLocks/>
          </p:cNvCxnSpPr>
          <p:nvPr/>
        </p:nvCxnSpPr>
        <p:spPr>
          <a:xfrm flipH="1" flipV="1">
            <a:off x="10183092" y="4864916"/>
            <a:ext cx="806333" cy="182881"/>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246" name="TextBox 245">
            <a:extLst>
              <a:ext uri="{FF2B5EF4-FFF2-40B4-BE49-F238E27FC236}">
                <a16:creationId xmlns:a16="http://schemas.microsoft.com/office/drawing/2014/main" id="{A2C13B8E-43AD-A64D-9ADA-9D36E39A9DEF}"/>
              </a:ext>
            </a:extLst>
          </p:cNvPr>
          <p:cNvSpPr txBox="1"/>
          <p:nvPr/>
        </p:nvSpPr>
        <p:spPr>
          <a:xfrm>
            <a:off x="10822335" y="4892009"/>
            <a:ext cx="948609" cy="276999"/>
          </a:xfrm>
          <a:prstGeom prst="rect">
            <a:avLst/>
          </a:prstGeom>
          <a:solidFill>
            <a:schemeClr val="tx2"/>
          </a:solidFill>
          <a:effectLst/>
        </p:spPr>
        <p:txBody>
          <a:bodyPr wrap="none" rtlCol="0">
            <a:noAutofit/>
          </a:bodyPr>
          <a:lstStyle/>
          <a:p>
            <a:pPr algn="ctr"/>
            <a:r>
              <a:rPr lang="en-GB" sz="1200" dirty="0">
                <a:solidFill>
                  <a:schemeClr val="bg1"/>
                </a:solidFill>
                <a:latin typeface="Arial" panose="020B0604020202020204" pitchFamily="34" charset="0"/>
                <a:ea typeface="Aileron" charset="0"/>
                <a:cs typeface="Arial" panose="020B0604020202020204" pitchFamily="34" charset="0"/>
              </a:rPr>
              <a:t>Rectal</a:t>
            </a:r>
          </a:p>
        </p:txBody>
      </p:sp>
      <p:cxnSp>
        <p:nvCxnSpPr>
          <p:cNvPr id="257" name="Straight Connector 256">
            <a:extLst>
              <a:ext uri="{FF2B5EF4-FFF2-40B4-BE49-F238E27FC236}">
                <a16:creationId xmlns:a16="http://schemas.microsoft.com/office/drawing/2014/main" id="{497B73E5-5E25-E143-A940-0C8B3B1A60B5}"/>
              </a:ext>
            </a:extLst>
          </p:cNvPr>
          <p:cNvCxnSpPr>
            <a:cxnSpLocks/>
          </p:cNvCxnSpPr>
          <p:nvPr/>
        </p:nvCxnSpPr>
        <p:spPr>
          <a:xfrm flipV="1">
            <a:off x="9376756" y="4524095"/>
            <a:ext cx="415639" cy="482138"/>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256" name="TextBox 255">
            <a:extLst>
              <a:ext uri="{FF2B5EF4-FFF2-40B4-BE49-F238E27FC236}">
                <a16:creationId xmlns:a16="http://schemas.microsoft.com/office/drawing/2014/main" id="{632036CB-3241-F842-9105-26061B4CBF96}"/>
              </a:ext>
            </a:extLst>
          </p:cNvPr>
          <p:cNvSpPr txBox="1"/>
          <p:nvPr/>
        </p:nvSpPr>
        <p:spPr>
          <a:xfrm>
            <a:off x="8735841" y="4892009"/>
            <a:ext cx="948609" cy="276999"/>
          </a:xfrm>
          <a:prstGeom prst="rect">
            <a:avLst/>
          </a:prstGeom>
          <a:solidFill>
            <a:schemeClr val="tx2"/>
          </a:solidFill>
          <a:effectLst/>
        </p:spPr>
        <p:txBody>
          <a:bodyPr wrap="none" rtlCol="0">
            <a:noAutofit/>
          </a:bodyPr>
          <a:lstStyle/>
          <a:p>
            <a:pPr algn="ctr"/>
            <a:r>
              <a:rPr lang="en-GB" sz="1200" dirty="0">
                <a:solidFill>
                  <a:schemeClr val="bg1"/>
                </a:solidFill>
                <a:latin typeface="Arial" panose="020B0604020202020204" pitchFamily="34" charset="0"/>
                <a:ea typeface="Aileron" charset="0"/>
                <a:cs typeface="Arial" panose="020B0604020202020204" pitchFamily="34" charset="0"/>
              </a:rPr>
              <a:t>Appendiceal</a:t>
            </a:r>
          </a:p>
        </p:txBody>
      </p:sp>
    </p:spTree>
    <p:extLst>
      <p:ext uri="{BB962C8B-B14F-4D97-AF65-F5344CB8AC3E}">
        <p14:creationId xmlns:p14="http://schemas.microsoft.com/office/powerpoint/2010/main" val="150702073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
          <p:cNvSpPr txBox="1">
            <a:spLocks noGrp="1"/>
          </p:cNvSpPr>
          <p:nvPr>
            <p:ph type="title"/>
          </p:nvPr>
        </p:nvSpPr>
        <p:spPr>
          <a:xfrm>
            <a:off x="609600" y="274639"/>
            <a:ext cx="10972800" cy="5821363"/>
          </a:xfrm>
          <a:prstGeom prst="rect">
            <a:avLst/>
          </a:prstGeom>
          <a:noFill/>
          <a:ln>
            <a:noFill/>
          </a:ln>
        </p:spPr>
        <p:txBody>
          <a:bodyPr spcFirstLastPara="1" vert="horz" wrap="square" lIns="0" tIns="0" rIns="0" bIns="0" rtlCol="0" anchor="ctr" anchorCtr="0">
            <a:normAutofit/>
          </a:bodyPr>
          <a:lstStyle/>
          <a:p>
            <a:r>
              <a:rPr lang="en-GB" dirty="0"/>
              <a:t>Pancreatic NEUROENDOCRINE </a:t>
            </a:r>
            <a:r>
              <a:rPr lang="en-GB" dirty="0">
                <a:solidFill>
                  <a:schemeClr val="bg1"/>
                </a:solidFill>
              </a:rPr>
              <a:t>TUMOuRs (</a:t>
            </a:r>
            <a:r>
              <a:rPr kumimoji="0" lang="en-GB"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PanNETs)</a:t>
            </a:r>
            <a:endParaRPr lang="en-GB" dirty="0">
              <a:solidFill>
                <a:schemeClr val="bg1"/>
              </a:solidFill>
            </a:endParaRPr>
          </a:p>
        </p:txBody>
      </p:sp>
      <p:sp>
        <p:nvSpPr>
          <p:cNvPr id="2" name="Slide Number Placeholder 1">
            <a:extLst>
              <a:ext uri="{FF2B5EF4-FFF2-40B4-BE49-F238E27FC236}">
                <a16:creationId xmlns:a16="http://schemas.microsoft.com/office/drawing/2014/main" id="{D3203310-0BB2-B946-A68A-4A719669D25D}"/>
              </a:ext>
            </a:extLst>
          </p:cNvPr>
          <p:cNvSpPr>
            <a:spLocks noGrp="1"/>
          </p:cNvSpPr>
          <p:nvPr>
            <p:ph type="sldNum" sz="quarter" idx="4"/>
          </p:nvPr>
        </p:nvSpPr>
        <p:spPr/>
        <p:txBody>
          <a:bodyPr/>
          <a:lstStyle/>
          <a:p>
            <a:fld id="{FCE43C0F-8A7B-3A4B-9DB5-B3472E36E833}" type="slidenum">
              <a:rPr lang="en-GB" smtClean="0"/>
              <a:pPr/>
              <a:t>8</a:t>
            </a:fld>
            <a:endParaRPr lang="en-GB" dirty="0"/>
          </a:p>
        </p:txBody>
      </p:sp>
    </p:spTree>
    <p:extLst>
      <p:ext uri="{BB962C8B-B14F-4D97-AF65-F5344CB8AC3E}">
        <p14:creationId xmlns:p14="http://schemas.microsoft.com/office/powerpoint/2010/main" val="278492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PANCREATIC NEUROENDOCRINE TUMOURS – OVERVIEW</a:t>
            </a:r>
          </a:p>
        </p:txBody>
      </p:sp>
      <p:sp>
        <p:nvSpPr>
          <p:cNvPr id="2" name="Content Placeholder 1">
            <a:extLst>
              <a:ext uri="{FF2B5EF4-FFF2-40B4-BE49-F238E27FC236}">
                <a16:creationId xmlns:a16="http://schemas.microsoft.com/office/drawing/2014/main" id="{7F5C3EEC-7BE9-CEF0-E86B-2726096E624D}"/>
              </a:ext>
            </a:extLst>
          </p:cNvPr>
          <p:cNvSpPr>
            <a:spLocks noGrp="1"/>
          </p:cNvSpPr>
          <p:nvPr>
            <p:ph sz="quarter" idx="14"/>
          </p:nvPr>
        </p:nvSpPr>
        <p:spPr/>
        <p:txBody>
          <a:bodyPr/>
          <a:lstStyle/>
          <a:p>
            <a:r>
              <a:rPr lang="en-GB" dirty="0" err="1"/>
              <a:t>PanNETs</a:t>
            </a:r>
            <a:r>
              <a:rPr lang="en-GB" dirty="0"/>
              <a:t> are mostly sporadic but a variable portion are a result of inherited syndromes </a:t>
            </a:r>
          </a:p>
          <a:p>
            <a:r>
              <a:rPr lang="en-GB" dirty="0"/>
              <a:t>MEN1 is the most inherited condition followed by more uncommon conditions such as von Hippel-Lindau (VHL), von Recklinghausen's syndrome (neurofibromatosis 1), and tuberous sclerosis</a:t>
            </a:r>
          </a:p>
          <a:p>
            <a:pPr marL="0" indent="0">
              <a:buNone/>
            </a:pPr>
            <a:r>
              <a:rPr lang="en-GB" dirty="0"/>
              <a:t>Categorised as:</a:t>
            </a:r>
          </a:p>
          <a:p>
            <a:r>
              <a:rPr lang="en-GB" dirty="0"/>
              <a:t>Functional panNETs (hormone secreting) </a:t>
            </a:r>
          </a:p>
          <a:p>
            <a:r>
              <a:rPr lang="en-GB" dirty="0"/>
              <a:t>Non-functional panNETs (non-hormone secreting) include up to 90%</a:t>
            </a:r>
          </a:p>
          <a:p>
            <a:r>
              <a:rPr lang="en-GB" dirty="0"/>
              <a:t>Non-functional panNETs are asymptomatic and frequently diagnosed incidentally, leading to a delayed and challenging diagnosis</a:t>
            </a:r>
          </a:p>
          <a:p>
            <a:endParaRPr lang="en-GB"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9</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p:txBody>
          <a:bodyPr anchor="b"/>
          <a:lstStyle/>
          <a:p>
            <a:r>
              <a:rPr lang="en-GB" dirty="0"/>
              <a:t>panNET, pancreatic neuroendocrine tumour</a:t>
            </a:r>
          </a:p>
          <a:p>
            <a:r>
              <a:rPr lang="en-GB" dirty="0"/>
              <a:t>Cives M, et al. CA Cancer J Clin. 2018;68:471-87; </a:t>
            </a:r>
            <a:r>
              <a:rPr lang="en-GB" dirty="0">
                <a:effectLst/>
                <a:latin typeface="Helvetica Neue" panose="02000503000000020004" pitchFamily="2" charset="0"/>
              </a:rPr>
              <a:t>Jansen et al. J Cancer. 2008; 113 </a:t>
            </a:r>
            <a:r>
              <a:rPr lang="en-GB" dirty="0" err="1">
                <a:effectLst/>
                <a:latin typeface="Helvetica Neue" panose="02000503000000020004" pitchFamily="2" charset="0"/>
              </a:rPr>
              <a:t>suppl</a:t>
            </a:r>
            <a:r>
              <a:rPr lang="en-GB" dirty="0">
                <a:effectLst/>
                <a:latin typeface="Helvetica Neue" panose="02000503000000020004" pitchFamily="2" charset="0"/>
              </a:rPr>
              <a:t> 57: 1807-1843 </a:t>
            </a:r>
          </a:p>
        </p:txBody>
      </p:sp>
    </p:spTree>
    <p:extLst>
      <p:ext uri="{BB962C8B-B14F-4D97-AF65-F5344CB8AC3E}">
        <p14:creationId xmlns:p14="http://schemas.microsoft.com/office/powerpoint/2010/main" val="3525619579"/>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7C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sz="1200" b="1" dirty="0" smtClean="0">
            <a:latin typeface="Arial" panose="020B0604020202020204" pitchFamily="34" charset="0"/>
            <a:ea typeface="Aileron" charset="0"/>
            <a:cs typeface="Arial" panose="020B0604020202020204" pitchFamily="34"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18422</TotalTime>
  <Words>2743</Words>
  <Application>Microsoft Macintosh PowerPoint</Application>
  <PresentationFormat>Widescreen</PresentationFormat>
  <Paragraphs>343</Paragraphs>
  <Slides>29</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Aileron</vt:lpstr>
      <vt:lpstr>Arial</vt:lpstr>
      <vt:lpstr>ArialMT</vt:lpstr>
      <vt:lpstr>Calibri</vt:lpstr>
      <vt:lpstr>Helvetica Neue</vt:lpstr>
      <vt:lpstr>Lucida Grande</vt:lpstr>
      <vt:lpstr>PT Sans Narrow</vt:lpstr>
      <vt:lpstr>Söhne</vt:lpstr>
      <vt:lpstr>Thème Office</vt:lpstr>
      <vt:lpstr>PowerPoint Presentation</vt:lpstr>
      <vt:lpstr>Recognising, diagnosing and managing neuroendocrine tumours   micro learning  Dr Jaume Capdevila Vall d’Hebron University Hospital and Vall d’Hebron Institute of Oncology, Spain  Asst Prof. Mauro Cives University of Bari “Aldo Moro”, Italy  AUGUST 2023</vt:lpstr>
      <vt:lpstr>Developed by NET COnnect</vt:lpstr>
      <vt:lpstr>This programme has been developed by two international experts</vt:lpstr>
      <vt:lpstr>Educational objectives</vt:lpstr>
      <vt:lpstr>Clinical takeaways</vt:lpstr>
      <vt:lpstr>Introduction</vt:lpstr>
      <vt:lpstr>Pancreatic NEUROENDOCRINE TUMOuRs (PanNETs)</vt:lpstr>
      <vt:lpstr>PANCREATIC NEUROENDOCRINE TUMOURS – OVERVIEW</vt:lpstr>
      <vt:lpstr>FUNCTIONAL PanNETs – Presenting symptoms</vt:lpstr>
      <vt:lpstr>NON-FUNCTIONAL PanNETs – Presenting symptoms</vt:lpstr>
      <vt:lpstr>PanNETs – STEPS TO DIAGNOSIS</vt:lpstr>
      <vt:lpstr>PanNETs – Management based on tumour functionality And size</vt:lpstr>
      <vt:lpstr>GASTRIC NEUROENDOCRINE TUMOuRS (GNETs)</vt:lpstr>
      <vt:lpstr>GASTRIC NEUROENDOCRINE TUMOURS – OVERVIEW</vt:lpstr>
      <vt:lpstr>GNETs – Presenting symptoms</vt:lpstr>
      <vt:lpstr>GNETs – STEPS to Diagnosis</vt:lpstr>
      <vt:lpstr>GNETs – MANAGEMENT</vt:lpstr>
      <vt:lpstr>RECTAL NEUROENDOCRINE TUMOuRS (RNETs)</vt:lpstr>
      <vt:lpstr>RECTAL NEUROENDOCRINE TUMOURS – OVERVIEW and presenting symptoms </vt:lpstr>
      <vt:lpstr>Rnets – STEPS to DIAGNOSIS</vt:lpstr>
      <vt:lpstr>RNETs – management</vt:lpstr>
      <vt:lpstr>ESD and EMR endoscopic techniques</vt:lpstr>
      <vt:lpstr>APPENDICEAL NEUROENDOCRINE TUMOuRS (ANETs)</vt:lpstr>
      <vt:lpstr>Appendiceal neuroendocrine tumours –  overview and diagnosis</vt:lpstr>
      <vt:lpstr>ANETs – Management and RECENT DEVELOPMENTS</vt:lpstr>
      <vt:lpstr>SurvivApp – results and discussion</vt:lpstr>
      <vt:lpstr>summary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Microsoft Office User</cp:lastModifiedBy>
  <cp:revision>525</cp:revision>
  <cp:lastPrinted>2017-02-15T09:54:46Z</cp:lastPrinted>
  <dcterms:created xsi:type="dcterms:W3CDTF">2016-10-14T09:38:18Z</dcterms:created>
  <dcterms:modified xsi:type="dcterms:W3CDTF">2023-08-22T08:49:45Z</dcterms:modified>
</cp:coreProperties>
</file>