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1906">
          <p15:clr>
            <a:srgbClr val="A4A3A4"/>
          </p15:clr>
        </p15:guide>
        <p15:guide id="4" orient="horz" pos="3471">
          <p15:clr>
            <a:srgbClr val="A4A3A4"/>
          </p15:clr>
        </p15:guide>
        <p15:guide id="5" orient="horz" pos="3706">
          <p15:clr>
            <a:srgbClr val="A4A3A4"/>
          </p15:clr>
        </p15:guide>
        <p15:guide id="6" orient="horz" pos="3793">
          <p15:clr>
            <a:srgbClr val="A4A3A4"/>
          </p15:clr>
        </p15:guide>
        <p15:guide id="7" orient="horz" pos="4037">
          <p15:clr>
            <a:srgbClr val="A4A3A4"/>
          </p15:clr>
        </p15:guide>
        <p15:guide id="8" orient="horz" pos="422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go29G2RDCpCpiriVl6l2MIDUx4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B8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1CA5C9-9A98-4506-B72C-25FC32E75F1D}">
  <a:tblStyle styleId="{1C1CA5C9-9A98-4506-B72C-25FC32E75F1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5E9E7"/>
          </a:solidFill>
        </a:fill>
      </a:tcStyle>
    </a:wholeTbl>
    <a:band1H>
      <a:tcTxStyle/>
      <a:tcStyle>
        <a:tcBdr/>
        <a:fill>
          <a:solidFill>
            <a:srgbClr val="EAD0CD"/>
          </a:solidFill>
        </a:fill>
      </a:tcStyle>
    </a:band1H>
    <a:band2H>
      <a:tcTxStyle/>
      <a:tcStyle>
        <a:tcBdr/>
      </a:tcStyle>
    </a:band2H>
    <a:band1V>
      <a:tcTxStyle/>
      <a:tcStyle>
        <a:tcBdr/>
        <a:fill>
          <a:solidFill>
            <a:srgbClr val="EAD0CD"/>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78" d="100"/>
          <a:sy n="78" d="100"/>
        </p:scale>
        <p:origin x="850" y="62"/>
      </p:cViewPr>
      <p:guideLst>
        <p:guide orient="horz" pos="2160"/>
        <p:guide pos="3840"/>
        <p:guide pos="1906"/>
        <p:guide orient="horz" pos="3471"/>
        <p:guide orient="horz" pos="3706"/>
        <p:guide orient="horz" pos="3793"/>
        <p:guide orient="horz" pos="4037"/>
        <p:guide orient="horz" pos="4226"/>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GB"/>
              <a:t>Talking points: </a:t>
            </a:r>
            <a:endParaRPr/>
          </a:p>
          <a:p>
            <a:pPr marL="457200" lvl="0" indent="-317500" algn="l" rtl="0">
              <a:lnSpc>
                <a:spcPct val="100000"/>
              </a:lnSpc>
              <a:spcBef>
                <a:spcPts val="0"/>
              </a:spcBef>
              <a:spcAft>
                <a:spcPts val="0"/>
              </a:spcAft>
              <a:buClr>
                <a:schemeClr val="dk1"/>
              </a:buClr>
              <a:buSzPts val="1400"/>
              <a:buFont typeface="Calibri"/>
              <a:buChar char="●"/>
            </a:pPr>
            <a:r>
              <a:rPr lang="en-GB"/>
              <a:t>Mutations in the Estrogen Receptor gene ‘ESR1’ (ESR1mut) </a:t>
            </a:r>
            <a:endParaRPr/>
          </a:p>
          <a:p>
            <a:pPr marL="457200" lvl="0" indent="-317500" algn="l" rtl="0">
              <a:lnSpc>
                <a:spcPct val="100000"/>
              </a:lnSpc>
              <a:spcBef>
                <a:spcPts val="0"/>
              </a:spcBef>
              <a:spcAft>
                <a:spcPts val="0"/>
              </a:spcAft>
              <a:buClr>
                <a:schemeClr val="dk1"/>
              </a:buClr>
              <a:buSzPts val="1400"/>
              <a:buFont typeface="Calibri"/>
              <a:buChar char="●"/>
            </a:pPr>
            <a:r>
              <a:rPr lang="en-GB"/>
              <a:t>Mutation driving resistance resistant to AI at metastatic stage are present in : </a:t>
            </a:r>
            <a:endParaRPr/>
          </a:p>
          <a:p>
            <a:pPr marL="914400" lvl="1" indent="-317500" algn="l" rtl="0">
              <a:lnSpc>
                <a:spcPct val="100000"/>
              </a:lnSpc>
              <a:spcBef>
                <a:spcPts val="0"/>
              </a:spcBef>
              <a:spcAft>
                <a:spcPts val="0"/>
              </a:spcAft>
              <a:buClr>
                <a:schemeClr val="dk1"/>
              </a:buClr>
              <a:buSzPts val="1400"/>
              <a:buFont typeface="Calibri"/>
              <a:buChar char="○"/>
            </a:pPr>
            <a:r>
              <a:rPr lang="en-GB"/>
              <a:t>1% of primary tumors </a:t>
            </a:r>
            <a:endParaRPr/>
          </a:p>
          <a:p>
            <a:pPr marL="914400" lvl="1" indent="-317500" algn="l" rtl="0">
              <a:lnSpc>
                <a:spcPct val="100000"/>
              </a:lnSpc>
              <a:spcBef>
                <a:spcPts val="0"/>
              </a:spcBef>
              <a:spcAft>
                <a:spcPts val="0"/>
              </a:spcAft>
              <a:buClr>
                <a:schemeClr val="dk1"/>
              </a:buClr>
              <a:buSzPts val="1400"/>
              <a:buFont typeface="Calibri"/>
              <a:buChar char="○"/>
            </a:pPr>
            <a:r>
              <a:rPr lang="en-GB"/>
              <a:t>3% at relapse </a:t>
            </a:r>
            <a:endParaRPr/>
          </a:p>
          <a:p>
            <a:pPr marL="914400" lvl="1" indent="-317500" algn="l" rtl="0">
              <a:lnSpc>
                <a:spcPct val="100000"/>
              </a:lnSpc>
              <a:spcBef>
                <a:spcPts val="0"/>
              </a:spcBef>
              <a:spcAft>
                <a:spcPts val="0"/>
              </a:spcAft>
              <a:buClr>
                <a:schemeClr val="dk1"/>
              </a:buClr>
              <a:buSzPts val="1400"/>
              <a:buFont typeface="Calibri"/>
              <a:buChar char="○"/>
            </a:pPr>
            <a:r>
              <a:rPr lang="en-GB"/>
              <a:t>40% at progression under an AI </a:t>
            </a:r>
            <a:endParaRPr/>
          </a:p>
          <a:p>
            <a:pPr marL="457200" lvl="0" indent="-317500" algn="l" rtl="0">
              <a:lnSpc>
                <a:spcPct val="100000"/>
              </a:lnSpc>
              <a:spcBef>
                <a:spcPts val="0"/>
              </a:spcBef>
              <a:spcAft>
                <a:spcPts val="0"/>
              </a:spcAft>
              <a:buClr>
                <a:schemeClr val="dk1"/>
              </a:buClr>
              <a:buSzPts val="1400"/>
              <a:buFont typeface="Calibri"/>
              <a:buChar char="●"/>
            </a:pPr>
            <a:r>
              <a:rPr lang="en-GB"/>
              <a:t>ESR1mut  are the MOST frequent resistance-associated mutations in breast cancer</a:t>
            </a:r>
            <a:endParaRPr/>
          </a:p>
          <a:p>
            <a:pPr marL="457200" lvl="0" indent="-317500" algn="l" rtl="0">
              <a:lnSpc>
                <a:spcPct val="100000"/>
              </a:lnSpc>
              <a:spcBef>
                <a:spcPts val="0"/>
              </a:spcBef>
              <a:spcAft>
                <a:spcPts val="0"/>
              </a:spcAft>
              <a:buClr>
                <a:schemeClr val="dk1"/>
              </a:buClr>
              <a:buSzPts val="1400"/>
              <a:buFont typeface="Calibri"/>
              <a:buChar char="●"/>
            </a:pPr>
            <a:r>
              <a:rPr lang="en-GB"/>
              <a:t>Making them also sensitive to SERDs treatment </a:t>
            </a:r>
            <a:endParaRPr/>
          </a:p>
          <a:p>
            <a:pPr marL="457200" lvl="0" indent="0" algn="l" rtl="0">
              <a:lnSpc>
                <a:spcPct val="100000"/>
              </a:lnSpc>
              <a:spcBef>
                <a:spcPts val="0"/>
              </a:spcBef>
              <a:spcAft>
                <a:spcPts val="0"/>
              </a:spcAft>
              <a:buClr>
                <a:schemeClr val="dk1"/>
              </a:buClr>
              <a:buSzPts val="1400"/>
              <a:buFont typeface="Calibri"/>
              <a:buNone/>
            </a:pPr>
            <a:endParaRPr/>
          </a:p>
        </p:txBody>
      </p:sp>
      <p:sp>
        <p:nvSpPr>
          <p:cNvPr id="306" name="Google Shape;306;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GB"/>
              <a:t>Talking points </a:t>
            </a:r>
            <a:endParaRPr/>
          </a:p>
          <a:p>
            <a:pPr marL="457200" lvl="0" indent="-317500" algn="l" rtl="0">
              <a:lnSpc>
                <a:spcPct val="100000"/>
              </a:lnSpc>
              <a:spcBef>
                <a:spcPts val="0"/>
              </a:spcBef>
              <a:spcAft>
                <a:spcPts val="0"/>
              </a:spcAft>
              <a:buClr>
                <a:schemeClr val="dk1"/>
              </a:buClr>
              <a:buSzPts val="1400"/>
              <a:buFont typeface="Calibri"/>
              <a:buChar char="●"/>
            </a:pPr>
            <a:r>
              <a:rPr lang="en-GB"/>
              <a:t>Commonly tested via NGS or ddPCR </a:t>
            </a:r>
            <a:endParaRPr/>
          </a:p>
          <a:p>
            <a:pPr marL="457200" lvl="0" indent="-317500" algn="l" rtl="0">
              <a:lnSpc>
                <a:spcPct val="100000"/>
              </a:lnSpc>
              <a:spcBef>
                <a:spcPts val="0"/>
              </a:spcBef>
              <a:spcAft>
                <a:spcPts val="0"/>
              </a:spcAft>
              <a:buClr>
                <a:schemeClr val="dk1"/>
              </a:buClr>
              <a:buSzPts val="1400"/>
              <a:buFont typeface="Calibri"/>
              <a:buChar char="●"/>
            </a:pPr>
            <a:r>
              <a:rPr lang="en-GB"/>
              <a:t>Can conduct either tissue Biopsy or Liquid biopsy (shortly explaining pros &amp; cons of each) </a:t>
            </a:r>
            <a:endParaRPr/>
          </a:p>
          <a:p>
            <a:pPr marL="457200" lvl="0" indent="-317500" algn="l" rtl="0">
              <a:lnSpc>
                <a:spcPct val="100000"/>
              </a:lnSpc>
              <a:spcBef>
                <a:spcPts val="0"/>
              </a:spcBef>
              <a:spcAft>
                <a:spcPts val="0"/>
              </a:spcAft>
              <a:buClr>
                <a:schemeClr val="dk1"/>
              </a:buClr>
              <a:buSzPts val="1400"/>
              <a:buFont typeface="Calibri"/>
              <a:buChar char="●"/>
            </a:pPr>
            <a:r>
              <a:rPr lang="en-GB"/>
              <a:t>For liquid biopsy ctDNA is the golden standard </a:t>
            </a:r>
            <a:endParaRPr/>
          </a:p>
          <a:p>
            <a:pPr marL="457200" lvl="0" indent="0" algn="l" rtl="0">
              <a:lnSpc>
                <a:spcPct val="100000"/>
              </a:lnSpc>
              <a:spcBef>
                <a:spcPts val="0"/>
              </a:spcBef>
              <a:spcAft>
                <a:spcPts val="0"/>
              </a:spcAft>
              <a:buClr>
                <a:schemeClr val="dk1"/>
              </a:buClr>
              <a:buSzPts val="1400"/>
              <a:buFont typeface="Calibri"/>
              <a:buNone/>
            </a:pPr>
            <a:endParaRPr/>
          </a:p>
        </p:txBody>
      </p:sp>
      <p:sp>
        <p:nvSpPr>
          <p:cNvPr id="339" name="Google Shape;339;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76" name="Google Shape;376;p12: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77" name="Google Shape;377;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1000">
              <a:highlight>
                <a:srgbClr val="EDEBE9"/>
              </a:highlight>
            </a:endParaRPr>
          </a:p>
        </p:txBody>
      </p:sp>
      <p:sp>
        <p:nvSpPr>
          <p:cNvPr id="384" name="Google Shape;384;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09" name="Google Shape;409;p14: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10" name="Google Shape;410;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17" name="Google Shape;417;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rgbClr val="5D8298"/>
              </a:buClr>
              <a:buSzPts val="1400"/>
              <a:buFont typeface="Calibri"/>
              <a:buNone/>
            </a:pPr>
            <a:r>
              <a:rPr lang="en-GB" sz="1000">
                <a:solidFill>
                  <a:srgbClr val="5D8298"/>
                </a:solidFill>
              </a:rPr>
              <a:t>​Talking points:</a:t>
            </a:r>
            <a:endParaRPr sz="1000">
              <a:solidFill>
                <a:srgbClr val="5D8298"/>
              </a:solidFill>
            </a:endParaRPr>
          </a:p>
          <a:p>
            <a:pPr marL="0" lvl="0" indent="0" algn="l" rtl="0">
              <a:lnSpc>
                <a:spcPct val="115000"/>
              </a:lnSpc>
              <a:spcBef>
                <a:spcPts val="0"/>
              </a:spcBef>
              <a:spcAft>
                <a:spcPts val="0"/>
              </a:spcAft>
              <a:buClr>
                <a:schemeClr val="dk1"/>
              </a:buClr>
              <a:buSzPts val="1400"/>
              <a:buFont typeface="Calibri"/>
              <a:buNone/>
            </a:pPr>
            <a:endParaRPr sz="1000" b="1">
              <a:solidFill>
                <a:srgbClr val="5D8298"/>
              </a:solidFill>
            </a:endParaRPr>
          </a:p>
          <a:p>
            <a:pPr marL="0" lvl="0" indent="0" algn="l" rtl="0">
              <a:lnSpc>
                <a:spcPct val="115000"/>
              </a:lnSpc>
              <a:spcBef>
                <a:spcPts val="0"/>
              </a:spcBef>
              <a:spcAft>
                <a:spcPts val="0"/>
              </a:spcAft>
              <a:buClr>
                <a:schemeClr val="dk1"/>
              </a:buClr>
              <a:buSzPts val="1400"/>
              <a:buFont typeface="Calibri"/>
              <a:buNone/>
            </a:pPr>
            <a:endParaRPr sz="1000" b="1">
              <a:solidFill>
                <a:srgbClr val="5D8298"/>
              </a:solidFill>
            </a:endParaRPr>
          </a:p>
          <a:p>
            <a:pPr marL="0" lvl="0" indent="0" algn="l" rtl="0">
              <a:lnSpc>
                <a:spcPct val="115000"/>
              </a:lnSpc>
              <a:spcBef>
                <a:spcPts val="0"/>
              </a:spcBef>
              <a:spcAft>
                <a:spcPts val="0"/>
              </a:spcAft>
              <a:buClr>
                <a:srgbClr val="5D8298"/>
              </a:buClr>
              <a:buSzPts val="1400"/>
              <a:buFont typeface="Calibri"/>
              <a:buNone/>
            </a:pPr>
            <a:r>
              <a:rPr lang="en-GB" sz="1000" b="1">
                <a:solidFill>
                  <a:srgbClr val="5D8298"/>
                </a:solidFill>
              </a:rPr>
              <a:t>Excluded</a:t>
            </a:r>
            <a:r>
              <a:rPr lang="en-GB" sz="1000">
                <a:solidFill>
                  <a:srgbClr val="5D8298"/>
                </a:solidFill>
              </a:rPr>
              <a:t>​</a:t>
            </a:r>
            <a:endParaRPr sz="1000">
              <a:solidFill>
                <a:srgbClr val="5D8298"/>
              </a:solidFill>
            </a:endParaRPr>
          </a:p>
          <a:p>
            <a:pPr marL="660400" lvl="0" indent="-292100" algn="l" rtl="0">
              <a:lnSpc>
                <a:spcPct val="115000"/>
              </a:lnSpc>
              <a:spcBef>
                <a:spcPts val="0"/>
              </a:spcBef>
              <a:spcAft>
                <a:spcPts val="0"/>
              </a:spcAft>
              <a:buClr>
                <a:srgbClr val="5D8298"/>
              </a:buClr>
              <a:buSzPts val="1000"/>
              <a:buFont typeface="Arial"/>
              <a:buChar char="●"/>
            </a:pPr>
            <a:r>
              <a:rPr lang="en-GB" sz="1000" strike="sngStrike">
                <a:solidFill>
                  <a:srgbClr val="5D8298"/>
                </a:solidFill>
              </a:rPr>
              <a:t>Chemotherapy</a:t>
            </a:r>
            <a:r>
              <a:rPr lang="en-GB" sz="1000">
                <a:solidFill>
                  <a:srgbClr val="5D8298"/>
                </a:solidFill>
              </a:rPr>
              <a:t>                       no visceral crisis, long PFS with letrozole + ribociclib, patient still working​</a:t>
            </a:r>
            <a:endParaRPr sz="1000">
              <a:solidFill>
                <a:srgbClr val="5D8298"/>
              </a:solidFill>
            </a:endParaRPr>
          </a:p>
          <a:p>
            <a:pPr marL="660400" lvl="0" indent="-292100" algn="l" rtl="0">
              <a:lnSpc>
                <a:spcPct val="115000"/>
              </a:lnSpc>
              <a:spcBef>
                <a:spcPts val="0"/>
              </a:spcBef>
              <a:spcAft>
                <a:spcPts val="0"/>
              </a:spcAft>
              <a:buClr>
                <a:srgbClr val="5D8298"/>
              </a:buClr>
              <a:buSzPts val="1000"/>
              <a:buFont typeface="Arial"/>
              <a:buChar char="●"/>
            </a:pPr>
            <a:r>
              <a:rPr lang="en-GB" sz="1000" strike="sngStrike">
                <a:solidFill>
                  <a:srgbClr val="5D8298"/>
                </a:solidFill>
              </a:rPr>
              <a:t>Fulvestrant + Alpelisib</a:t>
            </a:r>
            <a:r>
              <a:rPr lang="en-GB" sz="1000">
                <a:solidFill>
                  <a:srgbClr val="5D8298"/>
                </a:solidFill>
              </a:rPr>
              <a:t>           no PIK3CA mutation​</a:t>
            </a:r>
            <a:endParaRPr sz="1000">
              <a:solidFill>
                <a:srgbClr val="5D8298"/>
              </a:solidFill>
            </a:endParaRPr>
          </a:p>
          <a:p>
            <a:pPr marL="660400" lvl="0" indent="-292100" algn="l" rtl="0">
              <a:lnSpc>
                <a:spcPct val="115000"/>
              </a:lnSpc>
              <a:spcBef>
                <a:spcPts val="0"/>
              </a:spcBef>
              <a:spcAft>
                <a:spcPts val="0"/>
              </a:spcAft>
              <a:buClr>
                <a:srgbClr val="5D8298"/>
              </a:buClr>
              <a:buSzPts val="1000"/>
              <a:buFont typeface="Arial"/>
              <a:buChar char="●"/>
            </a:pPr>
            <a:r>
              <a:rPr lang="en-GB" sz="1000" strike="sngStrike">
                <a:solidFill>
                  <a:srgbClr val="5D8298"/>
                </a:solidFill>
              </a:rPr>
              <a:t>Olaparib/Talazoparib</a:t>
            </a:r>
            <a:r>
              <a:rPr lang="en-GB" sz="1000">
                <a:solidFill>
                  <a:srgbClr val="5D8298"/>
                </a:solidFill>
              </a:rPr>
              <a:t>              no gBRCA1/2 mutation</a:t>
            </a:r>
            <a:endParaRPr sz="1000">
              <a:solidFill>
                <a:srgbClr val="5D8298"/>
              </a:solidFill>
            </a:endParaRPr>
          </a:p>
          <a:p>
            <a:pPr marL="457200" lvl="0" indent="0" algn="l" rtl="0">
              <a:lnSpc>
                <a:spcPct val="115000"/>
              </a:lnSpc>
              <a:spcBef>
                <a:spcPts val="0"/>
              </a:spcBef>
              <a:spcAft>
                <a:spcPts val="0"/>
              </a:spcAft>
              <a:buClr>
                <a:schemeClr val="dk1"/>
              </a:buClr>
              <a:buSzPts val="1400"/>
              <a:buFont typeface="Calibri"/>
              <a:buNone/>
            </a:pPr>
            <a:endParaRPr sz="1000">
              <a:solidFill>
                <a:srgbClr val="5D8298"/>
              </a:solidFill>
            </a:endParaRPr>
          </a:p>
          <a:p>
            <a:pPr marL="0" lvl="0" indent="0" algn="l" rtl="0">
              <a:lnSpc>
                <a:spcPct val="115000"/>
              </a:lnSpc>
              <a:spcBef>
                <a:spcPts val="0"/>
              </a:spcBef>
              <a:spcAft>
                <a:spcPts val="0"/>
              </a:spcAft>
              <a:buClr>
                <a:srgbClr val="5D8298"/>
              </a:buClr>
              <a:buSzPts val="1400"/>
              <a:buFont typeface="Calibri"/>
              <a:buNone/>
            </a:pPr>
            <a:r>
              <a:rPr lang="en-GB" sz="1000" b="1">
                <a:solidFill>
                  <a:srgbClr val="5D8298"/>
                </a:solidFill>
              </a:rPr>
              <a:t>In guidelines, but could be seen as suboptimal</a:t>
            </a:r>
            <a:r>
              <a:rPr lang="en-GB" sz="1000">
                <a:solidFill>
                  <a:srgbClr val="5D8298"/>
                </a:solidFill>
              </a:rPr>
              <a:t>​</a:t>
            </a:r>
            <a:endParaRPr sz="1000">
              <a:solidFill>
                <a:srgbClr val="5D8298"/>
              </a:solidFill>
            </a:endParaRPr>
          </a:p>
          <a:p>
            <a:pPr marL="660400" lvl="0" indent="-292100" algn="l" rtl="0">
              <a:lnSpc>
                <a:spcPct val="115000"/>
              </a:lnSpc>
              <a:spcBef>
                <a:spcPts val="0"/>
              </a:spcBef>
              <a:spcAft>
                <a:spcPts val="0"/>
              </a:spcAft>
              <a:buClr>
                <a:srgbClr val="5D8298"/>
              </a:buClr>
              <a:buSzPts val="1000"/>
              <a:buFont typeface="Arial"/>
              <a:buChar char="●"/>
            </a:pPr>
            <a:r>
              <a:rPr lang="en-GB" sz="1000">
                <a:solidFill>
                  <a:srgbClr val="5D8298"/>
                </a:solidFill>
              </a:rPr>
              <a:t>Fulvestrant (monotherapy)      Very short PFS as monotherapy in 2nd line post-CDK4/6i​</a:t>
            </a:r>
            <a:endParaRPr sz="1000">
              <a:solidFill>
                <a:srgbClr val="5D8298"/>
              </a:solidFill>
            </a:endParaRPr>
          </a:p>
          <a:p>
            <a:pPr marL="660400" lvl="0" indent="-292100" algn="l" rtl="0">
              <a:lnSpc>
                <a:spcPct val="115000"/>
              </a:lnSpc>
              <a:spcBef>
                <a:spcPts val="0"/>
              </a:spcBef>
              <a:spcAft>
                <a:spcPts val="0"/>
              </a:spcAft>
              <a:buClr>
                <a:srgbClr val="5D8298"/>
              </a:buClr>
              <a:buSzPts val="1000"/>
              <a:buFont typeface="Arial"/>
              <a:buChar char="●"/>
            </a:pPr>
            <a:r>
              <a:rPr lang="en-GB" sz="1000">
                <a:solidFill>
                  <a:srgbClr val="5D8298"/>
                </a:solidFill>
              </a:rPr>
              <a:t>AI + Everolimus                       ESR1mut call for a SERD as endocrine therapy; ( ‘AI after AI’ strategy never shown    </a:t>
            </a:r>
            <a:endParaRPr sz="1000">
              <a:solidFill>
                <a:srgbClr val="5D8298"/>
              </a:solidFill>
            </a:endParaRPr>
          </a:p>
          <a:p>
            <a:pPr marL="457200" lvl="0" indent="0" algn="l" rtl="0">
              <a:lnSpc>
                <a:spcPct val="115000"/>
              </a:lnSpc>
              <a:spcBef>
                <a:spcPts val="0"/>
              </a:spcBef>
              <a:spcAft>
                <a:spcPts val="0"/>
              </a:spcAft>
              <a:buClr>
                <a:srgbClr val="5D8298"/>
              </a:buClr>
              <a:buSzPts val="1400"/>
              <a:buFont typeface="Calibri"/>
              <a:buNone/>
            </a:pPr>
            <a:r>
              <a:rPr lang="en-GB" sz="1000">
                <a:solidFill>
                  <a:srgbClr val="5D8298"/>
                </a:solidFill>
              </a:rPr>
              <a:t>                                                            beneficial​)</a:t>
            </a:r>
            <a:endParaRPr sz="1000">
              <a:solidFill>
                <a:srgbClr val="5D8298"/>
              </a:solidFill>
            </a:endParaRPr>
          </a:p>
          <a:p>
            <a:pPr marL="0" lvl="0" indent="0" algn="l" rtl="0">
              <a:lnSpc>
                <a:spcPct val="115000"/>
              </a:lnSpc>
              <a:spcBef>
                <a:spcPts val="0"/>
              </a:spcBef>
              <a:spcAft>
                <a:spcPts val="0"/>
              </a:spcAft>
              <a:buClr>
                <a:schemeClr val="dk1"/>
              </a:buClr>
              <a:buSzPts val="1400"/>
              <a:buFont typeface="Calibri"/>
              <a:buNone/>
            </a:pPr>
            <a:endParaRPr sz="1000">
              <a:solidFill>
                <a:srgbClr val="5D8298"/>
              </a:solidFill>
            </a:endParaRPr>
          </a:p>
          <a:p>
            <a:pPr marL="0" lvl="0" indent="0" algn="l" rtl="0">
              <a:lnSpc>
                <a:spcPct val="115000"/>
              </a:lnSpc>
              <a:spcBef>
                <a:spcPts val="0"/>
              </a:spcBef>
              <a:spcAft>
                <a:spcPts val="0"/>
              </a:spcAft>
              <a:buClr>
                <a:srgbClr val="5D8298"/>
              </a:buClr>
              <a:buSzPts val="1400"/>
              <a:buFont typeface="Calibri"/>
              <a:buNone/>
            </a:pPr>
            <a:r>
              <a:rPr lang="en-GB" sz="1000" b="1">
                <a:solidFill>
                  <a:srgbClr val="5D8298"/>
                </a:solidFill>
              </a:rPr>
              <a:t>In ASCO and ESMO guidelines</a:t>
            </a:r>
            <a:r>
              <a:rPr lang="en-GB" sz="1000">
                <a:solidFill>
                  <a:srgbClr val="5D8298"/>
                </a:solidFill>
              </a:rPr>
              <a:t>​</a:t>
            </a:r>
            <a:endParaRPr sz="1000">
              <a:solidFill>
                <a:srgbClr val="5D8298"/>
              </a:solidFill>
            </a:endParaRPr>
          </a:p>
          <a:p>
            <a:pPr marL="660400" lvl="0" indent="-292100" algn="l" rtl="0">
              <a:lnSpc>
                <a:spcPct val="115000"/>
              </a:lnSpc>
              <a:spcBef>
                <a:spcPts val="0"/>
              </a:spcBef>
              <a:spcAft>
                <a:spcPts val="0"/>
              </a:spcAft>
              <a:buClr>
                <a:srgbClr val="5D8298"/>
              </a:buClr>
              <a:buSzPts val="1000"/>
              <a:buFont typeface="Arial"/>
              <a:buChar char="●"/>
            </a:pPr>
            <a:r>
              <a:rPr lang="en-GB" sz="1000">
                <a:solidFill>
                  <a:srgbClr val="5D8298"/>
                </a:solidFill>
              </a:rPr>
              <a:t>Fulvestrant + everolimus +: could be used in all comers​</a:t>
            </a:r>
            <a:endParaRPr sz="1000">
              <a:solidFill>
                <a:srgbClr val="5D8298"/>
              </a:solidFill>
            </a:endParaRPr>
          </a:p>
          <a:p>
            <a:pPr marL="0" lvl="0" indent="2590800" algn="l" rtl="0">
              <a:lnSpc>
                <a:spcPct val="115000"/>
              </a:lnSpc>
              <a:spcBef>
                <a:spcPts val="0"/>
              </a:spcBef>
              <a:spcAft>
                <a:spcPts val="0"/>
              </a:spcAft>
              <a:buClr>
                <a:srgbClr val="5D8298"/>
              </a:buClr>
              <a:buSzPts val="1400"/>
              <a:buFont typeface="Calibri"/>
              <a:buNone/>
            </a:pPr>
            <a:r>
              <a:rPr lang="en-GB" sz="1000">
                <a:solidFill>
                  <a:srgbClr val="5D8298"/>
                </a:solidFill>
              </a:rPr>
              <a:t>    -: no phase 3 data; phase 2 conducted before the CDK4/6i era​</a:t>
            </a:r>
            <a:endParaRPr sz="1000">
              <a:solidFill>
                <a:srgbClr val="5D8298"/>
              </a:solidFill>
            </a:endParaRPr>
          </a:p>
          <a:p>
            <a:pPr marL="0" lvl="0" indent="2590800" algn="l" rtl="0">
              <a:lnSpc>
                <a:spcPct val="115000"/>
              </a:lnSpc>
              <a:spcBef>
                <a:spcPts val="0"/>
              </a:spcBef>
              <a:spcAft>
                <a:spcPts val="0"/>
              </a:spcAft>
              <a:buClr>
                <a:srgbClr val="5D8298"/>
              </a:buClr>
              <a:buSzPts val="1400"/>
              <a:buFont typeface="Calibri"/>
              <a:buNone/>
            </a:pPr>
            <a:r>
              <a:rPr lang="en-GB" sz="1000">
                <a:solidFill>
                  <a:srgbClr val="5D8298"/>
                </a:solidFill>
              </a:rPr>
              <a:t>    -: toxicity of everolimus (mucositis, pneumopathy, etc) &amp; IM injection​</a:t>
            </a:r>
            <a:endParaRPr sz="1000">
              <a:solidFill>
                <a:srgbClr val="5D8298"/>
              </a:solidFill>
            </a:endParaRPr>
          </a:p>
          <a:p>
            <a:pPr marL="0" lvl="0" indent="0" algn="l" rtl="0">
              <a:lnSpc>
                <a:spcPct val="115000"/>
              </a:lnSpc>
              <a:spcBef>
                <a:spcPts val="0"/>
              </a:spcBef>
              <a:spcAft>
                <a:spcPts val="0"/>
              </a:spcAft>
              <a:buClr>
                <a:schemeClr val="dk1"/>
              </a:buClr>
              <a:buSzPts val="1400"/>
              <a:buFont typeface="Calibri"/>
              <a:buNone/>
            </a:pPr>
            <a:endParaRPr sz="1000">
              <a:solidFill>
                <a:srgbClr val="5D8298"/>
              </a:solidFill>
            </a:endParaRPr>
          </a:p>
          <a:p>
            <a:pPr marL="660400" lvl="0" indent="-292100" algn="l" rtl="0">
              <a:lnSpc>
                <a:spcPct val="115000"/>
              </a:lnSpc>
              <a:spcBef>
                <a:spcPts val="0"/>
              </a:spcBef>
              <a:spcAft>
                <a:spcPts val="0"/>
              </a:spcAft>
              <a:buClr>
                <a:srgbClr val="5D8298"/>
              </a:buClr>
              <a:buSzPts val="1000"/>
              <a:buFont typeface="Arial"/>
              <a:buChar char="●"/>
            </a:pPr>
            <a:r>
              <a:rPr lang="en-GB" sz="1000">
                <a:solidFill>
                  <a:srgbClr val="5D8298"/>
                </a:solidFill>
              </a:rPr>
              <a:t>Elacestrant                   </a:t>
            </a:r>
            <a:endParaRPr sz="1000">
              <a:solidFill>
                <a:srgbClr val="5D8298"/>
              </a:solidFill>
            </a:endParaRPr>
          </a:p>
          <a:p>
            <a:pPr marL="0" lvl="0" indent="0" algn="l" rtl="0">
              <a:lnSpc>
                <a:spcPct val="115000"/>
              </a:lnSpc>
              <a:spcBef>
                <a:spcPts val="0"/>
              </a:spcBef>
              <a:spcAft>
                <a:spcPts val="0"/>
              </a:spcAft>
              <a:buClr>
                <a:schemeClr val="dk1"/>
              </a:buClr>
              <a:buSzPts val="1400"/>
              <a:buFont typeface="Calibri"/>
              <a:buNone/>
            </a:pPr>
            <a:endParaRPr sz="1000">
              <a:solidFill>
                <a:srgbClr val="5D8298"/>
              </a:solidFill>
            </a:endParaRPr>
          </a:p>
          <a:p>
            <a:pPr marL="0" lvl="0" indent="0" algn="l" rtl="0">
              <a:lnSpc>
                <a:spcPct val="115000"/>
              </a:lnSpc>
              <a:spcBef>
                <a:spcPts val="0"/>
              </a:spcBef>
              <a:spcAft>
                <a:spcPts val="0"/>
              </a:spcAft>
              <a:buClr>
                <a:srgbClr val="5D8298"/>
              </a:buClr>
              <a:buSzPts val="1400"/>
              <a:buFont typeface="Calibri"/>
              <a:buNone/>
            </a:pPr>
            <a:r>
              <a:rPr lang="en-GB" sz="1000">
                <a:solidFill>
                  <a:srgbClr val="5D8298"/>
                </a:solidFill>
              </a:rPr>
              <a:t>​</a:t>
            </a:r>
            <a:endParaRPr sz="1000">
              <a:solidFill>
                <a:srgbClr val="5D8298"/>
              </a:solidFill>
            </a:endParaRPr>
          </a:p>
          <a:p>
            <a:pPr marL="0" lvl="0" indent="0" algn="l" rtl="0">
              <a:lnSpc>
                <a:spcPct val="115000"/>
              </a:lnSpc>
              <a:spcBef>
                <a:spcPts val="0"/>
              </a:spcBef>
              <a:spcAft>
                <a:spcPts val="0"/>
              </a:spcAft>
              <a:buClr>
                <a:schemeClr val="dk1"/>
              </a:buClr>
              <a:buSzPts val="1400"/>
              <a:buFont typeface="Calibri"/>
              <a:buNone/>
            </a:pPr>
            <a:endParaRPr sz="1000">
              <a:solidFill>
                <a:srgbClr val="5D8298"/>
              </a:solidFill>
            </a:endParaRPr>
          </a:p>
          <a:p>
            <a:pPr marL="0" lvl="0" indent="0" algn="l" rtl="0">
              <a:lnSpc>
                <a:spcPct val="100000"/>
              </a:lnSpc>
              <a:spcBef>
                <a:spcPts val="1200"/>
              </a:spcBef>
              <a:spcAft>
                <a:spcPts val="0"/>
              </a:spcAft>
              <a:buClr>
                <a:schemeClr val="dk1"/>
              </a:buClr>
              <a:buSzPts val="1400"/>
              <a:buFont typeface="Calibri"/>
              <a:buNone/>
            </a:pPr>
            <a:endParaRPr sz="1000">
              <a:solidFill>
                <a:srgbClr val="5D8298"/>
              </a:solidFill>
            </a:endParaRPr>
          </a:p>
          <a:p>
            <a:pPr marL="0" lvl="0" indent="0" algn="l" rtl="0">
              <a:lnSpc>
                <a:spcPct val="100000"/>
              </a:lnSpc>
              <a:spcBef>
                <a:spcPts val="0"/>
              </a:spcBef>
              <a:spcAft>
                <a:spcPts val="0"/>
              </a:spcAft>
              <a:buClr>
                <a:schemeClr val="dk1"/>
              </a:buClr>
              <a:buSzPts val="1400"/>
              <a:buFont typeface="Calibri"/>
              <a:buNone/>
            </a:pPr>
            <a:endParaRPr sz="1000"/>
          </a:p>
        </p:txBody>
      </p:sp>
      <p:sp>
        <p:nvSpPr>
          <p:cNvPr id="426" name="Google Shape;426;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57" name="Google Shape;457;p1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58" name="Google Shape;458;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4" name="Google Shape;46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Arial"/>
              <a:buNone/>
            </a:pPr>
            <a:r>
              <a:rPr lang="en-GB" sz="1200">
                <a:solidFill>
                  <a:schemeClr val="dk1"/>
                </a:solidFill>
                <a:latin typeface="Arial"/>
                <a:ea typeface="Arial"/>
                <a:cs typeface="Arial"/>
                <a:sym typeface="Arial"/>
              </a:rPr>
              <a:t>Elacestrant, an oral SERD, has demonstrated antitumor activity in preclinical models of ER+ BC, including those resistant to CDK4/6 inhibitors and with m</a:t>
            </a:r>
            <a:r>
              <a:rPr lang="en-GB" sz="1200" i="1">
                <a:solidFill>
                  <a:schemeClr val="dk1"/>
                </a:solidFill>
                <a:latin typeface="Arial"/>
                <a:ea typeface="Arial"/>
                <a:cs typeface="Arial"/>
                <a:sym typeface="Arial"/>
              </a:rPr>
              <a:t>ESR1</a:t>
            </a:r>
            <a:r>
              <a:rPr lang="en-GB" sz="1200">
                <a:solidFill>
                  <a:schemeClr val="dk1"/>
                </a:solidFill>
                <a:latin typeface="Arial"/>
                <a:ea typeface="Arial"/>
                <a:cs typeface="Arial"/>
                <a:sym typeface="Arial"/>
              </a:rPr>
              <a:t>, as well as in a Phase 1 trial (NCT02338349) of elacestrant in heavily pretreated patients with mBC</a:t>
            </a:r>
            <a:r>
              <a:rPr lang="en-GB" sz="1200" i="0">
                <a:solidFill>
                  <a:schemeClr val="dk1"/>
                </a:solidFill>
                <a:latin typeface="Arial"/>
                <a:ea typeface="Arial"/>
                <a:cs typeface="Arial"/>
                <a:sym typeface="Arial"/>
              </a:rPr>
              <a:t>.</a:t>
            </a:r>
            <a:endParaRPr/>
          </a:p>
          <a:p>
            <a:pPr marL="0" marR="0" lvl="0" indent="0" algn="l" rtl="0">
              <a:lnSpc>
                <a:spcPct val="100000"/>
              </a:lnSpc>
              <a:spcBef>
                <a:spcPts val="0"/>
              </a:spcBef>
              <a:spcAft>
                <a:spcPts val="0"/>
              </a:spcAft>
              <a:buClr>
                <a:srgbClr val="000000"/>
              </a:buClr>
              <a:buSzPts val="1200"/>
              <a:buFont typeface="Times New Roman"/>
              <a:buNone/>
            </a:pPr>
            <a:endParaRPr sz="1200" i="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a:latin typeface="Arial"/>
                <a:ea typeface="Arial"/>
                <a:cs typeface="Arial"/>
                <a:sym typeface="Arial"/>
              </a:rPr>
              <a:t>Post-menopausal women or men with mBC</a:t>
            </a:r>
            <a:r>
              <a:rPr lang="en-GB" sz="1200" i="1">
                <a:solidFill>
                  <a:srgbClr val="7F7F7F"/>
                </a:solidFill>
                <a:latin typeface="Arial"/>
                <a:ea typeface="Arial"/>
                <a:cs typeface="Arial"/>
                <a:sym typeface="Arial"/>
              </a:rPr>
              <a:t>.</a:t>
            </a:r>
            <a:endParaRPr/>
          </a:p>
          <a:p>
            <a:pPr marL="0" marR="0" lvl="0" indent="0" algn="l" rtl="0">
              <a:lnSpc>
                <a:spcPct val="100000"/>
              </a:lnSpc>
              <a:spcBef>
                <a:spcPts val="0"/>
              </a:spcBef>
              <a:spcAft>
                <a:spcPts val="0"/>
              </a:spcAft>
              <a:buClr>
                <a:srgbClr val="000000"/>
              </a:buClr>
              <a:buSzPts val="1200"/>
              <a:buFont typeface="Times New Roman"/>
              <a:buNone/>
            </a:pPr>
            <a:endParaRPr sz="1200" i="1">
              <a:solidFill>
                <a:srgbClr val="7F7F7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Times New Roman"/>
              <a:buNone/>
            </a:pPr>
            <a:endParaRPr sz="1200" i="1">
              <a:solidFill>
                <a:srgbClr val="7F7F7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a:solidFill>
                  <a:srgbClr val="000000"/>
                </a:solidFill>
                <a:latin typeface="Arial"/>
                <a:ea typeface="Arial"/>
                <a:cs typeface="Arial"/>
                <a:sym typeface="Arial"/>
              </a:rPr>
              <a:t>Bardia A, Neven P, Streich G, et al. Elacestrant, an oral selective estrogen receptor degrader vs investigator’s choice of endocrine monotherapy for ER+/HER2– advanced/metastatic breast cancer following progression on prior endocrine and CDK4/6 inhibitor therapy: Results of EMERALD phase 3 trial. Presented at: 2021 San Antonio Breast Cancer Symposium. </a:t>
            </a:r>
            <a:r>
              <a:rPr lang="en-GB">
                <a:latin typeface="Arial"/>
                <a:ea typeface="Arial"/>
                <a:cs typeface="Arial"/>
                <a:sym typeface="Arial"/>
              </a:rPr>
              <a:t>December 7-10, 2021; San Antonio, TX. </a:t>
            </a:r>
            <a:r>
              <a:rPr lang="en-GB" sz="1200" b="0" i="0">
                <a:solidFill>
                  <a:srgbClr val="000000"/>
                </a:solidFill>
                <a:latin typeface="Arial"/>
                <a:ea typeface="Arial"/>
                <a:cs typeface="Arial"/>
                <a:sym typeface="Arial"/>
              </a:rPr>
              <a:t>Abstract GS2-02.</a:t>
            </a:r>
            <a:endParaRPr sz="1200" i="1">
              <a:solidFill>
                <a:srgbClr val="7F7F7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Times New Roman"/>
              <a:buNone/>
            </a:pPr>
            <a:endParaRPr sz="1200" i="1">
              <a:solidFill>
                <a:srgbClr val="7F7F7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a:latin typeface="Arial"/>
                <a:ea typeface="Arial"/>
                <a:cs typeface="Arial"/>
                <a:sym typeface="Arial"/>
              </a:rPr>
              <a:t>Bardia A, et al. SABCS 2021. Abstract </a:t>
            </a:r>
            <a:r>
              <a:rPr lang="en-GB" sz="1800">
                <a:highlight>
                  <a:srgbClr val="FFFF00"/>
                </a:highlight>
                <a:latin typeface="Arial"/>
                <a:ea typeface="Arial"/>
                <a:cs typeface="Arial"/>
                <a:sym typeface="Arial"/>
              </a:rPr>
              <a:t>GS2-02.</a:t>
            </a:r>
            <a:endParaRPr>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Times New Roman"/>
              <a:buNone/>
            </a:pPr>
            <a:endParaRPr/>
          </a:p>
          <a:p>
            <a:pPr marL="0" lvl="0" indent="0" algn="l" rtl="0">
              <a:spcBef>
                <a:spcPts val="0"/>
              </a:spcBef>
              <a:spcAft>
                <a:spcPts val="0"/>
              </a:spcAft>
              <a:buNone/>
            </a:pPr>
            <a:endParaRPr/>
          </a:p>
        </p:txBody>
      </p:sp>
      <p:sp>
        <p:nvSpPr>
          <p:cNvPr id="473" name="Google Shape;473;p19: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474" name="Google Shape;474;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457200" marR="0" lvl="0" indent="-228600" algn="l" rtl="0">
              <a:lnSpc>
                <a:spcPct val="100000"/>
              </a:lnSpc>
              <a:spcBef>
                <a:spcPts val="0"/>
              </a:spcBef>
              <a:spcAft>
                <a:spcPts val="0"/>
              </a:spcAft>
              <a:buClr>
                <a:schemeClr val="dk1"/>
              </a:buClr>
              <a:buSzPts val="1400"/>
              <a:buFont typeface="Calibri"/>
              <a:buNone/>
            </a:pPr>
            <a:endParaRPr/>
          </a:p>
        </p:txBody>
      </p:sp>
      <p:sp>
        <p:nvSpPr>
          <p:cNvPr id="188" name="Google Shape;188;p2: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400"/>
              <a:buFont typeface="Calibri"/>
              <a:buNone/>
            </a:pPr>
            <a:endParaRPr/>
          </a:p>
        </p:txBody>
      </p:sp>
      <p:sp>
        <p:nvSpPr>
          <p:cNvPr id="189" name="Google Shape;189;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200"/>
              <a:buFont typeface="Calibri"/>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0:notes"/>
          <p:cNvSpPr>
            <a:spLocks noGrp="1" noRot="1" noChangeAspect="1"/>
          </p:cNvSpPr>
          <p:nvPr>
            <p:ph type="sldImg" idx="2"/>
          </p:nvPr>
        </p:nvSpPr>
        <p:spPr>
          <a:xfrm>
            <a:off x="506413" y="750888"/>
            <a:ext cx="6589712" cy="37084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9" name="Google Shape;489;p20:notes"/>
          <p:cNvSpPr txBox="1">
            <a:spLocks noGrp="1"/>
          </p:cNvSpPr>
          <p:nvPr>
            <p:ph type="body" idx="1"/>
          </p:nvPr>
        </p:nvSpPr>
        <p:spPr>
          <a:xfrm>
            <a:off x="761138" y="4699289"/>
            <a:ext cx="6081300" cy="4449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Calibri"/>
              <a:buNone/>
            </a:pPr>
            <a:r>
              <a:rPr lang="en-GB"/>
              <a:t>Exploratory Add to speaker notes. As this was additional analysis</a:t>
            </a:r>
            <a:endParaRPr/>
          </a:p>
          <a:p>
            <a:pPr marL="0" lvl="0" indent="0" algn="l" rtl="0">
              <a:lnSpc>
                <a:spcPct val="100000"/>
              </a:lnSpc>
              <a:spcBef>
                <a:spcPts val="400"/>
              </a:spcBef>
              <a:spcAft>
                <a:spcPts val="0"/>
              </a:spcAft>
              <a:buClr>
                <a:schemeClr val="dk1"/>
              </a:buClr>
              <a:buSzPts val="1100"/>
              <a:buFont typeface="Calibri"/>
              <a:buNone/>
            </a:pPr>
            <a:endParaRPr/>
          </a:p>
          <a:p>
            <a:pPr marL="0" marR="0" lvl="0" indent="0" algn="l" rtl="0">
              <a:lnSpc>
                <a:spcPct val="100000"/>
              </a:lnSpc>
              <a:spcBef>
                <a:spcPts val="0"/>
              </a:spcBef>
              <a:spcAft>
                <a:spcPts val="0"/>
              </a:spcAft>
              <a:buClr>
                <a:srgbClr val="000000"/>
              </a:buClr>
              <a:buSzPts val="1200"/>
              <a:buFont typeface="Times New Roman"/>
              <a:buNone/>
            </a:pPr>
            <a:r>
              <a:rPr lang="en-GB" sz="1200" b="0" i="0">
                <a:solidFill>
                  <a:srgbClr val="000000"/>
                </a:solidFill>
                <a:latin typeface="Times New Roman"/>
                <a:ea typeface="Times New Roman"/>
                <a:cs typeface="Times New Roman"/>
                <a:sym typeface="Times New Roman"/>
              </a:rPr>
              <a:t>Bardia A, Neven P, Streich G, et al. Elacestrant, an oral selective estrogen receptor degrader vs investigator’s choice of endocrine monotherapy for ER+/HER2– advanced/metastatic breast cancer following progression on prior endocrine and CDK4/6 inhibitor therapy: Results of EMERALD phase 3 trial. Presented at: 2021 San Antonio Breast Cancer Symposium. </a:t>
            </a:r>
            <a:r>
              <a:rPr lang="en-GB"/>
              <a:t>December 7-10, 2021; San Antonio, TX. </a:t>
            </a:r>
            <a:r>
              <a:rPr lang="en-GB" sz="1200" b="0" i="0">
                <a:solidFill>
                  <a:srgbClr val="000000"/>
                </a:solidFill>
                <a:latin typeface="Times New Roman"/>
                <a:ea typeface="Times New Roman"/>
                <a:cs typeface="Times New Roman"/>
                <a:sym typeface="Times New Roman"/>
              </a:rPr>
              <a:t>Abstract GS2-02.</a:t>
            </a:r>
            <a:endParaRPr sz="1200" i="1">
              <a:solidFill>
                <a:srgbClr val="7F7F7F"/>
              </a:solidFill>
            </a:endParaRPr>
          </a:p>
          <a:p>
            <a:pPr marL="0" marR="0" lvl="0" indent="0" algn="l" rtl="0">
              <a:lnSpc>
                <a:spcPct val="100000"/>
              </a:lnSpc>
              <a:spcBef>
                <a:spcPts val="0"/>
              </a:spcBef>
              <a:spcAft>
                <a:spcPts val="0"/>
              </a:spcAft>
              <a:buClr>
                <a:srgbClr val="000000"/>
              </a:buClr>
              <a:buSzPts val="1200"/>
              <a:buFont typeface="Times New Roman"/>
              <a:buNone/>
            </a:pPr>
            <a:endParaRPr sz="1200" i="1">
              <a:solidFill>
                <a:srgbClr val="7F7F7F"/>
              </a:solidFill>
            </a:endParaRPr>
          </a:p>
          <a:p>
            <a:pPr marL="0" marR="0" lvl="0" indent="0" algn="l" rtl="0">
              <a:lnSpc>
                <a:spcPct val="100000"/>
              </a:lnSpc>
              <a:spcBef>
                <a:spcPts val="0"/>
              </a:spcBef>
              <a:spcAft>
                <a:spcPts val="0"/>
              </a:spcAft>
              <a:buClr>
                <a:srgbClr val="000000"/>
              </a:buClr>
              <a:buSzPts val="1200"/>
              <a:buFont typeface="Times New Roman"/>
              <a:buNone/>
            </a:pPr>
            <a:r>
              <a:rPr lang="en-GB"/>
              <a:t>Bardia A, et al. SABCS 2021. Abstract </a:t>
            </a:r>
            <a:r>
              <a:rPr lang="en-GB" sz="1800">
                <a:highlight>
                  <a:srgbClr val="FFFF00"/>
                </a:highlight>
                <a:latin typeface="Calibri"/>
                <a:ea typeface="Calibri"/>
                <a:cs typeface="Calibri"/>
                <a:sym typeface="Calibri"/>
              </a:rPr>
              <a:t>GS2-02.</a:t>
            </a:r>
            <a:endParaRPr/>
          </a:p>
          <a:p>
            <a:pPr marL="0" lvl="0" indent="0" algn="l" rtl="0">
              <a:lnSpc>
                <a:spcPct val="100000"/>
              </a:lnSpc>
              <a:spcBef>
                <a:spcPts val="400"/>
              </a:spcBef>
              <a:spcAft>
                <a:spcPts val="0"/>
              </a:spcAft>
              <a:buClr>
                <a:schemeClr val="dk1"/>
              </a:buClr>
              <a:buSzPts val="1100"/>
              <a:buFont typeface="Calibri"/>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21:notes"/>
          <p:cNvSpPr>
            <a:spLocks noGrp="1" noRot="1" noChangeAspect="1"/>
          </p:cNvSpPr>
          <p:nvPr>
            <p:ph type="sldImg" idx="2"/>
          </p:nvPr>
        </p:nvSpPr>
        <p:spPr>
          <a:xfrm>
            <a:off x="506413" y="750888"/>
            <a:ext cx="6589712" cy="37084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27" name="Google Shape;727;p21:notes"/>
          <p:cNvSpPr txBox="1">
            <a:spLocks noGrp="1"/>
          </p:cNvSpPr>
          <p:nvPr>
            <p:ph type="body" idx="1"/>
          </p:nvPr>
        </p:nvSpPr>
        <p:spPr>
          <a:xfrm>
            <a:off x="761138" y="4699289"/>
            <a:ext cx="6081300" cy="4449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endParaRPr/>
          </a:p>
          <a:p>
            <a:pPr marL="0" marR="0" lvl="0" indent="0" algn="l" rtl="0">
              <a:lnSpc>
                <a:spcPct val="100000"/>
              </a:lnSpc>
              <a:spcBef>
                <a:spcPts val="0"/>
              </a:spcBef>
              <a:spcAft>
                <a:spcPts val="0"/>
              </a:spcAft>
              <a:buClr>
                <a:srgbClr val="000000"/>
              </a:buClr>
              <a:buSzPts val="1200"/>
              <a:buFont typeface="Times New Roman"/>
              <a:buNone/>
            </a:pPr>
            <a:endParaRPr/>
          </a:p>
          <a:p>
            <a:pPr marL="0" marR="0" lvl="0" indent="0" algn="l" rtl="0">
              <a:lnSpc>
                <a:spcPct val="100000"/>
              </a:lnSpc>
              <a:spcBef>
                <a:spcPts val="0"/>
              </a:spcBef>
              <a:spcAft>
                <a:spcPts val="0"/>
              </a:spcAft>
              <a:buClr>
                <a:srgbClr val="000000"/>
              </a:buClr>
              <a:buSzPts val="1200"/>
              <a:buFont typeface="Times New Roman"/>
              <a:buNone/>
            </a:pPr>
            <a:endParaRPr/>
          </a:p>
          <a:p>
            <a:pPr marL="0" lvl="0" indent="0" algn="l" rtl="0">
              <a:lnSpc>
                <a:spcPct val="100000"/>
              </a:lnSpc>
              <a:spcBef>
                <a:spcPts val="400"/>
              </a:spcBef>
              <a:spcAft>
                <a:spcPts val="0"/>
              </a:spcAft>
              <a:buClr>
                <a:schemeClr val="dk1"/>
              </a:buClr>
              <a:buSzPts val="1100"/>
              <a:buFont typeface="Calibri"/>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2" name="Google Shape;90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2" name="Google Shape;912;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913" name="Google Shape;913;p23: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914" name="Google Shape;914;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0" name="Google Shape;920;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921" name="Google Shape;921;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940" name="Google Shape;94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8" name="Google Shape;948;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949" name="Google Shape;949;p26: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50" name="Google Shape;950;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26</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99" name="Google Shape;199;p3: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u="none" strike="noStrike" cap="none">
              <a:solidFill>
                <a:srgbClr val="000000"/>
              </a:solidFill>
            </a:endParaRPr>
          </a:p>
        </p:txBody>
      </p:sp>
      <p:sp>
        <p:nvSpPr>
          <p:cNvPr id="200" name="Google Shape;20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u="none" strike="noStrike" cap="none">
                <a:solidFill>
                  <a:srgbClr val="000000"/>
                </a:solidFill>
              </a:rPr>
              <a:t>3</a:t>
            </a:fld>
            <a:endParaRPr sz="1200" u="none" strike="noStrike" cap="none">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17" name="Google Shape;217;p5: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18" name="Google Shape;21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GB" sz="1000"/>
              <a:t>Talking Points: </a:t>
            </a:r>
            <a:endParaRPr sz="1000"/>
          </a:p>
          <a:p>
            <a:pPr marL="457200" lvl="0" indent="-292100" algn="l" rtl="0">
              <a:lnSpc>
                <a:spcPct val="100000"/>
              </a:lnSpc>
              <a:spcBef>
                <a:spcPts val="0"/>
              </a:spcBef>
              <a:spcAft>
                <a:spcPts val="0"/>
              </a:spcAft>
              <a:buClr>
                <a:schemeClr val="dk1"/>
              </a:buClr>
              <a:buSzPts val="1000"/>
              <a:buFont typeface="Calibri"/>
              <a:buChar char="●"/>
            </a:pPr>
            <a:r>
              <a:rPr lang="en-GB" sz="1000"/>
              <a:t>Elaborate through patients’ personal information, diagnosis &amp; first line of treatment </a:t>
            </a:r>
            <a:endParaRPr sz="1000"/>
          </a:p>
          <a:p>
            <a:pPr marL="457200" lvl="0" indent="-292100" algn="l" rtl="0">
              <a:lnSpc>
                <a:spcPct val="100000"/>
              </a:lnSpc>
              <a:spcBef>
                <a:spcPts val="0"/>
              </a:spcBef>
              <a:spcAft>
                <a:spcPts val="0"/>
              </a:spcAft>
              <a:buClr>
                <a:schemeClr val="dk1"/>
              </a:buClr>
              <a:buSzPts val="1000"/>
              <a:buFont typeface="Calibri"/>
              <a:buChar char="●"/>
            </a:pPr>
            <a:r>
              <a:rPr lang="en-GB" sz="1000"/>
              <a:t>Based on this case: what are your​</a:t>
            </a:r>
            <a:endParaRPr sz="1000"/>
          </a:p>
          <a:p>
            <a:pPr marL="914400" lvl="1" indent="-292100" algn="l" rtl="0">
              <a:lnSpc>
                <a:spcPct val="115000"/>
              </a:lnSpc>
              <a:spcBef>
                <a:spcPts val="0"/>
              </a:spcBef>
              <a:spcAft>
                <a:spcPts val="0"/>
              </a:spcAft>
              <a:buClr>
                <a:schemeClr val="dk1"/>
              </a:buClr>
              <a:buSzPts val="1000"/>
              <a:buFont typeface="Calibri"/>
              <a:buChar char="○"/>
            </a:pPr>
            <a:r>
              <a:rPr lang="en-GB" sz="1000"/>
              <a:t>(1) molecular investigation(s) ?​</a:t>
            </a:r>
            <a:endParaRPr sz="1000"/>
          </a:p>
          <a:p>
            <a:pPr marL="914400" lvl="1" indent="-292100" algn="l" rtl="0">
              <a:lnSpc>
                <a:spcPct val="115000"/>
              </a:lnSpc>
              <a:spcBef>
                <a:spcPts val="0"/>
              </a:spcBef>
              <a:spcAft>
                <a:spcPts val="0"/>
              </a:spcAft>
              <a:buClr>
                <a:schemeClr val="dk1"/>
              </a:buClr>
              <a:buSzPts val="1000"/>
              <a:buFont typeface="Calibri"/>
              <a:buChar char="○"/>
            </a:pPr>
            <a:r>
              <a:rPr lang="en-GB" sz="1000"/>
              <a:t>(2) treatment decision(s) ?</a:t>
            </a:r>
            <a:endParaRPr sz="1000"/>
          </a:p>
          <a:p>
            <a:pPr marL="0" lvl="0" indent="0" algn="l" rtl="0">
              <a:lnSpc>
                <a:spcPct val="100000"/>
              </a:lnSpc>
              <a:spcBef>
                <a:spcPts val="0"/>
              </a:spcBef>
              <a:spcAft>
                <a:spcPts val="0"/>
              </a:spcAft>
              <a:buClr>
                <a:schemeClr val="dk1"/>
              </a:buClr>
              <a:buSzPts val="1400"/>
              <a:buFont typeface="Calibri"/>
              <a:buNone/>
            </a:pPr>
            <a:endParaRPr sz="1000">
              <a:highlight>
                <a:srgbClr val="EDEBE9"/>
              </a:highlight>
            </a:endParaRPr>
          </a:p>
        </p:txBody>
      </p:sp>
      <p:sp>
        <p:nvSpPr>
          <p:cNvPr id="225" name="Google Shape;22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53" name="Google Shape;253;p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54" name="Google Shape;25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GB"/>
              <a:t>Talking points: </a:t>
            </a:r>
            <a:endParaRPr/>
          </a:p>
          <a:p>
            <a:pPr marL="457200" lvl="0" indent="-317500" algn="l" rtl="0">
              <a:lnSpc>
                <a:spcPct val="100000"/>
              </a:lnSpc>
              <a:spcBef>
                <a:spcPts val="0"/>
              </a:spcBef>
              <a:spcAft>
                <a:spcPts val="0"/>
              </a:spcAft>
              <a:buClr>
                <a:schemeClr val="dk1"/>
              </a:buClr>
              <a:buSzPts val="1400"/>
              <a:buFont typeface="Calibri"/>
              <a:buChar char="●"/>
            </a:pPr>
            <a:r>
              <a:rPr lang="en-GB"/>
              <a:t>Stable characteristics are unlikely to change over time throughout a patient’s primary diagnosis, possible relapse or progression under AI+CDK4/6i</a:t>
            </a:r>
            <a:endParaRPr/>
          </a:p>
          <a:p>
            <a:pPr marL="457200" lvl="0" indent="-317500" algn="l" rtl="0">
              <a:lnSpc>
                <a:spcPct val="100000"/>
              </a:lnSpc>
              <a:spcBef>
                <a:spcPts val="0"/>
              </a:spcBef>
              <a:spcAft>
                <a:spcPts val="0"/>
              </a:spcAft>
              <a:buClr>
                <a:schemeClr val="dk1"/>
              </a:buClr>
              <a:buSzPts val="1400"/>
              <a:buFont typeface="Calibri"/>
              <a:buChar char="●"/>
            </a:pPr>
            <a:r>
              <a:rPr lang="en-GB"/>
              <a:t>Such characteristics are clonal genetic abnormalities which drove the early oncogenesis</a:t>
            </a:r>
            <a:endParaRPr/>
          </a:p>
          <a:p>
            <a:pPr marL="457200" lvl="0" indent="-317500" algn="l" rtl="0">
              <a:lnSpc>
                <a:spcPct val="100000"/>
              </a:lnSpc>
              <a:spcBef>
                <a:spcPts val="0"/>
              </a:spcBef>
              <a:spcAft>
                <a:spcPts val="0"/>
              </a:spcAft>
              <a:buClr>
                <a:schemeClr val="dk1"/>
              </a:buClr>
              <a:buSzPts val="1400"/>
              <a:buFont typeface="Calibri"/>
              <a:buChar char="●"/>
            </a:pPr>
            <a:r>
              <a:rPr lang="en-GB"/>
              <a:t>We can divide them into three categories: Currently Not Targetable, Currently Targetable (per Lable) &amp; Currently Targetable (off label) </a:t>
            </a:r>
            <a:endParaRPr/>
          </a:p>
          <a:p>
            <a:pPr marL="457200" lvl="0" indent="-317500" algn="l" rtl="0">
              <a:lnSpc>
                <a:spcPct val="100000"/>
              </a:lnSpc>
              <a:spcBef>
                <a:spcPts val="0"/>
              </a:spcBef>
              <a:spcAft>
                <a:spcPts val="0"/>
              </a:spcAft>
              <a:buClr>
                <a:schemeClr val="dk1"/>
              </a:buClr>
              <a:buSzPts val="1400"/>
              <a:buFont typeface="Calibri"/>
              <a:buChar char="●"/>
            </a:pPr>
            <a:r>
              <a:rPr lang="en-GB"/>
              <a:t>Take time to go over each category </a:t>
            </a:r>
            <a:endParaRPr/>
          </a:p>
          <a:p>
            <a:pPr marL="457200" lvl="0" indent="-317500" algn="l" rtl="0">
              <a:lnSpc>
                <a:spcPct val="100000"/>
              </a:lnSpc>
              <a:spcBef>
                <a:spcPts val="0"/>
              </a:spcBef>
              <a:spcAft>
                <a:spcPts val="0"/>
              </a:spcAft>
              <a:buClr>
                <a:schemeClr val="dk1"/>
              </a:buClr>
              <a:buSzPts val="1400"/>
              <a:buFont typeface="Calibri"/>
              <a:buChar char="●"/>
            </a:pPr>
            <a:r>
              <a:rPr lang="en-GB"/>
              <a:t>Ideally the somatic (+/- germline) mutational landscape has been assessed while the patient was in first line.​</a:t>
            </a:r>
            <a:endParaRPr/>
          </a:p>
          <a:p>
            <a:pPr marL="457200" lvl="0" indent="-317500" algn="l" rtl="0">
              <a:lnSpc>
                <a:spcPct val="100000"/>
              </a:lnSpc>
              <a:spcBef>
                <a:spcPts val="0"/>
              </a:spcBef>
              <a:spcAft>
                <a:spcPts val="0"/>
              </a:spcAft>
              <a:buClr>
                <a:schemeClr val="dk1"/>
              </a:buClr>
              <a:buSzPts val="1400"/>
              <a:buFont typeface="Calibri"/>
              <a:buChar char="●"/>
            </a:pPr>
            <a:r>
              <a:rPr lang="en-GB"/>
              <a:t>Most common approach: Subjecting archived tumor tissue to panel NGS testing​</a:t>
            </a:r>
            <a:endParaRPr/>
          </a:p>
          <a:p>
            <a:pPr marL="457200" lvl="0" indent="-317500" algn="l" rtl="0">
              <a:lnSpc>
                <a:spcPct val="100000"/>
              </a:lnSpc>
              <a:spcBef>
                <a:spcPts val="0"/>
              </a:spcBef>
              <a:spcAft>
                <a:spcPts val="0"/>
              </a:spcAft>
              <a:buClr>
                <a:schemeClr val="dk1"/>
              </a:buClr>
              <a:buSzPts val="1400"/>
              <a:buFont typeface="Calibri"/>
              <a:buChar char="●"/>
            </a:pPr>
            <a:r>
              <a:rPr lang="en-GB"/>
              <a:t>Turn around time: varies between institution and depends on the availability of archived tumor block. </a:t>
            </a:r>
            <a:endParaRPr/>
          </a:p>
          <a:p>
            <a:pPr marL="457200" lvl="0" indent="0" algn="l" rtl="0">
              <a:lnSpc>
                <a:spcPct val="100000"/>
              </a:lnSpc>
              <a:spcBef>
                <a:spcPts val="0"/>
              </a:spcBef>
              <a:spcAft>
                <a:spcPts val="0"/>
              </a:spcAft>
              <a:buClr>
                <a:schemeClr val="dk1"/>
              </a:buClr>
              <a:buSzPts val="1400"/>
              <a:buFont typeface="Calibri"/>
              <a:buNone/>
            </a:pPr>
            <a:endParaRPr/>
          </a:p>
        </p:txBody>
      </p:sp>
      <p:sp>
        <p:nvSpPr>
          <p:cNvPr id="261" name="Google Shape;261;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GB"/>
              <a:t>Talking points: </a:t>
            </a:r>
            <a:endParaRPr/>
          </a:p>
          <a:p>
            <a:pPr marL="457200" lvl="0" indent="-317500" algn="l" rtl="0">
              <a:lnSpc>
                <a:spcPct val="100000"/>
              </a:lnSpc>
              <a:spcBef>
                <a:spcPts val="0"/>
              </a:spcBef>
              <a:spcAft>
                <a:spcPts val="0"/>
              </a:spcAft>
              <a:buClr>
                <a:schemeClr val="dk1"/>
              </a:buClr>
              <a:buSzPts val="1400"/>
              <a:buFont typeface="Calibri"/>
              <a:buChar char="●"/>
            </a:pPr>
            <a:r>
              <a:rPr lang="en-GB"/>
              <a:t>Define liable characteristics: </a:t>
            </a:r>
            <a:endParaRPr/>
          </a:p>
          <a:p>
            <a:pPr marL="1371600" lvl="1" indent="-317500" algn="l" rtl="0">
              <a:lnSpc>
                <a:spcPct val="100000"/>
              </a:lnSpc>
              <a:spcBef>
                <a:spcPts val="0"/>
              </a:spcBef>
              <a:spcAft>
                <a:spcPts val="0"/>
              </a:spcAft>
              <a:buClr>
                <a:schemeClr val="dk1"/>
              </a:buClr>
              <a:buSzPts val="1400"/>
              <a:buFont typeface="Calibri"/>
              <a:buChar char="○"/>
            </a:pPr>
            <a:r>
              <a:rPr lang="en-GB" sz="1400"/>
              <a:t>Phenotypic characteristics + genotypic changes associated with resistance to AI and CDK4/6i​</a:t>
            </a:r>
            <a:endParaRPr sz="1400"/>
          </a:p>
          <a:p>
            <a:pPr marL="914400" lvl="0" indent="-317500" algn="l" rtl="0">
              <a:lnSpc>
                <a:spcPct val="100000"/>
              </a:lnSpc>
              <a:spcBef>
                <a:spcPts val="0"/>
              </a:spcBef>
              <a:spcAft>
                <a:spcPts val="0"/>
              </a:spcAft>
              <a:buClr>
                <a:schemeClr val="dk1"/>
              </a:buClr>
              <a:buSzPts val="1400"/>
              <a:buFont typeface="Calibri"/>
              <a:buChar char="●"/>
            </a:pPr>
            <a:r>
              <a:rPr lang="en-GB" sz="1400"/>
              <a:t>Tissue biopsy should be conducted at progression to check for loss of  Estrogen Receptor expression by tumor cell </a:t>
            </a:r>
            <a:endParaRPr sz="1400"/>
          </a:p>
          <a:p>
            <a:pPr marL="1371600" lvl="1" indent="-317500" algn="l" rtl="0">
              <a:lnSpc>
                <a:spcPct val="100000"/>
              </a:lnSpc>
              <a:spcBef>
                <a:spcPts val="0"/>
              </a:spcBef>
              <a:spcAft>
                <a:spcPts val="0"/>
              </a:spcAft>
              <a:buClr>
                <a:schemeClr val="dk1"/>
              </a:buClr>
              <a:buSzPts val="1400"/>
              <a:buFont typeface="Calibri"/>
              <a:buChar char="○"/>
            </a:pPr>
            <a:r>
              <a:rPr lang="en-GB" sz="1400"/>
              <a:t>18F-FES PET/CT as a possible surrogate</a:t>
            </a:r>
            <a:r>
              <a:rPr lang="en-GB" sz="1400" b="1"/>
              <a:t> ​</a:t>
            </a:r>
            <a:endParaRPr sz="1400"/>
          </a:p>
          <a:p>
            <a:pPr marL="0" lvl="0" indent="0" algn="l" rtl="0">
              <a:lnSpc>
                <a:spcPct val="100000"/>
              </a:lnSpc>
              <a:spcBef>
                <a:spcPts val="0"/>
              </a:spcBef>
              <a:spcAft>
                <a:spcPts val="0"/>
              </a:spcAft>
              <a:buClr>
                <a:schemeClr val="dk1"/>
              </a:buClr>
              <a:buSzPts val="1400"/>
              <a:buFont typeface="Calibri"/>
              <a:buNone/>
            </a:pPr>
            <a:endParaRPr sz="1400"/>
          </a:p>
          <a:p>
            <a:pPr marL="0" lvl="0" indent="0" algn="l" rtl="0">
              <a:lnSpc>
                <a:spcPct val="100000"/>
              </a:lnSpc>
              <a:spcBef>
                <a:spcPts val="0"/>
              </a:spcBef>
              <a:spcAft>
                <a:spcPts val="0"/>
              </a:spcAft>
              <a:buClr>
                <a:schemeClr val="dk1"/>
              </a:buClr>
              <a:buSzPts val="1400"/>
              <a:buFont typeface="Calibri"/>
              <a:buNone/>
            </a:pPr>
            <a:endParaRPr sz="1400"/>
          </a:p>
          <a:p>
            <a:pPr marL="0" lvl="0" indent="0" algn="l" rtl="0">
              <a:lnSpc>
                <a:spcPct val="100000"/>
              </a:lnSpc>
              <a:spcBef>
                <a:spcPts val="0"/>
              </a:spcBef>
              <a:spcAft>
                <a:spcPts val="0"/>
              </a:spcAft>
              <a:buClr>
                <a:schemeClr val="dk1"/>
              </a:buClr>
              <a:buSzPts val="1400"/>
              <a:buFont typeface="Calibri"/>
              <a:buNone/>
            </a:pPr>
            <a:endParaRPr/>
          </a:p>
        </p:txBody>
      </p:sp>
      <p:sp>
        <p:nvSpPr>
          <p:cNvPr id="287" name="Google Shape;287;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hyperlink" Target="https://youtu.be/-frXH01_UXY" TargetMode="External"/><Relationship Id="rId13" Type="http://schemas.openxmlformats.org/officeDocument/2006/relationships/hyperlink" Target="mailto:info@cor2ed.com" TargetMode="External"/><Relationship Id="rId18" Type="http://schemas.openxmlformats.org/officeDocument/2006/relationships/hyperlink" Target="about:blank" TargetMode="External"/><Relationship Id="rId3" Type="http://schemas.openxmlformats.org/officeDocument/2006/relationships/image" Target="../media/image3.png"/><Relationship Id="rId21" Type="http://schemas.openxmlformats.org/officeDocument/2006/relationships/image" Target="../media/image12.png"/><Relationship Id="rId7" Type="http://schemas.openxmlformats.org/officeDocument/2006/relationships/hyperlink" Target="https://www.linkedin.com/company/breastcancerconnect" TargetMode="External"/><Relationship Id="rId12" Type="http://schemas.openxmlformats.org/officeDocument/2006/relationships/image" Target="../media/image7.png"/><Relationship Id="rId17" Type="http://schemas.openxmlformats.org/officeDocument/2006/relationships/image" Target="../media/image11.png"/><Relationship Id="rId2" Type="http://schemas.openxmlformats.org/officeDocument/2006/relationships/image" Target="../media/image2.png"/><Relationship Id="rId16" Type="http://schemas.openxmlformats.org/officeDocument/2006/relationships/image" Target="../media/image10.png"/><Relationship Id="rId20" Type="http://schemas.openxmlformats.org/officeDocument/2006/relationships/hyperlink" Target="https://cor2ed.com/connects/breast-cancer-connect/" TargetMode="External"/><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s://twitter.com/BreastCaConnect" TargetMode="External"/><Relationship Id="rId5" Type="http://schemas.openxmlformats.org/officeDocument/2006/relationships/image" Target="../media/image1.png"/><Relationship Id="rId15" Type="http://schemas.openxmlformats.org/officeDocument/2006/relationships/image" Target="../media/image9.png"/><Relationship Id="rId10" Type="http://schemas.openxmlformats.org/officeDocument/2006/relationships/image" Target="../media/image6.png"/><Relationship Id="rId19" Type="http://schemas.openxmlformats.org/officeDocument/2006/relationships/hyperlink" Target="https://www.linkedin.com/company/giconnect/" TargetMode="External"/><Relationship Id="rId4" Type="http://schemas.openxmlformats.org/officeDocument/2006/relationships/image" Target="../media/image4.png"/><Relationship Id="rId9" Type="http://schemas.openxmlformats.org/officeDocument/2006/relationships/hyperlink" Target="https://cor2ed.com/" TargetMode="External"/><Relationship Id="rId1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Disposition personnalisée">
  <p:cSld name="1_Disposition personnalisée">
    <p:spTree>
      <p:nvGrpSpPr>
        <p:cNvPr id="1" name="Shape 13"/>
        <p:cNvGrpSpPr/>
        <p:nvPr/>
      </p:nvGrpSpPr>
      <p:grpSpPr>
        <a:xfrm>
          <a:off x="0" y="0"/>
          <a:ext cx="0" cy="0"/>
          <a:chOff x="0" y="0"/>
          <a:chExt cx="0" cy="0"/>
        </a:xfrm>
      </p:grpSpPr>
      <p:sp>
        <p:nvSpPr>
          <p:cNvPr id="14" name="Google Shape;14;p28"/>
          <p:cNvSpPr/>
          <p:nvPr/>
        </p:nvSpPr>
        <p:spPr>
          <a:xfrm>
            <a:off x="0" y="0"/>
            <a:ext cx="12192000" cy="6858000"/>
          </a:xfrm>
          <a:prstGeom prst="rect">
            <a:avLst/>
          </a:prstGeom>
          <a:noFill/>
          <a:ln w="127000" cap="flat" cmpd="sng">
            <a:solidFill>
              <a:srgbClr val="5D82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 name="Google Shape;15;p28"/>
          <p:cNvPicPr preferRelativeResize="0"/>
          <p:nvPr/>
        </p:nvPicPr>
        <p:blipFill rotWithShape="1">
          <a:blip r:embed="rId2">
            <a:alphaModFix/>
          </a:blip>
          <a:srcRect/>
          <a:stretch/>
        </p:blipFill>
        <p:spPr>
          <a:xfrm>
            <a:off x="3574661" y="2758363"/>
            <a:ext cx="5042678" cy="1341275"/>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128"/>
        <p:cNvGrpSpPr/>
        <p:nvPr/>
      </p:nvGrpSpPr>
      <p:grpSpPr>
        <a:xfrm>
          <a:off x="0" y="0"/>
          <a:ext cx="0" cy="0"/>
          <a:chOff x="0" y="0"/>
          <a:chExt cx="0" cy="0"/>
        </a:xfrm>
      </p:grpSpPr>
      <p:sp>
        <p:nvSpPr>
          <p:cNvPr id="129" name="Google Shape;129;p37"/>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lvl1pPr lvl="0" algn="l">
              <a:spcBef>
                <a:spcPts val="0"/>
              </a:spcBef>
              <a:spcAft>
                <a:spcPts val="0"/>
              </a:spcAft>
              <a:buClr>
                <a:srgbClr val="5D8298"/>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37"/>
          <p:cNvSpPr txBox="1">
            <a:spLocks noGrp="1"/>
          </p:cNvSpPr>
          <p:nvPr>
            <p:ph type="body" idx="1"/>
          </p:nvPr>
        </p:nvSpPr>
        <p:spPr>
          <a:xfrm>
            <a:off x="620184" y="1425600"/>
            <a:ext cx="10962216" cy="4525200"/>
          </a:xfrm>
          <a:prstGeom prst="rect">
            <a:avLst/>
          </a:prstGeom>
          <a:noFill/>
          <a:ln>
            <a:noFill/>
          </a:ln>
        </p:spPr>
        <p:txBody>
          <a:bodyPr spcFirstLastPara="1" wrap="square" lIns="0" tIns="0" rIns="0" bIns="0" anchor="t" anchorCtr="0">
            <a:normAutofit/>
          </a:bodyPr>
          <a:lstStyle>
            <a:lvl1pPr marL="457200" lvl="0" indent="-355600" algn="l">
              <a:spcBef>
                <a:spcPts val="1200"/>
              </a:spcBef>
              <a:spcAft>
                <a:spcPts val="0"/>
              </a:spcAft>
              <a:buSzPts val="2000"/>
              <a:buChar char="•"/>
              <a:defRPr>
                <a:latin typeface="Arial"/>
                <a:ea typeface="Arial"/>
                <a:cs typeface="Arial"/>
                <a:sym typeface="Arial"/>
              </a:defRPr>
            </a:lvl1pPr>
            <a:lvl2pPr marL="914400" lvl="1" indent="-342900" algn="l">
              <a:spcBef>
                <a:spcPts val="400"/>
              </a:spcBef>
              <a:spcAft>
                <a:spcPts val="0"/>
              </a:spcAft>
              <a:buSzPts val="1800"/>
              <a:buChar char="–"/>
              <a:defRPr>
                <a:latin typeface="Arial"/>
                <a:ea typeface="Arial"/>
                <a:cs typeface="Arial"/>
                <a:sym typeface="Arial"/>
              </a:defRPr>
            </a:lvl2pPr>
            <a:lvl3pPr marL="1371600" lvl="2" indent="-330200" algn="l">
              <a:spcBef>
                <a:spcPts val="400"/>
              </a:spcBef>
              <a:spcAft>
                <a:spcPts val="0"/>
              </a:spcAft>
              <a:buSzPts val="1600"/>
              <a:buChar char="•"/>
              <a:defRPr>
                <a:latin typeface="Arial"/>
                <a:ea typeface="Arial"/>
                <a:cs typeface="Arial"/>
                <a:sym typeface="Arial"/>
              </a:defRPr>
            </a:lvl3pPr>
            <a:lvl4pPr marL="1828800" lvl="3" indent="-330200" algn="l">
              <a:spcBef>
                <a:spcPts val="400"/>
              </a:spcBef>
              <a:spcAft>
                <a:spcPts val="0"/>
              </a:spcAft>
              <a:buSzPts val="1600"/>
              <a:buChar char="•"/>
              <a:defRPr>
                <a:latin typeface="Arial"/>
                <a:ea typeface="Arial"/>
                <a:cs typeface="Arial"/>
                <a:sym typeface="Arial"/>
              </a:defRPr>
            </a:lvl4pPr>
            <a:lvl5pPr marL="2286000" lvl="4" indent="-330200" algn="l">
              <a:spcBef>
                <a:spcPts val="400"/>
              </a:spcBef>
              <a:spcAft>
                <a:spcPts val="0"/>
              </a:spcAft>
              <a:buSzPts val="1600"/>
              <a:buChar char="•"/>
              <a:defRPr>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1" name="Google Shape;131;p37"/>
          <p:cNvSpPr txBox="1">
            <a:spLocks noGrp="1"/>
          </p:cNvSpPr>
          <p:nvPr>
            <p:ph type="sldNum" idx="12"/>
          </p:nvPr>
        </p:nvSpPr>
        <p:spPr>
          <a:xfrm>
            <a:off x="10512491" y="6356351"/>
            <a:ext cx="1069909"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a:solidFill>
                  <a:schemeClr val="dk2"/>
                </a:solidFill>
                <a:latin typeface="Arial"/>
                <a:ea typeface="Arial"/>
                <a:cs typeface="Arial"/>
                <a:sym typeface="Arial"/>
              </a:defRPr>
            </a:lvl1pPr>
            <a:lvl2pPr marL="0" marR="0" lvl="1" indent="0" algn="r" rtl="0">
              <a:spcBef>
                <a:spcPts val="0"/>
              </a:spcBef>
              <a:buNone/>
              <a:defRPr sz="1200">
                <a:solidFill>
                  <a:schemeClr val="dk2"/>
                </a:solidFill>
                <a:latin typeface="Arial"/>
                <a:ea typeface="Arial"/>
                <a:cs typeface="Arial"/>
                <a:sym typeface="Arial"/>
              </a:defRPr>
            </a:lvl2pPr>
            <a:lvl3pPr marL="0" marR="0" lvl="2" indent="0" algn="r" rtl="0">
              <a:spcBef>
                <a:spcPts val="0"/>
              </a:spcBef>
              <a:buNone/>
              <a:defRPr sz="1200">
                <a:solidFill>
                  <a:schemeClr val="dk2"/>
                </a:solidFill>
                <a:latin typeface="Arial"/>
                <a:ea typeface="Arial"/>
                <a:cs typeface="Arial"/>
                <a:sym typeface="Arial"/>
              </a:defRPr>
            </a:lvl3pPr>
            <a:lvl4pPr marL="0" marR="0" lvl="3" indent="0" algn="r" rtl="0">
              <a:spcBef>
                <a:spcPts val="0"/>
              </a:spcBef>
              <a:buNone/>
              <a:defRPr sz="1200">
                <a:solidFill>
                  <a:schemeClr val="dk2"/>
                </a:solidFill>
                <a:latin typeface="Arial"/>
                <a:ea typeface="Arial"/>
                <a:cs typeface="Arial"/>
                <a:sym typeface="Arial"/>
              </a:defRPr>
            </a:lvl4pPr>
            <a:lvl5pPr marL="0" marR="0" lvl="4" indent="0" algn="r" rtl="0">
              <a:spcBef>
                <a:spcPts val="0"/>
              </a:spcBef>
              <a:buNone/>
              <a:defRPr sz="1200">
                <a:solidFill>
                  <a:schemeClr val="dk2"/>
                </a:solidFill>
                <a:latin typeface="Arial"/>
                <a:ea typeface="Arial"/>
                <a:cs typeface="Arial"/>
                <a:sym typeface="Arial"/>
              </a:defRPr>
            </a:lvl5pPr>
            <a:lvl6pPr marL="0" marR="0" lvl="5" indent="0" algn="r" rtl="0">
              <a:spcBef>
                <a:spcPts val="0"/>
              </a:spcBef>
              <a:buNone/>
              <a:defRPr sz="1200">
                <a:solidFill>
                  <a:schemeClr val="dk2"/>
                </a:solidFill>
                <a:latin typeface="Arial"/>
                <a:ea typeface="Arial"/>
                <a:cs typeface="Arial"/>
                <a:sym typeface="Arial"/>
              </a:defRPr>
            </a:lvl6pPr>
            <a:lvl7pPr marL="0" marR="0" lvl="6" indent="0" algn="r" rtl="0">
              <a:spcBef>
                <a:spcPts val="0"/>
              </a:spcBef>
              <a:buNone/>
              <a:defRPr sz="1200">
                <a:solidFill>
                  <a:schemeClr val="dk2"/>
                </a:solidFill>
                <a:latin typeface="Arial"/>
                <a:ea typeface="Arial"/>
                <a:cs typeface="Arial"/>
                <a:sym typeface="Arial"/>
              </a:defRPr>
            </a:lvl7pPr>
            <a:lvl8pPr marL="0" marR="0" lvl="7" indent="0" algn="r" rtl="0">
              <a:spcBef>
                <a:spcPts val="0"/>
              </a:spcBef>
              <a:buNone/>
              <a:defRPr sz="1200">
                <a:solidFill>
                  <a:schemeClr val="dk2"/>
                </a:solidFill>
                <a:latin typeface="Arial"/>
                <a:ea typeface="Arial"/>
                <a:cs typeface="Arial"/>
                <a:sym typeface="Arial"/>
              </a:defRPr>
            </a:lvl8pPr>
            <a:lvl9pPr marL="0" marR="0" lvl="8" indent="0" algn="r" rtl="0">
              <a:spcBef>
                <a:spcPts val="0"/>
              </a:spcBef>
              <a:buNone/>
              <a:defRPr sz="12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32" name="Google Shape;132;p37"/>
          <p:cNvSpPr txBox="1">
            <a:spLocks noGrp="1"/>
          </p:cNvSpPr>
          <p:nvPr>
            <p:ph type="body" idx="2"/>
          </p:nvPr>
        </p:nvSpPr>
        <p:spPr>
          <a:xfrm>
            <a:off x="620183" y="6356351"/>
            <a:ext cx="10180339" cy="365125"/>
          </a:xfrm>
          <a:prstGeom prst="rect">
            <a:avLst/>
          </a:prstGeom>
          <a:noFill/>
          <a:ln>
            <a:noFill/>
          </a:ln>
        </p:spPr>
        <p:txBody>
          <a:bodyPr spcFirstLastPara="1" wrap="square" lIns="0" tIns="0" rIns="0" bIns="0" anchor="ctr" anchorCtr="0">
            <a:noAutofit/>
          </a:bodyPr>
          <a:lstStyle>
            <a:lvl1pPr marL="457200" lvl="0" indent="-228600" algn="l">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spcBef>
                <a:spcPts val="400"/>
              </a:spcBef>
              <a:spcAft>
                <a:spcPts val="0"/>
              </a:spcAft>
              <a:buSzPts val="1200"/>
              <a:buNone/>
              <a:defRPr sz="1200">
                <a:latin typeface="PT Sans Narrow"/>
                <a:ea typeface="PT Sans Narrow"/>
                <a:cs typeface="PT Sans Narrow"/>
                <a:sym typeface="PT Sans Narrow"/>
              </a:defRPr>
            </a:lvl2pPr>
            <a:lvl3pPr marL="1371600" lvl="2" indent="-228600" algn="l">
              <a:spcBef>
                <a:spcPts val="400"/>
              </a:spcBef>
              <a:spcAft>
                <a:spcPts val="0"/>
              </a:spcAft>
              <a:buSzPts val="1200"/>
              <a:buNone/>
              <a:defRPr sz="1200">
                <a:latin typeface="PT Sans Narrow"/>
                <a:ea typeface="PT Sans Narrow"/>
                <a:cs typeface="PT Sans Narrow"/>
                <a:sym typeface="PT Sans Narrow"/>
              </a:defRPr>
            </a:lvl3pPr>
            <a:lvl4pPr marL="1828800" lvl="3" indent="-228600" algn="l">
              <a:spcBef>
                <a:spcPts val="400"/>
              </a:spcBef>
              <a:spcAft>
                <a:spcPts val="0"/>
              </a:spcAft>
              <a:buSzPts val="1200"/>
              <a:buNone/>
              <a:defRPr sz="1200">
                <a:latin typeface="PT Sans Narrow"/>
                <a:ea typeface="PT Sans Narrow"/>
                <a:cs typeface="PT Sans Narrow"/>
                <a:sym typeface="PT Sans Narrow"/>
              </a:defRPr>
            </a:lvl4pPr>
            <a:lvl5pPr marL="2286000" lvl="4" indent="-228600" algn="l">
              <a:spcBef>
                <a:spcPts val="400"/>
              </a:spcBef>
              <a:spcAft>
                <a:spcPts val="0"/>
              </a:spcAft>
              <a:buSzPts val="1200"/>
              <a:buNone/>
              <a:defRPr sz="1200">
                <a:latin typeface="PT Sans Narrow"/>
                <a:ea typeface="PT Sans Narrow"/>
                <a:cs typeface="PT Sans Narrow"/>
                <a:sym typeface="PT Sans Narrow"/>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position personnalisée">
  <p:cSld name="Disposition personnalisée">
    <p:spTree>
      <p:nvGrpSpPr>
        <p:cNvPr id="1" name="Shape 133"/>
        <p:cNvGrpSpPr/>
        <p:nvPr/>
      </p:nvGrpSpPr>
      <p:grpSpPr>
        <a:xfrm>
          <a:off x="0" y="0"/>
          <a:ext cx="0" cy="0"/>
          <a:chOff x="0" y="0"/>
          <a:chExt cx="0" cy="0"/>
        </a:xfrm>
      </p:grpSpPr>
      <p:sp>
        <p:nvSpPr>
          <p:cNvPr id="134" name="Google Shape;134;p38"/>
          <p:cNvSpPr txBox="1">
            <a:spLocks noGrp="1"/>
          </p:cNvSpPr>
          <p:nvPr>
            <p:ph type="body" idx="1"/>
          </p:nvPr>
        </p:nvSpPr>
        <p:spPr>
          <a:xfrm>
            <a:off x="609600" y="1214362"/>
            <a:ext cx="10972800" cy="702470"/>
          </a:xfrm>
          <a:prstGeom prst="rect">
            <a:avLst/>
          </a:prstGeom>
          <a:noFill/>
          <a:ln>
            <a:noFill/>
          </a:ln>
        </p:spPr>
        <p:txBody>
          <a:bodyPr spcFirstLastPara="1" wrap="square" lIns="0" tIns="0" rIns="0" bIns="0" anchor="t" anchorCtr="0">
            <a:normAutofit/>
          </a:bodyPr>
          <a:lstStyle>
            <a:lvl1pPr marL="457200" lvl="0" indent="-228600" algn="l">
              <a:spcBef>
                <a:spcPts val="1200"/>
              </a:spcBef>
              <a:spcAft>
                <a:spcPts val="0"/>
              </a:spcAft>
              <a:buSzPts val="2000"/>
              <a:buNone/>
              <a:defRPr sz="2000" b="1" i="0" cap="none">
                <a:solidFill>
                  <a:srgbClr val="C7573C"/>
                </a:solidFill>
                <a:latin typeface="Arial"/>
                <a:ea typeface="Arial"/>
                <a:cs typeface="Arial"/>
                <a:sym typeface="Arial"/>
              </a:defRPr>
            </a:lvl1pPr>
            <a:lvl2pPr marL="914400" lvl="1" indent="-228600" algn="l">
              <a:spcBef>
                <a:spcPts val="400"/>
              </a:spcBef>
              <a:spcAft>
                <a:spcPts val="0"/>
              </a:spcAft>
              <a:buSzPts val="2000"/>
              <a:buNone/>
              <a:defRPr sz="2000" b="1"/>
            </a:lvl2pPr>
            <a:lvl3pPr marL="1371600" lvl="2" indent="-228600" algn="l">
              <a:spcBef>
                <a:spcPts val="400"/>
              </a:spcBef>
              <a:spcAft>
                <a:spcPts val="0"/>
              </a:spcAft>
              <a:buSzPts val="1800"/>
              <a:buNone/>
              <a:defRPr sz="1800" b="1"/>
            </a:lvl3pPr>
            <a:lvl4pPr marL="1828800" lvl="3" indent="-228600" algn="l">
              <a:spcBef>
                <a:spcPts val="400"/>
              </a:spcBef>
              <a:spcAft>
                <a:spcPts val="0"/>
              </a:spcAft>
              <a:buSzPts val="1600"/>
              <a:buNone/>
              <a:defRPr sz="1600" b="1"/>
            </a:lvl4pPr>
            <a:lvl5pPr marL="2286000" lvl="4" indent="-228600" algn="l">
              <a:spcBef>
                <a:spcPts val="4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35" name="Google Shape;135;p38"/>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lvl1pPr lvl="0" algn="l">
              <a:spcBef>
                <a:spcPts val="0"/>
              </a:spcBef>
              <a:spcAft>
                <a:spcPts val="0"/>
              </a:spcAft>
              <a:buClr>
                <a:srgbClr val="5D8298"/>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38"/>
          <p:cNvSpPr txBox="1">
            <a:spLocks noGrp="1"/>
          </p:cNvSpPr>
          <p:nvPr>
            <p:ph type="body" idx="2"/>
          </p:nvPr>
        </p:nvSpPr>
        <p:spPr>
          <a:xfrm>
            <a:off x="619200" y="1987200"/>
            <a:ext cx="10963200" cy="3960000"/>
          </a:xfrm>
          <a:prstGeom prst="rect">
            <a:avLst/>
          </a:prstGeom>
          <a:noFill/>
          <a:ln>
            <a:noFill/>
          </a:ln>
        </p:spPr>
        <p:txBody>
          <a:bodyPr spcFirstLastPara="1" wrap="square" lIns="0" tIns="0" rIns="0" bIns="0" anchor="t" anchorCtr="0">
            <a:normAutofit/>
          </a:bodyPr>
          <a:lstStyle>
            <a:lvl1pPr marL="457200" lvl="0" indent="-355600" algn="l">
              <a:spcBef>
                <a:spcPts val="1200"/>
              </a:spcBef>
              <a:spcAft>
                <a:spcPts val="0"/>
              </a:spcAft>
              <a:buSzPts val="2000"/>
              <a:buChar char="•"/>
              <a:defRPr>
                <a:latin typeface="Arial"/>
                <a:ea typeface="Arial"/>
                <a:cs typeface="Arial"/>
                <a:sym typeface="Arial"/>
              </a:defRPr>
            </a:lvl1pPr>
            <a:lvl2pPr marL="914400" lvl="1" indent="-342900" algn="l">
              <a:spcBef>
                <a:spcPts val="400"/>
              </a:spcBef>
              <a:spcAft>
                <a:spcPts val="0"/>
              </a:spcAft>
              <a:buSzPts val="1800"/>
              <a:buChar char="–"/>
              <a:defRPr>
                <a:latin typeface="Arial"/>
                <a:ea typeface="Arial"/>
                <a:cs typeface="Arial"/>
                <a:sym typeface="Arial"/>
              </a:defRPr>
            </a:lvl2pPr>
            <a:lvl3pPr marL="1371600" lvl="2" indent="-330200" algn="l">
              <a:spcBef>
                <a:spcPts val="400"/>
              </a:spcBef>
              <a:spcAft>
                <a:spcPts val="0"/>
              </a:spcAft>
              <a:buSzPts val="1600"/>
              <a:buChar char="•"/>
              <a:defRPr>
                <a:latin typeface="Arial"/>
                <a:ea typeface="Arial"/>
                <a:cs typeface="Arial"/>
                <a:sym typeface="Arial"/>
              </a:defRPr>
            </a:lvl3pPr>
            <a:lvl4pPr marL="1828800" lvl="3" indent="-330200" algn="l">
              <a:spcBef>
                <a:spcPts val="400"/>
              </a:spcBef>
              <a:spcAft>
                <a:spcPts val="0"/>
              </a:spcAft>
              <a:buSzPts val="1600"/>
              <a:buChar char="•"/>
              <a:defRPr>
                <a:latin typeface="Arial"/>
                <a:ea typeface="Arial"/>
                <a:cs typeface="Arial"/>
                <a:sym typeface="Arial"/>
              </a:defRPr>
            </a:lvl4pPr>
            <a:lvl5pPr marL="2286000" lvl="4" indent="-330200" algn="l">
              <a:spcBef>
                <a:spcPts val="400"/>
              </a:spcBef>
              <a:spcAft>
                <a:spcPts val="0"/>
              </a:spcAft>
              <a:buSzPts val="1600"/>
              <a:buChar char="•"/>
              <a:defRPr>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7" name="Google Shape;137;p38"/>
          <p:cNvSpPr txBox="1">
            <a:spLocks noGrp="1"/>
          </p:cNvSpPr>
          <p:nvPr>
            <p:ph type="sldNum" idx="12"/>
          </p:nvPr>
        </p:nvSpPr>
        <p:spPr>
          <a:xfrm>
            <a:off x="10512491" y="6356351"/>
            <a:ext cx="1069909"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a:solidFill>
                  <a:schemeClr val="dk2"/>
                </a:solidFill>
                <a:latin typeface="Arial"/>
                <a:ea typeface="Arial"/>
                <a:cs typeface="Arial"/>
                <a:sym typeface="Arial"/>
              </a:defRPr>
            </a:lvl1pPr>
            <a:lvl2pPr marL="0" marR="0" lvl="1" indent="0" algn="r" rtl="0">
              <a:spcBef>
                <a:spcPts val="0"/>
              </a:spcBef>
              <a:buNone/>
              <a:defRPr sz="1200">
                <a:solidFill>
                  <a:schemeClr val="dk2"/>
                </a:solidFill>
                <a:latin typeface="Arial"/>
                <a:ea typeface="Arial"/>
                <a:cs typeface="Arial"/>
                <a:sym typeface="Arial"/>
              </a:defRPr>
            </a:lvl2pPr>
            <a:lvl3pPr marL="0" marR="0" lvl="2" indent="0" algn="r" rtl="0">
              <a:spcBef>
                <a:spcPts val="0"/>
              </a:spcBef>
              <a:buNone/>
              <a:defRPr sz="1200">
                <a:solidFill>
                  <a:schemeClr val="dk2"/>
                </a:solidFill>
                <a:latin typeface="Arial"/>
                <a:ea typeface="Arial"/>
                <a:cs typeface="Arial"/>
                <a:sym typeface="Arial"/>
              </a:defRPr>
            </a:lvl3pPr>
            <a:lvl4pPr marL="0" marR="0" lvl="3" indent="0" algn="r" rtl="0">
              <a:spcBef>
                <a:spcPts val="0"/>
              </a:spcBef>
              <a:buNone/>
              <a:defRPr sz="1200">
                <a:solidFill>
                  <a:schemeClr val="dk2"/>
                </a:solidFill>
                <a:latin typeface="Arial"/>
                <a:ea typeface="Arial"/>
                <a:cs typeface="Arial"/>
                <a:sym typeface="Arial"/>
              </a:defRPr>
            </a:lvl4pPr>
            <a:lvl5pPr marL="0" marR="0" lvl="4" indent="0" algn="r" rtl="0">
              <a:spcBef>
                <a:spcPts val="0"/>
              </a:spcBef>
              <a:buNone/>
              <a:defRPr sz="1200">
                <a:solidFill>
                  <a:schemeClr val="dk2"/>
                </a:solidFill>
                <a:latin typeface="Arial"/>
                <a:ea typeface="Arial"/>
                <a:cs typeface="Arial"/>
                <a:sym typeface="Arial"/>
              </a:defRPr>
            </a:lvl5pPr>
            <a:lvl6pPr marL="0" marR="0" lvl="5" indent="0" algn="r" rtl="0">
              <a:spcBef>
                <a:spcPts val="0"/>
              </a:spcBef>
              <a:buNone/>
              <a:defRPr sz="1200">
                <a:solidFill>
                  <a:schemeClr val="dk2"/>
                </a:solidFill>
                <a:latin typeface="Arial"/>
                <a:ea typeface="Arial"/>
                <a:cs typeface="Arial"/>
                <a:sym typeface="Arial"/>
              </a:defRPr>
            </a:lvl6pPr>
            <a:lvl7pPr marL="0" marR="0" lvl="6" indent="0" algn="r" rtl="0">
              <a:spcBef>
                <a:spcPts val="0"/>
              </a:spcBef>
              <a:buNone/>
              <a:defRPr sz="1200">
                <a:solidFill>
                  <a:schemeClr val="dk2"/>
                </a:solidFill>
                <a:latin typeface="Arial"/>
                <a:ea typeface="Arial"/>
                <a:cs typeface="Arial"/>
                <a:sym typeface="Arial"/>
              </a:defRPr>
            </a:lvl7pPr>
            <a:lvl8pPr marL="0" marR="0" lvl="7" indent="0" algn="r" rtl="0">
              <a:spcBef>
                <a:spcPts val="0"/>
              </a:spcBef>
              <a:buNone/>
              <a:defRPr sz="1200">
                <a:solidFill>
                  <a:schemeClr val="dk2"/>
                </a:solidFill>
                <a:latin typeface="Arial"/>
                <a:ea typeface="Arial"/>
                <a:cs typeface="Arial"/>
                <a:sym typeface="Arial"/>
              </a:defRPr>
            </a:lvl8pPr>
            <a:lvl9pPr marL="0" marR="0" lvl="8" indent="0" algn="r" rtl="0">
              <a:spcBef>
                <a:spcPts val="0"/>
              </a:spcBef>
              <a:buNone/>
              <a:defRPr sz="12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38" name="Google Shape;138;p38"/>
          <p:cNvSpPr txBox="1">
            <a:spLocks noGrp="1"/>
          </p:cNvSpPr>
          <p:nvPr>
            <p:ph type="body" idx="3"/>
          </p:nvPr>
        </p:nvSpPr>
        <p:spPr>
          <a:xfrm>
            <a:off x="620183" y="6356351"/>
            <a:ext cx="10180339" cy="365125"/>
          </a:xfrm>
          <a:prstGeom prst="rect">
            <a:avLst/>
          </a:prstGeom>
          <a:noFill/>
          <a:ln>
            <a:noFill/>
          </a:ln>
        </p:spPr>
        <p:txBody>
          <a:bodyPr spcFirstLastPara="1" wrap="square" lIns="0" tIns="0" rIns="0" bIns="0" anchor="ctr" anchorCtr="0">
            <a:noAutofit/>
          </a:bodyPr>
          <a:lstStyle>
            <a:lvl1pPr marL="457200" lvl="0" indent="-228600" algn="l">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spcBef>
                <a:spcPts val="400"/>
              </a:spcBef>
              <a:spcAft>
                <a:spcPts val="0"/>
              </a:spcAft>
              <a:buSzPts val="1200"/>
              <a:buNone/>
              <a:defRPr sz="1200">
                <a:latin typeface="PT Sans Narrow"/>
                <a:ea typeface="PT Sans Narrow"/>
                <a:cs typeface="PT Sans Narrow"/>
                <a:sym typeface="PT Sans Narrow"/>
              </a:defRPr>
            </a:lvl2pPr>
            <a:lvl3pPr marL="1371600" lvl="2" indent="-228600" algn="l">
              <a:spcBef>
                <a:spcPts val="400"/>
              </a:spcBef>
              <a:spcAft>
                <a:spcPts val="0"/>
              </a:spcAft>
              <a:buSzPts val="1200"/>
              <a:buNone/>
              <a:defRPr sz="1200">
                <a:latin typeface="PT Sans Narrow"/>
                <a:ea typeface="PT Sans Narrow"/>
                <a:cs typeface="PT Sans Narrow"/>
                <a:sym typeface="PT Sans Narrow"/>
              </a:defRPr>
            </a:lvl3pPr>
            <a:lvl4pPr marL="1828800" lvl="3" indent="-228600" algn="l">
              <a:spcBef>
                <a:spcPts val="400"/>
              </a:spcBef>
              <a:spcAft>
                <a:spcPts val="0"/>
              </a:spcAft>
              <a:buSzPts val="1200"/>
              <a:buNone/>
              <a:defRPr sz="1200">
                <a:latin typeface="PT Sans Narrow"/>
                <a:ea typeface="PT Sans Narrow"/>
                <a:cs typeface="PT Sans Narrow"/>
                <a:sym typeface="PT Sans Narrow"/>
              </a:defRPr>
            </a:lvl4pPr>
            <a:lvl5pPr marL="2286000" lvl="4" indent="-228600" algn="l">
              <a:spcBef>
                <a:spcPts val="400"/>
              </a:spcBef>
              <a:spcAft>
                <a:spcPts val="0"/>
              </a:spcAft>
              <a:buSzPts val="1200"/>
              <a:buNone/>
              <a:defRPr sz="1200">
                <a:latin typeface="PT Sans Narrow"/>
                <a:ea typeface="PT Sans Narrow"/>
                <a:cs typeface="PT Sans Narrow"/>
                <a:sym typeface="PT Sans Narrow"/>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 avec légende">
  <p:cSld name="Image avec légende">
    <p:spTree>
      <p:nvGrpSpPr>
        <p:cNvPr id="1" name="Shape 139"/>
        <p:cNvGrpSpPr/>
        <p:nvPr/>
      </p:nvGrpSpPr>
      <p:grpSpPr>
        <a:xfrm>
          <a:off x="0" y="0"/>
          <a:ext cx="0" cy="0"/>
          <a:chOff x="0" y="0"/>
          <a:chExt cx="0" cy="0"/>
        </a:xfrm>
      </p:grpSpPr>
      <p:sp>
        <p:nvSpPr>
          <p:cNvPr id="140" name="Google Shape;140;p39"/>
          <p:cNvSpPr>
            <a:spLocks noGrp="1"/>
          </p:cNvSpPr>
          <p:nvPr>
            <p:ph type="pic" idx="2"/>
          </p:nvPr>
        </p:nvSpPr>
        <p:spPr>
          <a:xfrm>
            <a:off x="621216" y="239346"/>
            <a:ext cx="8931169" cy="4465706"/>
          </a:xfrm>
          <a:prstGeom prst="rect">
            <a:avLst/>
          </a:prstGeom>
          <a:noFill/>
          <a:ln>
            <a:noFill/>
          </a:ln>
        </p:spPr>
      </p:sp>
      <p:sp>
        <p:nvSpPr>
          <p:cNvPr id="141" name="Google Shape;141;p39"/>
          <p:cNvSpPr txBox="1">
            <a:spLocks noGrp="1"/>
          </p:cNvSpPr>
          <p:nvPr>
            <p:ph type="body" idx="1"/>
          </p:nvPr>
        </p:nvSpPr>
        <p:spPr>
          <a:xfrm>
            <a:off x="609600" y="5013176"/>
            <a:ext cx="8942784" cy="804862"/>
          </a:xfrm>
          <a:prstGeom prst="rect">
            <a:avLst/>
          </a:prstGeom>
          <a:noFill/>
          <a:ln>
            <a:noFill/>
          </a:ln>
        </p:spPr>
        <p:txBody>
          <a:bodyPr spcFirstLastPara="1" wrap="square" lIns="0" tIns="0" rIns="0" bIns="0" anchor="t" anchorCtr="0">
            <a:normAutofit/>
          </a:bodyPr>
          <a:lstStyle>
            <a:lvl1pPr marL="457200" lvl="0" indent="-228600" algn="l">
              <a:spcBef>
                <a:spcPts val="1200"/>
              </a:spcBef>
              <a:spcAft>
                <a:spcPts val="0"/>
              </a:spcAft>
              <a:buSzPts val="2000"/>
              <a:buNone/>
              <a:defRPr sz="2000" b="0" i="0">
                <a:solidFill>
                  <a:srgbClr val="5D8298"/>
                </a:solidFill>
                <a:latin typeface="Arial"/>
                <a:ea typeface="Arial"/>
                <a:cs typeface="Arial"/>
                <a:sym typeface="Arial"/>
              </a:defRPr>
            </a:lvl1pPr>
            <a:lvl2pPr marL="914400" lvl="1" indent="-228600" algn="l">
              <a:spcBef>
                <a:spcPts val="400"/>
              </a:spcBef>
              <a:spcAft>
                <a:spcPts val="0"/>
              </a:spcAft>
              <a:buSzPts val="1200"/>
              <a:buNone/>
              <a:defRPr sz="1200"/>
            </a:lvl2pPr>
            <a:lvl3pPr marL="1371600" lvl="2" indent="-228600" algn="l">
              <a:spcBef>
                <a:spcPts val="400"/>
              </a:spcBef>
              <a:spcAft>
                <a:spcPts val="0"/>
              </a:spcAft>
              <a:buSzPts val="1000"/>
              <a:buNone/>
              <a:defRPr sz="1000"/>
            </a:lvl3pPr>
            <a:lvl4pPr marL="1828800" lvl="3" indent="-228600" algn="l">
              <a:spcBef>
                <a:spcPts val="400"/>
              </a:spcBef>
              <a:spcAft>
                <a:spcPts val="0"/>
              </a:spcAft>
              <a:buSzPts val="900"/>
              <a:buNone/>
              <a:defRPr sz="900"/>
            </a:lvl4pPr>
            <a:lvl5pPr marL="2286000" lvl="4" indent="-228600" algn="l">
              <a:spcBef>
                <a:spcPts val="400"/>
              </a:spcBef>
              <a:spcAft>
                <a:spcPts val="0"/>
              </a:spcAft>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2" name="Google Shape;142;p39"/>
          <p:cNvSpPr txBox="1">
            <a:spLocks noGrp="1"/>
          </p:cNvSpPr>
          <p:nvPr>
            <p:ph type="sldNum" idx="12"/>
          </p:nvPr>
        </p:nvSpPr>
        <p:spPr>
          <a:xfrm>
            <a:off x="10512491" y="6356351"/>
            <a:ext cx="1069909"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a:solidFill>
                  <a:schemeClr val="dk2"/>
                </a:solidFill>
                <a:latin typeface="Arial"/>
                <a:ea typeface="Arial"/>
                <a:cs typeface="Arial"/>
                <a:sym typeface="Arial"/>
              </a:defRPr>
            </a:lvl1pPr>
            <a:lvl2pPr marL="0" marR="0" lvl="1" indent="0" algn="r" rtl="0">
              <a:spcBef>
                <a:spcPts val="0"/>
              </a:spcBef>
              <a:buNone/>
              <a:defRPr sz="1200">
                <a:solidFill>
                  <a:schemeClr val="dk2"/>
                </a:solidFill>
                <a:latin typeface="Arial"/>
                <a:ea typeface="Arial"/>
                <a:cs typeface="Arial"/>
                <a:sym typeface="Arial"/>
              </a:defRPr>
            </a:lvl2pPr>
            <a:lvl3pPr marL="0" marR="0" lvl="2" indent="0" algn="r" rtl="0">
              <a:spcBef>
                <a:spcPts val="0"/>
              </a:spcBef>
              <a:buNone/>
              <a:defRPr sz="1200">
                <a:solidFill>
                  <a:schemeClr val="dk2"/>
                </a:solidFill>
                <a:latin typeface="Arial"/>
                <a:ea typeface="Arial"/>
                <a:cs typeface="Arial"/>
                <a:sym typeface="Arial"/>
              </a:defRPr>
            </a:lvl3pPr>
            <a:lvl4pPr marL="0" marR="0" lvl="3" indent="0" algn="r" rtl="0">
              <a:spcBef>
                <a:spcPts val="0"/>
              </a:spcBef>
              <a:buNone/>
              <a:defRPr sz="1200">
                <a:solidFill>
                  <a:schemeClr val="dk2"/>
                </a:solidFill>
                <a:latin typeface="Arial"/>
                <a:ea typeface="Arial"/>
                <a:cs typeface="Arial"/>
                <a:sym typeface="Arial"/>
              </a:defRPr>
            </a:lvl4pPr>
            <a:lvl5pPr marL="0" marR="0" lvl="4" indent="0" algn="r" rtl="0">
              <a:spcBef>
                <a:spcPts val="0"/>
              </a:spcBef>
              <a:buNone/>
              <a:defRPr sz="1200">
                <a:solidFill>
                  <a:schemeClr val="dk2"/>
                </a:solidFill>
                <a:latin typeface="Arial"/>
                <a:ea typeface="Arial"/>
                <a:cs typeface="Arial"/>
                <a:sym typeface="Arial"/>
              </a:defRPr>
            </a:lvl5pPr>
            <a:lvl6pPr marL="0" marR="0" lvl="5" indent="0" algn="r" rtl="0">
              <a:spcBef>
                <a:spcPts val="0"/>
              </a:spcBef>
              <a:buNone/>
              <a:defRPr sz="1200">
                <a:solidFill>
                  <a:schemeClr val="dk2"/>
                </a:solidFill>
                <a:latin typeface="Arial"/>
                <a:ea typeface="Arial"/>
                <a:cs typeface="Arial"/>
                <a:sym typeface="Arial"/>
              </a:defRPr>
            </a:lvl6pPr>
            <a:lvl7pPr marL="0" marR="0" lvl="6" indent="0" algn="r" rtl="0">
              <a:spcBef>
                <a:spcPts val="0"/>
              </a:spcBef>
              <a:buNone/>
              <a:defRPr sz="1200">
                <a:solidFill>
                  <a:schemeClr val="dk2"/>
                </a:solidFill>
                <a:latin typeface="Arial"/>
                <a:ea typeface="Arial"/>
                <a:cs typeface="Arial"/>
                <a:sym typeface="Arial"/>
              </a:defRPr>
            </a:lvl7pPr>
            <a:lvl8pPr marL="0" marR="0" lvl="7" indent="0" algn="r" rtl="0">
              <a:spcBef>
                <a:spcPts val="0"/>
              </a:spcBef>
              <a:buNone/>
              <a:defRPr sz="1200">
                <a:solidFill>
                  <a:schemeClr val="dk2"/>
                </a:solidFill>
                <a:latin typeface="Arial"/>
                <a:ea typeface="Arial"/>
                <a:cs typeface="Arial"/>
                <a:sym typeface="Arial"/>
              </a:defRPr>
            </a:lvl8pPr>
            <a:lvl9pPr marL="0" marR="0" lvl="8" indent="0" algn="r" rtl="0">
              <a:spcBef>
                <a:spcPts val="0"/>
              </a:spcBef>
              <a:buNone/>
              <a:defRPr sz="12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43" name="Google Shape;143;p39"/>
          <p:cNvSpPr txBox="1">
            <a:spLocks noGrp="1"/>
          </p:cNvSpPr>
          <p:nvPr>
            <p:ph type="body" idx="3"/>
          </p:nvPr>
        </p:nvSpPr>
        <p:spPr>
          <a:xfrm>
            <a:off x="620183" y="6356351"/>
            <a:ext cx="10180339" cy="365125"/>
          </a:xfrm>
          <a:prstGeom prst="rect">
            <a:avLst/>
          </a:prstGeom>
          <a:noFill/>
          <a:ln>
            <a:noFill/>
          </a:ln>
        </p:spPr>
        <p:txBody>
          <a:bodyPr spcFirstLastPara="1" wrap="square" lIns="0" tIns="0" rIns="0" bIns="0" anchor="ctr" anchorCtr="0">
            <a:noAutofit/>
          </a:bodyPr>
          <a:lstStyle>
            <a:lvl1pPr marL="457200" lvl="0" indent="-228600" algn="l">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spcBef>
                <a:spcPts val="400"/>
              </a:spcBef>
              <a:spcAft>
                <a:spcPts val="0"/>
              </a:spcAft>
              <a:buSzPts val="1200"/>
              <a:buNone/>
              <a:defRPr sz="1200">
                <a:latin typeface="PT Sans Narrow"/>
                <a:ea typeface="PT Sans Narrow"/>
                <a:cs typeface="PT Sans Narrow"/>
                <a:sym typeface="PT Sans Narrow"/>
              </a:defRPr>
            </a:lvl2pPr>
            <a:lvl3pPr marL="1371600" lvl="2" indent="-228600" algn="l">
              <a:spcBef>
                <a:spcPts val="400"/>
              </a:spcBef>
              <a:spcAft>
                <a:spcPts val="0"/>
              </a:spcAft>
              <a:buSzPts val="1200"/>
              <a:buNone/>
              <a:defRPr sz="1200">
                <a:latin typeface="PT Sans Narrow"/>
                <a:ea typeface="PT Sans Narrow"/>
                <a:cs typeface="PT Sans Narrow"/>
                <a:sym typeface="PT Sans Narrow"/>
              </a:defRPr>
            </a:lvl3pPr>
            <a:lvl4pPr marL="1828800" lvl="3" indent="-228600" algn="l">
              <a:spcBef>
                <a:spcPts val="400"/>
              </a:spcBef>
              <a:spcAft>
                <a:spcPts val="0"/>
              </a:spcAft>
              <a:buSzPts val="1200"/>
              <a:buNone/>
              <a:defRPr sz="1200">
                <a:latin typeface="PT Sans Narrow"/>
                <a:ea typeface="PT Sans Narrow"/>
                <a:cs typeface="PT Sans Narrow"/>
                <a:sym typeface="PT Sans Narrow"/>
              </a:defRPr>
            </a:lvl4pPr>
            <a:lvl5pPr marL="2286000" lvl="4" indent="-228600" algn="l">
              <a:spcBef>
                <a:spcPts val="400"/>
              </a:spcBef>
              <a:spcAft>
                <a:spcPts val="0"/>
              </a:spcAft>
              <a:buSzPts val="1200"/>
              <a:buNone/>
              <a:defRPr sz="1200">
                <a:latin typeface="PT Sans Narrow"/>
                <a:ea typeface="PT Sans Narrow"/>
                <a:cs typeface="PT Sans Narrow"/>
                <a:sym typeface="PT Sans Narrow"/>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Image avec légende">
  <p:cSld name="1_Image avec légende">
    <p:spTree>
      <p:nvGrpSpPr>
        <p:cNvPr id="1" name="Shape 144"/>
        <p:cNvGrpSpPr/>
        <p:nvPr/>
      </p:nvGrpSpPr>
      <p:grpSpPr>
        <a:xfrm>
          <a:off x="0" y="0"/>
          <a:ext cx="0" cy="0"/>
          <a:chOff x="0" y="0"/>
          <a:chExt cx="0" cy="0"/>
        </a:xfrm>
      </p:grpSpPr>
      <p:sp>
        <p:nvSpPr>
          <p:cNvPr id="145" name="Google Shape;145;p40"/>
          <p:cNvSpPr txBox="1">
            <a:spLocks noGrp="1"/>
          </p:cNvSpPr>
          <p:nvPr>
            <p:ph type="title"/>
          </p:nvPr>
        </p:nvSpPr>
        <p:spPr>
          <a:xfrm>
            <a:off x="621215" y="284704"/>
            <a:ext cx="10961184" cy="552008"/>
          </a:xfrm>
          <a:prstGeom prst="rect">
            <a:avLst/>
          </a:prstGeom>
          <a:noFill/>
          <a:ln>
            <a:noFill/>
          </a:ln>
        </p:spPr>
        <p:txBody>
          <a:bodyPr spcFirstLastPara="1" wrap="square" lIns="0" tIns="0" rIns="0" bIns="0" anchor="t" anchorCtr="0">
            <a:normAutofit/>
          </a:bodyPr>
          <a:lstStyle>
            <a:lvl1pPr lvl="0" algn="l">
              <a:spcBef>
                <a:spcPts val="0"/>
              </a:spcBef>
              <a:spcAft>
                <a:spcPts val="0"/>
              </a:spcAft>
              <a:buClr>
                <a:srgbClr val="C7573C"/>
              </a:buClr>
              <a:buSzPts val="2000"/>
              <a:buFont typeface="Arial"/>
              <a:buNone/>
              <a:defRPr sz="2000" b="1">
                <a:solidFill>
                  <a:srgbClr val="C7573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40"/>
          <p:cNvSpPr>
            <a:spLocks noGrp="1"/>
          </p:cNvSpPr>
          <p:nvPr>
            <p:ph type="pic" idx="2"/>
          </p:nvPr>
        </p:nvSpPr>
        <p:spPr>
          <a:xfrm>
            <a:off x="609600" y="1228609"/>
            <a:ext cx="5181600" cy="4657047"/>
          </a:xfrm>
          <a:prstGeom prst="rect">
            <a:avLst/>
          </a:prstGeom>
          <a:noFill/>
          <a:ln>
            <a:noFill/>
          </a:ln>
        </p:spPr>
      </p:sp>
      <p:sp>
        <p:nvSpPr>
          <p:cNvPr id="147" name="Google Shape;147;p40"/>
          <p:cNvSpPr txBox="1">
            <a:spLocks noGrp="1"/>
          </p:cNvSpPr>
          <p:nvPr>
            <p:ph type="body" idx="1"/>
          </p:nvPr>
        </p:nvSpPr>
        <p:spPr>
          <a:xfrm>
            <a:off x="6158414" y="1270567"/>
            <a:ext cx="5423985" cy="4618263"/>
          </a:xfrm>
          <a:prstGeom prst="rect">
            <a:avLst/>
          </a:prstGeom>
          <a:noFill/>
          <a:ln>
            <a:noFill/>
          </a:ln>
        </p:spPr>
        <p:txBody>
          <a:bodyPr spcFirstLastPara="1" wrap="square" lIns="0" tIns="0" rIns="0" bIns="0" anchor="t" anchorCtr="0">
            <a:normAutofit/>
          </a:bodyPr>
          <a:lstStyle>
            <a:lvl1pPr marL="457200" lvl="0" indent="-355600" algn="l">
              <a:spcBef>
                <a:spcPts val="1200"/>
              </a:spcBef>
              <a:spcAft>
                <a:spcPts val="0"/>
              </a:spcAft>
              <a:buSzPts val="2000"/>
              <a:buFont typeface="Arial"/>
              <a:buChar char="•"/>
              <a:defRPr sz="2000">
                <a:solidFill>
                  <a:srgbClr val="5D8298"/>
                </a:solidFill>
                <a:latin typeface="Arial"/>
                <a:ea typeface="Arial"/>
                <a:cs typeface="Arial"/>
                <a:sym typeface="Arial"/>
              </a:defRPr>
            </a:lvl1pPr>
            <a:lvl2pPr marL="914400" lvl="1" indent="-355600" algn="l">
              <a:spcBef>
                <a:spcPts val="400"/>
              </a:spcBef>
              <a:spcAft>
                <a:spcPts val="0"/>
              </a:spcAft>
              <a:buSzPts val="2000"/>
              <a:buFont typeface="Arial"/>
              <a:buChar char="•"/>
              <a:defRPr sz="2000">
                <a:solidFill>
                  <a:srgbClr val="5D8298"/>
                </a:solidFill>
                <a:latin typeface="Calibri"/>
                <a:ea typeface="Calibri"/>
                <a:cs typeface="Calibri"/>
                <a:sym typeface="Calibri"/>
              </a:defRPr>
            </a:lvl2pPr>
            <a:lvl3pPr marL="1371600" lvl="2" indent="-355600" algn="l">
              <a:spcBef>
                <a:spcPts val="400"/>
              </a:spcBef>
              <a:spcAft>
                <a:spcPts val="0"/>
              </a:spcAft>
              <a:buSzPts val="2000"/>
              <a:buFont typeface="Arial"/>
              <a:buChar char="•"/>
              <a:defRPr sz="2000">
                <a:solidFill>
                  <a:srgbClr val="5D8298"/>
                </a:solidFill>
                <a:latin typeface="Calibri"/>
                <a:ea typeface="Calibri"/>
                <a:cs typeface="Calibri"/>
                <a:sym typeface="Calibri"/>
              </a:defRPr>
            </a:lvl3pPr>
            <a:lvl4pPr marL="1828800" lvl="3" indent="-355600" algn="l">
              <a:spcBef>
                <a:spcPts val="400"/>
              </a:spcBef>
              <a:spcAft>
                <a:spcPts val="0"/>
              </a:spcAft>
              <a:buSzPts val="2000"/>
              <a:buFont typeface="Arial"/>
              <a:buChar char="•"/>
              <a:defRPr sz="2000">
                <a:latin typeface="Calibri"/>
                <a:ea typeface="Calibri"/>
                <a:cs typeface="Calibri"/>
                <a:sym typeface="Calibri"/>
              </a:defRPr>
            </a:lvl4pPr>
            <a:lvl5pPr marL="2286000" lvl="4" indent="-330200" algn="l">
              <a:spcBef>
                <a:spcPts val="400"/>
              </a:spcBef>
              <a:spcAft>
                <a:spcPts val="0"/>
              </a:spcAft>
              <a:buSzPts val="1600"/>
              <a:buFont typeface="Arial"/>
              <a:buChar char="•"/>
              <a:defRPr>
                <a:latin typeface="Calibri"/>
                <a:ea typeface="Calibri"/>
                <a:cs typeface="Calibri"/>
                <a:sym typeface="Calibri"/>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8" name="Google Shape;148;p40"/>
          <p:cNvSpPr txBox="1">
            <a:spLocks noGrp="1"/>
          </p:cNvSpPr>
          <p:nvPr>
            <p:ph type="sldNum" idx="12"/>
          </p:nvPr>
        </p:nvSpPr>
        <p:spPr>
          <a:xfrm>
            <a:off x="10512491" y="6356351"/>
            <a:ext cx="1069909"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a:solidFill>
                  <a:schemeClr val="dk2"/>
                </a:solidFill>
                <a:latin typeface="Arial"/>
                <a:ea typeface="Arial"/>
                <a:cs typeface="Arial"/>
                <a:sym typeface="Arial"/>
              </a:defRPr>
            </a:lvl1pPr>
            <a:lvl2pPr marL="0" marR="0" lvl="1" indent="0" algn="r" rtl="0">
              <a:spcBef>
                <a:spcPts val="0"/>
              </a:spcBef>
              <a:buNone/>
              <a:defRPr sz="1200">
                <a:solidFill>
                  <a:schemeClr val="dk2"/>
                </a:solidFill>
                <a:latin typeface="Arial"/>
                <a:ea typeface="Arial"/>
                <a:cs typeface="Arial"/>
                <a:sym typeface="Arial"/>
              </a:defRPr>
            </a:lvl2pPr>
            <a:lvl3pPr marL="0" marR="0" lvl="2" indent="0" algn="r" rtl="0">
              <a:spcBef>
                <a:spcPts val="0"/>
              </a:spcBef>
              <a:buNone/>
              <a:defRPr sz="1200">
                <a:solidFill>
                  <a:schemeClr val="dk2"/>
                </a:solidFill>
                <a:latin typeface="Arial"/>
                <a:ea typeface="Arial"/>
                <a:cs typeface="Arial"/>
                <a:sym typeface="Arial"/>
              </a:defRPr>
            </a:lvl3pPr>
            <a:lvl4pPr marL="0" marR="0" lvl="3" indent="0" algn="r" rtl="0">
              <a:spcBef>
                <a:spcPts val="0"/>
              </a:spcBef>
              <a:buNone/>
              <a:defRPr sz="1200">
                <a:solidFill>
                  <a:schemeClr val="dk2"/>
                </a:solidFill>
                <a:latin typeface="Arial"/>
                <a:ea typeface="Arial"/>
                <a:cs typeface="Arial"/>
                <a:sym typeface="Arial"/>
              </a:defRPr>
            </a:lvl4pPr>
            <a:lvl5pPr marL="0" marR="0" lvl="4" indent="0" algn="r" rtl="0">
              <a:spcBef>
                <a:spcPts val="0"/>
              </a:spcBef>
              <a:buNone/>
              <a:defRPr sz="1200">
                <a:solidFill>
                  <a:schemeClr val="dk2"/>
                </a:solidFill>
                <a:latin typeface="Arial"/>
                <a:ea typeface="Arial"/>
                <a:cs typeface="Arial"/>
                <a:sym typeface="Arial"/>
              </a:defRPr>
            </a:lvl5pPr>
            <a:lvl6pPr marL="0" marR="0" lvl="5" indent="0" algn="r" rtl="0">
              <a:spcBef>
                <a:spcPts val="0"/>
              </a:spcBef>
              <a:buNone/>
              <a:defRPr sz="1200">
                <a:solidFill>
                  <a:schemeClr val="dk2"/>
                </a:solidFill>
                <a:latin typeface="Arial"/>
                <a:ea typeface="Arial"/>
                <a:cs typeface="Arial"/>
                <a:sym typeface="Arial"/>
              </a:defRPr>
            </a:lvl6pPr>
            <a:lvl7pPr marL="0" marR="0" lvl="6" indent="0" algn="r" rtl="0">
              <a:spcBef>
                <a:spcPts val="0"/>
              </a:spcBef>
              <a:buNone/>
              <a:defRPr sz="1200">
                <a:solidFill>
                  <a:schemeClr val="dk2"/>
                </a:solidFill>
                <a:latin typeface="Arial"/>
                <a:ea typeface="Arial"/>
                <a:cs typeface="Arial"/>
                <a:sym typeface="Arial"/>
              </a:defRPr>
            </a:lvl7pPr>
            <a:lvl8pPr marL="0" marR="0" lvl="7" indent="0" algn="r" rtl="0">
              <a:spcBef>
                <a:spcPts val="0"/>
              </a:spcBef>
              <a:buNone/>
              <a:defRPr sz="1200">
                <a:solidFill>
                  <a:schemeClr val="dk2"/>
                </a:solidFill>
                <a:latin typeface="Arial"/>
                <a:ea typeface="Arial"/>
                <a:cs typeface="Arial"/>
                <a:sym typeface="Arial"/>
              </a:defRPr>
            </a:lvl8pPr>
            <a:lvl9pPr marL="0" marR="0" lvl="8" indent="0" algn="r" rtl="0">
              <a:spcBef>
                <a:spcPts val="0"/>
              </a:spcBef>
              <a:buNone/>
              <a:defRPr sz="12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49" name="Google Shape;149;p40"/>
          <p:cNvSpPr txBox="1">
            <a:spLocks noGrp="1"/>
          </p:cNvSpPr>
          <p:nvPr>
            <p:ph type="body" idx="3"/>
          </p:nvPr>
        </p:nvSpPr>
        <p:spPr>
          <a:xfrm>
            <a:off x="620183" y="6356351"/>
            <a:ext cx="10180339" cy="365125"/>
          </a:xfrm>
          <a:prstGeom prst="rect">
            <a:avLst/>
          </a:prstGeom>
          <a:noFill/>
          <a:ln>
            <a:noFill/>
          </a:ln>
        </p:spPr>
        <p:txBody>
          <a:bodyPr spcFirstLastPara="1" wrap="square" lIns="0" tIns="0" rIns="0" bIns="0" anchor="ctr" anchorCtr="0">
            <a:noAutofit/>
          </a:bodyPr>
          <a:lstStyle>
            <a:lvl1pPr marL="457200" lvl="0" indent="-228600" algn="l">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spcBef>
                <a:spcPts val="400"/>
              </a:spcBef>
              <a:spcAft>
                <a:spcPts val="0"/>
              </a:spcAft>
              <a:buSzPts val="1200"/>
              <a:buNone/>
              <a:defRPr sz="1200">
                <a:latin typeface="PT Sans Narrow"/>
                <a:ea typeface="PT Sans Narrow"/>
                <a:cs typeface="PT Sans Narrow"/>
                <a:sym typeface="PT Sans Narrow"/>
              </a:defRPr>
            </a:lvl2pPr>
            <a:lvl3pPr marL="1371600" lvl="2" indent="-228600" algn="l">
              <a:spcBef>
                <a:spcPts val="400"/>
              </a:spcBef>
              <a:spcAft>
                <a:spcPts val="0"/>
              </a:spcAft>
              <a:buSzPts val="1200"/>
              <a:buNone/>
              <a:defRPr sz="1200">
                <a:latin typeface="PT Sans Narrow"/>
                <a:ea typeface="PT Sans Narrow"/>
                <a:cs typeface="PT Sans Narrow"/>
                <a:sym typeface="PT Sans Narrow"/>
              </a:defRPr>
            </a:lvl3pPr>
            <a:lvl4pPr marL="1828800" lvl="3" indent="-228600" algn="l">
              <a:spcBef>
                <a:spcPts val="400"/>
              </a:spcBef>
              <a:spcAft>
                <a:spcPts val="0"/>
              </a:spcAft>
              <a:buSzPts val="1200"/>
              <a:buNone/>
              <a:defRPr sz="1200">
                <a:latin typeface="PT Sans Narrow"/>
                <a:ea typeface="PT Sans Narrow"/>
                <a:cs typeface="PT Sans Narrow"/>
                <a:sym typeface="PT Sans Narrow"/>
              </a:defRPr>
            </a:lvl4pPr>
            <a:lvl5pPr marL="2286000" lvl="4" indent="-228600" algn="l">
              <a:spcBef>
                <a:spcPts val="400"/>
              </a:spcBef>
              <a:spcAft>
                <a:spcPts val="0"/>
              </a:spcAft>
              <a:buSzPts val="1200"/>
              <a:buNone/>
              <a:defRPr sz="1200">
                <a:latin typeface="PT Sans Narrow"/>
                <a:ea typeface="PT Sans Narrow"/>
                <a:cs typeface="PT Sans Narrow"/>
                <a:sym typeface="PT Sans Narrow"/>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Image avec légende">
  <p:cSld name="2_Image avec légende">
    <p:spTree>
      <p:nvGrpSpPr>
        <p:cNvPr id="1" name="Shape 150"/>
        <p:cNvGrpSpPr/>
        <p:nvPr/>
      </p:nvGrpSpPr>
      <p:grpSpPr>
        <a:xfrm>
          <a:off x="0" y="0"/>
          <a:ext cx="0" cy="0"/>
          <a:chOff x="0" y="0"/>
          <a:chExt cx="0" cy="0"/>
        </a:xfrm>
      </p:grpSpPr>
      <p:sp>
        <p:nvSpPr>
          <p:cNvPr id="151" name="Google Shape;151;p41"/>
          <p:cNvSpPr txBox="1">
            <a:spLocks noGrp="1"/>
          </p:cNvSpPr>
          <p:nvPr>
            <p:ph type="body" idx="1"/>
          </p:nvPr>
        </p:nvSpPr>
        <p:spPr>
          <a:xfrm>
            <a:off x="6158414" y="1270566"/>
            <a:ext cx="5423985" cy="4618263"/>
          </a:xfrm>
          <a:prstGeom prst="rect">
            <a:avLst/>
          </a:prstGeom>
          <a:noFill/>
          <a:ln>
            <a:noFill/>
          </a:ln>
        </p:spPr>
        <p:txBody>
          <a:bodyPr spcFirstLastPara="1" wrap="square" lIns="0" tIns="0" rIns="0" bIns="0" anchor="t" anchorCtr="0">
            <a:normAutofit/>
          </a:bodyPr>
          <a:lstStyle>
            <a:lvl1pPr marL="457200" lvl="0" indent="-355600" algn="l">
              <a:spcBef>
                <a:spcPts val="1200"/>
              </a:spcBef>
              <a:spcAft>
                <a:spcPts val="0"/>
              </a:spcAft>
              <a:buSzPts val="2000"/>
              <a:buFont typeface="Arial"/>
              <a:buChar char="•"/>
              <a:defRPr sz="2000">
                <a:solidFill>
                  <a:srgbClr val="5D8298"/>
                </a:solidFill>
                <a:latin typeface="Arial"/>
                <a:ea typeface="Arial"/>
                <a:cs typeface="Arial"/>
                <a:sym typeface="Arial"/>
              </a:defRPr>
            </a:lvl1pPr>
            <a:lvl2pPr marL="914400" lvl="1" indent="-355600" algn="l">
              <a:spcBef>
                <a:spcPts val="400"/>
              </a:spcBef>
              <a:spcAft>
                <a:spcPts val="0"/>
              </a:spcAft>
              <a:buSzPts val="2000"/>
              <a:buFont typeface="Arial"/>
              <a:buChar char="•"/>
              <a:defRPr sz="2000">
                <a:solidFill>
                  <a:srgbClr val="5D8298"/>
                </a:solidFill>
                <a:latin typeface="Calibri"/>
                <a:ea typeface="Calibri"/>
                <a:cs typeface="Calibri"/>
                <a:sym typeface="Calibri"/>
              </a:defRPr>
            </a:lvl2pPr>
            <a:lvl3pPr marL="1371600" lvl="2" indent="-355600" algn="l">
              <a:spcBef>
                <a:spcPts val="400"/>
              </a:spcBef>
              <a:spcAft>
                <a:spcPts val="0"/>
              </a:spcAft>
              <a:buSzPts val="2000"/>
              <a:buFont typeface="Arial"/>
              <a:buChar char="•"/>
              <a:defRPr sz="2000">
                <a:solidFill>
                  <a:srgbClr val="5D8298"/>
                </a:solidFill>
                <a:latin typeface="Calibri"/>
                <a:ea typeface="Calibri"/>
                <a:cs typeface="Calibri"/>
                <a:sym typeface="Calibri"/>
              </a:defRPr>
            </a:lvl3pPr>
            <a:lvl4pPr marL="1828800" lvl="3" indent="-355600" algn="l">
              <a:spcBef>
                <a:spcPts val="400"/>
              </a:spcBef>
              <a:spcAft>
                <a:spcPts val="0"/>
              </a:spcAft>
              <a:buSzPts val="2000"/>
              <a:buFont typeface="Arial"/>
              <a:buChar char="•"/>
              <a:defRPr sz="2000">
                <a:latin typeface="Calibri"/>
                <a:ea typeface="Calibri"/>
                <a:cs typeface="Calibri"/>
                <a:sym typeface="Calibri"/>
              </a:defRPr>
            </a:lvl4pPr>
            <a:lvl5pPr marL="2286000" lvl="4" indent="-330200" algn="l">
              <a:spcBef>
                <a:spcPts val="400"/>
              </a:spcBef>
              <a:spcAft>
                <a:spcPts val="0"/>
              </a:spcAft>
              <a:buSzPts val="1600"/>
              <a:buFont typeface="Arial"/>
              <a:buChar char="•"/>
              <a:defRPr>
                <a:latin typeface="Calibri"/>
                <a:ea typeface="Calibri"/>
                <a:cs typeface="Calibri"/>
                <a:sym typeface="Calibri"/>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2" name="Google Shape;152;p41"/>
          <p:cNvSpPr txBox="1">
            <a:spLocks noGrp="1"/>
          </p:cNvSpPr>
          <p:nvPr>
            <p:ph type="body" idx="2"/>
          </p:nvPr>
        </p:nvSpPr>
        <p:spPr>
          <a:xfrm>
            <a:off x="621213" y="1270565"/>
            <a:ext cx="5186755" cy="4618263"/>
          </a:xfrm>
          <a:prstGeom prst="rect">
            <a:avLst/>
          </a:prstGeom>
          <a:noFill/>
          <a:ln>
            <a:noFill/>
          </a:ln>
        </p:spPr>
        <p:txBody>
          <a:bodyPr spcFirstLastPara="1" wrap="square" lIns="0" tIns="0" rIns="0" bIns="0" anchor="t" anchorCtr="0">
            <a:normAutofit/>
          </a:bodyPr>
          <a:lstStyle>
            <a:lvl1pPr marL="457200" lvl="0" indent="-355600" algn="l">
              <a:spcBef>
                <a:spcPts val="1200"/>
              </a:spcBef>
              <a:spcAft>
                <a:spcPts val="0"/>
              </a:spcAft>
              <a:buSzPts val="2000"/>
              <a:buFont typeface="Arial"/>
              <a:buChar char="•"/>
              <a:defRPr sz="2000">
                <a:solidFill>
                  <a:srgbClr val="5D8298"/>
                </a:solidFill>
                <a:latin typeface="Arial"/>
                <a:ea typeface="Arial"/>
                <a:cs typeface="Arial"/>
                <a:sym typeface="Arial"/>
              </a:defRPr>
            </a:lvl1pPr>
            <a:lvl2pPr marL="914400" lvl="1" indent="-355600" algn="l">
              <a:spcBef>
                <a:spcPts val="400"/>
              </a:spcBef>
              <a:spcAft>
                <a:spcPts val="0"/>
              </a:spcAft>
              <a:buSzPts val="2000"/>
              <a:buFont typeface="Arial"/>
              <a:buChar char="•"/>
              <a:defRPr sz="2000">
                <a:solidFill>
                  <a:srgbClr val="5D8298"/>
                </a:solidFill>
                <a:latin typeface="Calibri"/>
                <a:ea typeface="Calibri"/>
                <a:cs typeface="Calibri"/>
                <a:sym typeface="Calibri"/>
              </a:defRPr>
            </a:lvl2pPr>
            <a:lvl3pPr marL="1371600" lvl="2" indent="-355600" algn="l">
              <a:spcBef>
                <a:spcPts val="400"/>
              </a:spcBef>
              <a:spcAft>
                <a:spcPts val="0"/>
              </a:spcAft>
              <a:buSzPts val="2000"/>
              <a:buFont typeface="Arial"/>
              <a:buChar char="•"/>
              <a:defRPr sz="2000">
                <a:solidFill>
                  <a:srgbClr val="5D8298"/>
                </a:solidFill>
                <a:latin typeface="Calibri"/>
                <a:ea typeface="Calibri"/>
                <a:cs typeface="Calibri"/>
                <a:sym typeface="Calibri"/>
              </a:defRPr>
            </a:lvl3pPr>
            <a:lvl4pPr marL="1828800" lvl="3" indent="-355600" algn="l">
              <a:spcBef>
                <a:spcPts val="400"/>
              </a:spcBef>
              <a:spcAft>
                <a:spcPts val="0"/>
              </a:spcAft>
              <a:buSzPts val="2000"/>
              <a:buFont typeface="Arial"/>
              <a:buChar char="•"/>
              <a:defRPr sz="2000">
                <a:latin typeface="Calibri"/>
                <a:ea typeface="Calibri"/>
                <a:cs typeface="Calibri"/>
                <a:sym typeface="Calibri"/>
              </a:defRPr>
            </a:lvl4pPr>
            <a:lvl5pPr marL="2286000" lvl="4" indent="-330200" algn="l">
              <a:spcBef>
                <a:spcPts val="400"/>
              </a:spcBef>
              <a:spcAft>
                <a:spcPts val="0"/>
              </a:spcAft>
              <a:buSzPts val="1600"/>
              <a:buFont typeface="Arial"/>
              <a:buChar char="•"/>
              <a:defRPr>
                <a:latin typeface="Calibri"/>
                <a:ea typeface="Calibri"/>
                <a:cs typeface="Calibri"/>
                <a:sym typeface="Calibri"/>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3" name="Google Shape;153;p41"/>
          <p:cNvSpPr txBox="1">
            <a:spLocks noGrp="1"/>
          </p:cNvSpPr>
          <p:nvPr>
            <p:ph type="title"/>
          </p:nvPr>
        </p:nvSpPr>
        <p:spPr>
          <a:xfrm>
            <a:off x="621215" y="284704"/>
            <a:ext cx="10961184" cy="552008"/>
          </a:xfrm>
          <a:prstGeom prst="rect">
            <a:avLst/>
          </a:prstGeom>
          <a:noFill/>
          <a:ln>
            <a:noFill/>
          </a:ln>
        </p:spPr>
        <p:txBody>
          <a:bodyPr spcFirstLastPara="1" wrap="square" lIns="0" tIns="0" rIns="0" bIns="0" anchor="t" anchorCtr="0">
            <a:normAutofit/>
          </a:bodyPr>
          <a:lstStyle>
            <a:lvl1pPr lvl="0" algn="l">
              <a:spcBef>
                <a:spcPts val="0"/>
              </a:spcBef>
              <a:spcAft>
                <a:spcPts val="0"/>
              </a:spcAft>
              <a:buClr>
                <a:srgbClr val="C7573C"/>
              </a:buClr>
              <a:buSzPts val="2000"/>
              <a:buFont typeface="Arial"/>
              <a:buNone/>
              <a:defRPr sz="2000" b="1">
                <a:solidFill>
                  <a:srgbClr val="C7573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41"/>
          <p:cNvSpPr txBox="1">
            <a:spLocks noGrp="1"/>
          </p:cNvSpPr>
          <p:nvPr>
            <p:ph type="sldNum" idx="12"/>
          </p:nvPr>
        </p:nvSpPr>
        <p:spPr>
          <a:xfrm>
            <a:off x="10512491" y="6356351"/>
            <a:ext cx="1069909"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a:solidFill>
                  <a:schemeClr val="dk2"/>
                </a:solidFill>
                <a:latin typeface="Arial"/>
                <a:ea typeface="Arial"/>
                <a:cs typeface="Arial"/>
                <a:sym typeface="Arial"/>
              </a:defRPr>
            </a:lvl1pPr>
            <a:lvl2pPr marL="0" marR="0" lvl="1" indent="0" algn="r" rtl="0">
              <a:spcBef>
                <a:spcPts val="0"/>
              </a:spcBef>
              <a:buNone/>
              <a:defRPr sz="1200">
                <a:solidFill>
                  <a:schemeClr val="dk2"/>
                </a:solidFill>
                <a:latin typeface="Arial"/>
                <a:ea typeface="Arial"/>
                <a:cs typeface="Arial"/>
                <a:sym typeface="Arial"/>
              </a:defRPr>
            </a:lvl2pPr>
            <a:lvl3pPr marL="0" marR="0" lvl="2" indent="0" algn="r" rtl="0">
              <a:spcBef>
                <a:spcPts val="0"/>
              </a:spcBef>
              <a:buNone/>
              <a:defRPr sz="1200">
                <a:solidFill>
                  <a:schemeClr val="dk2"/>
                </a:solidFill>
                <a:latin typeface="Arial"/>
                <a:ea typeface="Arial"/>
                <a:cs typeface="Arial"/>
                <a:sym typeface="Arial"/>
              </a:defRPr>
            </a:lvl3pPr>
            <a:lvl4pPr marL="0" marR="0" lvl="3" indent="0" algn="r" rtl="0">
              <a:spcBef>
                <a:spcPts val="0"/>
              </a:spcBef>
              <a:buNone/>
              <a:defRPr sz="1200">
                <a:solidFill>
                  <a:schemeClr val="dk2"/>
                </a:solidFill>
                <a:latin typeface="Arial"/>
                <a:ea typeface="Arial"/>
                <a:cs typeface="Arial"/>
                <a:sym typeface="Arial"/>
              </a:defRPr>
            </a:lvl4pPr>
            <a:lvl5pPr marL="0" marR="0" lvl="4" indent="0" algn="r" rtl="0">
              <a:spcBef>
                <a:spcPts val="0"/>
              </a:spcBef>
              <a:buNone/>
              <a:defRPr sz="1200">
                <a:solidFill>
                  <a:schemeClr val="dk2"/>
                </a:solidFill>
                <a:latin typeface="Arial"/>
                <a:ea typeface="Arial"/>
                <a:cs typeface="Arial"/>
                <a:sym typeface="Arial"/>
              </a:defRPr>
            </a:lvl5pPr>
            <a:lvl6pPr marL="0" marR="0" lvl="5" indent="0" algn="r" rtl="0">
              <a:spcBef>
                <a:spcPts val="0"/>
              </a:spcBef>
              <a:buNone/>
              <a:defRPr sz="1200">
                <a:solidFill>
                  <a:schemeClr val="dk2"/>
                </a:solidFill>
                <a:latin typeface="Arial"/>
                <a:ea typeface="Arial"/>
                <a:cs typeface="Arial"/>
                <a:sym typeface="Arial"/>
              </a:defRPr>
            </a:lvl6pPr>
            <a:lvl7pPr marL="0" marR="0" lvl="6" indent="0" algn="r" rtl="0">
              <a:spcBef>
                <a:spcPts val="0"/>
              </a:spcBef>
              <a:buNone/>
              <a:defRPr sz="1200">
                <a:solidFill>
                  <a:schemeClr val="dk2"/>
                </a:solidFill>
                <a:latin typeface="Arial"/>
                <a:ea typeface="Arial"/>
                <a:cs typeface="Arial"/>
                <a:sym typeface="Arial"/>
              </a:defRPr>
            </a:lvl7pPr>
            <a:lvl8pPr marL="0" marR="0" lvl="7" indent="0" algn="r" rtl="0">
              <a:spcBef>
                <a:spcPts val="0"/>
              </a:spcBef>
              <a:buNone/>
              <a:defRPr sz="1200">
                <a:solidFill>
                  <a:schemeClr val="dk2"/>
                </a:solidFill>
                <a:latin typeface="Arial"/>
                <a:ea typeface="Arial"/>
                <a:cs typeface="Arial"/>
                <a:sym typeface="Arial"/>
              </a:defRPr>
            </a:lvl8pPr>
            <a:lvl9pPr marL="0" marR="0" lvl="8" indent="0" algn="r" rtl="0">
              <a:spcBef>
                <a:spcPts val="0"/>
              </a:spcBef>
              <a:buNone/>
              <a:defRPr sz="12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55" name="Google Shape;155;p41"/>
          <p:cNvSpPr txBox="1">
            <a:spLocks noGrp="1"/>
          </p:cNvSpPr>
          <p:nvPr>
            <p:ph type="body" idx="3"/>
          </p:nvPr>
        </p:nvSpPr>
        <p:spPr>
          <a:xfrm>
            <a:off x="620183" y="6356351"/>
            <a:ext cx="10180339" cy="365125"/>
          </a:xfrm>
          <a:prstGeom prst="rect">
            <a:avLst/>
          </a:prstGeom>
          <a:noFill/>
          <a:ln>
            <a:noFill/>
          </a:ln>
        </p:spPr>
        <p:txBody>
          <a:bodyPr spcFirstLastPara="1" wrap="square" lIns="0" tIns="0" rIns="0" bIns="0" anchor="ctr" anchorCtr="0">
            <a:noAutofit/>
          </a:bodyPr>
          <a:lstStyle>
            <a:lvl1pPr marL="457200" lvl="0" indent="-228600" algn="l">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spcBef>
                <a:spcPts val="400"/>
              </a:spcBef>
              <a:spcAft>
                <a:spcPts val="0"/>
              </a:spcAft>
              <a:buSzPts val="1200"/>
              <a:buNone/>
              <a:defRPr sz="1200">
                <a:latin typeface="PT Sans Narrow"/>
                <a:ea typeface="PT Sans Narrow"/>
                <a:cs typeface="PT Sans Narrow"/>
                <a:sym typeface="PT Sans Narrow"/>
              </a:defRPr>
            </a:lvl2pPr>
            <a:lvl3pPr marL="1371600" lvl="2" indent="-228600" algn="l">
              <a:spcBef>
                <a:spcPts val="400"/>
              </a:spcBef>
              <a:spcAft>
                <a:spcPts val="0"/>
              </a:spcAft>
              <a:buSzPts val="1200"/>
              <a:buNone/>
              <a:defRPr sz="1200">
                <a:latin typeface="PT Sans Narrow"/>
                <a:ea typeface="PT Sans Narrow"/>
                <a:cs typeface="PT Sans Narrow"/>
                <a:sym typeface="PT Sans Narrow"/>
              </a:defRPr>
            </a:lvl3pPr>
            <a:lvl4pPr marL="1828800" lvl="3" indent="-228600" algn="l">
              <a:spcBef>
                <a:spcPts val="400"/>
              </a:spcBef>
              <a:spcAft>
                <a:spcPts val="0"/>
              </a:spcAft>
              <a:buSzPts val="1200"/>
              <a:buNone/>
              <a:defRPr sz="1200">
                <a:latin typeface="PT Sans Narrow"/>
                <a:ea typeface="PT Sans Narrow"/>
                <a:cs typeface="PT Sans Narrow"/>
                <a:sym typeface="PT Sans Narrow"/>
              </a:defRPr>
            </a:lvl4pPr>
            <a:lvl5pPr marL="2286000" lvl="4" indent="-228600" algn="l">
              <a:spcBef>
                <a:spcPts val="400"/>
              </a:spcBef>
              <a:spcAft>
                <a:spcPts val="0"/>
              </a:spcAft>
              <a:buSzPts val="1200"/>
              <a:buNone/>
              <a:defRPr sz="1200">
                <a:latin typeface="PT Sans Narrow"/>
                <a:ea typeface="PT Sans Narrow"/>
                <a:cs typeface="PT Sans Narrow"/>
                <a:sym typeface="PT Sans Narrow"/>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Image avec légende">
  <p:cSld name="3_Image avec légende">
    <p:spTree>
      <p:nvGrpSpPr>
        <p:cNvPr id="1" name="Shape 156"/>
        <p:cNvGrpSpPr/>
        <p:nvPr/>
      </p:nvGrpSpPr>
      <p:grpSpPr>
        <a:xfrm>
          <a:off x="0" y="0"/>
          <a:ext cx="0" cy="0"/>
          <a:chOff x="0" y="0"/>
          <a:chExt cx="0" cy="0"/>
        </a:xfrm>
      </p:grpSpPr>
      <p:sp>
        <p:nvSpPr>
          <p:cNvPr id="157" name="Google Shape;157;p42"/>
          <p:cNvSpPr txBox="1">
            <a:spLocks noGrp="1"/>
          </p:cNvSpPr>
          <p:nvPr>
            <p:ph type="title"/>
          </p:nvPr>
        </p:nvSpPr>
        <p:spPr>
          <a:xfrm>
            <a:off x="621214" y="1403491"/>
            <a:ext cx="5186755" cy="715202"/>
          </a:xfrm>
          <a:prstGeom prst="rect">
            <a:avLst/>
          </a:prstGeom>
          <a:noFill/>
          <a:ln>
            <a:noFill/>
          </a:ln>
        </p:spPr>
        <p:txBody>
          <a:bodyPr spcFirstLastPara="1" wrap="square" lIns="0" tIns="0" rIns="0" bIns="0" anchor="t" anchorCtr="0">
            <a:normAutofit/>
          </a:bodyPr>
          <a:lstStyle>
            <a:lvl1pPr lvl="0" algn="l">
              <a:spcBef>
                <a:spcPts val="0"/>
              </a:spcBef>
              <a:spcAft>
                <a:spcPts val="0"/>
              </a:spcAft>
              <a:buClr>
                <a:srgbClr val="C7573C"/>
              </a:buClr>
              <a:buSzPts val="2000"/>
              <a:buFont typeface="Arial"/>
              <a:buNone/>
              <a:defRPr sz="2000" b="1">
                <a:solidFill>
                  <a:srgbClr val="C7573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42"/>
          <p:cNvSpPr txBox="1">
            <a:spLocks noGrp="1"/>
          </p:cNvSpPr>
          <p:nvPr>
            <p:ph type="body" idx="1"/>
          </p:nvPr>
        </p:nvSpPr>
        <p:spPr>
          <a:xfrm>
            <a:off x="6158414" y="2348880"/>
            <a:ext cx="5423985" cy="3539949"/>
          </a:xfrm>
          <a:prstGeom prst="rect">
            <a:avLst/>
          </a:prstGeom>
          <a:noFill/>
          <a:ln>
            <a:noFill/>
          </a:ln>
        </p:spPr>
        <p:txBody>
          <a:bodyPr spcFirstLastPara="1" wrap="square" lIns="0" tIns="0" rIns="0" bIns="0" anchor="t" anchorCtr="0">
            <a:normAutofit/>
          </a:bodyPr>
          <a:lstStyle>
            <a:lvl1pPr marL="457200" lvl="0" indent="-355600" algn="l">
              <a:spcBef>
                <a:spcPts val="1200"/>
              </a:spcBef>
              <a:spcAft>
                <a:spcPts val="0"/>
              </a:spcAft>
              <a:buSzPts val="2000"/>
              <a:buFont typeface="Arial"/>
              <a:buChar char="•"/>
              <a:defRPr sz="2000">
                <a:solidFill>
                  <a:srgbClr val="5D8298"/>
                </a:solidFill>
                <a:latin typeface="Arial"/>
                <a:ea typeface="Arial"/>
                <a:cs typeface="Arial"/>
                <a:sym typeface="Arial"/>
              </a:defRPr>
            </a:lvl1pPr>
            <a:lvl2pPr marL="914400" lvl="1" indent="-355600" algn="l">
              <a:spcBef>
                <a:spcPts val="400"/>
              </a:spcBef>
              <a:spcAft>
                <a:spcPts val="0"/>
              </a:spcAft>
              <a:buSzPts val="2000"/>
              <a:buFont typeface="Arial"/>
              <a:buChar char="•"/>
              <a:defRPr sz="2000">
                <a:solidFill>
                  <a:srgbClr val="5D8298"/>
                </a:solidFill>
                <a:latin typeface="Calibri"/>
                <a:ea typeface="Calibri"/>
                <a:cs typeface="Calibri"/>
                <a:sym typeface="Calibri"/>
              </a:defRPr>
            </a:lvl2pPr>
            <a:lvl3pPr marL="1371600" lvl="2" indent="-355600" algn="l">
              <a:spcBef>
                <a:spcPts val="400"/>
              </a:spcBef>
              <a:spcAft>
                <a:spcPts val="0"/>
              </a:spcAft>
              <a:buSzPts val="2000"/>
              <a:buFont typeface="Arial"/>
              <a:buChar char="•"/>
              <a:defRPr sz="2000">
                <a:solidFill>
                  <a:srgbClr val="5D8298"/>
                </a:solidFill>
                <a:latin typeface="Calibri"/>
                <a:ea typeface="Calibri"/>
                <a:cs typeface="Calibri"/>
                <a:sym typeface="Calibri"/>
              </a:defRPr>
            </a:lvl3pPr>
            <a:lvl4pPr marL="1828800" lvl="3" indent="-355600" algn="l">
              <a:spcBef>
                <a:spcPts val="400"/>
              </a:spcBef>
              <a:spcAft>
                <a:spcPts val="0"/>
              </a:spcAft>
              <a:buSzPts val="2000"/>
              <a:buFont typeface="Arial"/>
              <a:buChar char="•"/>
              <a:defRPr sz="2000">
                <a:latin typeface="Calibri"/>
                <a:ea typeface="Calibri"/>
                <a:cs typeface="Calibri"/>
                <a:sym typeface="Calibri"/>
              </a:defRPr>
            </a:lvl4pPr>
            <a:lvl5pPr marL="2286000" lvl="4" indent="-330200" algn="l">
              <a:spcBef>
                <a:spcPts val="400"/>
              </a:spcBef>
              <a:spcAft>
                <a:spcPts val="0"/>
              </a:spcAft>
              <a:buSzPts val="1600"/>
              <a:buFont typeface="Arial"/>
              <a:buChar char="•"/>
              <a:defRPr>
                <a:latin typeface="Calibri"/>
                <a:ea typeface="Calibri"/>
                <a:cs typeface="Calibri"/>
                <a:sym typeface="Calibri"/>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9" name="Google Shape;159;p42"/>
          <p:cNvSpPr txBox="1">
            <a:spLocks noGrp="1"/>
          </p:cNvSpPr>
          <p:nvPr>
            <p:ph type="body" idx="2"/>
          </p:nvPr>
        </p:nvSpPr>
        <p:spPr>
          <a:xfrm>
            <a:off x="621213" y="2348880"/>
            <a:ext cx="5186755" cy="3539949"/>
          </a:xfrm>
          <a:prstGeom prst="rect">
            <a:avLst/>
          </a:prstGeom>
          <a:noFill/>
          <a:ln>
            <a:noFill/>
          </a:ln>
        </p:spPr>
        <p:txBody>
          <a:bodyPr spcFirstLastPara="1" wrap="square" lIns="0" tIns="0" rIns="0" bIns="0" anchor="t" anchorCtr="0">
            <a:normAutofit/>
          </a:bodyPr>
          <a:lstStyle>
            <a:lvl1pPr marL="457200" lvl="0" indent="-355600" algn="l">
              <a:spcBef>
                <a:spcPts val="1200"/>
              </a:spcBef>
              <a:spcAft>
                <a:spcPts val="0"/>
              </a:spcAft>
              <a:buSzPts val="2000"/>
              <a:buFont typeface="Arial"/>
              <a:buChar char="•"/>
              <a:defRPr sz="2000">
                <a:solidFill>
                  <a:srgbClr val="5D8298"/>
                </a:solidFill>
                <a:latin typeface="Arial"/>
                <a:ea typeface="Arial"/>
                <a:cs typeface="Arial"/>
                <a:sym typeface="Arial"/>
              </a:defRPr>
            </a:lvl1pPr>
            <a:lvl2pPr marL="914400" lvl="1" indent="-355600" algn="l">
              <a:spcBef>
                <a:spcPts val="400"/>
              </a:spcBef>
              <a:spcAft>
                <a:spcPts val="0"/>
              </a:spcAft>
              <a:buSzPts val="2000"/>
              <a:buFont typeface="Arial"/>
              <a:buChar char="•"/>
              <a:defRPr sz="2000">
                <a:solidFill>
                  <a:srgbClr val="5D8298"/>
                </a:solidFill>
              </a:defRPr>
            </a:lvl2pPr>
            <a:lvl3pPr marL="1371600" lvl="2" indent="-355600" algn="l">
              <a:spcBef>
                <a:spcPts val="400"/>
              </a:spcBef>
              <a:spcAft>
                <a:spcPts val="0"/>
              </a:spcAft>
              <a:buSzPts val="2000"/>
              <a:buFont typeface="Arial"/>
              <a:buChar char="•"/>
              <a:defRPr sz="2000">
                <a:solidFill>
                  <a:srgbClr val="5D8298"/>
                </a:solidFill>
              </a:defRPr>
            </a:lvl3pPr>
            <a:lvl4pPr marL="1828800" lvl="3" indent="-355600" algn="l">
              <a:spcBef>
                <a:spcPts val="400"/>
              </a:spcBef>
              <a:spcAft>
                <a:spcPts val="0"/>
              </a:spcAft>
              <a:buSzPts val="2000"/>
              <a:buFont typeface="Arial"/>
              <a:buChar char="•"/>
              <a:defRPr sz="2000"/>
            </a:lvl4pPr>
            <a:lvl5pPr marL="2286000" lvl="4" indent="-330200" algn="l">
              <a:spcBef>
                <a:spcPts val="400"/>
              </a:spcBef>
              <a:spcAft>
                <a:spcPts val="0"/>
              </a:spcAft>
              <a:buSzPts val="1600"/>
              <a:buFont typeface="Arial"/>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0" name="Google Shape;160;p42"/>
          <p:cNvSpPr txBox="1">
            <a:spLocks noGrp="1"/>
          </p:cNvSpPr>
          <p:nvPr>
            <p:ph type="body" idx="3"/>
          </p:nvPr>
        </p:nvSpPr>
        <p:spPr>
          <a:xfrm>
            <a:off x="621215" y="260350"/>
            <a:ext cx="10961184" cy="865188"/>
          </a:xfrm>
          <a:prstGeom prst="rect">
            <a:avLst/>
          </a:prstGeom>
          <a:noFill/>
          <a:ln>
            <a:noFill/>
          </a:ln>
        </p:spPr>
        <p:txBody>
          <a:bodyPr spcFirstLastPara="1" wrap="square" lIns="0" tIns="0" rIns="0" bIns="0" anchor="t" anchorCtr="0">
            <a:normAutofit/>
          </a:bodyPr>
          <a:lstStyle>
            <a:lvl1pPr marL="457200" lvl="0" indent="-228600" algn="l">
              <a:spcBef>
                <a:spcPts val="1200"/>
              </a:spcBef>
              <a:spcAft>
                <a:spcPts val="0"/>
              </a:spcAft>
              <a:buSzPts val="3200"/>
              <a:buNone/>
              <a:defRPr sz="3200" b="1" cap="none">
                <a:solidFill>
                  <a:srgbClr val="5D8298"/>
                </a:solidFill>
                <a:latin typeface="Arial"/>
                <a:ea typeface="Arial"/>
                <a:cs typeface="Arial"/>
                <a:sym typeface="Arial"/>
              </a:defRPr>
            </a:lvl1pPr>
            <a:lvl2pPr marL="914400" lvl="1" indent="-342900" algn="l">
              <a:spcBef>
                <a:spcPts val="400"/>
              </a:spcBef>
              <a:spcAft>
                <a:spcPts val="0"/>
              </a:spcAft>
              <a:buSzPts val="1800"/>
              <a:buChar char="–"/>
              <a:defRPr/>
            </a:lvl2pPr>
            <a:lvl3pPr marL="1371600" lvl="2" indent="-342900" algn="l">
              <a:spcBef>
                <a:spcPts val="400"/>
              </a:spcBef>
              <a:spcAft>
                <a:spcPts val="0"/>
              </a:spcAft>
              <a:buSzPts val="1800"/>
              <a:buChar char="•"/>
              <a:defRPr/>
            </a:lvl3pPr>
            <a:lvl4pPr marL="1828800" lvl="3" indent="-342900" algn="l">
              <a:spcBef>
                <a:spcPts val="400"/>
              </a:spcBef>
              <a:spcAft>
                <a:spcPts val="0"/>
              </a:spcAft>
              <a:buSzPts val="1800"/>
              <a:buChar char="•"/>
              <a:defRPr/>
            </a:lvl4pPr>
            <a:lvl5pPr marL="2286000" lvl="4" indent="-342900" algn="l">
              <a:spcBef>
                <a:spcPts val="40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1" name="Google Shape;161;p42"/>
          <p:cNvSpPr txBox="1">
            <a:spLocks noGrp="1"/>
          </p:cNvSpPr>
          <p:nvPr>
            <p:ph type="body" idx="4"/>
          </p:nvPr>
        </p:nvSpPr>
        <p:spPr>
          <a:xfrm>
            <a:off x="6158414" y="1408029"/>
            <a:ext cx="5423985" cy="710664"/>
          </a:xfrm>
          <a:prstGeom prst="rect">
            <a:avLst/>
          </a:prstGeom>
          <a:noFill/>
          <a:ln>
            <a:noFill/>
          </a:ln>
        </p:spPr>
        <p:txBody>
          <a:bodyPr spcFirstLastPara="1" wrap="square" lIns="0" tIns="0" rIns="0" bIns="0" anchor="t" anchorCtr="0">
            <a:normAutofit/>
          </a:bodyPr>
          <a:lstStyle>
            <a:lvl1pPr marL="457200" lvl="0" indent="-228600" algn="l">
              <a:spcBef>
                <a:spcPts val="1200"/>
              </a:spcBef>
              <a:spcAft>
                <a:spcPts val="0"/>
              </a:spcAft>
              <a:buSzPts val="2000"/>
              <a:buNone/>
              <a:defRPr sz="2000" b="1" cap="none">
                <a:solidFill>
                  <a:srgbClr val="C7573C"/>
                </a:solidFill>
                <a:latin typeface="Arial"/>
                <a:ea typeface="Arial"/>
                <a:cs typeface="Arial"/>
                <a:sym typeface="Arial"/>
              </a:defRPr>
            </a:lvl1pPr>
            <a:lvl2pPr marL="914400" lvl="1" indent="-342900" algn="l">
              <a:spcBef>
                <a:spcPts val="400"/>
              </a:spcBef>
              <a:spcAft>
                <a:spcPts val="0"/>
              </a:spcAft>
              <a:buSzPts val="1800"/>
              <a:buChar char="–"/>
              <a:defRPr/>
            </a:lvl2pPr>
            <a:lvl3pPr marL="1371600" lvl="2" indent="-342900" algn="l">
              <a:spcBef>
                <a:spcPts val="400"/>
              </a:spcBef>
              <a:spcAft>
                <a:spcPts val="0"/>
              </a:spcAft>
              <a:buSzPts val="1800"/>
              <a:buChar char="•"/>
              <a:defRPr/>
            </a:lvl3pPr>
            <a:lvl4pPr marL="1828800" lvl="3" indent="-342900" algn="l">
              <a:spcBef>
                <a:spcPts val="400"/>
              </a:spcBef>
              <a:spcAft>
                <a:spcPts val="0"/>
              </a:spcAft>
              <a:buSzPts val="1800"/>
              <a:buChar char="•"/>
              <a:defRPr/>
            </a:lvl4pPr>
            <a:lvl5pPr marL="2286000" lvl="4" indent="-342900" algn="l">
              <a:spcBef>
                <a:spcPts val="40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2" name="Google Shape;162;p42"/>
          <p:cNvSpPr txBox="1">
            <a:spLocks noGrp="1"/>
          </p:cNvSpPr>
          <p:nvPr>
            <p:ph type="sldNum" idx="12"/>
          </p:nvPr>
        </p:nvSpPr>
        <p:spPr>
          <a:xfrm>
            <a:off x="10512491" y="6356351"/>
            <a:ext cx="1069909"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a:solidFill>
                  <a:schemeClr val="dk2"/>
                </a:solidFill>
                <a:latin typeface="Arial"/>
                <a:ea typeface="Arial"/>
                <a:cs typeface="Arial"/>
                <a:sym typeface="Arial"/>
              </a:defRPr>
            </a:lvl1pPr>
            <a:lvl2pPr marL="0" marR="0" lvl="1" indent="0" algn="r" rtl="0">
              <a:spcBef>
                <a:spcPts val="0"/>
              </a:spcBef>
              <a:buNone/>
              <a:defRPr sz="1200">
                <a:solidFill>
                  <a:schemeClr val="dk2"/>
                </a:solidFill>
                <a:latin typeface="Arial"/>
                <a:ea typeface="Arial"/>
                <a:cs typeface="Arial"/>
                <a:sym typeface="Arial"/>
              </a:defRPr>
            </a:lvl2pPr>
            <a:lvl3pPr marL="0" marR="0" lvl="2" indent="0" algn="r" rtl="0">
              <a:spcBef>
                <a:spcPts val="0"/>
              </a:spcBef>
              <a:buNone/>
              <a:defRPr sz="1200">
                <a:solidFill>
                  <a:schemeClr val="dk2"/>
                </a:solidFill>
                <a:latin typeface="Arial"/>
                <a:ea typeface="Arial"/>
                <a:cs typeface="Arial"/>
                <a:sym typeface="Arial"/>
              </a:defRPr>
            </a:lvl3pPr>
            <a:lvl4pPr marL="0" marR="0" lvl="3" indent="0" algn="r" rtl="0">
              <a:spcBef>
                <a:spcPts val="0"/>
              </a:spcBef>
              <a:buNone/>
              <a:defRPr sz="1200">
                <a:solidFill>
                  <a:schemeClr val="dk2"/>
                </a:solidFill>
                <a:latin typeface="Arial"/>
                <a:ea typeface="Arial"/>
                <a:cs typeface="Arial"/>
                <a:sym typeface="Arial"/>
              </a:defRPr>
            </a:lvl4pPr>
            <a:lvl5pPr marL="0" marR="0" lvl="4" indent="0" algn="r" rtl="0">
              <a:spcBef>
                <a:spcPts val="0"/>
              </a:spcBef>
              <a:buNone/>
              <a:defRPr sz="1200">
                <a:solidFill>
                  <a:schemeClr val="dk2"/>
                </a:solidFill>
                <a:latin typeface="Arial"/>
                <a:ea typeface="Arial"/>
                <a:cs typeface="Arial"/>
                <a:sym typeface="Arial"/>
              </a:defRPr>
            </a:lvl5pPr>
            <a:lvl6pPr marL="0" marR="0" lvl="5" indent="0" algn="r" rtl="0">
              <a:spcBef>
                <a:spcPts val="0"/>
              </a:spcBef>
              <a:buNone/>
              <a:defRPr sz="1200">
                <a:solidFill>
                  <a:schemeClr val="dk2"/>
                </a:solidFill>
                <a:latin typeface="Arial"/>
                <a:ea typeface="Arial"/>
                <a:cs typeface="Arial"/>
                <a:sym typeface="Arial"/>
              </a:defRPr>
            </a:lvl6pPr>
            <a:lvl7pPr marL="0" marR="0" lvl="6" indent="0" algn="r" rtl="0">
              <a:spcBef>
                <a:spcPts val="0"/>
              </a:spcBef>
              <a:buNone/>
              <a:defRPr sz="1200">
                <a:solidFill>
                  <a:schemeClr val="dk2"/>
                </a:solidFill>
                <a:latin typeface="Arial"/>
                <a:ea typeface="Arial"/>
                <a:cs typeface="Arial"/>
                <a:sym typeface="Arial"/>
              </a:defRPr>
            </a:lvl7pPr>
            <a:lvl8pPr marL="0" marR="0" lvl="7" indent="0" algn="r" rtl="0">
              <a:spcBef>
                <a:spcPts val="0"/>
              </a:spcBef>
              <a:buNone/>
              <a:defRPr sz="1200">
                <a:solidFill>
                  <a:schemeClr val="dk2"/>
                </a:solidFill>
                <a:latin typeface="Arial"/>
                <a:ea typeface="Arial"/>
                <a:cs typeface="Arial"/>
                <a:sym typeface="Arial"/>
              </a:defRPr>
            </a:lvl8pPr>
            <a:lvl9pPr marL="0" marR="0" lvl="8" indent="0" algn="r" rtl="0">
              <a:spcBef>
                <a:spcPts val="0"/>
              </a:spcBef>
              <a:buNone/>
              <a:defRPr sz="12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63" name="Google Shape;163;p42"/>
          <p:cNvSpPr txBox="1">
            <a:spLocks noGrp="1"/>
          </p:cNvSpPr>
          <p:nvPr>
            <p:ph type="body" idx="5"/>
          </p:nvPr>
        </p:nvSpPr>
        <p:spPr>
          <a:xfrm>
            <a:off x="620183" y="6356351"/>
            <a:ext cx="10180339" cy="365125"/>
          </a:xfrm>
          <a:prstGeom prst="rect">
            <a:avLst/>
          </a:prstGeom>
          <a:noFill/>
          <a:ln>
            <a:noFill/>
          </a:ln>
        </p:spPr>
        <p:txBody>
          <a:bodyPr spcFirstLastPara="1" wrap="square" lIns="0" tIns="0" rIns="0" bIns="0" anchor="ctr" anchorCtr="0">
            <a:noAutofit/>
          </a:bodyPr>
          <a:lstStyle>
            <a:lvl1pPr marL="457200" lvl="0" indent="-228600" algn="l">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spcBef>
                <a:spcPts val="400"/>
              </a:spcBef>
              <a:spcAft>
                <a:spcPts val="0"/>
              </a:spcAft>
              <a:buSzPts val="1200"/>
              <a:buNone/>
              <a:defRPr sz="1200">
                <a:latin typeface="PT Sans Narrow"/>
                <a:ea typeface="PT Sans Narrow"/>
                <a:cs typeface="PT Sans Narrow"/>
                <a:sym typeface="PT Sans Narrow"/>
              </a:defRPr>
            </a:lvl2pPr>
            <a:lvl3pPr marL="1371600" lvl="2" indent="-228600" algn="l">
              <a:spcBef>
                <a:spcPts val="400"/>
              </a:spcBef>
              <a:spcAft>
                <a:spcPts val="0"/>
              </a:spcAft>
              <a:buSzPts val="1200"/>
              <a:buNone/>
              <a:defRPr sz="1200">
                <a:latin typeface="PT Sans Narrow"/>
                <a:ea typeface="PT Sans Narrow"/>
                <a:cs typeface="PT Sans Narrow"/>
                <a:sym typeface="PT Sans Narrow"/>
              </a:defRPr>
            </a:lvl3pPr>
            <a:lvl4pPr marL="1828800" lvl="3" indent="-228600" algn="l">
              <a:spcBef>
                <a:spcPts val="400"/>
              </a:spcBef>
              <a:spcAft>
                <a:spcPts val="0"/>
              </a:spcAft>
              <a:buSzPts val="1200"/>
              <a:buNone/>
              <a:defRPr sz="1200">
                <a:latin typeface="PT Sans Narrow"/>
                <a:ea typeface="PT Sans Narrow"/>
                <a:cs typeface="PT Sans Narrow"/>
                <a:sym typeface="PT Sans Narrow"/>
              </a:defRPr>
            </a:lvl4pPr>
            <a:lvl5pPr marL="2286000" lvl="4" indent="-228600" algn="l">
              <a:spcBef>
                <a:spcPts val="400"/>
              </a:spcBef>
              <a:spcAft>
                <a:spcPts val="0"/>
              </a:spcAft>
              <a:buSzPts val="1200"/>
              <a:buNone/>
              <a:defRPr sz="1200">
                <a:latin typeface="PT Sans Narrow"/>
                <a:ea typeface="PT Sans Narrow"/>
                <a:cs typeface="PT Sans Narrow"/>
                <a:sym typeface="PT Sans Narrow"/>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and content NO LOGO">
  <p:cSld name="1_Title and content NO LOGO">
    <p:spTree>
      <p:nvGrpSpPr>
        <p:cNvPr id="1" name="Shape 164"/>
        <p:cNvGrpSpPr/>
        <p:nvPr/>
      </p:nvGrpSpPr>
      <p:grpSpPr>
        <a:xfrm>
          <a:off x="0" y="0"/>
          <a:ext cx="0" cy="0"/>
          <a:chOff x="0" y="0"/>
          <a:chExt cx="0" cy="0"/>
        </a:xfrm>
      </p:grpSpPr>
      <p:sp>
        <p:nvSpPr>
          <p:cNvPr id="165" name="Google Shape;165;p43"/>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lvl1pPr marL="457200" lvl="0" indent="-355600" algn="l">
              <a:spcBef>
                <a:spcPts val="1200"/>
              </a:spcBef>
              <a:spcAft>
                <a:spcPts val="0"/>
              </a:spcAft>
              <a:buClr>
                <a:schemeClr val="accent1"/>
              </a:buClr>
              <a:buSzPts val="2000"/>
              <a:buChar char="•"/>
              <a:defRPr>
                <a:latin typeface="Arial"/>
                <a:ea typeface="Arial"/>
                <a:cs typeface="Arial"/>
                <a:sym typeface="Arial"/>
              </a:defRPr>
            </a:lvl1pPr>
            <a:lvl2pPr marL="914400" lvl="1" indent="-342900" algn="l">
              <a:spcBef>
                <a:spcPts val="400"/>
              </a:spcBef>
              <a:spcAft>
                <a:spcPts val="0"/>
              </a:spcAft>
              <a:buSzPts val="1800"/>
              <a:buChar char="–"/>
              <a:defRPr>
                <a:latin typeface="Arial"/>
                <a:ea typeface="Arial"/>
                <a:cs typeface="Arial"/>
                <a:sym typeface="Arial"/>
              </a:defRPr>
            </a:lvl2pPr>
            <a:lvl3pPr marL="1371600" lvl="2" indent="-330200" algn="l">
              <a:spcBef>
                <a:spcPts val="400"/>
              </a:spcBef>
              <a:spcAft>
                <a:spcPts val="0"/>
              </a:spcAft>
              <a:buSzPts val="1600"/>
              <a:buChar char="•"/>
              <a:defRPr>
                <a:latin typeface="Arial"/>
                <a:ea typeface="Arial"/>
                <a:cs typeface="Arial"/>
                <a:sym typeface="Arial"/>
              </a:defRPr>
            </a:lvl3pPr>
            <a:lvl4pPr marL="1828800" lvl="3" indent="-330200" algn="l">
              <a:spcBef>
                <a:spcPts val="400"/>
              </a:spcBef>
              <a:spcAft>
                <a:spcPts val="0"/>
              </a:spcAft>
              <a:buSzPts val="1600"/>
              <a:buChar char="•"/>
              <a:defRPr>
                <a:latin typeface="Arial"/>
                <a:ea typeface="Arial"/>
                <a:cs typeface="Arial"/>
                <a:sym typeface="Arial"/>
              </a:defRPr>
            </a:lvl4pPr>
            <a:lvl5pPr marL="2286000" lvl="4" indent="-330200" algn="l">
              <a:spcBef>
                <a:spcPts val="400"/>
              </a:spcBef>
              <a:spcAft>
                <a:spcPts val="0"/>
              </a:spcAft>
              <a:buSzPts val="1600"/>
              <a:buChar char="•"/>
              <a:defRPr>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6" name="Google Shape;166;p43"/>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D8298"/>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43"/>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100">
                <a:solidFill>
                  <a:srgbClr val="5D8298"/>
                </a:solidFill>
                <a:latin typeface="Arial"/>
                <a:ea typeface="Arial"/>
                <a:cs typeface="Arial"/>
                <a:sym typeface="Arial"/>
              </a:defRPr>
            </a:lvl1pPr>
            <a:lvl2pPr marL="0" marR="0" lvl="1" indent="0" algn="r" rtl="0">
              <a:spcBef>
                <a:spcPts val="0"/>
              </a:spcBef>
              <a:buNone/>
              <a:defRPr sz="1100">
                <a:solidFill>
                  <a:srgbClr val="5D8298"/>
                </a:solidFill>
                <a:latin typeface="Arial"/>
                <a:ea typeface="Arial"/>
                <a:cs typeface="Arial"/>
                <a:sym typeface="Arial"/>
              </a:defRPr>
            </a:lvl2pPr>
            <a:lvl3pPr marL="0" marR="0" lvl="2" indent="0" algn="r" rtl="0">
              <a:spcBef>
                <a:spcPts val="0"/>
              </a:spcBef>
              <a:buNone/>
              <a:defRPr sz="1100">
                <a:solidFill>
                  <a:srgbClr val="5D8298"/>
                </a:solidFill>
                <a:latin typeface="Arial"/>
                <a:ea typeface="Arial"/>
                <a:cs typeface="Arial"/>
                <a:sym typeface="Arial"/>
              </a:defRPr>
            </a:lvl3pPr>
            <a:lvl4pPr marL="0" marR="0" lvl="3" indent="0" algn="r" rtl="0">
              <a:spcBef>
                <a:spcPts val="0"/>
              </a:spcBef>
              <a:buNone/>
              <a:defRPr sz="1100">
                <a:solidFill>
                  <a:srgbClr val="5D8298"/>
                </a:solidFill>
                <a:latin typeface="Arial"/>
                <a:ea typeface="Arial"/>
                <a:cs typeface="Arial"/>
                <a:sym typeface="Arial"/>
              </a:defRPr>
            </a:lvl4pPr>
            <a:lvl5pPr marL="0" marR="0" lvl="4" indent="0" algn="r" rtl="0">
              <a:spcBef>
                <a:spcPts val="0"/>
              </a:spcBef>
              <a:buNone/>
              <a:defRPr sz="1100">
                <a:solidFill>
                  <a:srgbClr val="5D8298"/>
                </a:solidFill>
                <a:latin typeface="Arial"/>
                <a:ea typeface="Arial"/>
                <a:cs typeface="Arial"/>
                <a:sym typeface="Arial"/>
              </a:defRPr>
            </a:lvl5pPr>
            <a:lvl6pPr marL="0" marR="0" lvl="5" indent="0" algn="r" rtl="0">
              <a:spcBef>
                <a:spcPts val="0"/>
              </a:spcBef>
              <a:buNone/>
              <a:defRPr sz="1100">
                <a:solidFill>
                  <a:srgbClr val="5D8298"/>
                </a:solidFill>
                <a:latin typeface="Arial"/>
                <a:ea typeface="Arial"/>
                <a:cs typeface="Arial"/>
                <a:sym typeface="Arial"/>
              </a:defRPr>
            </a:lvl6pPr>
            <a:lvl7pPr marL="0" marR="0" lvl="6" indent="0" algn="r" rtl="0">
              <a:spcBef>
                <a:spcPts val="0"/>
              </a:spcBef>
              <a:buNone/>
              <a:defRPr sz="1100">
                <a:solidFill>
                  <a:srgbClr val="5D8298"/>
                </a:solidFill>
                <a:latin typeface="Arial"/>
                <a:ea typeface="Arial"/>
                <a:cs typeface="Arial"/>
                <a:sym typeface="Arial"/>
              </a:defRPr>
            </a:lvl7pPr>
            <a:lvl8pPr marL="0" marR="0" lvl="7" indent="0" algn="r" rtl="0">
              <a:spcBef>
                <a:spcPts val="0"/>
              </a:spcBef>
              <a:buNone/>
              <a:defRPr sz="1100">
                <a:solidFill>
                  <a:srgbClr val="5D8298"/>
                </a:solidFill>
                <a:latin typeface="Arial"/>
                <a:ea typeface="Arial"/>
                <a:cs typeface="Arial"/>
                <a:sym typeface="Arial"/>
              </a:defRPr>
            </a:lvl8pPr>
            <a:lvl9pPr marL="0" marR="0" lvl="8" indent="0" algn="r" rtl="0">
              <a:spcBef>
                <a:spcPts val="0"/>
              </a:spcBef>
              <a:buNone/>
              <a:defRPr sz="1100">
                <a:solidFill>
                  <a:srgbClr val="5D829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68" name="Google Shape;168;p43"/>
          <p:cNvSpPr txBox="1">
            <a:spLocks noGrp="1"/>
          </p:cNvSpPr>
          <p:nvPr>
            <p:ph type="body" idx="2"/>
          </p:nvPr>
        </p:nvSpPr>
        <p:spPr>
          <a:xfrm>
            <a:off x="620183" y="6356351"/>
            <a:ext cx="10180339" cy="365125"/>
          </a:xfrm>
          <a:prstGeom prst="rect">
            <a:avLst/>
          </a:prstGeom>
          <a:noFill/>
          <a:ln>
            <a:noFill/>
          </a:ln>
        </p:spPr>
        <p:txBody>
          <a:bodyPr spcFirstLastPara="1" wrap="square" lIns="0" tIns="0" rIns="0" bIns="0" anchor="ctr" anchorCtr="0">
            <a:noAutofit/>
          </a:bodyPr>
          <a:lstStyle>
            <a:lvl1pPr marL="457200" lvl="0" indent="-228600" algn="l">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spcBef>
                <a:spcPts val="400"/>
              </a:spcBef>
              <a:spcAft>
                <a:spcPts val="0"/>
              </a:spcAft>
              <a:buSzPts val="1200"/>
              <a:buNone/>
              <a:defRPr sz="1200">
                <a:latin typeface="PT Sans Narrow"/>
                <a:ea typeface="PT Sans Narrow"/>
                <a:cs typeface="PT Sans Narrow"/>
                <a:sym typeface="PT Sans Narrow"/>
              </a:defRPr>
            </a:lvl2pPr>
            <a:lvl3pPr marL="1371600" lvl="2" indent="-228600" algn="l">
              <a:spcBef>
                <a:spcPts val="400"/>
              </a:spcBef>
              <a:spcAft>
                <a:spcPts val="0"/>
              </a:spcAft>
              <a:buSzPts val="1200"/>
              <a:buNone/>
              <a:defRPr sz="1200">
                <a:latin typeface="PT Sans Narrow"/>
                <a:ea typeface="PT Sans Narrow"/>
                <a:cs typeface="PT Sans Narrow"/>
                <a:sym typeface="PT Sans Narrow"/>
              </a:defRPr>
            </a:lvl3pPr>
            <a:lvl4pPr marL="1828800" lvl="3" indent="-228600" algn="l">
              <a:spcBef>
                <a:spcPts val="400"/>
              </a:spcBef>
              <a:spcAft>
                <a:spcPts val="0"/>
              </a:spcAft>
              <a:buSzPts val="1200"/>
              <a:buNone/>
              <a:defRPr sz="1200">
                <a:latin typeface="PT Sans Narrow"/>
                <a:ea typeface="PT Sans Narrow"/>
                <a:cs typeface="PT Sans Narrow"/>
                <a:sym typeface="PT Sans Narrow"/>
              </a:defRPr>
            </a:lvl4pPr>
            <a:lvl5pPr marL="2286000" lvl="4" indent="-228600" algn="l">
              <a:spcBef>
                <a:spcPts val="400"/>
              </a:spcBef>
              <a:spcAft>
                <a:spcPts val="0"/>
              </a:spcAft>
              <a:buSzPts val="1200"/>
              <a:buNone/>
              <a:defRPr sz="1200">
                <a:latin typeface="PT Sans Narrow"/>
                <a:ea typeface="PT Sans Narrow"/>
                <a:cs typeface="PT Sans Narrow"/>
                <a:sym typeface="PT Sans Narrow"/>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9" name="Google Shape;169;p43"/>
          <p:cNvSpPr/>
          <p:nvPr/>
        </p:nvSpPr>
        <p:spPr>
          <a:xfrm>
            <a:off x="9984432" y="259200"/>
            <a:ext cx="1872208" cy="64952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70"/>
        <p:cNvGrpSpPr/>
        <p:nvPr/>
      </p:nvGrpSpPr>
      <p:grpSpPr>
        <a:xfrm>
          <a:off x="0" y="0"/>
          <a:ext cx="0" cy="0"/>
          <a:chOff x="0" y="0"/>
          <a:chExt cx="0" cy="0"/>
        </a:xfrm>
      </p:grpSpPr>
      <p:sp>
        <p:nvSpPr>
          <p:cNvPr id="171" name="Google Shape;171;p44"/>
          <p:cNvSpPr txBox="1">
            <a:spLocks noGrp="1"/>
          </p:cNvSpPr>
          <p:nvPr>
            <p:ph type="title"/>
          </p:nvPr>
        </p:nvSpPr>
        <p:spPr>
          <a:xfrm>
            <a:off x="640080" y="365124"/>
            <a:ext cx="10972800" cy="636723"/>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D8298"/>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4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73" name="Google Shape;173;p44"/>
          <p:cNvSpPr txBox="1">
            <a:spLocks noGrp="1"/>
          </p:cNvSpPr>
          <p:nvPr>
            <p:ph type="body" idx="1"/>
          </p:nvPr>
        </p:nvSpPr>
        <p:spPr>
          <a:xfrm>
            <a:off x="640080" y="1828799"/>
            <a:ext cx="10972800" cy="402336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200"/>
              </a:spcBef>
              <a:spcAft>
                <a:spcPts val="0"/>
              </a:spcAft>
              <a:buSzPts val="1800"/>
              <a:buChar char="•"/>
              <a:defRPr/>
            </a:lvl1pPr>
            <a:lvl2pPr marL="914400" lvl="1" indent="-342900" algn="l">
              <a:lnSpc>
                <a:spcPct val="100000"/>
              </a:lnSpc>
              <a:spcBef>
                <a:spcPts val="4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4" name="Google Shape;174;p44"/>
          <p:cNvSpPr txBox="1">
            <a:spLocks noGrp="1"/>
          </p:cNvSpPr>
          <p:nvPr>
            <p:ph type="body" idx="2"/>
          </p:nvPr>
        </p:nvSpPr>
        <p:spPr>
          <a:xfrm>
            <a:off x="3959671" y="6271847"/>
            <a:ext cx="5852160" cy="281354"/>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Font typeface="Arial"/>
              <a:buNone/>
              <a:defRPr sz="1000">
                <a:solidFill>
                  <a:srgbClr val="002557"/>
                </a:solidFill>
              </a:defRPr>
            </a:lvl1pPr>
            <a:lvl2pPr marL="914400" lvl="1" indent="-285750" algn="l">
              <a:lnSpc>
                <a:spcPct val="100000"/>
              </a:lnSpc>
              <a:spcBef>
                <a:spcPts val="400"/>
              </a:spcBef>
              <a:spcAft>
                <a:spcPts val="0"/>
              </a:spcAft>
              <a:buSzPts val="900"/>
              <a:buChar char="–"/>
              <a:defRPr sz="900">
                <a:solidFill>
                  <a:srgbClr val="002557"/>
                </a:solidFill>
              </a:defRPr>
            </a:lvl2pPr>
            <a:lvl3pPr marL="1371600" lvl="2" indent="-285750" algn="l">
              <a:lnSpc>
                <a:spcPct val="100000"/>
              </a:lnSpc>
              <a:spcBef>
                <a:spcPts val="400"/>
              </a:spcBef>
              <a:spcAft>
                <a:spcPts val="0"/>
              </a:spcAft>
              <a:buSzPts val="900"/>
              <a:buChar char="•"/>
              <a:defRPr sz="900">
                <a:solidFill>
                  <a:srgbClr val="002557"/>
                </a:solidFill>
              </a:defRPr>
            </a:lvl3pPr>
            <a:lvl4pPr marL="1828800" lvl="3" indent="-285750" algn="l">
              <a:lnSpc>
                <a:spcPct val="100000"/>
              </a:lnSpc>
              <a:spcBef>
                <a:spcPts val="400"/>
              </a:spcBef>
              <a:spcAft>
                <a:spcPts val="0"/>
              </a:spcAft>
              <a:buSzPts val="900"/>
              <a:buChar char="•"/>
              <a:defRPr sz="900">
                <a:solidFill>
                  <a:srgbClr val="002557"/>
                </a:solidFill>
              </a:defRPr>
            </a:lvl4pPr>
            <a:lvl5pPr marL="2286000" lvl="4" indent="-285750" algn="l">
              <a:lnSpc>
                <a:spcPct val="100000"/>
              </a:lnSpc>
              <a:spcBef>
                <a:spcPts val="400"/>
              </a:spcBef>
              <a:spcAft>
                <a:spcPts val="0"/>
              </a:spcAft>
              <a:buSzPts val="900"/>
              <a:buChar char="•"/>
              <a:defRPr sz="900">
                <a:solidFill>
                  <a:srgbClr val="002557"/>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NO LOGO">
  <p:cSld name="2_Title and content NO LOGO">
    <p:spTree>
      <p:nvGrpSpPr>
        <p:cNvPr id="1" name="Shape 175"/>
        <p:cNvGrpSpPr/>
        <p:nvPr/>
      </p:nvGrpSpPr>
      <p:grpSpPr>
        <a:xfrm>
          <a:off x="0" y="0"/>
          <a:ext cx="0" cy="0"/>
          <a:chOff x="0" y="0"/>
          <a:chExt cx="0" cy="0"/>
        </a:xfrm>
      </p:grpSpPr>
      <p:sp>
        <p:nvSpPr>
          <p:cNvPr id="176" name="Google Shape;176;p45"/>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1200"/>
              </a:spcBef>
              <a:spcAft>
                <a:spcPts val="0"/>
              </a:spcAft>
              <a:buClr>
                <a:schemeClr val="accent1"/>
              </a:buClr>
              <a:buSzPts val="2000"/>
              <a:buChar char="•"/>
              <a:defRPr>
                <a:latin typeface="Arial"/>
                <a:ea typeface="Arial"/>
                <a:cs typeface="Arial"/>
                <a:sym typeface="Arial"/>
              </a:defRPr>
            </a:lvl1pPr>
            <a:lvl2pPr marL="914400" lvl="1" indent="-342900" algn="l">
              <a:lnSpc>
                <a:spcPct val="100000"/>
              </a:lnSpc>
              <a:spcBef>
                <a:spcPts val="400"/>
              </a:spcBef>
              <a:spcAft>
                <a:spcPts val="0"/>
              </a:spcAft>
              <a:buSzPts val="1800"/>
              <a:buChar char="–"/>
              <a:defRPr>
                <a:latin typeface="Arial"/>
                <a:ea typeface="Arial"/>
                <a:cs typeface="Arial"/>
                <a:sym typeface="Arial"/>
              </a:defRPr>
            </a:lvl2pPr>
            <a:lvl3pPr marL="1371600" lvl="2" indent="-330200" algn="l">
              <a:lnSpc>
                <a:spcPct val="100000"/>
              </a:lnSpc>
              <a:spcBef>
                <a:spcPts val="400"/>
              </a:spcBef>
              <a:spcAft>
                <a:spcPts val="0"/>
              </a:spcAft>
              <a:buSzPts val="1600"/>
              <a:buChar char="•"/>
              <a:defRPr>
                <a:latin typeface="Arial"/>
                <a:ea typeface="Arial"/>
                <a:cs typeface="Arial"/>
                <a:sym typeface="Arial"/>
              </a:defRPr>
            </a:lvl3pPr>
            <a:lvl4pPr marL="1828800" lvl="3" indent="-330200" algn="l">
              <a:lnSpc>
                <a:spcPct val="100000"/>
              </a:lnSpc>
              <a:spcBef>
                <a:spcPts val="400"/>
              </a:spcBef>
              <a:spcAft>
                <a:spcPts val="0"/>
              </a:spcAft>
              <a:buSzPts val="1600"/>
              <a:buChar char="•"/>
              <a:defRPr>
                <a:latin typeface="Arial"/>
                <a:ea typeface="Arial"/>
                <a:cs typeface="Arial"/>
                <a:sym typeface="Arial"/>
              </a:defRPr>
            </a:lvl4pPr>
            <a:lvl5pPr marL="2286000" lvl="4" indent="-330200" algn="l">
              <a:lnSpc>
                <a:spcPct val="100000"/>
              </a:lnSpc>
              <a:spcBef>
                <a:spcPts val="400"/>
              </a:spcBef>
              <a:spcAft>
                <a:spcPts val="0"/>
              </a:spcAft>
              <a:buSzPts val="1600"/>
              <a:buChar char="•"/>
              <a:defRPr>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7" name="Google Shape;177;p45"/>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D8298"/>
              </a:buClr>
              <a:buSzPts val="2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45"/>
          <p:cNvSpPr txBox="1">
            <a:spLocks noGrp="1"/>
          </p:cNvSpPr>
          <p:nvPr>
            <p:ph type="body" idx="2"/>
          </p:nvPr>
        </p:nvSpPr>
        <p:spPr>
          <a:xfrm>
            <a:off x="620183" y="6356351"/>
            <a:ext cx="10180339" cy="365125"/>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9" name="Google Shape;179;p45"/>
          <p:cNvSpPr/>
          <p:nvPr/>
        </p:nvSpPr>
        <p:spPr>
          <a:xfrm>
            <a:off x="9984432" y="259200"/>
            <a:ext cx="1872208" cy="64952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0" name="Google Shape;180;p45"/>
          <p:cNvSpPr txBox="1">
            <a:spLocks noGrp="1"/>
          </p:cNvSpPr>
          <p:nvPr>
            <p:ph type="sldNum" idx="12"/>
          </p:nvPr>
        </p:nvSpPr>
        <p:spPr>
          <a:xfrm>
            <a:off x="10512491" y="6356351"/>
            <a:ext cx="1069909" cy="365125"/>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
        <p:cNvGrpSpPr/>
        <p:nvPr/>
      </p:nvGrpSpPr>
      <p:grpSpPr>
        <a:xfrm>
          <a:off x="0" y="0"/>
          <a:ext cx="0" cy="0"/>
          <a:chOff x="0" y="0"/>
          <a:chExt cx="0" cy="0"/>
        </a:xfrm>
      </p:grpSpPr>
      <p:sp>
        <p:nvSpPr>
          <p:cNvPr id="17" name="Google Shape;17;p29"/>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lvl1pPr marL="457200" lvl="0" indent="-355600" algn="l">
              <a:spcBef>
                <a:spcPts val="1200"/>
              </a:spcBef>
              <a:spcAft>
                <a:spcPts val="0"/>
              </a:spcAft>
              <a:buClr>
                <a:schemeClr val="accent1"/>
              </a:buClr>
              <a:buSzPts val="2000"/>
              <a:buChar char="•"/>
              <a:defRPr>
                <a:latin typeface="Arial"/>
                <a:ea typeface="Arial"/>
                <a:cs typeface="Arial"/>
                <a:sym typeface="Arial"/>
              </a:defRPr>
            </a:lvl1pPr>
            <a:lvl2pPr marL="914400" lvl="1" indent="-342900" algn="l">
              <a:spcBef>
                <a:spcPts val="400"/>
              </a:spcBef>
              <a:spcAft>
                <a:spcPts val="0"/>
              </a:spcAft>
              <a:buSzPts val="1800"/>
              <a:buChar char="–"/>
              <a:defRPr>
                <a:latin typeface="Arial"/>
                <a:ea typeface="Arial"/>
                <a:cs typeface="Arial"/>
                <a:sym typeface="Arial"/>
              </a:defRPr>
            </a:lvl2pPr>
            <a:lvl3pPr marL="1371600" lvl="2" indent="-330200" algn="l">
              <a:spcBef>
                <a:spcPts val="400"/>
              </a:spcBef>
              <a:spcAft>
                <a:spcPts val="0"/>
              </a:spcAft>
              <a:buSzPts val="1600"/>
              <a:buChar char="•"/>
              <a:defRPr>
                <a:latin typeface="Arial"/>
                <a:ea typeface="Arial"/>
                <a:cs typeface="Arial"/>
                <a:sym typeface="Arial"/>
              </a:defRPr>
            </a:lvl3pPr>
            <a:lvl4pPr marL="1828800" lvl="3" indent="-330200" algn="l">
              <a:spcBef>
                <a:spcPts val="400"/>
              </a:spcBef>
              <a:spcAft>
                <a:spcPts val="0"/>
              </a:spcAft>
              <a:buSzPts val="1600"/>
              <a:buChar char="•"/>
              <a:defRPr>
                <a:latin typeface="Arial"/>
                <a:ea typeface="Arial"/>
                <a:cs typeface="Arial"/>
                <a:sym typeface="Arial"/>
              </a:defRPr>
            </a:lvl4pPr>
            <a:lvl5pPr marL="2286000" lvl="4" indent="-330200" algn="l">
              <a:spcBef>
                <a:spcPts val="400"/>
              </a:spcBef>
              <a:spcAft>
                <a:spcPts val="0"/>
              </a:spcAft>
              <a:buSzPts val="1600"/>
              <a:buChar char="•"/>
              <a:defRPr>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29"/>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D8298"/>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9"/>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1pPr>
            <a:lvl2pPr marL="0" marR="0" lvl="1"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2pPr>
            <a:lvl3pPr marL="0" marR="0" lvl="2"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3pPr>
            <a:lvl4pPr marL="0" marR="0" lvl="3"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4pPr>
            <a:lvl5pPr marL="0" marR="0" lvl="4"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5pPr>
            <a:lvl6pPr marL="0" marR="0" lvl="5"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6pPr>
            <a:lvl7pPr marL="0" marR="0" lvl="6"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7pPr>
            <a:lvl8pPr marL="0" marR="0" lvl="7"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8pPr>
            <a:lvl9pPr marL="0" marR="0" lvl="8"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0" name="Google Shape;20;p29"/>
          <p:cNvSpPr txBox="1">
            <a:spLocks noGrp="1"/>
          </p:cNvSpPr>
          <p:nvPr>
            <p:ph type="body" idx="2"/>
          </p:nvPr>
        </p:nvSpPr>
        <p:spPr>
          <a:xfrm>
            <a:off x="620183" y="6356351"/>
            <a:ext cx="10180339" cy="365125"/>
          </a:xfrm>
          <a:prstGeom prst="rect">
            <a:avLst/>
          </a:prstGeom>
          <a:noFill/>
          <a:ln>
            <a:noFill/>
          </a:ln>
        </p:spPr>
        <p:txBody>
          <a:bodyPr spcFirstLastPara="1" wrap="square" lIns="0" tIns="0" rIns="0" bIns="0" anchor="ctr" anchorCtr="0">
            <a:noAutofit/>
          </a:bodyPr>
          <a:lstStyle>
            <a:lvl1pPr marL="457200" lvl="0" indent="-228600" algn="l">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spcBef>
                <a:spcPts val="400"/>
              </a:spcBef>
              <a:spcAft>
                <a:spcPts val="0"/>
              </a:spcAft>
              <a:buSzPts val="1200"/>
              <a:buNone/>
              <a:defRPr sz="1200">
                <a:latin typeface="PT Sans Narrow"/>
                <a:ea typeface="PT Sans Narrow"/>
                <a:cs typeface="PT Sans Narrow"/>
                <a:sym typeface="PT Sans Narrow"/>
              </a:defRPr>
            </a:lvl2pPr>
            <a:lvl3pPr marL="1371600" lvl="2" indent="-228600" algn="l">
              <a:spcBef>
                <a:spcPts val="400"/>
              </a:spcBef>
              <a:spcAft>
                <a:spcPts val="0"/>
              </a:spcAft>
              <a:buSzPts val="1200"/>
              <a:buNone/>
              <a:defRPr sz="1200">
                <a:latin typeface="PT Sans Narrow"/>
                <a:ea typeface="PT Sans Narrow"/>
                <a:cs typeface="PT Sans Narrow"/>
                <a:sym typeface="PT Sans Narrow"/>
              </a:defRPr>
            </a:lvl3pPr>
            <a:lvl4pPr marL="1828800" lvl="3" indent="-228600" algn="l">
              <a:spcBef>
                <a:spcPts val="400"/>
              </a:spcBef>
              <a:spcAft>
                <a:spcPts val="0"/>
              </a:spcAft>
              <a:buSzPts val="1200"/>
              <a:buNone/>
              <a:defRPr sz="1200">
                <a:latin typeface="PT Sans Narrow"/>
                <a:ea typeface="PT Sans Narrow"/>
                <a:cs typeface="PT Sans Narrow"/>
                <a:sym typeface="PT Sans Narrow"/>
              </a:defRPr>
            </a:lvl4pPr>
            <a:lvl5pPr marL="2286000" lvl="4" indent="-228600" algn="l">
              <a:spcBef>
                <a:spcPts val="400"/>
              </a:spcBef>
              <a:spcAft>
                <a:spcPts val="0"/>
              </a:spcAft>
              <a:buSzPts val="1200"/>
              <a:buNone/>
              <a:defRPr sz="1200">
                <a:latin typeface="PT Sans Narrow"/>
                <a:ea typeface="PT Sans Narrow"/>
                <a:cs typeface="PT Sans Narrow"/>
                <a:sym typeface="PT Sans Narrow"/>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2_Disposition personnalisée">
  <p:cSld name="2_Disposition personnalisée">
    <p:bg>
      <p:bgPr>
        <a:solidFill>
          <a:srgbClr val="5D8298"/>
        </a:solidFill>
        <a:effectLst/>
      </p:bgPr>
    </p:bg>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609600" y="274638"/>
            <a:ext cx="10972800" cy="5821362"/>
          </a:xfrm>
          <a:prstGeom prst="rect">
            <a:avLst/>
          </a:prstGeom>
          <a:noFill/>
          <a:ln>
            <a:noFill/>
          </a:ln>
        </p:spPr>
        <p:txBody>
          <a:bodyPr spcFirstLastPara="1" wrap="square" lIns="0" tIns="0" rIns="0" bIns="0" anchor="ctr" anchorCtr="0">
            <a:normAutofit/>
          </a:bodyPr>
          <a:lstStyle>
            <a:lvl1pPr lvl="0" algn="ctr">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0"/>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100" b="0" i="0" u="none" strike="noStrike" cap="none">
                <a:solidFill>
                  <a:schemeClr val="lt1"/>
                </a:solidFill>
                <a:latin typeface="Arial"/>
                <a:ea typeface="Arial"/>
                <a:cs typeface="Arial"/>
                <a:sym typeface="Arial"/>
              </a:defRPr>
            </a:lvl1pPr>
            <a:lvl2pPr marL="0" marR="0" lvl="1" indent="0" algn="r" rtl="0">
              <a:spcBef>
                <a:spcPts val="0"/>
              </a:spcBef>
              <a:buNone/>
              <a:defRPr sz="1100" b="0" i="0" u="none" strike="noStrike" cap="none">
                <a:solidFill>
                  <a:schemeClr val="lt1"/>
                </a:solidFill>
                <a:latin typeface="Arial"/>
                <a:ea typeface="Arial"/>
                <a:cs typeface="Arial"/>
                <a:sym typeface="Arial"/>
              </a:defRPr>
            </a:lvl2pPr>
            <a:lvl3pPr marL="0" marR="0" lvl="2" indent="0" algn="r" rtl="0">
              <a:spcBef>
                <a:spcPts val="0"/>
              </a:spcBef>
              <a:buNone/>
              <a:defRPr sz="1100" b="0" i="0" u="none" strike="noStrike" cap="none">
                <a:solidFill>
                  <a:schemeClr val="lt1"/>
                </a:solidFill>
                <a:latin typeface="Arial"/>
                <a:ea typeface="Arial"/>
                <a:cs typeface="Arial"/>
                <a:sym typeface="Arial"/>
              </a:defRPr>
            </a:lvl3pPr>
            <a:lvl4pPr marL="0" marR="0" lvl="3" indent="0" algn="r" rtl="0">
              <a:spcBef>
                <a:spcPts val="0"/>
              </a:spcBef>
              <a:buNone/>
              <a:defRPr sz="1100" b="0" i="0" u="none" strike="noStrike" cap="none">
                <a:solidFill>
                  <a:schemeClr val="lt1"/>
                </a:solidFill>
                <a:latin typeface="Arial"/>
                <a:ea typeface="Arial"/>
                <a:cs typeface="Arial"/>
                <a:sym typeface="Arial"/>
              </a:defRPr>
            </a:lvl4pPr>
            <a:lvl5pPr marL="0" marR="0" lvl="4" indent="0" algn="r" rtl="0">
              <a:spcBef>
                <a:spcPts val="0"/>
              </a:spcBef>
              <a:buNone/>
              <a:defRPr sz="1100" b="0" i="0" u="none" strike="noStrike" cap="none">
                <a:solidFill>
                  <a:schemeClr val="lt1"/>
                </a:solidFill>
                <a:latin typeface="Arial"/>
                <a:ea typeface="Arial"/>
                <a:cs typeface="Arial"/>
                <a:sym typeface="Arial"/>
              </a:defRPr>
            </a:lvl5pPr>
            <a:lvl6pPr marL="0" marR="0" lvl="5" indent="0" algn="r" rtl="0">
              <a:spcBef>
                <a:spcPts val="0"/>
              </a:spcBef>
              <a:buNone/>
              <a:defRPr sz="1100" b="0" i="0" u="none" strike="noStrike" cap="none">
                <a:solidFill>
                  <a:schemeClr val="lt1"/>
                </a:solidFill>
                <a:latin typeface="Arial"/>
                <a:ea typeface="Arial"/>
                <a:cs typeface="Arial"/>
                <a:sym typeface="Arial"/>
              </a:defRPr>
            </a:lvl6pPr>
            <a:lvl7pPr marL="0" marR="0" lvl="6" indent="0" algn="r" rtl="0">
              <a:spcBef>
                <a:spcPts val="0"/>
              </a:spcBef>
              <a:buNone/>
              <a:defRPr sz="1100" b="0" i="0" u="none" strike="noStrike" cap="none">
                <a:solidFill>
                  <a:schemeClr val="lt1"/>
                </a:solidFill>
                <a:latin typeface="Arial"/>
                <a:ea typeface="Arial"/>
                <a:cs typeface="Arial"/>
                <a:sym typeface="Arial"/>
              </a:defRPr>
            </a:lvl7pPr>
            <a:lvl8pPr marL="0" marR="0" lvl="7" indent="0" algn="r" rtl="0">
              <a:spcBef>
                <a:spcPts val="0"/>
              </a:spcBef>
              <a:buNone/>
              <a:defRPr sz="1100" b="0" i="0" u="none" strike="noStrike" cap="none">
                <a:solidFill>
                  <a:schemeClr val="lt1"/>
                </a:solidFill>
                <a:latin typeface="Arial"/>
                <a:ea typeface="Arial"/>
                <a:cs typeface="Arial"/>
                <a:sym typeface="Arial"/>
              </a:defRPr>
            </a:lvl8pPr>
            <a:lvl9pPr marL="0" marR="0" lvl="8" indent="0" algn="r" rtl="0">
              <a:spcBef>
                <a:spcPts val="0"/>
              </a:spcBef>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4"/>
        <p:cNvGrpSpPr/>
        <p:nvPr/>
      </p:nvGrpSpPr>
      <p:grpSpPr>
        <a:xfrm>
          <a:off x="0" y="0"/>
          <a:ext cx="0" cy="0"/>
          <a:chOff x="0" y="0"/>
          <a:chExt cx="0" cy="0"/>
        </a:xfrm>
      </p:grpSpPr>
      <p:sp>
        <p:nvSpPr>
          <p:cNvPr id="25" name="Google Shape;25;p31"/>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lvl1pPr marL="457200" lvl="0" indent="-355600" algn="l">
              <a:spcBef>
                <a:spcPts val="1200"/>
              </a:spcBef>
              <a:spcAft>
                <a:spcPts val="0"/>
              </a:spcAft>
              <a:buClr>
                <a:schemeClr val="accent1"/>
              </a:buClr>
              <a:buSzPts val="2000"/>
              <a:buChar char="•"/>
              <a:defRPr>
                <a:latin typeface="Arial"/>
                <a:ea typeface="Arial"/>
                <a:cs typeface="Arial"/>
                <a:sym typeface="Arial"/>
              </a:defRPr>
            </a:lvl1pPr>
            <a:lvl2pPr marL="914400" lvl="1" indent="-342900" algn="l">
              <a:spcBef>
                <a:spcPts val="400"/>
              </a:spcBef>
              <a:spcAft>
                <a:spcPts val="0"/>
              </a:spcAft>
              <a:buSzPts val="1800"/>
              <a:buChar char="–"/>
              <a:defRPr>
                <a:latin typeface="Arial"/>
                <a:ea typeface="Arial"/>
                <a:cs typeface="Arial"/>
                <a:sym typeface="Arial"/>
              </a:defRPr>
            </a:lvl2pPr>
            <a:lvl3pPr marL="1371600" lvl="2" indent="-330200" algn="l">
              <a:spcBef>
                <a:spcPts val="400"/>
              </a:spcBef>
              <a:spcAft>
                <a:spcPts val="0"/>
              </a:spcAft>
              <a:buSzPts val="1600"/>
              <a:buChar char="•"/>
              <a:defRPr>
                <a:latin typeface="Arial"/>
                <a:ea typeface="Arial"/>
                <a:cs typeface="Arial"/>
                <a:sym typeface="Arial"/>
              </a:defRPr>
            </a:lvl3pPr>
            <a:lvl4pPr marL="1828800" lvl="3" indent="-330200" algn="l">
              <a:spcBef>
                <a:spcPts val="400"/>
              </a:spcBef>
              <a:spcAft>
                <a:spcPts val="0"/>
              </a:spcAft>
              <a:buSzPts val="1600"/>
              <a:buChar char="•"/>
              <a:defRPr>
                <a:latin typeface="Arial"/>
                <a:ea typeface="Arial"/>
                <a:cs typeface="Arial"/>
                <a:sym typeface="Arial"/>
              </a:defRPr>
            </a:lvl4pPr>
            <a:lvl5pPr marL="2286000" lvl="4" indent="-330200" algn="l">
              <a:spcBef>
                <a:spcPts val="400"/>
              </a:spcBef>
              <a:spcAft>
                <a:spcPts val="0"/>
              </a:spcAft>
              <a:buSzPts val="1600"/>
              <a:buChar char="•"/>
              <a:defRPr>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31"/>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D8298"/>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1"/>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100" b="0" i="0" u="none" strike="noStrike" cap="none">
                <a:solidFill>
                  <a:srgbClr val="5D8298"/>
                </a:solidFill>
                <a:latin typeface="Arial"/>
                <a:ea typeface="Arial"/>
                <a:cs typeface="Arial"/>
                <a:sym typeface="Arial"/>
              </a:defRPr>
            </a:lvl1pPr>
            <a:lvl2pPr marL="0" marR="0" lvl="1" indent="0" algn="r" rtl="0">
              <a:spcBef>
                <a:spcPts val="0"/>
              </a:spcBef>
              <a:buNone/>
              <a:defRPr sz="1100" b="0" i="0" u="none" strike="noStrike" cap="none">
                <a:solidFill>
                  <a:srgbClr val="5D8298"/>
                </a:solidFill>
                <a:latin typeface="Arial"/>
                <a:ea typeface="Arial"/>
                <a:cs typeface="Arial"/>
                <a:sym typeface="Arial"/>
              </a:defRPr>
            </a:lvl2pPr>
            <a:lvl3pPr marL="0" marR="0" lvl="2" indent="0" algn="r" rtl="0">
              <a:spcBef>
                <a:spcPts val="0"/>
              </a:spcBef>
              <a:buNone/>
              <a:defRPr sz="1100" b="0" i="0" u="none" strike="noStrike" cap="none">
                <a:solidFill>
                  <a:srgbClr val="5D8298"/>
                </a:solidFill>
                <a:latin typeface="Arial"/>
                <a:ea typeface="Arial"/>
                <a:cs typeface="Arial"/>
                <a:sym typeface="Arial"/>
              </a:defRPr>
            </a:lvl3pPr>
            <a:lvl4pPr marL="0" marR="0" lvl="3" indent="0" algn="r" rtl="0">
              <a:spcBef>
                <a:spcPts val="0"/>
              </a:spcBef>
              <a:buNone/>
              <a:defRPr sz="1100" b="0" i="0" u="none" strike="noStrike" cap="none">
                <a:solidFill>
                  <a:srgbClr val="5D8298"/>
                </a:solidFill>
                <a:latin typeface="Arial"/>
                <a:ea typeface="Arial"/>
                <a:cs typeface="Arial"/>
                <a:sym typeface="Arial"/>
              </a:defRPr>
            </a:lvl4pPr>
            <a:lvl5pPr marL="0" marR="0" lvl="4" indent="0" algn="r" rtl="0">
              <a:spcBef>
                <a:spcPts val="0"/>
              </a:spcBef>
              <a:buNone/>
              <a:defRPr sz="1100" b="0" i="0" u="none" strike="noStrike" cap="none">
                <a:solidFill>
                  <a:srgbClr val="5D8298"/>
                </a:solidFill>
                <a:latin typeface="Arial"/>
                <a:ea typeface="Arial"/>
                <a:cs typeface="Arial"/>
                <a:sym typeface="Arial"/>
              </a:defRPr>
            </a:lvl5pPr>
            <a:lvl6pPr marL="0" marR="0" lvl="5" indent="0" algn="r" rtl="0">
              <a:spcBef>
                <a:spcPts val="0"/>
              </a:spcBef>
              <a:buNone/>
              <a:defRPr sz="1100" b="0" i="0" u="none" strike="noStrike" cap="none">
                <a:solidFill>
                  <a:srgbClr val="5D8298"/>
                </a:solidFill>
                <a:latin typeface="Arial"/>
                <a:ea typeface="Arial"/>
                <a:cs typeface="Arial"/>
                <a:sym typeface="Arial"/>
              </a:defRPr>
            </a:lvl6pPr>
            <a:lvl7pPr marL="0" marR="0" lvl="6" indent="0" algn="r" rtl="0">
              <a:spcBef>
                <a:spcPts val="0"/>
              </a:spcBef>
              <a:buNone/>
              <a:defRPr sz="1100" b="0" i="0" u="none" strike="noStrike" cap="none">
                <a:solidFill>
                  <a:srgbClr val="5D8298"/>
                </a:solidFill>
                <a:latin typeface="Arial"/>
                <a:ea typeface="Arial"/>
                <a:cs typeface="Arial"/>
                <a:sym typeface="Arial"/>
              </a:defRPr>
            </a:lvl7pPr>
            <a:lvl8pPr marL="0" marR="0" lvl="7" indent="0" algn="r" rtl="0">
              <a:spcBef>
                <a:spcPts val="0"/>
              </a:spcBef>
              <a:buNone/>
              <a:defRPr sz="1100" b="0" i="0" u="none" strike="noStrike" cap="none">
                <a:solidFill>
                  <a:srgbClr val="5D8298"/>
                </a:solidFill>
                <a:latin typeface="Arial"/>
                <a:ea typeface="Arial"/>
                <a:cs typeface="Arial"/>
                <a:sym typeface="Arial"/>
              </a:defRPr>
            </a:lvl8pPr>
            <a:lvl9pPr marL="0" marR="0" lvl="8" indent="0" algn="r" rtl="0">
              <a:spcBef>
                <a:spcPts val="0"/>
              </a:spcBef>
              <a:buNone/>
              <a:defRPr sz="1100" b="0" i="0" u="none" strike="noStrike" cap="none">
                <a:solidFill>
                  <a:srgbClr val="5D829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8" name="Google Shape;28;p31"/>
          <p:cNvSpPr txBox="1">
            <a:spLocks noGrp="1"/>
          </p:cNvSpPr>
          <p:nvPr>
            <p:ph type="body" idx="2"/>
          </p:nvPr>
        </p:nvSpPr>
        <p:spPr>
          <a:xfrm>
            <a:off x="620183" y="6356351"/>
            <a:ext cx="10180339" cy="365125"/>
          </a:xfrm>
          <a:prstGeom prst="rect">
            <a:avLst/>
          </a:prstGeom>
          <a:noFill/>
          <a:ln>
            <a:noFill/>
          </a:ln>
        </p:spPr>
        <p:txBody>
          <a:bodyPr spcFirstLastPara="1" wrap="square" lIns="0" tIns="0" rIns="0" bIns="0" anchor="ctr" anchorCtr="0">
            <a:noAutofit/>
          </a:bodyPr>
          <a:lstStyle>
            <a:lvl1pPr marL="457200" lvl="0" indent="-228600" algn="l">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spcBef>
                <a:spcPts val="400"/>
              </a:spcBef>
              <a:spcAft>
                <a:spcPts val="0"/>
              </a:spcAft>
              <a:buSzPts val="1200"/>
              <a:buNone/>
              <a:defRPr sz="1200">
                <a:latin typeface="PT Sans Narrow"/>
                <a:ea typeface="PT Sans Narrow"/>
                <a:cs typeface="PT Sans Narrow"/>
                <a:sym typeface="PT Sans Narrow"/>
              </a:defRPr>
            </a:lvl2pPr>
            <a:lvl3pPr marL="1371600" lvl="2" indent="-228600" algn="l">
              <a:spcBef>
                <a:spcPts val="400"/>
              </a:spcBef>
              <a:spcAft>
                <a:spcPts val="0"/>
              </a:spcAft>
              <a:buSzPts val="1200"/>
              <a:buNone/>
              <a:defRPr sz="1200">
                <a:latin typeface="PT Sans Narrow"/>
                <a:ea typeface="PT Sans Narrow"/>
                <a:cs typeface="PT Sans Narrow"/>
                <a:sym typeface="PT Sans Narrow"/>
              </a:defRPr>
            </a:lvl3pPr>
            <a:lvl4pPr marL="1828800" lvl="3" indent="-228600" algn="l">
              <a:spcBef>
                <a:spcPts val="400"/>
              </a:spcBef>
              <a:spcAft>
                <a:spcPts val="0"/>
              </a:spcAft>
              <a:buSzPts val="1200"/>
              <a:buNone/>
              <a:defRPr sz="1200">
                <a:latin typeface="PT Sans Narrow"/>
                <a:ea typeface="PT Sans Narrow"/>
                <a:cs typeface="PT Sans Narrow"/>
                <a:sym typeface="PT Sans Narrow"/>
              </a:defRPr>
            </a:lvl4pPr>
            <a:lvl5pPr marL="2286000" lvl="4" indent="-228600" algn="l">
              <a:spcBef>
                <a:spcPts val="400"/>
              </a:spcBef>
              <a:spcAft>
                <a:spcPts val="0"/>
              </a:spcAft>
              <a:buSzPts val="1200"/>
              <a:buNone/>
              <a:defRPr sz="1200">
                <a:latin typeface="PT Sans Narrow"/>
                <a:ea typeface="PT Sans Narrow"/>
                <a:cs typeface="PT Sans Narrow"/>
                <a:sym typeface="PT Sans Narrow"/>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eparator dark">
  <p:cSld name="Title separator dark">
    <p:bg>
      <p:bgPr>
        <a:solidFill>
          <a:schemeClr val="accent1"/>
        </a:solidFill>
        <a:effectLst/>
      </p:bgPr>
    </p:bg>
    <p:spTree>
      <p:nvGrpSpPr>
        <p:cNvPr id="1" name="Shape 29"/>
        <p:cNvGrpSpPr/>
        <p:nvPr/>
      </p:nvGrpSpPr>
      <p:grpSpPr>
        <a:xfrm>
          <a:off x="0" y="0"/>
          <a:ext cx="0" cy="0"/>
          <a:chOff x="0" y="0"/>
          <a:chExt cx="0" cy="0"/>
        </a:xfrm>
      </p:grpSpPr>
      <p:sp>
        <p:nvSpPr>
          <p:cNvPr id="30" name="Google Shape;30;p32"/>
          <p:cNvSpPr txBox="1">
            <a:spLocks noGrp="1"/>
          </p:cNvSpPr>
          <p:nvPr>
            <p:ph type="title"/>
          </p:nvPr>
        </p:nvSpPr>
        <p:spPr>
          <a:xfrm>
            <a:off x="609600" y="274638"/>
            <a:ext cx="10972800" cy="5821362"/>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2"/>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3_Disposition personnalisée">
  <p:cSld name="3_Disposition personnalisée">
    <p:spTree>
      <p:nvGrpSpPr>
        <p:cNvPr id="1" name="Shape 32"/>
        <p:cNvGrpSpPr/>
        <p:nvPr/>
      </p:nvGrpSpPr>
      <p:grpSpPr>
        <a:xfrm>
          <a:off x="0" y="0"/>
          <a:ext cx="0" cy="0"/>
          <a:chOff x="0" y="0"/>
          <a:chExt cx="0" cy="0"/>
        </a:xfrm>
      </p:grpSpPr>
      <p:pic>
        <p:nvPicPr>
          <p:cNvPr id="33" name="Google Shape;33;p33"/>
          <p:cNvPicPr preferRelativeResize="0"/>
          <p:nvPr/>
        </p:nvPicPr>
        <p:blipFill rotWithShape="1">
          <a:blip r:embed="rId2">
            <a:alphaModFix/>
          </a:blip>
          <a:srcRect/>
          <a:stretch/>
        </p:blipFill>
        <p:spPr>
          <a:xfrm>
            <a:off x="2837204" y="810930"/>
            <a:ext cx="9306370" cy="4471395"/>
          </a:xfrm>
          <a:prstGeom prst="rect">
            <a:avLst/>
          </a:prstGeom>
          <a:noFill/>
          <a:ln>
            <a:noFill/>
          </a:ln>
        </p:spPr>
      </p:pic>
      <p:sp>
        <p:nvSpPr>
          <p:cNvPr id="34" name="Google Shape;34;p33"/>
          <p:cNvSpPr txBox="1"/>
          <p:nvPr/>
        </p:nvSpPr>
        <p:spPr>
          <a:xfrm>
            <a:off x="323528" y="3978378"/>
            <a:ext cx="4536504" cy="70942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C6573B"/>
              </a:buClr>
              <a:buSzPts val="1400"/>
              <a:buFont typeface="Arial"/>
              <a:buNone/>
            </a:pPr>
            <a:r>
              <a:rPr lang="en-GB" sz="1400" b="1" i="0" u="none" strike="noStrike" cap="none">
                <a:solidFill>
                  <a:srgbClr val="C6573B"/>
                </a:solidFill>
                <a:latin typeface="Arial"/>
                <a:ea typeface="Arial"/>
                <a:cs typeface="Arial"/>
                <a:sym typeface="Arial"/>
              </a:rPr>
              <a:t>Dr. Antoine Lacombe </a:t>
            </a:r>
            <a:r>
              <a:rPr lang="en-GB" sz="1100" b="1" i="0" u="none" strike="noStrike" cap="none">
                <a:solidFill>
                  <a:srgbClr val="C6573B"/>
                </a:solidFill>
                <a:latin typeface="Arial"/>
                <a:ea typeface="Arial"/>
                <a:cs typeface="Arial"/>
                <a:sym typeface="Arial"/>
              </a:rPr>
              <a:t>Pharm D, MBA</a:t>
            </a:r>
            <a:endParaRPr sz="1100" b="0" i="0" u="sng" strike="noStrike" cap="none">
              <a:solidFill>
                <a:srgbClr val="C6573B"/>
              </a:solidFill>
              <a:latin typeface="Arial"/>
              <a:ea typeface="Arial"/>
              <a:cs typeface="Arial"/>
              <a:sym typeface="Arial"/>
            </a:endParaRPr>
          </a:p>
        </p:txBody>
      </p:sp>
      <p:sp>
        <p:nvSpPr>
          <p:cNvPr id="35" name="Google Shape;35;p33"/>
          <p:cNvSpPr txBox="1"/>
          <p:nvPr/>
        </p:nvSpPr>
        <p:spPr>
          <a:xfrm>
            <a:off x="787828" y="4475570"/>
            <a:ext cx="4536504" cy="382407"/>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5D8298"/>
              </a:buClr>
              <a:buSzPts val="1400"/>
              <a:buFont typeface="Arial"/>
              <a:buNone/>
            </a:pPr>
            <a:r>
              <a:rPr lang="en-GB" sz="1400" b="0" i="0" u="none" strike="noStrike" cap="none">
                <a:solidFill>
                  <a:srgbClr val="5D8298"/>
                </a:solidFill>
                <a:latin typeface="Arial"/>
                <a:ea typeface="Arial"/>
                <a:cs typeface="Arial"/>
                <a:sym typeface="Arial"/>
              </a:rPr>
              <a:t>+41 79 529 42 79</a:t>
            </a:r>
            <a:endParaRPr sz="1400" b="0" i="0" u="sng" strike="noStrike" cap="none">
              <a:solidFill>
                <a:srgbClr val="5D8298"/>
              </a:solidFill>
              <a:latin typeface="Arial"/>
              <a:ea typeface="Arial"/>
              <a:cs typeface="Arial"/>
              <a:sym typeface="Arial"/>
            </a:endParaRPr>
          </a:p>
        </p:txBody>
      </p:sp>
      <p:sp>
        <p:nvSpPr>
          <p:cNvPr id="36" name="Google Shape;36;p33"/>
          <p:cNvSpPr txBox="1"/>
          <p:nvPr/>
        </p:nvSpPr>
        <p:spPr>
          <a:xfrm>
            <a:off x="348739" y="1556792"/>
            <a:ext cx="4797678" cy="1030504"/>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100000"/>
              </a:lnSpc>
              <a:spcBef>
                <a:spcPts val="0"/>
              </a:spcBef>
              <a:spcAft>
                <a:spcPts val="0"/>
              </a:spcAft>
              <a:buClr>
                <a:srgbClr val="5D8298"/>
              </a:buClr>
              <a:buSzPct val="100000"/>
              <a:buFont typeface="Arial"/>
              <a:buNone/>
            </a:pPr>
            <a:r>
              <a:rPr lang="en-GB" sz="1800" b="0" i="0" u="none" strike="noStrike" cap="none">
                <a:solidFill>
                  <a:srgbClr val="5D8298"/>
                </a:solidFill>
                <a:latin typeface="Arial"/>
                <a:ea typeface="Arial"/>
                <a:cs typeface="Arial"/>
                <a:sym typeface="Arial"/>
              </a:rPr>
              <a:t>COR2ED</a:t>
            </a:r>
            <a:endParaRPr/>
          </a:p>
          <a:p>
            <a:pPr marL="0" marR="0" lvl="0" indent="0" algn="l" rtl="0">
              <a:lnSpc>
                <a:spcPct val="100000"/>
              </a:lnSpc>
              <a:spcBef>
                <a:spcPts val="0"/>
              </a:spcBef>
              <a:spcAft>
                <a:spcPts val="0"/>
              </a:spcAft>
              <a:buClr>
                <a:srgbClr val="5D8298"/>
              </a:buClr>
              <a:buSzPct val="100000"/>
              <a:buFont typeface="Arial"/>
              <a:buNone/>
            </a:pPr>
            <a:r>
              <a:rPr lang="en-GB" sz="1800" b="0" i="0" u="none" strike="noStrike" cap="none">
                <a:solidFill>
                  <a:srgbClr val="5D8298"/>
                </a:solidFill>
                <a:latin typeface="Arial"/>
                <a:ea typeface="Arial"/>
                <a:cs typeface="Arial"/>
                <a:sym typeface="Arial"/>
              </a:rPr>
              <a:t>Bodenackerstrasse 17</a:t>
            </a:r>
            <a:endParaRPr/>
          </a:p>
          <a:p>
            <a:pPr marL="0" marR="0" lvl="0" indent="0" algn="l" rtl="0">
              <a:lnSpc>
                <a:spcPct val="100000"/>
              </a:lnSpc>
              <a:spcBef>
                <a:spcPts val="0"/>
              </a:spcBef>
              <a:spcAft>
                <a:spcPts val="0"/>
              </a:spcAft>
              <a:buClr>
                <a:srgbClr val="5D8298"/>
              </a:buClr>
              <a:buSzPct val="100000"/>
              <a:buFont typeface="Arial"/>
              <a:buNone/>
            </a:pPr>
            <a:r>
              <a:rPr lang="en-GB" sz="1800" b="0" i="0" u="none" strike="noStrike" cap="none">
                <a:solidFill>
                  <a:srgbClr val="5D8298"/>
                </a:solidFill>
                <a:latin typeface="Arial"/>
                <a:ea typeface="Arial"/>
                <a:cs typeface="Arial"/>
                <a:sym typeface="Arial"/>
              </a:rPr>
              <a:t>4103 Bottmingen </a:t>
            </a:r>
            <a:endParaRPr/>
          </a:p>
          <a:p>
            <a:pPr marL="0" marR="0" lvl="0" indent="0" algn="l" rtl="0">
              <a:lnSpc>
                <a:spcPct val="100000"/>
              </a:lnSpc>
              <a:spcBef>
                <a:spcPts val="0"/>
              </a:spcBef>
              <a:spcAft>
                <a:spcPts val="0"/>
              </a:spcAft>
              <a:buClr>
                <a:srgbClr val="5D8298"/>
              </a:buClr>
              <a:buSzPct val="100000"/>
              <a:buFont typeface="Arial"/>
              <a:buNone/>
            </a:pPr>
            <a:r>
              <a:rPr lang="en-GB" sz="1800" b="0" i="0" u="none" strike="noStrike" cap="none">
                <a:solidFill>
                  <a:srgbClr val="5D8298"/>
                </a:solidFill>
                <a:latin typeface="Arial"/>
                <a:ea typeface="Arial"/>
                <a:cs typeface="Arial"/>
                <a:sym typeface="Arial"/>
              </a:rPr>
              <a:t>SWITZERLAND</a:t>
            </a:r>
            <a:endParaRPr/>
          </a:p>
        </p:txBody>
      </p:sp>
      <p:sp>
        <p:nvSpPr>
          <p:cNvPr id="37" name="Google Shape;37;p33"/>
          <p:cNvSpPr txBox="1"/>
          <p:nvPr/>
        </p:nvSpPr>
        <p:spPr>
          <a:xfrm>
            <a:off x="323528" y="2628273"/>
            <a:ext cx="4536504" cy="70942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C6573B"/>
              </a:buClr>
              <a:buSzPts val="1400"/>
              <a:buFont typeface="Arial"/>
              <a:buNone/>
            </a:pPr>
            <a:r>
              <a:rPr lang="en-GB" sz="1400" b="1" i="0" u="none" strike="noStrike" cap="none">
                <a:solidFill>
                  <a:srgbClr val="C6573B"/>
                </a:solidFill>
                <a:latin typeface="Arial"/>
                <a:ea typeface="Arial"/>
                <a:cs typeface="Arial"/>
                <a:sym typeface="Arial"/>
              </a:rPr>
              <a:t>Dr. Froukje Sosef </a:t>
            </a:r>
            <a:r>
              <a:rPr lang="en-GB" sz="1100" b="1" i="0" u="none" strike="noStrike" cap="none">
                <a:solidFill>
                  <a:srgbClr val="C6573B"/>
                </a:solidFill>
                <a:latin typeface="Arial"/>
                <a:ea typeface="Arial"/>
                <a:cs typeface="Arial"/>
                <a:sym typeface="Arial"/>
              </a:rPr>
              <a:t>MD</a:t>
            </a:r>
            <a:endParaRPr sz="1100" b="0" i="0" u="sng" strike="noStrike" cap="none">
              <a:solidFill>
                <a:srgbClr val="C6573B"/>
              </a:solidFill>
              <a:latin typeface="Arial"/>
              <a:ea typeface="Arial"/>
              <a:cs typeface="Arial"/>
              <a:sym typeface="Arial"/>
            </a:endParaRPr>
          </a:p>
        </p:txBody>
      </p:sp>
      <p:sp>
        <p:nvSpPr>
          <p:cNvPr id="38" name="Google Shape;38;p33"/>
          <p:cNvSpPr txBox="1"/>
          <p:nvPr/>
        </p:nvSpPr>
        <p:spPr>
          <a:xfrm>
            <a:off x="787828" y="3114282"/>
            <a:ext cx="4536504" cy="382407"/>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5D8298"/>
              </a:buClr>
              <a:buSzPts val="1400"/>
              <a:buFont typeface="Arial"/>
              <a:buNone/>
            </a:pPr>
            <a:r>
              <a:rPr lang="en-GB" sz="1400" b="0" i="0" u="none" strike="noStrike" cap="none">
                <a:solidFill>
                  <a:srgbClr val="5D8298"/>
                </a:solidFill>
                <a:latin typeface="Arial"/>
                <a:ea typeface="Arial"/>
                <a:cs typeface="Arial"/>
                <a:sym typeface="Arial"/>
              </a:rPr>
              <a:t>+31 6 2324 3636</a:t>
            </a:r>
            <a:endParaRPr sz="1400" b="0" i="0" u="sng" strike="noStrike" cap="none">
              <a:solidFill>
                <a:srgbClr val="5D8298"/>
              </a:solidFill>
              <a:latin typeface="Arial"/>
              <a:ea typeface="Arial"/>
              <a:cs typeface="Arial"/>
              <a:sym typeface="Arial"/>
            </a:endParaRPr>
          </a:p>
        </p:txBody>
      </p:sp>
      <p:grpSp>
        <p:nvGrpSpPr>
          <p:cNvPr id="39" name="Google Shape;39;p33"/>
          <p:cNvGrpSpPr/>
          <p:nvPr/>
        </p:nvGrpSpPr>
        <p:grpSpPr>
          <a:xfrm>
            <a:off x="418902" y="3063588"/>
            <a:ext cx="356400" cy="356400"/>
            <a:chOff x="761970" y="3386221"/>
            <a:chExt cx="356400" cy="356400"/>
          </a:xfrm>
        </p:grpSpPr>
        <p:sp>
          <p:nvSpPr>
            <p:cNvPr id="40" name="Google Shape;40;p33"/>
            <p:cNvSpPr/>
            <p:nvPr/>
          </p:nvSpPr>
          <p:spPr>
            <a:xfrm>
              <a:off x="761970" y="3386221"/>
              <a:ext cx="356400" cy="356400"/>
            </a:xfrm>
            <a:prstGeom prst="ellipse">
              <a:avLst/>
            </a:prstGeom>
            <a:solidFill>
              <a:srgbClr val="C657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1" name="Google Shape;41;p33" descr="Speaker Phone"/>
            <p:cNvPicPr preferRelativeResize="0"/>
            <p:nvPr/>
          </p:nvPicPr>
          <p:blipFill rotWithShape="1">
            <a:blip r:embed="rId3">
              <a:alphaModFix/>
            </a:blip>
            <a:srcRect/>
            <a:stretch/>
          </p:blipFill>
          <p:spPr>
            <a:xfrm>
              <a:off x="783725" y="3406712"/>
              <a:ext cx="310320" cy="310320"/>
            </a:xfrm>
            <a:prstGeom prst="rect">
              <a:avLst/>
            </a:prstGeom>
            <a:noFill/>
            <a:ln>
              <a:noFill/>
            </a:ln>
          </p:spPr>
        </p:pic>
      </p:grpSp>
      <p:sp>
        <p:nvSpPr>
          <p:cNvPr id="42" name="Google Shape;42;p33"/>
          <p:cNvSpPr/>
          <p:nvPr/>
        </p:nvSpPr>
        <p:spPr>
          <a:xfrm>
            <a:off x="417732" y="3496009"/>
            <a:ext cx="356400" cy="356400"/>
          </a:xfrm>
          <a:prstGeom prst="ellipse">
            <a:avLst/>
          </a:prstGeom>
          <a:solidFill>
            <a:srgbClr val="C657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3" name="Google Shape;43;p33" descr="Envelope"/>
          <p:cNvPicPr preferRelativeResize="0"/>
          <p:nvPr/>
        </p:nvPicPr>
        <p:blipFill rotWithShape="1">
          <a:blip r:embed="rId4">
            <a:alphaModFix/>
          </a:blip>
          <a:srcRect/>
          <a:stretch/>
        </p:blipFill>
        <p:spPr>
          <a:xfrm>
            <a:off x="475066" y="3552712"/>
            <a:ext cx="239704" cy="239704"/>
          </a:xfrm>
          <a:prstGeom prst="rect">
            <a:avLst/>
          </a:prstGeom>
          <a:noFill/>
          <a:ln>
            <a:noFill/>
          </a:ln>
        </p:spPr>
      </p:pic>
      <p:grpSp>
        <p:nvGrpSpPr>
          <p:cNvPr id="44" name="Google Shape;44;p33"/>
          <p:cNvGrpSpPr/>
          <p:nvPr/>
        </p:nvGrpSpPr>
        <p:grpSpPr>
          <a:xfrm>
            <a:off x="423995" y="4414481"/>
            <a:ext cx="356400" cy="356400"/>
            <a:chOff x="761970" y="3386221"/>
            <a:chExt cx="356400" cy="356400"/>
          </a:xfrm>
        </p:grpSpPr>
        <p:sp>
          <p:nvSpPr>
            <p:cNvPr id="45" name="Google Shape;45;p33"/>
            <p:cNvSpPr/>
            <p:nvPr/>
          </p:nvSpPr>
          <p:spPr>
            <a:xfrm>
              <a:off x="761970" y="3386221"/>
              <a:ext cx="356400" cy="356400"/>
            </a:xfrm>
            <a:prstGeom prst="ellipse">
              <a:avLst/>
            </a:prstGeom>
            <a:solidFill>
              <a:srgbClr val="C657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6" name="Google Shape;46;p33" descr="Speaker Phone"/>
            <p:cNvPicPr preferRelativeResize="0"/>
            <p:nvPr/>
          </p:nvPicPr>
          <p:blipFill rotWithShape="1">
            <a:blip r:embed="rId3">
              <a:alphaModFix/>
            </a:blip>
            <a:srcRect/>
            <a:stretch/>
          </p:blipFill>
          <p:spPr>
            <a:xfrm>
              <a:off x="783725" y="3406712"/>
              <a:ext cx="310320" cy="310320"/>
            </a:xfrm>
            <a:prstGeom prst="rect">
              <a:avLst/>
            </a:prstGeom>
            <a:noFill/>
            <a:ln>
              <a:noFill/>
            </a:ln>
          </p:spPr>
        </p:pic>
      </p:grpSp>
      <p:sp>
        <p:nvSpPr>
          <p:cNvPr id="47" name="Google Shape;47;p33"/>
          <p:cNvSpPr/>
          <p:nvPr/>
        </p:nvSpPr>
        <p:spPr>
          <a:xfrm>
            <a:off x="422825" y="4846902"/>
            <a:ext cx="356400" cy="356400"/>
          </a:xfrm>
          <a:prstGeom prst="ellipse">
            <a:avLst/>
          </a:prstGeom>
          <a:solidFill>
            <a:srgbClr val="C657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8" name="Google Shape;48;p33" descr="Envelope"/>
          <p:cNvPicPr preferRelativeResize="0"/>
          <p:nvPr/>
        </p:nvPicPr>
        <p:blipFill rotWithShape="1">
          <a:blip r:embed="rId4">
            <a:alphaModFix/>
          </a:blip>
          <a:srcRect/>
          <a:stretch/>
        </p:blipFill>
        <p:spPr>
          <a:xfrm>
            <a:off x="482343" y="4902641"/>
            <a:ext cx="239704" cy="239704"/>
          </a:xfrm>
          <a:prstGeom prst="rect">
            <a:avLst/>
          </a:prstGeom>
          <a:noFill/>
          <a:ln>
            <a:noFill/>
          </a:ln>
        </p:spPr>
      </p:pic>
      <p:sp>
        <p:nvSpPr>
          <p:cNvPr id="49" name="Google Shape;49;p33"/>
          <p:cNvSpPr txBox="1"/>
          <p:nvPr/>
        </p:nvSpPr>
        <p:spPr>
          <a:xfrm>
            <a:off x="787828" y="3557513"/>
            <a:ext cx="4536504" cy="382407"/>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5D8298"/>
              </a:buClr>
              <a:buSzPts val="1400"/>
              <a:buFont typeface="Arial"/>
              <a:buNone/>
            </a:pPr>
            <a:r>
              <a:rPr lang="en-GB" sz="1400" b="0" i="0" u="none" strike="noStrike" cap="none">
                <a:solidFill>
                  <a:srgbClr val="5D8298"/>
                </a:solidFill>
                <a:latin typeface="Arial"/>
                <a:ea typeface="Arial"/>
                <a:cs typeface="Arial"/>
                <a:sym typeface="Arial"/>
              </a:rPr>
              <a:t>froukje.sosef@cor2ed.com</a:t>
            </a:r>
            <a:endParaRPr sz="1400" b="0" i="0" u="sng" strike="noStrike" cap="none">
              <a:solidFill>
                <a:srgbClr val="5D8298"/>
              </a:solidFill>
              <a:latin typeface="Arial"/>
              <a:ea typeface="Arial"/>
              <a:cs typeface="Arial"/>
              <a:sym typeface="Arial"/>
            </a:endParaRPr>
          </a:p>
        </p:txBody>
      </p:sp>
      <p:pic>
        <p:nvPicPr>
          <p:cNvPr id="50" name="Google Shape;50;p33"/>
          <p:cNvPicPr preferRelativeResize="0"/>
          <p:nvPr/>
        </p:nvPicPr>
        <p:blipFill rotWithShape="1">
          <a:blip r:embed="rId5">
            <a:alphaModFix/>
          </a:blip>
          <a:srcRect/>
          <a:stretch/>
        </p:blipFill>
        <p:spPr>
          <a:xfrm>
            <a:off x="429164" y="951062"/>
            <a:ext cx="1914541" cy="509238"/>
          </a:xfrm>
          <a:prstGeom prst="rect">
            <a:avLst/>
          </a:prstGeom>
          <a:noFill/>
          <a:ln>
            <a:noFill/>
          </a:ln>
        </p:spPr>
      </p:pic>
      <p:sp>
        <p:nvSpPr>
          <p:cNvPr id="51" name="Google Shape;51;p33"/>
          <p:cNvSpPr txBox="1"/>
          <p:nvPr/>
        </p:nvSpPr>
        <p:spPr>
          <a:xfrm>
            <a:off x="5087888" y="6404238"/>
            <a:ext cx="6959903" cy="453762"/>
          </a:xfrm>
          <a:prstGeom prst="rect">
            <a:avLst/>
          </a:prstGeom>
          <a:noFill/>
          <a:ln>
            <a:noFill/>
          </a:ln>
        </p:spPr>
        <p:txBody>
          <a:bodyPr spcFirstLastPara="1" wrap="square" lIns="91425" tIns="45700" rIns="91425" bIns="45700" anchor="t" anchorCtr="0">
            <a:normAutofit/>
          </a:bodyPr>
          <a:lstStyle/>
          <a:p>
            <a:pPr marL="0" marR="0" lvl="0" indent="0" algn="r" rtl="0">
              <a:lnSpc>
                <a:spcPct val="100000"/>
              </a:lnSpc>
              <a:spcBef>
                <a:spcPts val="0"/>
              </a:spcBef>
              <a:spcAft>
                <a:spcPts val="0"/>
              </a:spcAft>
              <a:buClr>
                <a:schemeClr val="accent1"/>
              </a:buClr>
              <a:buSzPts val="1600"/>
              <a:buFont typeface="Arial"/>
              <a:buNone/>
            </a:pPr>
            <a:r>
              <a:rPr lang="en-GB" sz="1600" b="1" i="0" u="none" strike="noStrike" cap="none">
                <a:solidFill>
                  <a:schemeClr val="accent1"/>
                </a:solidFill>
                <a:latin typeface="Arial"/>
                <a:ea typeface="Arial"/>
                <a:cs typeface="Arial"/>
                <a:sym typeface="Arial"/>
              </a:rPr>
              <a:t>Heading to the heart of Independent Medical Education since 2012</a:t>
            </a:r>
            <a:endParaRPr sz="1600" b="1" i="0" u="sng" strike="noStrike" cap="none">
              <a:solidFill>
                <a:schemeClr val="accent1"/>
              </a:solidFill>
              <a:latin typeface="Arial"/>
              <a:ea typeface="Arial"/>
              <a:cs typeface="Arial"/>
              <a:sym typeface="Arial"/>
            </a:endParaRPr>
          </a:p>
        </p:txBody>
      </p:sp>
      <p:pic>
        <p:nvPicPr>
          <p:cNvPr id="52" name="Google Shape;52;p33"/>
          <p:cNvPicPr preferRelativeResize="0"/>
          <p:nvPr/>
        </p:nvPicPr>
        <p:blipFill rotWithShape="1">
          <a:blip r:embed="rId6">
            <a:alphaModFix/>
          </a:blip>
          <a:srcRect r="65695"/>
          <a:stretch/>
        </p:blipFill>
        <p:spPr>
          <a:xfrm>
            <a:off x="300854" y="1562275"/>
            <a:ext cx="3012116" cy="3756787"/>
          </a:xfrm>
          <a:prstGeom prst="rect">
            <a:avLst/>
          </a:prstGeom>
          <a:noFill/>
          <a:ln>
            <a:noFill/>
          </a:ln>
        </p:spPr>
      </p:pic>
      <p:sp>
        <p:nvSpPr>
          <p:cNvPr id="53" name="Google Shape;53;p33"/>
          <p:cNvSpPr txBox="1"/>
          <p:nvPr/>
        </p:nvSpPr>
        <p:spPr>
          <a:xfrm>
            <a:off x="787050" y="5497848"/>
            <a:ext cx="3589316" cy="4247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GB" sz="1000" b="1" i="0" u="none" strike="noStrike" cap="none">
                <a:solidFill>
                  <a:schemeClr val="dk2"/>
                </a:solidFill>
                <a:latin typeface="Arial"/>
                <a:ea typeface="Arial"/>
                <a:cs typeface="Arial"/>
                <a:sym typeface="Arial"/>
              </a:rPr>
              <a:t>Connect on</a:t>
            </a:r>
            <a:endParaRPr/>
          </a:p>
          <a:p>
            <a:pPr marL="0" marR="0" lvl="0" indent="0" algn="l" rtl="0">
              <a:lnSpc>
                <a:spcPct val="90000"/>
              </a:lnSpc>
              <a:spcBef>
                <a:spcPts val="0"/>
              </a:spcBef>
              <a:spcAft>
                <a:spcPts val="0"/>
              </a:spcAft>
              <a:buNone/>
            </a:pPr>
            <a:r>
              <a:rPr lang="en-GB" sz="1400" b="0" i="0" u="none" strike="noStrike" cap="none">
                <a:solidFill>
                  <a:schemeClr val="dk2"/>
                </a:solidFill>
                <a:latin typeface="Arial"/>
                <a:ea typeface="Arial"/>
                <a:cs typeface="Arial"/>
                <a:sym typeface="Arial"/>
              </a:rPr>
              <a:t>LinkedIn </a:t>
            </a:r>
            <a:r>
              <a:rPr lang="en-GB" sz="1400" b="0" i="0" u="sng" strike="noStrike" cap="none">
                <a:solidFill>
                  <a:schemeClr val="dk2"/>
                </a:solidFill>
                <a:latin typeface="Arial"/>
                <a:ea typeface="Arial"/>
                <a:cs typeface="Arial"/>
                <a:sym typeface="Arial"/>
                <a:hlinkClick r:id="rId7">
                  <a:extLst>
                    <a:ext uri="{A12FA001-AC4F-418D-AE19-62706E023703}">
                      <ahyp:hlinkClr xmlns:ahyp="http://schemas.microsoft.com/office/drawing/2018/hyperlinkcolor" val="tx"/>
                    </a:ext>
                  </a:extLst>
                </a:hlinkClick>
              </a:rPr>
              <a:t>@BREASTCANCER CONNECT</a:t>
            </a:r>
            <a:endParaRPr sz="1400" b="0" i="0" u="none" strike="noStrike" cap="none">
              <a:solidFill>
                <a:schemeClr val="dk2"/>
              </a:solidFill>
              <a:latin typeface="Arial"/>
              <a:ea typeface="Arial"/>
              <a:cs typeface="Arial"/>
              <a:sym typeface="Arial"/>
            </a:endParaRPr>
          </a:p>
        </p:txBody>
      </p:sp>
      <p:sp>
        <p:nvSpPr>
          <p:cNvPr id="54" name="Google Shape;54;p33"/>
          <p:cNvSpPr txBox="1"/>
          <p:nvPr/>
        </p:nvSpPr>
        <p:spPr>
          <a:xfrm>
            <a:off x="4832500" y="5497848"/>
            <a:ext cx="1862964" cy="431657"/>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GB" sz="1000" b="1" i="0" u="none" strike="noStrike" cap="none">
                <a:solidFill>
                  <a:schemeClr val="dk2"/>
                </a:solidFill>
                <a:latin typeface="Arial"/>
                <a:ea typeface="Arial"/>
                <a:cs typeface="Arial"/>
                <a:sym typeface="Arial"/>
              </a:rPr>
              <a:t>Watch on</a:t>
            </a:r>
            <a:endParaRPr/>
          </a:p>
          <a:p>
            <a:pPr marL="0" marR="0" lvl="0" indent="0" algn="l" rtl="0">
              <a:lnSpc>
                <a:spcPct val="90000"/>
              </a:lnSpc>
              <a:spcBef>
                <a:spcPts val="0"/>
              </a:spcBef>
              <a:spcAft>
                <a:spcPts val="0"/>
              </a:spcAft>
              <a:buNone/>
            </a:pPr>
            <a:r>
              <a:rPr lang="en-GB" sz="1400" b="0" i="0" u="none" strike="noStrike" cap="none">
                <a:solidFill>
                  <a:schemeClr val="dk2"/>
                </a:solidFill>
                <a:latin typeface="Arial"/>
                <a:ea typeface="Arial"/>
                <a:cs typeface="Arial"/>
                <a:sym typeface="Arial"/>
              </a:rPr>
              <a:t>YouTube </a:t>
            </a:r>
            <a:r>
              <a:rPr lang="en-GB" sz="1400" b="0" i="0" u="sng" strike="noStrike" cap="none">
                <a:solidFill>
                  <a:schemeClr val="dk2"/>
                </a:solidFill>
                <a:latin typeface="Arial"/>
                <a:ea typeface="Arial"/>
                <a:cs typeface="Arial"/>
                <a:sym typeface="Arial"/>
                <a:hlinkClick r:id="rId8">
                  <a:extLst>
                    <a:ext uri="{A12FA001-AC4F-418D-AE19-62706E023703}">
                      <ahyp:hlinkClr xmlns:ahyp="http://schemas.microsoft.com/office/drawing/2018/hyperlinkcolor" val="tx"/>
                    </a:ext>
                  </a:extLst>
                </a:hlinkClick>
              </a:rPr>
              <a:t>@COR2ED</a:t>
            </a:r>
            <a:endParaRPr sz="1400" b="0" i="0" u="none" strike="noStrike" cap="none">
              <a:solidFill>
                <a:schemeClr val="dk2"/>
              </a:solidFill>
              <a:latin typeface="Arial"/>
              <a:ea typeface="Arial"/>
              <a:cs typeface="Arial"/>
              <a:sym typeface="Arial"/>
            </a:endParaRPr>
          </a:p>
        </p:txBody>
      </p:sp>
      <p:sp>
        <p:nvSpPr>
          <p:cNvPr id="55" name="Google Shape;55;p33"/>
          <p:cNvSpPr/>
          <p:nvPr/>
        </p:nvSpPr>
        <p:spPr>
          <a:xfrm>
            <a:off x="416331" y="6033094"/>
            <a:ext cx="369911" cy="369769"/>
          </a:xfrm>
          <a:prstGeom prst="roundRect">
            <a:avLst>
              <a:gd name="adj" fmla="val 11151"/>
            </a:avLst>
          </a:prstGeom>
          <a:solidFill>
            <a:srgbClr val="C6573B"/>
          </a:solidFill>
          <a:ln w="9525" cap="flat" cmpd="sng">
            <a:solidFill>
              <a:srgbClr val="C657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6" name="Google Shape;56;p33"/>
          <p:cNvSpPr txBox="1"/>
          <p:nvPr/>
        </p:nvSpPr>
        <p:spPr>
          <a:xfrm>
            <a:off x="805458" y="6013567"/>
            <a:ext cx="1756693" cy="446276"/>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GB" sz="1000" b="1" i="0" u="none" strike="noStrike" cap="none">
                <a:solidFill>
                  <a:schemeClr val="dk2"/>
                </a:solidFill>
                <a:latin typeface="Arial"/>
                <a:ea typeface="Arial"/>
                <a:cs typeface="Arial"/>
                <a:sym typeface="Arial"/>
              </a:rPr>
              <a:t>Visit us at</a:t>
            </a:r>
            <a:endParaRPr/>
          </a:p>
          <a:p>
            <a:pPr marL="0" marR="0" lvl="0" indent="0" algn="l" rtl="0">
              <a:spcBef>
                <a:spcPts val="0"/>
              </a:spcBef>
              <a:spcAft>
                <a:spcPts val="0"/>
              </a:spcAft>
              <a:buNone/>
            </a:pPr>
            <a:r>
              <a:rPr lang="en-GB" sz="1400" b="0" i="0" u="sng" strike="noStrike" cap="none">
                <a:solidFill>
                  <a:schemeClr val="dk2"/>
                </a:solidFill>
                <a:latin typeface="Arial"/>
                <a:ea typeface="Arial"/>
                <a:cs typeface="Arial"/>
                <a:sym typeface="Arial"/>
                <a:hlinkClick r:id="rId9">
                  <a:extLst>
                    <a:ext uri="{A12FA001-AC4F-418D-AE19-62706E023703}">
                      <ahyp:hlinkClr xmlns:ahyp="http://schemas.microsoft.com/office/drawing/2018/hyperlinkcolor" val="tx"/>
                    </a:ext>
                  </a:extLst>
                </a:hlinkClick>
              </a:rPr>
              <a:t>https://cor2ed.com/</a:t>
            </a:r>
            <a:endParaRPr sz="1400">
              <a:solidFill>
                <a:schemeClr val="dk2"/>
              </a:solidFill>
              <a:latin typeface="Arial"/>
              <a:ea typeface="Arial"/>
              <a:cs typeface="Arial"/>
              <a:sym typeface="Arial"/>
            </a:endParaRPr>
          </a:p>
        </p:txBody>
      </p:sp>
      <p:sp>
        <p:nvSpPr>
          <p:cNvPr id="57" name="Google Shape;57;p33">
            <a:hlinkClick r:id="rId9"/>
          </p:cNvPr>
          <p:cNvSpPr/>
          <p:nvPr/>
        </p:nvSpPr>
        <p:spPr>
          <a:xfrm>
            <a:off x="391317" y="6016204"/>
            <a:ext cx="2170834" cy="42023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58" name="Google Shape;58;p33" descr="World"/>
          <p:cNvPicPr preferRelativeResize="0"/>
          <p:nvPr/>
        </p:nvPicPr>
        <p:blipFill rotWithShape="1">
          <a:blip r:embed="rId10">
            <a:alphaModFix/>
          </a:blip>
          <a:srcRect/>
          <a:stretch/>
        </p:blipFill>
        <p:spPr>
          <a:xfrm>
            <a:off x="447989" y="6070903"/>
            <a:ext cx="306593" cy="306593"/>
          </a:xfrm>
          <a:prstGeom prst="rect">
            <a:avLst/>
          </a:prstGeom>
          <a:noFill/>
          <a:ln>
            <a:noFill/>
          </a:ln>
        </p:spPr>
      </p:pic>
      <p:sp>
        <p:nvSpPr>
          <p:cNvPr id="59" name="Google Shape;59;p33"/>
          <p:cNvSpPr txBox="1"/>
          <p:nvPr/>
        </p:nvSpPr>
        <p:spPr>
          <a:xfrm>
            <a:off x="3080281" y="6033094"/>
            <a:ext cx="2540998" cy="4247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GB" sz="1000" b="1">
                <a:solidFill>
                  <a:schemeClr val="dk2"/>
                </a:solidFill>
                <a:latin typeface="Arial"/>
                <a:ea typeface="Arial"/>
                <a:cs typeface="Arial"/>
                <a:sym typeface="Arial"/>
              </a:rPr>
              <a:t>Follow us on</a:t>
            </a:r>
            <a:endParaRPr/>
          </a:p>
          <a:p>
            <a:pPr marL="0" marR="0" lvl="0" indent="0" algn="l" rtl="0">
              <a:lnSpc>
                <a:spcPct val="90000"/>
              </a:lnSpc>
              <a:spcBef>
                <a:spcPts val="0"/>
              </a:spcBef>
              <a:spcAft>
                <a:spcPts val="0"/>
              </a:spcAft>
              <a:buNone/>
            </a:pPr>
            <a:r>
              <a:rPr lang="en-GB" sz="1400">
                <a:solidFill>
                  <a:schemeClr val="dk2"/>
                </a:solidFill>
                <a:latin typeface="Arial"/>
                <a:ea typeface="Arial"/>
                <a:cs typeface="Arial"/>
                <a:sym typeface="Arial"/>
              </a:rPr>
              <a:t>Twitter </a:t>
            </a:r>
            <a:r>
              <a:rPr lang="en-GB" sz="1400" u="sng">
                <a:solidFill>
                  <a:schemeClr val="accent1"/>
                </a:solidFill>
                <a:latin typeface="Arial"/>
                <a:ea typeface="Arial"/>
                <a:cs typeface="Arial"/>
                <a:sym typeface="Arial"/>
                <a:hlinkClick r:id="rId11">
                  <a:extLst>
                    <a:ext uri="{A12FA001-AC4F-418D-AE19-62706E023703}">
                      <ahyp:hlinkClr xmlns:ahyp="http://schemas.microsoft.com/office/drawing/2018/hyperlinkcolor" val="tx"/>
                    </a:ext>
                  </a:extLst>
                </a:hlinkClick>
              </a:rPr>
              <a:t>@BreastCaConnect</a:t>
            </a:r>
            <a:endParaRPr sz="1400" u="sng">
              <a:solidFill>
                <a:schemeClr val="accent1"/>
              </a:solidFill>
              <a:latin typeface="Arial"/>
              <a:ea typeface="Arial"/>
              <a:cs typeface="Arial"/>
              <a:sym typeface="Arial"/>
            </a:endParaRPr>
          </a:p>
        </p:txBody>
      </p:sp>
      <p:sp>
        <p:nvSpPr>
          <p:cNvPr id="60" name="Google Shape;60;p33">
            <a:hlinkClick r:id="rId11"/>
          </p:cNvPr>
          <p:cNvSpPr/>
          <p:nvPr/>
        </p:nvSpPr>
        <p:spPr>
          <a:xfrm>
            <a:off x="2661899" y="6015171"/>
            <a:ext cx="2773130" cy="42023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61" name="Google Shape;61;p33" descr="Marker with solid fill"/>
          <p:cNvPicPr preferRelativeResize="0"/>
          <p:nvPr/>
        </p:nvPicPr>
        <p:blipFill rotWithShape="1">
          <a:blip r:embed="rId12">
            <a:alphaModFix/>
          </a:blip>
          <a:srcRect/>
          <a:stretch/>
        </p:blipFill>
        <p:spPr>
          <a:xfrm>
            <a:off x="3389006" y="1949574"/>
            <a:ext cx="313184" cy="313184"/>
          </a:xfrm>
          <a:prstGeom prst="rect">
            <a:avLst/>
          </a:prstGeom>
          <a:noFill/>
          <a:ln>
            <a:noFill/>
          </a:ln>
        </p:spPr>
      </p:pic>
      <p:pic>
        <p:nvPicPr>
          <p:cNvPr id="62" name="Google Shape;62;p33" descr="Marker with solid fill"/>
          <p:cNvPicPr preferRelativeResize="0"/>
          <p:nvPr/>
        </p:nvPicPr>
        <p:blipFill rotWithShape="1">
          <a:blip r:embed="rId12">
            <a:alphaModFix/>
          </a:blip>
          <a:srcRect/>
          <a:stretch/>
        </p:blipFill>
        <p:spPr>
          <a:xfrm>
            <a:off x="4149789" y="2084249"/>
            <a:ext cx="313184" cy="313184"/>
          </a:xfrm>
          <a:prstGeom prst="rect">
            <a:avLst/>
          </a:prstGeom>
          <a:noFill/>
          <a:ln>
            <a:noFill/>
          </a:ln>
        </p:spPr>
      </p:pic>
      <p:pic>
        <p:nvPicPr>
          <p:cNvPr id="63" name="Google Shape;63;p33" descr="Marker with solid fill"/>
          <p:cNvPicPr preferRelativeResize="0"/>
          <p:nvPr/>
        </p:nvPicPr>
        <p:blipFill rotWithShape="1">
          <a:blip r:embed="rId12">
            <a:alphaModFix/>
          </a:blip>
          <a:srcRect/>
          <a:stretch/>
        </p:blipFill>
        <p:spPr>
          <a:xfrm>
            <a:off x="4787336" y="1753300"/>
            <a:ext cx="313184" cy="313184"/>
          </a:xfrm>
          <a:prstGeom prst="rect">
            <a:avLst/>
          </a:prstGeom>
          <a:noFill/>
          <a:ln>
            <a:noFill/>
          </a:ln>
        </p:spPr>
      </p:pic>
      <p:pic>
        <p:nvPicPr>
          <p:cNvPr id="64" name="Google Shape;64;p33" descr="Marker with solid fill"/>
          <p:cNvPicPr preferRelativeResize="0"/>
          <p:nvPr/>
        </p:nvPicPr>
        <p:blipFill rotWithShape="1">
          <a:blip r:embed="rId12">
            <a:alphaModFix/>
          </a:blip>
          <a:srcRect/>
          <a:stretch/>
        </p:blipFill>
        <p:spPr>
          <a:xfrm>
            <a:off x="6900460" y="1561745"/>
            <a:ext cx="313184" cy="313184"/>
          </a:xfrm>
          <a:prstGeom prst="rect">
            <a:avLst/>
          </a:prstGeom>
          <a:noFill/>
          <a:ln>
            <a:noFill/>
          </a:ln>
        </p:spPr>
      </p:pic>
      <p:pic>
        <p:nvPicPr>
          <p:cNvPr id="65" name="Google Shape;65;p33" descr="Marker with solid fill"/>
          <p:cNvPicPr preferRelativeResize="0"/>
          <p:nvPr/>
        </p:nvPicPr>
        <p:blipFill rotWithShape="1">
          <a:blip r:embed="rId12">
            <a:alphaModFix/>
          </a:blip>
          <a:srcRect/>
          <a:stretch/>
        </p:blipFill>
        <p:spPr>
          <a:xfrm>
            <a:off x="6665606" y="1405153"/>
            <a:ext cx="313184" cy="313184"/>
          </a:xfrm>
          <a:prstGeom prst="rect">
            <a:avLst/>
          </a:prstGeom>
          <a:noFill/>
          <a:ln>
            <a:noFill/>
          </a:ln>
        </p:spPr>
      </p:pic>
      <p:pic>
        <p:nvPicPr>
          <p:cNvPr id="66" name="Google Shape;66;p33" descr="Marker with solid fill"/>
          <p:cNvPicPr preferRelativeResize="0"/>
          <p:nvPr/>
        </p:nvPicPr>
        <p:blipFill rotWithShape="1">
          <a:blip r:embed="rId12">
            <a:alphaModFix/>
          </a:blip>
          <a:srcRect/>
          <a:stretch/>
        </p:blipFill>
        <p:spPr>
          <a:xfrm>
            <a:off x="6688933" y="1753300"/>
            <a:ext cx="313184" cy="313184"/>
          </a:xfrm>
          <a:prstGeom prst="rect">
            <a:avLst/>
          </a:prstGeom>
          <a:noFill/>
          <a:ln>
            <a:noFill/>
          </a:ln>
        </p:spPr>
      </p:pic>
      <p:pic>
        <p:nvPicPr>
          <p:cNvPr id="67" name="Google Shape;67;p33" descr="Marker with solid fill"/>
          <p:cNvPicPr preferRelativeResize="0"/>
          <p:nvPr/>
        </p:nvPicPr>
        <p:blipFill rotWithShape="1">
          <a:blip r:embed="rId12">
            <a:alphaModFix/>
          </a:blip>
          <a:srcRect/>
          <a:stretch/>
        </p:blipFill>
        <p:spPr>
          <a:xfrm>
            <a:off x="6535322" y="1877944"/>
            <a:ext cx="313184" cy="313184"/>
          </a:xfrm>
          <a:prstGeom prst="rect">
            <a:avLst/>
          </a:prstGeom>
          <a:noFill/>
          <a:ln>
            <a:noFill/>
          </a:ln>
        </p:spPr>
      </p:pic>
      <p:pic>
        <p:nvPicPr>
          <p:cNvPr id="68" name="Google Shape;68;p33" descr="Marker with solid fill"/>
          <p:cNvPicPr preferRelativeResize="0"/>
          <p:nvPr/>
        </p:nvPicPr>
        <p:blipFill rotWithShape="1">
          <a:blip r:embed="rId12">
            <a:alphaModFix/>
          </a:blip>
          <a:srcRect/>
          <a:stretch/>
        </p:blipFill>
        <p:spPr>
          <a:xfrm>
            <a:off x="4662927" y="1796720"/>
            <a:ext cx="313184" cy="313184"/>
          </a:xfrm>
          <a:prstGeom prst="rect">
            <a:avLst/>
          </a:prstGeom>
          <a:noFill/>
          <a:ln>
            <a:noFill/>
          </a:ln>
        </p:spPr>
      </p:pic>
      <p:pic>
        <p:nvPicPr>
          <p:cNvPr id="69" name="Google Shape;69;p33" descr="Marker with solid fill"/>
          <p:cNvPicPr preferRelativeResize="0"/>
          <p:nvPr/>
        </p:nvPicPr>
        <p:blipFill rotWithShape="1">
          <a:blip r:embed="rId12">
            <a:alphaModFix/>
          </a:blip>
          <a:srcRect/>
          <a:stretch/>
        </p:blipFill>
        <p:spPr>
          <a:xfrm>
            <a:off x="7010495" y="1154147"/>
            <a:ext cx="313184" cy="313184"/>
          </a:xfrm>
          <a:prstGeom prst="rect">
            <a:avLst/>
          </a:prstGeom>
          <a:noFill/>
          <a:ln>
            <a:noFill/>
          </a:ln>
        </p:spPr>
      </p:pic>
      <p:pic>
        <p:nvPicPr>
          <p:cNvPr id="70" name="Google Shape;70;p33" descr="Marker with solid fill"/>
          <p:cNvPicPr preferRelativeResize="0"/>
          <p:nvPr/>
        </p:nvPicPr>
        <p:blipFill rotWithShape="1">
          <a:blip r:embed="rId12">
            <a:alphaModFix/>
          </a:blip>
          <a:srcRect/>
          <a:stretch/>
        </p:blipFill>
        <p:spPr>
          <a:xfrm>
            <a:off x="10275599" y="1962644"/>
            <a:ext cx="313184" cy="313184"/>
          </a:xfrm>
          <a:prstGeom prst="rect">
            <a:avLst/>
          </a:prstGeom>
          <a:noFill/>
          <a:ln>
            <a:noFill/>
          </a:ln>
        </p:spPr>
      </p:pic>
      <p:pic>
        <p:nvPicPr>
          <p:cNvPr id="71" name="Google Shape;71;p33" descr="Marker with solid fill"/>
          <p:cNvPicPr preferRelativeResize="0"/>
          <p:nvPr/>
        </p:nvPicPr>
        <p:blipFill rotWithShape="1">
          <a:blip r:embed="rId12">
            <a:alphaModFix/>
          </a:blip>
          <a:srcRect/>
          <a:stretch/>
        </p:blipFill>
        <p:spPr>
          <a:xfrm>
            <a:off x="7147911" y="1824071"/>
            <a:ext cx="313184" cy="313184"/>
          </a:xfrm>
          <a:prstGeom prst="rect">
            <a:avLst/>
          </a:prstGeom>
          <a:noFill/>
          <a:ln>
            <a:noFill/>
          </a:ln>
        </p:spPr>
      </p:pic>
      <p:pic>
        <p:nvPicPr>
          <p:cNvPr id="72" name="Google Shape;72;p33" descr="Marker with solid fill"/>
          <p:cNvPicPr preferRelativeResize="0"/>
          <p:nvPr/>
        </p:nvPicPr>
        <p:blipFill rotWithShape="1">
          <a:blip r:embed="rId12">
            <a:alphaModFix/>
          </a:blip>
          <a:srcRect/>
          <a:stretch/>
        </p:blipFill>
        <p:spPr>
          <a:xfrm>
            <a:off x="9723932" y="3054706"/>
            <a:ext cx="313184" cy="313184"/>
          </a:xfrm>
          <a:prstGeom prst="rect">
            <a:avLst/>
          </a:prstGeom>
          <a:noFill/>
          <a:ln>
            <a:noFill/>
          </a:ln>
        </p:spPr>
      </p:pic>
      <p:sp>
        <p:nvSpPr>
          <p:cNvPr id="73" name="Google Shape;73;p33"/>
          <p:cNvSpPr txBox="1"/>
          <p:nvPr/>
        </p:nvSpPr>
        <p:spPr>
          <a:xfrm>
            <a:off x="328623" y="4161067"/>
            <a:ext cx="235158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dk2"/>
                </a:solidFill>
                <a:latin typeface="Arial"/>
                <a:ea typeface="Arial"/>
                <a:cs typeface="Arial"/>
                <a:sym typeface="Arial"/>
              </a:rPr>
              <a:t>For more information visit</a:t>
            </a:r>
            <a:endParaRPr/>
          </a:p>
        </p:txBody>
      </p:sp>
      <p:sp>
        <p:nvSpPr>
          <p:cNvPr id="74" name="Google Shape;74;p33"/>
          <p:cNvSpPr txBox="1"/>
          <p:nvPr/>
        </p:nvSpPr>
        <p:spPr>
          <a:xfrm>
            <a:off x="7294062" y="5495567"/>
            <a:ext cx="1388522" cy="4462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1">
                <a:solidFill>
                  <a:schemeClr val="dk2"/>
                </a:solidFill>
                <a:latin typeface="Arial"/>
                <a:ea typeface="Arial"/>
                <a:cs typeface="Arial"/>
                <a:sym typeface="Arial"/>
              </a:rPr>
              <a:t>Email</a:t>
            </a:r>
            <a:endParaRPr/>
          </a:p>
          <a:p>
            <a:pPr marL="0" marR="0" lvl="0" indent="0" algn="l" rtl="0">
              <a:spcBef>
                <a:spcPts val="0"/>
              </a:spcBef>
              <a:spcAft>
                <a:spcPts val="0"/>
              </a:spcAft>
              <a:buNone/>
            </a:pPr>
            <a:r>
              <a:rPr lang="en-GB" sz="1200" u="sng">
                <a:solidFill>
                  <a:schemeClr val="accent1"/>
                </a:solidFill>
                <a:latin typeface="Arial"/>
                <a:ea typeface="Arial"/>
                <a:cs typeface="Arial"/>
                <a:sym typeface="Arial"/>
                <a:hlinkClick r:id="rId13">
                  <a:extLst>
                    <a:ext uri="{A12FA001-AC4F-418D-AE19-62706E023703}">
                      <ahyp:hlinkClr xmlns:ahyp="http://schemas.microsoft.com/office/drawing/2018/hyperlinkcolor" val="tx"/>
                    </a:ext>
                  </a:extLst>
                </a:hlinkClick>
              </a:rPr>
              <a:t>info@cor2ed.com</a:t>
            </a:r>
            <a:endParaRPr sz="1200" u="sng">
              <a:solidFill>
                <a:schemeClr val="accent1"/>
              </a:solidFill>
              <a:latin typeface="Arial"/>
              <a:ea typeface="Arial"/>
              <a:cs typeface="Arial"/>
              <a:sym typeface="Arial"/>
            </a:endParaRPr>
          </a:p>
        </p:txBody>
      </p:sp>
      <p:pic>
        <p:nvPicPr>
          <p:cNvPr id="75" name="Google Shape;75;p33"/>
          <p:cNvPicPr preferRelativeResize="0"/>
          <p:nvPr/>
        </p:nvPicPr>
        <p:blipFill rotWithShape="1">
          <a:blip r:embed="rId14">
            <a:alphaModFix/>
          </a:blip>
          <a:srcRect/>
          <a:stretch/>
        </p:blipFill>
        <p:spPr>
          <a:xfrm>
            <a:off x="6924507" y="5510213"/>
            <a:ext cx="371377" cy="371377"/>
          </a:xfrm>
          <a:prstGeom prst="rect">
            <a:avLst/>
          </a:prstGeom>
          <a:noFill/>
          <a:ln>
            <a:noFill/>
          </a:ln>
        </p:spPr>
      </p:pic>
      <p:pic>
        <p:nvPicPr>
          <p:cNvPr id="76" name="Google Shape;76;p33"/>
          <p:cNvPicPr preferRelativeResize="0"/>
          <p:nvPr/>
        </p:nvPicPr>
        <p:blipFill rotWithShape="1">
          <a:blip r:embed="rId15">
            <a:alphaModFix/>
          </a:blip>
          <a:srcRect/>
          <a:stretch/>
        </p:blipFill>
        <p:spPr>
          <a:xfrm>
            <a:off x="2722162" y="6035310"/>
            <a:ext cx="373380" cy="373380"/>
          </a:xfrm>
          <a:prstGeom prst="rect">
            <a:avLst/>
          </a:prstGeom>
          <a:noFill/>
          <a:ln>
            <a:noFill/>
          </a:ln>
        </p:spPr>
      </p:pic>
      <p:pic>
        <p:nvPicPr>
          <p:cNvPr id="77" name="Google Shape;77;p33"/>
          <p:cNvPicPr preferRelativeResize="0"/>
          <p:nvPr/>
        </p:nvPicPr>
        <p:blipFill rotWithShape="1">
          <a:blip r:embed="rId16">
            <a:alphaModFix/>
          </a:blip>
          <a:srcRect/>
          <a:stretch/>
        </p:blipFill>
        <p:spPr>
          <a:xfrm>
            <a:off x="4484339" y="5510213"/>
            <a:ext cx="373380" cy="373380"/>
          </a:xfrm>
          <a:prstGeom prst="rect">
            <a:avLst/>
          </a:prstGeom>
          <a:noFill/>
          <a:ln>
            <a:noFill/>
          </a:ln>
        </p:spPr>
      </p:pic>
      <p:pic>
        <p:nvPicPr>
          <p:cNvPr id="78" name="Google Shape;78;p33"/>
          <p:cNvPicPr preferRelativeResize="0"/>
          <p:nvPr/>
        </p:nvPicPr>
        <p:blipFill rotWithShape="1">
          <a:blip r:embed="rId17">
            <a:alphaModFix/>
          </a:blip>
          <a:srcRect/>
          <a:stretch/>
        </p:blipFill>
        <p:spPr>
          <a:xfrm>
            <a:off x="416331" y="5510213"/>
            <a:ext cx="373380" cy="373380"/>
          </a:xfrm>
          <a:prstGeom prst="rect">
            <a:avLst/>
          </a:prstGeom>
          <a:noFill/>
          <a:ln>
            <a:noFill/>
          </a:ln>
        </p:spPr>
      </p:pic>
      <p:pic>
        <p:nvPicPr>
          <p:cNvPr id="79" name="Google Shape;79;p33" descr="Marker with solid fill"/>
          <p:cNvPicPr preferRelativeResize="0"/>
          <p:nvPr/>
        </p:nvPicPr>
        <p:blipFill rotWithShape="1">
          <a:blip r:embed="rId12">
            <a:alphaModFix/>
          </a:blip>
          <a:srcRect/>
          <a:stretch/>
        </p:blipFill>
        <p:spPr>
          <a:xfrm>
            <a:off x="9966693" y="2391159"/>
            <a:ext cx="313184" cy="313184"/>
          </a:xfrm>
          <a:prstGeom prst="rect">
            <a:avLst/>
          </a:prstGeom>
          <a:noFill/>
          <a:ln>
            <a:noFill/>
          </a:ln>
        </p:spPr>
      </p:pic>
      <p:pic>
        <p:nvPicPr>
          <p:cNvPr id="80" name="Google Shape;80;p33" descr="Marker with solid fill"/>
          <p:cNvPicPr preferRelativeResize="0"/>
          <p:nvPr/>
        </p:nvPicPr>
        <p:blipFill rotWithShape="1">
          <a:blip r:embed="rId12">
            <a:alphaModFix/>
          </a:blip>
          <a:srcRect/>
          <a:stretch/>
        </p:blipFill>
        <p:spPr>
          <a:xfrm>
            <a:off x="9960009" y="1792711"/>
            <a:ext cx="313184" cy="313184"/>
          </a:xfrm>
          <a:prstGeom prst="rect">
            <a:avLst/>
          </a:prstGeom>
          <a:noFill/>
          <a:ln>
            <a:noFill/>
          </a:ln>
        </p:spPr>
      </p:pic>
      <p:pic>
        <p:nvPicPr>
          <p:cNvPr id="81" name="Google Shape;81;p33" descr="Marker with solid fill"/>
          <p:cNvPicPr preferRelativeResize="0"/>
          <p:nvPr/>
        </p:nvPicPr>
        <p:blipFill rotWithShape="1">
          <a:blip r:embed="rId12">
            <a:alphaModFix/>
          </a:blip>
          <a:srcRect/>
          <a:stretch/>
        </p:blipFill>
        <p:spPr>
          <a:xfrm>
            <a:off x="10575004" y="1970736"/>
            <a:ext cx="313184" cy="313184"/>
          </a:xfrm>
          <a:prstGeom prst="rect">
            <a:avLst/>
          </a:prstGeom>
          <a:noFill/>
          <a:ln>
            <a:noFill/>
          </a:ln>
        </p:spPr>
      </p:pic>
      <p:pic>
        <p:nvPicPr>
          <p:cNvPr id="82" name="Google Shape;82;p33" descr="Marker with solid fill"/>
          <p:cNvPicPr preferRelativeResize="0"/>
          <p:nvPr/>
        </p:nvPicPr>
        <p:blipFill rotWithShape="1">
          <a:blip r:embed="rId12">
            <a:alphaModFix/>
          </a:blip>
          <a:srcRect/>
          <a:stretch/>
        </p:blipFill>
        <p:spPr>
          <a:xfrm>
            <a:off x="7676647" y="2164582"/>
            <a:ext cx="313184" cy="313184"/>
          </a:xfrm>
          <a:prstGeom prst="rect">
            <a:avLst/>
          </a:prstGeom>
          <a:noFill/>
          <a:ln>
            <a:noFill/>
          </a:ln>
        </p:spPr>
      </p:pic>
      <p:pic>
        <p:nvPicPr>
          <p:cNvPr id="83" name="Google Shape;83;p33" descr="Marker with solid fill"/>
          <p:cNvPicPr preferRelativeResize="0"/>
          <p:nvPr/>
        </p:nvPicPr>
        <p:blipFill rotWithShape="1">
          <a:blip r:embed="rId12">
            <a:alphaModFix/>
          </a:blip>
          <a:srcRect/>
          <a:stretch/>
        </p:blipFill>
        <p:spPr>
          <a:xfrm>
            <a:off x="6961794" y="1306180"/>
            <a:ext cx="313184" cy="313184"/>
          </a:xfrm>
          <a:prstGeom prst="rect">
            <a:avLst/>
          </a:prstGeom>
          <a:noFill/>
          <a:ln>
            <a:noFill/>
          </a:ln>
        </p:spPr>
      </p:pic>
      <p:pic>
        <p:nvPicPr>
          <p:cNvPr id="84" name="Google Shape;84;p33" descr="Marker with solid fill"/>
          <p:cNvPicPr preferRelativeResize="0"/>
          <p:nvPr/>
        </p:nvPicPr>
        <p:blipFill rotWithShape="1">
          <a:blip r:embed="rId12">
            <a:alphaModFix/>
          </a:blip>
          <a:srcRect/>
          <a:stretch/>
        </p:blipFill>
        <p:spPr>
          <a:xfrm>
            <a:off x="7498622" y="1897545"/>
            <a:ext cx="313184" cy="313184"/>
          </a:xfrm>
          <a:prstGeom prst="rect">
            <a:avLst/>
          </a:prstGeom>
          <a:noFill/>
          <a:ln>
            <a:noFill/>
          </a:ln>
        </p:spPr>
      </p:pic>
      <p:pic>
        <p:nvPicPr>
          <p:cNvPr id="85" name="Google Shape;85;p33" descr="Marker with solid fill"/>
          <p:cNvPicPr preferRelativeResize="0"/>
          <p:nvPr/>
        </p:nvPicPr>
        <p:blipFill rotWithShape="1">
          <a:blip r:embed="rId12">
            <a:alphaModFix/>
          </a:blip>
          <a:srcRect/>
          <a:stretch/>
        </p:blipFill>
        <p:spPr>
          <a:xfrm>
            <a:off x="5484975" y="3540815"/>
            <a:ext cx="313184" cy="313184"/>
          </a:xfrm>
          <a:prstGeom prst="rect">
            <a:avLst/>
          </a:prstGeom>
          <a:noFill/>
          <a:ln>
            <a:noFill/>
          </a:ln>
        </p:spPr>
      </p:pic>
      <p:pic>
        <p:nvPicPr>
          <p:cNvPr id="86" name="Google Shape;86;p33" descr="Marker with solid fill"/>
          <p:cNvPicPr preferRelativeResize="0"/>
          <p:nvPr/>
        </p:nvPicPr>
        <p:blipFill rotWithShape="1">
          <a:blip r:embed="rId12">
            <a:alphaModFix/>
          </a:blip>
          <a:srcRect/>
          <a:stretch/>
        </p:blipFill>
        <p:spPr>
          <a:xfrm>
            <a:off x="5289497" y="3912462"/>
            <a:ext cx="313184" cy="313184"/>
          </a:xfrm>
          <a:prstGeom prst="rect">
            <a:avLst/>
          </a:prstGeom>
          <a:noFill/>
          <a:ln>
            <a:noFill/>
          </a:ln>
        </p:spPr>
      </p:pic>
      <p:pic>
        <p:nvPicPr>
          <p:cNvPr id="87" name="Google Shape;87;p33" descr="Marker with solid fill"/>
          <p:cNvPicPr preferRelativeResize="0"/>
          <p:nvPr/>
        </p:nvPicPr>
        <p:blipFill rotWithShape="1">
          <a:blip r:embed="rId12">
            <a:alphaModFix/>
          </a:blip>
          <a:srcRect/>
          <a:stretch/>
        </p:blipFill>
        <p:spPr>
          <a:xfrm>
            <a:off x="4982000" y="4300880"/>
            <a:ext cx="313184" cy="313184"/>
          </a:xfrm>
          <a:prstGeom prst="rect">
            <a:avLst/>
          </a:prstGeom>
          <a:noFill/>
          <a:ln>
            <a:noFill/>
          </a:ln>
        </p:spPr>
      </p:pic>
      <p:pic>
        <p:nvPicPr>
          <p:cNvPr id="88" name="Google Shape;88;p33" descr="Marker with solid fill"/>
          <p:cNvPicPr preferRelativeResize="0"/>
          <p:nvPr/>
        </p:nvPicPr>
        <p:blipFill rotWithShape="1">
          <a:blip r:embed="rId12">
            <a:alphaModFix/>
          </a:blip>
          <a:srcRect/>
          <a:stretch/>
        </p:blipFill>
        <p:spPr>
          <a:xfrm>
            <a:off x="4545030" y="3200363"/>
            <a:ext cx="313184" cy="313184"/>
          </a:xfrm>
          <a:prstGeom prst="rect">
            <a:avLst/>
          </a:prstGeom>
          <a:noFill/>
          <a:ln>
            <a:noFill/>
          </a:ln>
        </p:spPr>
      </p:pic>
      <p:pic>
        <p:nvPicPr>
          <p:cNvPr id="89" name="Google Shape;89;p33" descr="Marker with solid fill"/>
          <p:cNvPicPr preferRelativeResize="0"/>
          <p:nvPr/>
        </p:nvPicPr>
        <p:blipFill rotWithShape="1">
          <a:blip r:embed="rId12">
            <a:alphaModFix/>
          </a:blip>
          <a:srcRect/>
          <a:stretch/>
        </p:blipFill>
        <p:spPr>
          <a:xfrm>
            <a:off x="3687274" y="2439712"/>
            <a:ext cx="313184" cy="313184"/>
          </a:xfrm>
          <a:prstGeom prst="rect">
            <a:avLst/>
          </a:prstGeom>
          <a:noFill/>
          <a:ln>
            <a:noFill/>
          </a:ln>
        </p:spPr>
      </p:pic>
      <p:pic>
        <p:nvPicPr>
          <p:cNvPr id="90" name="Google Shape;90;p33" descr="Marker with solid fill"/>
          <p:cNvPicPr preferRelativeResize="0"/>
          <p:nvPr/>
        </p:nvPicPr>
        <p:blipFill rotWithShape="1">
          <a:blip r:embed="rId12">
            <a:alphaModFix/>
          </a:blip>
          <a:srcRect/>
          <a:stretch/>
        </p:blipFill>
        <p:spPr>
          <a:xfrm>
            <a:off x="4319722" y="2262274"/>
            <a:ext cx="313184" cy="313184"/>
          </a:xfrm>
          <a:prstGeom prst="rect">
            <a:avLst/>
          </a:prstGeom>
          <a:noFill/>
          <a:ln>
            <a:noFill/>
          </a:ln>
        </p:spPr>
      </p:pic>
      <p:pic>
        <p:nvPicPr>
          <p:cNvPr id="91" name="Google Shape;91;p33" descr="Marker with solid fill"/>
          <p:cNvPicPr preferRelativeResize="0"/>
          <p:nvPr/>
        </p:nvPicPr>
        <p:blipFill rotWithShape="1">
          <a:blip r:embed="rId12">
            <a:alphaModFix/>
          </a:blip>
          <a:srcRect/>
          <a:stretch/>
        </p:blipFill>
        <p:spPr>
          <a:xfrm>
            <a:off x="7458162" y="1573864"/>
            <a:ext cx="313184" cy="313184"/>
          </a:xfrm>
          <a:prstGeom prst="rect">
            <a:avLst/>
          </a:prstGeom>
          <a:noFill/>
          <a:ln>
            <a:noFill/>
          </a:ln>
        </p:spPr>
      </p:pic>
      <p:pic>
        <p:nvPicPr>
          <p:cNvPr id="92" name="Google Shape;92;p33" descr="Marker with solid fill"/>
          <p:cNvPicPr preferRelativeResize="0"/>
          <p:nvPr/>
        </p:nvPicPr>
        <p:blipFill rotWithShape="1">
          <a:blip r:embed="rId12">
            <a:alphaModFix/>
          </a:blip>
          <a:srcRect/>
          <a:stretch/>
        </p:blipFill>
        <p:spPr>
          <a:xfrm>
            <a:off x="7328690" y="1598140"/>
            <a:ext cx="313184" cy="313184"/>
          </a:xfrm>
          <a:prstGeom prst="rect">
            <a:avLst/>
          </a:prstGeom>
          <a:noFill/>
          <a:ln>
            <a:noFill/>
          </a:ln>
        </p:spPr>
      </p:pic>
      <p:pic>
        <p:nvPicPr>
          <p:cNvPr id="93" name="Google Shape;93;p33" descr="Marker with solid fill"/>
          <p:cNvPicPr preferRelativeResize="0"/>
          <p:nvPr/>
        </p:nvPicPr>
        <p:blipFill rotWithShape="1">
          <a:blip r:embed="rId12">
            <a:alphaModFix/>
          </a:blip>
          <a:srcRect/>
          <a:stretch/>
        </p:blipFill>
        <p:spPr>
          <a:xfrm>
            <a:off x="7385334" y="1679060"/>
            <a:ext cx="313184" cy="313184"/>
          </a:xfrm>
          <a:prstGeom prst="rect">
            <a:avLst/>
          </a:prstGeom>
          <a:noFill/>
          <a:ln>
            <a:noFill/>
          </a:ln>
        </p:spPr>
      </p:pic>
      <p:pic>
        <p:nvPicPr>
          <p:cNvPr id="94" name="Google Shape;94;p33" descr="Marker with solid fill"/>
          <p:cNvPicPr preferRelativeResize="0"/>
          <p:nvPr/>
        </p:nvPicPr>
        <p:blipFill rotWithShape="1">
          <a:blip r:embed="rId12">
            <a:alphaModFix/>
          </a:blip>
          <a:srcRect/>
          <a:stretch/>
        </p:blipFill>
        <p:spPr>
          <a:xfrm>
            <a:off x="6875536" y="1670968"/>
            <a:ext cx="313184" cy="313184"/>
          </a:xfrm>
          <a:prstGeom prst="rect">
            <a:avLst/>
          </a:prstGeom>
          <a:noFill/>
          <a:ln>
            <a:noFill/>
          </a:ln>
        </p:spPr>
      </p:pic>
      <p:pic>
        <p:nvPicPr>
          <p:cNvPr id="95" name="Google Shape;95;p33" descr="Marker with solid fill"/>
          <p:cNvPicPr preferRelativeResize="0"/>
          <p:nvPr/>
        </p:nvPicPr>
        <p:blipFill rotWithShape="1">
          <a:blip r:embed="rId12">
            <a:alphaModFix/>
          </a:blip>
          <a:srcRect/>
          <a:stretch/>
        </p:blipFill>
        <p:spPr>
          <a:xfrm>
            <a:off x="7094021" y="1565772"/>
            <a:ext cx="313184" cy="313184"/>
          </a:xfrm>
          <a:prstGeom prst="rect">
            <a:avLst/>
          </a:prstGeom>
          <a:noFill/>
          <a:ln>
            <a:noFill/>
          </a:ln>
        </p:spPr>
      </p:pic>
      <p:pic>
        <p:nvPicPr>
          <p:cNvPr id="96" name="Google Shape;96;p33" descr="Marker with solid fill"/>
          <p:cNvPicPr preferRelativeResize="0"/>
          <p:nvPr/>
        </p:nvPicPr>
        <p:blipFill rotWithShape="1">
          <a:blip r:embed="rId12">
            <a:alphaModFix/>
          </a:blip>
          <a:srcRect/>
          <a:stretch/>
        </p:blipFill>
        <p:spPr>
          <a:xfrm>
            <a:off x="7215401" y="1598140"/>
            <a:ext cx="313184" cy="313184"/>
          </a:xfrm>
          <a:prstGeom prst="rect">
            <a:avLst/>
          </a:prstGeom>
          <a:noFill/>
          <a:ln>
            <a:noFill/>
          </a:ln>
        </p:spPr>
      </p:pic>
      <p:pic>
        <p:nvPicPr>
          <p:cNvPr id="97" name="Google Shape;97;p33" descr="Marker with solid fill"/>
          <p:cNvPicPr preferRelativeResize="0"/>
          <p:nvPr/>
        </p:nvPicPr>
        <p:blipFill rotWithShape="1">
          <a:blip r:embed="rId12">
            <a:alphaModFix/>
          </a:blip>
          <a:srcRect/>
          <a:stretch/>
        </p:blipFill>
        <p:spPr>
          <a:xfrm>
            <a:off x="4481562" y="1987144"/>
            <a:ext cx="313184" cy="313184"/>
          </a:xfrm>
          <a:prstGeom prst="rect">
            <a:avLst/>
          </a:prstGeom>
          <a:noFill/>
          <a:ln>
            <a:noFill/>
          </a:ln>
        </p:spPr>
      </p:pic>
      <p:pic>
        <p:nvPicPr>
          <p:cNvPr id="98" name="Google Shape;98;p33" descr="Marker with solid fill"/>
          <p:cNvPicPr preferRelativeResize="0"/>
          <p:nvPr/>
        </p:nvPicPr>
        <p:blipFill rotWithShape="1">
          <a:blip r:embed="rId12">
            <a:alphaModFix/>
          </a:blip>
          <a:srcRect/>
          <a:stretch/>
        </p:blipFill>
        <p:spPr>
          <a:xfrm>
            <a:off x="4376366" y="1946684"/>
            <a:ext cx="313184" cy="313184"/>
          </a:xfrm>
          <a:prstGeom prst="rect">
            <a:avLst/>
          </a:prstGeom>
          <a:noFill/>
          <a:ln>
            <a:noFill/>
          </a:ln>
        </p:spPr>
      </p:pic>
      <p:pic>
        <p:nvPicPr>
          <p:cNvPr id="99" name="Google Shape;99;p33" descr="Marker with solid fill"/>
          <p:cNvPicPr preferRelativeResize="0"/>
          <p:nvPr/>
        </p:nvPicPr>
        <p:blipFill rotWithShape="1">
          <a:blip r:embed="rId12">
            <a:alphaModFix/>
          </a:blip>
          <a:srcRect/>
          <a:stretch/>
        </p:blipFill>
        <p:spPr>
          <a:xfrm>
            <a:off x="4085053" y="1623003"/>
            <a:ext cx="313184" cy="313184"/>
          </a:xfrm>
          <a:prstGeom prst="rect">
            <a:avLst/>
          </a:prstGeom>
          <a:noFill/>
          <a:ln>
            <a:noFill/>
          </a:ln>
        </p:spPr>
      </p:pic>
      <p:pic>
        <p:nvPicPr>
          <p:cNvPr id="100" name="Google Shape;100;p33" descr="Marker with solid fill"/>
          <p:cNvPicPr preferRelativeResize="0"/>
          <p:nvPr/>
        </p:nvPicPr>
        <p:blipFill rotWithShape="1">
          <a:blip r:embed="rId12">
            <a:alphaModFix/>
          </a:blip>
          <a:srcRect/>
          <a:stretch/>
        </p:blipFill>
        <p:spPr>
          <a:xfrm>
            <a:off x="4182157" y="1720107"/>
            <a:ext cx="313184" cy="313184"/>
          </a:xfrm>
          <a:prstGeom prst="rect">
            <a:avLst/>
          </a:prstGeom>
          <a:noFill/>
          <a:ln>
            <a:noFill/>
          </a:ln>
        </p:spPr>
      </p:pic>
      <p:pic>
        <p:nvPicPr>
          <p:cNvPr id="101" name="Google Shape;101;p33" descr="Marker with solid fill"/>
          <p:cNvPicPr preferRelativeResize="0"/>
          <p:nvPr/>
        </p:nvPicPr>
        <p:blipFill rotWithShape="1">
          <a:blip r:embed="rId12">
            <a:alphaModFix/>
          </a:blip>
          <a:srcRect/>
          <a:stretch/>
        </p:blipFill>
        <p:spPr>
          <a:xfrm>
            <a:off x="4165973" y="1792935"/>
            <a:ext cx="313184" cy="313184"/>
          </a:xfrm>
          <a:prstGeom prst="rect">
            <a:avLst/>
          </a:prstGeom>
          <a:noFill/>
          <a:ln>
            <a:noFill/>
          </a:ln>
        </p:spPr>
      </p:pic>
      <p:pic>
        <p:nvPicPr>
          <p:cNvPr id="102" name="Google Shape;102;p33" descr="Marker with solid fill"/>
          <p:cNvPicPr preferRelativeResize="0"/>
          <p:nvPr/>
        </p:nvPicPr>
        <p:blipFill rotWithShape="1">
          <a:blip r:embed="rId12">
            <a:alphaModFix/>
          </a:blip>
          <a:srcRect/>
          <a:stretch/>
        </p:blipFill>
        <p:spPr>
          <a:xfrm>
            <a:off x="3712820" y="1703922"/>
            <a:ext cx="313184" cy="313184"/>
          </a:xfrm>
          <a:prstGeom prst="rect">
            <a:avLst/>
          </a:prstGeom>
          <a:noFill/>
          <a:ln>
            <a:noFill/>
          </a:ln>
        </p:spPr>
      </p:pic>
      <p:pic>
        <p:nvPicPr>
          <p:cNvPr id="103" name="Google Shape;103;p33" descr="Marker with solid fill"/>
          <p:cNvPicPr preferRelativeResize="0"/>
          <p:nvPr/>
        </p:nvPicPr>
        <p:blipFill rotWithShape="1">
          <a:blip r:embed="rId12">
            <a:alphaModFix/>
          </a:blip>
          <a:srcRect/>
          <a:stretch/>
        </p:blipFill>
        <p:spPr>
          <a:xfrm>
            <a:off x="3777555" y="1970961"/>
            <a:ext cx="313184" cy="313184"/>
          </a:xfrm>
          <a:prstGeom prst="rect">
            <a:avLst/>
          </a:prstGeom>
          <a:noFill/>
          <a:ln>
            <a:noFill/>
          </a:ln>
        </p:spPr>
      </p:pic>
      <p:pic>
        <p:nvPicPr>
          <p:cNvPr id="104" name="Google Shape;104;p33" descr="Marker with solid fill"/>
          <p:cNvPicPr preferRelativeResize="0"/>
          <p:nvPr/>
        </p:nvPicPr>
        <p:blipFill rotWithShape="1">
          <a:blip r:embed="rId12">
            <a:alphaModFix/>
          </a:blip>
          <a:srcRect/>
          <a:stretch/>
        </p:blipFill>
        <p:spPr>
          <a:xfrm>
            <a:off x="3842291" y="2084249"/>
            <a:ext cx="313184" cy="313184"/>
          </a:xfrm>
          <a:prstGeom prst="rect">
            <a:avLst/>
          </a:prstGeom>
          <a:noFill/>
          <a:ln>
            <a:noFill/>
          </a:ln>
        </p:spPr>
      </p:pic>
      <p:pic>
        <p:nvPicPr>
          <p:cNvPr id="105" name="Google Shape;105;p33" descr="Marker with solid fill"/>
          <p:cNvPicPr preferRelativeResize="0"/>
          <p:nvPr/>
        </p:nvPicPr>
        <p:blipFill rotWithShape="1">
          <a:blip r:embed="rId12">
            <a:alphaModFix/>
          </a:blip>
          <a:srcRect/>
          <a:stretch/>
        </p:blipFill>
        <p:spPr>
          <a:xfrm>
            <a:off x="3389137" y="2148985"/>
            <a:ext cx="313184" cy="313184"/>
          </a:xfrm>
          <a:prstGeom prst="rect">
            <a:avLst/>
          </a:prstGeom>
          <a:noFill/>
          <a:ln>
            <a:noFill/>
          </a:ln>
        </p:spPr>
      </p:pic>
      <p:pic>
        <p:nvPicPr>
          <p:cNvPr id="106" name="Google Shape;106;p33" descr="Marker with solid fill"/>
          <p:cNvPicPr preferRelativeResize="0"/>
          <p:nvPr/>
        </p:nvPicPr>
        <p:blipFill rotWithShape="1">
          <a:blip r:embed="rId12">
            <a:alphaModFix/>
          </a:blip>
          <a:srcRect/>
          <a:stretch/>
        </p:blipFill>
        <p:spPr>
          <a:xfrm>
            <a:off x="3324401" y="1987144"/>
            <a:ext cx="313184" cy="313184"/>
          </a:xfrm>
          <a:prstGeom prst="rect">
            <a:avLst/>
          </a:prstGeom>
          <a:noFill/>
          <a:ln>
            <a:noFill/>
          </a:ln>
        </p:spPr>
      </p:pic>
      <p:sp>
        <p:nvSpPr>
          <p:cNvPr id="107" name="Google Shape;107;p33">
            <a:hlinkClick r:id="rId18"/>
          </p:cNvPr>
          <p:cNvSpPr/>
          <p:nvPr/>
        </p:nvSpPr>
        <p:spPr>
          <a:xfrm>
            <a:off x="7093477" y="4887047"/>
            <a:ext cx="1862964" cy="45292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 name="Google Shape;108;p33">
            <a:hlinkClick r:id="rId19"/>
          </p:cNvPr>
          <p:cNvSpPr/>
          <p:nvPr/>
        </p:nvSpPr>
        <p:spPr>
          <a:xfrm>
            <a:off x="645547" y="4714394"/>
            <a:ext cx="3853666" cy="42023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9" name="Google Shape;109;p33">
            <a:hlinkClick r:id="rId8"/>
          </p:cNvPr>
          <p:cNvSpPr/>
          <p:nvPr/>
        </p:nvSpPr>
        <p:spPr>
          <a:xfrm>
            <a:off x="4424077" y="5480236"/>
            <a:ext cx="2271388" cy="42023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110" name="Google Shape;110;p33" descr="Text&#10;&#10;Description automatically generated with medium confidence">
            <a:hlinkClick r:id="rId20"/>
          </p:cNvPr>
          <p:cNvPicPr preferRelativeResize="0"/>
          <p:nvPr/>
        </p:nvPicPr>
        <p:blipFill rotWithShape="1">
          <a:blip r:embed="rId21">
            <a:alphaModFix/>
          </a:blip>
          <a:srcRect/>
          <a:stretch/>
        </p:blipFill>
        <p:spPr>
          <a:xfrm>
            <a:off x="300854" y="4509468"/>
            <a:ext cx="1946955" cy="850571"/>
          </a:xfrm>
          <a:prstGeom prst="rect">
            <a:avLst/>
          </a:prstGeom>
          <a:noFill/>
          <a:ln>
            <a:noFill/>
          </a:ln>
        </p:spPr>
      </p:pic>
    </p:spTree>
  </p:cSld>
  <p:clrMapOvr>
    <a:masterClrMapping/>
  </p:clrMapOvr>
  <p:transition>
    <p:fade/>
  </p:transition>
  <p:extLst>
    <p:ext uri="{DCECCB84-F9BA-43D5-87BE-67443E8EF086}">
      <p15:sldGuideLst xmlns:p15="http://schemas.microsoft.com/office/powerpoint/2012/main">
        <p15:guide id="1" pos="274">
          <p15:clr>
            <a:srgbClr val="FBAE40"/>
          </p15:clr>
        </p15:guide>
        <p15:guide id="2" orient="horz" pos="548">
          <p15:clr>
            <a:srgbClr val="FBAE40"/>
          </p15:clr>
        </p15:guide>
        <p15:guide id="3" pos="147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5_Disposition personnalisée">
  <p:cSld name="5_Disposition personnalisée">
    <p:spTree>
      <p:nvGrpSpPr>
        <p:cNvPr id="1" name="Shape 111"/>
        <p:cNvGrpSpPr/>
        <p:nvPr/>
      </p:nvGrpSpPr>
      <p:grpSpPr>
        <a:xfrm>
          <a:off x="0" y="0"/>
          <a:ext cx="0" cy="0"/>
          <a:chOff x="0" y="0"/>
          <a:chExt cx="0" cy="0"/>
        </a:xfrm>
      </p:grpSpPr>
      <p:sp>
        <p:nvSpPr>
          <p:cNvPr id="112" name="Google Shape;112;p34"/>
          <p:cNvSpPr txBox="1">
            <a:spLocks noGrp="1"/>
          </p:cNvSpPr>
          <p:nvPr>
            <p:ph type="title"/>
          </p:nvPr>
        </p:nvSpPr>
        <p:spPr>
          <a:xfrm>
            <a:off x="609600" y="274638"/>
            <a:ext cx="10972800" cy="5821362"/>
          </a:xfrm>
          <a:prstGeom prst="rect">
            <a:avLst/>
          </a:prstGeom>
          <a:noFill/>
          <a:ln>
            <a:noFill/>
          </a:ln>
        </p:spPr>
        <p:txBody>
          <a:bodyPr spcFirstLastPara="1" wrap="square" lIns="0" tIns="0" rIns="0" bIns="0" anchor="ctr" anchorCtr="0">
            <a:normAutofit/>
          </a:bodyPr>
          <a:lstStyle>
            <a:lvl1pPr lvl="0" algn="ctr">
              <a:spcBef>
                <a:spcPts val="0"/>
              </a:spcBef>
              <a:spcAft>
                <a:spcPts val="0"/>
              </a:spcAft>
              <a:buClr>
                <a:srgbClr val="5D8298"/>
              </a:buClr>
              <a:buSzPts val="4000"/>
              <a:buFont typeface="Arial"/>
              <a:buNone/>
              <a:defRPr sz="4000" b="1" i="0">
                <a:solidFill>
                  <a:srgbClr val="5D8298"/>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34"/>
          <p:cNvSpPr/>
          <p:nvPr/>
        </p:nvSpPr>
        <p:spPr>
          <a:xfrm>
            <a:off x="0" y="0"/>
            <a:ext cx="12192000" cy="6858000"/>
          </a:xfrm>
          <a:prstGeom prst="rect">
            <a:avLst/>
          </a:prstGeom>
          <a:noFill/>
          <a:ln w="127000" cap="flat" cmpd="sng">
            <a:solidFill>
              <a:srgbClr val="5D82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4" name="Google Shape;114;p34"/>
          <p:cNvSpPr txBox="1">
            <a:spLocks noGrp="1"/>
          </p:cNvSpPr>
          <p:nvPr>
            <p:ph type="sldNum" idx="12"/>
          </p:nvPr>
        </p:nvSpPr>
        <p:spPr>
          <a:xfrm>
            <a:off x="10512491" y="6356351"/>
            <a:ext cx="1069909"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100">
                <a:solidFill>
                  <a:schemeClr val="dk2"/>
                </a:solidFill>
                <a:latin typeface="Arial"/>
                <a:ea typeface="Arial"/>
                <a:cs typeface="Arial"/>
                <a:sym typeface="Arial"/>
              </a:defRPr>
            </a:lvl1pPr>
            <a:lvl2pPr marL="0" marR="0" lvl="1" indent="0" algn="r" rtl="0">
              <a:spcBef>
                <a:spcPts val="0"/>
              </a:spcBef>
              <a:buNone/>
              <a:defRPr sz="1100">
                <a:solidFill>
                  <a:schemeClr val="dk2"/>
                </a:solidFill>
                <a:latin typeface="Arial"/>
                <a:ea typeface="Arial"/>
                <a:cs typeface="Arial"/>
                <a:sym typeface="Arial"/>
              </a:defRPr>
            </a:lvl2pPr>
            <a:lvl3pPr marL="0" marR="0" lvl="2" indent="0" algn="r" rtl="0">
              <a:spcBef>
                <a:spcPts val="0"/>
              </a:spcBef>
              <a:buNone/>
              <a:defRPr sz="1100">
                <a:solidFill>
                  <a:schemeClr val="dk2"/>
                </a:solidFill>
                <a:latin typeface="Arial"/>
                <a:ea typeface="Arial"/>
                <a:cs typeface="Arial"/>
                <a:sym typeface="Arial"/>
              </a:defRPr>
            </a:lvl3pPr>
            <a:lvl4pPr marL="0" marR="0" lvl="3" indent="0" algn="r" rtl="0">
              <a:spcBef>
                <a:spcPts val="0"/>
              </a:spcBef>
              <a:buNone/>
              <a:defRPr sz="1100">
                <a:solidFill>
                  <a:schemeClr val="dk2"/>
                </a:solidFill>
                <a:latin typeface="Arial"/>
                <a:ea typeface="Arial"/>
                <a:cs typeface="Arial"/>
                <a:sym typeface="Arial"/>
              </a:defRPr>
            </a:lvl4pPr>
            <a:lvl5pPr marL="0" marR="0" lvl="4" indent="0" algn="r" rtl="0">
              <a:spcBef>
                <a:spcPts val="0"/>
              </a:spcBef>
              <a:buNone/>
              <a:defRPr sz="1100">
                <a:solidFill>
                  <a:schemeClr val="dk2"/>
                </a:solidFill>
                <a:latin typeface="Arial"/>
                <a:ea typeface="Arial"/>
                <a:cs typeface="Arial"/>
                <a:sym typeface="Arial"/>
              </a:defRPr>
            </a:lvl5pPr>
            <a:lvl6pPr marL="0" marR="0" lvl="5" indent="0" algn="r" rtl="0">
              <a:spcBef>
                <a:spcPts val="0"/>
              </a:spcBef>
              <a:buNone/>
              <a:defRPr sz="1100">
                <a:solidFill>
                  <a:schemeClr val="dk2"/>
                </a:solidFill>
                <a:latin typeface="Arial"/>
                <a:ea typeface="Arial"/>
                <a:cs typeface="Arial"/>
                <a:sym typeface="Arial"/>
              </a:defRPr>
            </a:lvl6pPr>
            <a:lvl7pPr marL="0" marR="0" lvl="6" indent="0" algn="r" rtl="0">
              <a:spcBef>
                <a:spcPts val="0"/>
              </a:spcBef>
              <a:buNone/>
              <a:defRPr sz="1100">
                <a:solidFill>
                  <a:schemeClr val="dk2"/>
                </a:solidFill>
                <a:latin typeface="Arial"/>
                <a:ea typeface="Arial"/>
                <a:cs typeface="Arial"/>
                <a:sym typeface="Arial"/>
              </a:defRPr>
            </a:lvl7pPr>
            <a:lvl8pPr marL="0" marR="0" lvl="7" indent="0" algn="r" rtl="0">
              <a:spcBef>
                <a:spcPts val="0"/>
              </a:spcBef>
              <a:buNone/>
              <a:defRPr sz="1100">
                <a:solidFill>
                  <a:schemeClr val="dk2"/>
                </a:solidFill>
                <a:latin typeface="Arial"/>
                <a:ea typeface="Arial"/>
                <a:cs typeface="Arial"/>
                <a:sym typeface="Arial"/>
              </a:defRPr>
            </a:lvl8pPr>
            <a:lvl9pPr marL="0" marR="0" lvl="8" indent="0" algn="r" rtl="0">
              <a:spcBef>
                <a:spcPts val="0"/>
              </a:spcBef>
              <a:buNone/>
              <a:defRPr sz="11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Disposition personnalisée">
  <p:cSld name="6_Disposition personnalisée">
    <p:bg>
      <p:bgPr>
        <a:solidFill>
          <a:srgbClr val="5D8298"/>
        </a:solidFill>
        <a:effectLst/>
      </p:bgPr>
    </p:bg>
    <p:spTree>
      <p:nvGrpSpPr>
        <p:cNvPr id="1" name="Shape 115"/>
        <p:cNvGrpSpPr/>
        <p:nvPr/>
      </p:nvGrpSpPr>
      <p:grpSpPr>
        <a:xfrm>
          <a:off x="0" y="0"/>
          <a:ext cx="0" cy="0"/>
          <a:chOff x="0" y="0"/>
          <a:chExt cx="0" cy="0"/>
        </a:xfrm>
      </p:grpSpPr>
      <p:sp>
        <p:nvSpPr>
          <p:cNvPr id="116" name="Google Shape;116;p35"/>
          <p:cNvSpPr txBox="1">
            <a:spLocks noGrp="1"/>
          </p:cNvSpPr>
          <p:nvPr>
            <p:ph type="title"/>
          </p:nvPr>
        </p:nvSpPr>
        <p:spPr>
          <a:xfrm>
            <a:off x="609600" y="274638"/>
            <a:ext cx="10972800" cy="4162474"/>
          </a:xfrm>
          <a:prstGeom prst="rect">
            <a:avLst/>
          </a:prstGeom>
          <a:noFill/>
          <a:ln>
            <a:noFill/>
          </a:ln>
        </p:spPr>
        <p:txBody>
          <a:bodyPr spcFirstLastPara="1" wrap="square" lIns="0" tIns="0" rIns="0" bIns="0" anchor="ctr" anchorCtr="0">
            <a:normAutofit/>
          </a:bodyPr>
          <a:lstStyle>
            <a:lvl1pPr lvl="0" algn="ctr">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35"/>
          <p:cNvSpPr txBox="1">
            <a:spLocks noGrp="1"/>
          </p:cNvSpPr>
          <p:nvPr>
            <p:ph type="subTitle" idx="1"/>
          </p:nvPr>
        </p:nvSpPr>
        <p:spPr>
          <a:xfrm>
            <a:off x="609600" y="4653136"/>
            <a:ext cx="10972800" cy="1655762"/>
          </a:xfrm>
          <a:prstGeom prst="rect">
            <a:avLst/>
          </a:prstGeom>
          <a:noFill/>
          <a:ln>
            <a:noFill/>
          </a:ln>
        </p:spPr>
        <p:txBody>
          <a:bodyPr spcFirstLastPara="1" wrap="square" lIns="0" tIns="0" rIns="0" bIns="0" anchor="t" anchorCtr="0">
            <a:normAutofit/>
          </a:bodyPr>
          <a:lstStyle>
            <a:lvl1pPr lvl="0" algn="ctr">
              <a:spcBef>
                <a:spcPts val="1200"/>
              </a:spcBef>
              <a:spcAft>
                <a:spcPts val="0"/>
              </a:spcAft>
              <a:buSzPts val="3200"/>
              <a:buNone/>
              <a:defRPr sz="3200">
                <a:solidFill>
                  <a:schemeClr val="lt1"/>
                </a:solidFill>
                <a:latin typeface="Arial"/>
                <a:ea typeface="Arial"/>
                <a:cs typeface="Arial"/>
                <a:sym typeface="Arial"/>
              </a:defRPr>
            </a:lvl1pPr>
            <a:lvl2pPr lvl="1" algn="l">
              <a:spcBef>
                <a:spcPts val="400"/>
              </a:spcBef>
              <a:spcAft>
                <a:spcPts val="0"/>
              </a:spcAft>
              <a:buSzPts val="1800"/>
              <a:buChar char="–"/>
              <a:defRPr/>
            </a:lvl2pPr>
            <a:lvl3pPr lvl="2" algn="l">
              <a:spcBef>
                <a:spcPts val="400"/>
              </a:spcBef>
              <a:spcAft>
                <a:spcPts val="0"/>
              </a:spcAft>
              <a:buSzPts val="1800"/>
              <a:buChar char="•"/>
              <a:defRPr/>
            </a:lvl3pPr>
            <a:lvl4pPr lvl="3" algn="l">
              <a:spcBef>
                <a:spcPts val="400"/>
              </a:spcBef>
              <a:spcAft>
                <a:spcPts val="0"/>
              </a:spcAft>
              <a:buSzPts val="1800"/>
              <a:buChar char="•"/>
              <a:defRPr/>
            </a:lvl4pPr>
            <a:lvl5pPr lvl="4" algn="l">
              <a:spcBef>
                <a:spcPts val="400"/>
              </a:spcBef>
              <a:spcAft>
                <a:spcPts val="0"/>
              </a:spcAft>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sp>
        <p:nvSpPr>
          <p:cNvPr id="118" name="Google Shape;118;p35"/>
          <p:cNvSpPr txBox="1">
            <a:spLocks noGrp="1"/>
          </p:cNvSpPr>
          <p:nvPr>
            <p:ph type="body" idx="2"/>
          </p:nvPr>
        </p:nvSpPr>
        <p:spPr>
          <a:xfrm>
            <a:off x="620183" y="6356351"/>
            <a:ext cx="10180339" cy="365125"/>
          </a:xfrm>
          <a:prstGeom prst="rect">
            <a:avLst/>
          </a:prstGeom>
          <a:noFill/>
          <a:ln>
            <a:noFill/>
          </a:ln>
        </p:spPr>
        <p:txBody>
          <a:bodyPr spcFirstLastPara="1" wrap="square" lIns="0" tIns="0" rIns="0" bIns="0" anchor="ctr" anchorCtr="0">
            <a:noAutofit/>
          </a:bodyPr>
          <a:lstStyle>
            <a:lvl1pPr marL="457200" lvl="0" indent="-228600" algn="l">
              <a:spcBef>
                <a:spcPts val="300"/>
              </a:spcBef>
              <a:spcAft>
                <a:spcPts val="0"/>
              </a:spcAft>
              <a:buSzPts val="1200"/>
              <a:buNone/>
              <a:defRPr sz="1200">
                <a:solidFill>
                  <a:schemeClr val="lt1"/>
                </a:solidFill>
                <a:latin typeface="Arial"/>
                <a:ea typeface="Arial"/>
                <a:cs typeface="Arial"/>
                <a:sym typeface="Arial"/>
              </a:defRPr>
            </a:lvl1pPr>
            <a:lvl2pPr marL="914400" lvl="1" indent="-228600" algn="l">
              <a:spcBef>
                <a:spcPts val="400"/>
              </a:spcBef>
              <a:spcAft>
                <a:spcPts val="0"/>
              </a:spcAft>
              <a:buSzPts val="1200"/>
              <a:buNone/>
              <a:defRPr sz="1200">
                <a:latin typeface="PT Sans Narrow"/>
                <a:ea typeface="PT Sans Narrow"/>
                <a:cs typeface="PT Sans Narrow"/>
                <a:sym typeface="PT Sans Narrow"/>
              </a:defRPr>
            </a:lvl2pPr>
            <a:lvl3pPr marL="1371600" lvl="2" indent="-228600" algn="l">
              <a:spcBef>
                <a:spcPts val="400"/>
              </a:spcBef>
              <a:spcAft>
                <a:spcPts val="0"/>
              </a:spcAft>
              <a:buSzPts val="1200"/>
              <a:buNone/>
              <a:defRPr sz="1200">
                <a:latin typeface="PT Sans Narrow"/>
                <a:ea typeface="PT Sans Narrow"/>
                <a:cs typeface="PT Sans Narrow"/>
                <a:sym typeface="PT Sans Narrow"/>
              </a:defRPr>
            </a:lvl3pPr>
            <a:lvl4pPr marL="1828800" lvl="3" indent="-228600" algn="l">
              <a:spcBef>
                <a:spcPts val="400"/>
              </a:spcBef>
              <a:spcAft>
                <a:spcPts val="0"/>
              </a:spcAft>
              <a:buSzPts val="1200"/>
              <a:buNone/>
              <a:defRPr sz="1200">
                <a:latin typeface="PT Sans Narrow"/>
                <a:ea typeface="PT Sans Narrow"/>
                <a:cs typeface="PT Sans Narrow"/>
                <a:sym typeface="PT Sans Narrow"/>
              </a:defRPr>
            </a:lvl4pPr>
            <a:lvl5pPr marL="2286000" lvl="4" indent="-228600" algn="l">
              <a:spcBef>
                <a:spcPts val="400"/>
              </a:spcBef>
              <a:spcAft>
                <a:spcPts val="0"/>
              </a:spcAft>
              <a:buSzPts val="1200"/>
              <a:buNone/>
              <a:defRPr sz="1200">
                <a:latin typeface="PT Sans Narrow"/>
                <a:ea typeface="PT Sans Narrow"/>
                <a:cs typeface="PT Sans Narrow"/>
                <a:sym typeface="PT Sans Narrow"/>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9" name="Google Shape;119;p35"/>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100">
                <a:solidFill>
                  <a:schemeClr val="lt1"/>
                </a:solidFill>
                <a:latin typeface="Arial"/>
                <a:ea typeface="Arial"/>
                <a:cs typeface="Arial"/>
                <a:sym typeface="Arial"/>
              </a:defRPr>
            </a:lvl1pPr>
            <a:lvl2pPr marL="0" marR="0" lvl="1" indent="0" algn="r" rtl="0">
              <a:spcBef>
                <a:spcPts val="0"/>
              </a:spcBef>
              <a:buNone/>
              <a:defRPr sz="1100">
                <a:solidFill>
                  <a:schemeClr val="lt1"/>
                </a:solidFill>
                <a:latin typeface="Arial"/>
                <a:ea typeface="Arial"/>
                <a:cs typeface="Arial"/>
                <a:sym typeface="Arial"/>
              </a:defRPr>
            </a:lvl2pPr>
            <a:lvl3pPr marL="0" marR="0" lvl="2" indent="0" algn="r" rtl="0">
              <a:spcBef>
                <a:spcPts val="0"/>
              </a:spcBef>
              <a:buNone/>
              <a:defRPr sz="1100">
                <a:solidFill>
                  <a:schemeClr val="lt1"/>
                </a:solidFill>
                <a:latin typeface="Arial"/>
                <a:ea typeface="Arial"/>
                <a:cs typeface="Arial"/>
                <a:sym typeface="Arial"/>
              </a:defRPr>
            </a:lvl3pPr>
            <a:lvl4pPr marL="0" marR="0" lvl="3" indent="0" algn="r" rtl="0">
              <a:spcBef>
                <a:spcPts val="0"/>
              </a:spcBef>
              <a:buNone/>
              <a:defRPr sz="1100">
                <a:solidFill>
                  <a:schemeClr val="lt1"/>
                </a:solidFill>
                <a:latin typeface="Arial"/>
                <a:ea typeface="Arial"/>
                <a:cs typeface="Arial"/>
                <a:sym typeface="Arial"/>
              </a:defRPr>
            </a:lvl4pPr>
            <a:lvl5pPr marL="0" marR="0" lvl="4" indent="0" algn="r" rtl="0">
              <a:spcBef>
                <a:spcPts val="0"/>
              </a:spcBef>
              <a:buNone/>
              <a:defRPr sz="1100">
                <a:solidFill>
                  <a:schemeClr val="lt1"/>
                </a:solidFill>
                <a:latin typeface="Arial"/>
                <a:ea typeface="Arial"/>
                <a:cs typeface="Arial"/>
                <a:sym typeface="Arial"/>
              </a:defRPr>
            </a:lvl5pPr>
            <a:lvl6pPr marL="0" marR="0" lvl="5" indent="0" algn="r" rtl="0">
              <a:spcBef>
                <a:spcPts val="0"/>
              </a:spcBef>
              <a:buNone/>
              <a:defRPr sz="1100">
                <a:solidFill>
                  <a:schemeClr val="lt1"/>
                </a:solidFill>
                <a:latin typeface="Arial"/>
                <a:ea typeface="Arial"/>
                <a:cs typeface="Arial"/>
                <a:sym typeface="Arial"/>
              </a:defRPr>
            </a:lvl6pPr>
            <a:lvl7pPr marL="0" marR="0" lvl="6" indent="0" algn="r" rtl="0">
              <a:spcBef>
                <a:spcPts val="0"/>
              </a:spcBef>
              <a:buNone/>
              <a:defRPr sz="1100">
                <a:solidFill>
                  <a:schemeClr val="lt1"/>
                </a:solidFill>
                <a:latin typeface="Arial"/>
                <a:ea typeface="Arial"/>
                <a:cs typeface="Arial"/>
                <a:sym typeface="Arial"/>
              </a:defRPr>
            </a:lvl7pPr>
            <a:lvl8pPr marL="0" marR="0" lvl="7" indent="0" algn="r" rtl="0">
              <a:spcBef>
                <a:spcPts val="0"/>
              </a:spcBef>
              <a:buNone/>
              <a:defRPr sz="1100">
                <a:solidFill>
                  <a:schemeClr val="lt1"/>
                </a:solidFill>
                <a:latin typeface="Arial"/>
                <a:ea typeface="Arial"/>
                <a:cs typeface="Arial"/>
                <a:sym typeface="Arial"/>
              </a:defRPr>
            </a:lvl8pPr>
            <a:lvl9pPr marL="0" marR="0" lvl="8" indent="0" algn="r" rtl="0">
              <a:spcBef>
                <a:spcPts val="0"/>
              </a:spcBef>
              <a:buNone/>
              <a:defRPr sz="11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4_Disposition personnalisée">
  <p:cSld name="4_Disposition personnalisée">
    <p:spTree>
      <p:nvGrpSpPr>
        <p:cNvPr id="1" name="Shape 120"/>
        <p:cNvGrpSpPr/>
        <p:nvPr/>
      </p:nvGrpSpPr>
      <p:grpSpPr>
        <a:xfrm>
          <a:off x="0" y="0"/>
          <a:ext cx="0" cy="0"/>
          <a:chOff x="0" y="0"/>
          <a:chExt cx="0" cy="0"/>
        </a:xfrm>
      </p:grpSpPr>
      <p:sp>
        <p:nvSpPr>
          <p:cNvPr id="121" name="Google Shape;121;p36"/>
          <p:cNvSpPr/>
          <p:nvPr/>
        </p:nvSpPr>
        <p:spPr>
          <a:xfrm>
            <a:off x="0" y="0"/>
            <a:ext cx="12192000" cy="6858000"/>
          </a:xfrm>
          <a:prstGeom prst="rect">
            <a:avLst/>
          </a:prstGeom>
          <a:noFill/>
          <a:ln w="127000" cap="flat" cmpd="sng">
            <a:solidFill>
              <a:srgbClr val="5D82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2" name="Google Shape;122;p36"/>
          <p:cNvSpPr txBox="1">
            <a:spLocks noGrp="1"/>
          </p:cNvSpPr>
          <p:nvPr>
            <p:ph type="sldNum" idx="12"/>
          </p:nvPr>
        </p:nvSpPr>
        <p:spPr>
          <a:xfrm>
            <a:off x="10512491" y="6356351"/>
            <a:ext cx="1069909"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a:solidFill>
                  <a:schemeClr val="dk2"/>
                </a:solidFill>
                <a:latin typeface="Arial"/>
                <a:ea typeface="Arial"/>
                <a:cs typeface="Arial"/>
                <a:sym typeface="Arial"/>
              </a:defRPr>
            </a:lvl1pPr>
            <a:lvl2pPr marL="0" marR="0" lvl="1" indent="0" algn="r" rtl="0">
              <a:spcBef>
                <a:spcPts val="0"/>
              </a:spcBef>
              <a:buNone/>
              <a:defRPr sz="1200">
                <a:solidFill>
                  <a:schemeClr val="dk2"/>
                </a:solidFill>
                <a:latin typeface="Arial"/>
                <a:ea typeface="Arial"/>
                <a:cs typeface="Arial"/>
                <a:sym typeface="Arial"/>
              </a:defRPr>
            </a:lvl2pPr>
            <a:lvl3pPr marL="0" marR="0" lvl="2" indent="0" algn="r" rtl="0">
              <a:spcBef>
                <a:spcPts val="0"/>
              </a:spcBef>
              <a:buNone/>
              <a:defRPr sz="1200">
                <a:solidFill>
                  <a:schemeClr val="dk2"/>
                </a:solidFill>
                <a:latin typeface="Arial"/>
                <a:ea typeface="Arial"/>
                <a:cs typeface="Arial"/>
                <a:sym typeface="Arial"/>
              </a:defRPr>
            </a:lvl3pPr>
            <a:lvl4pPr marL="0" marR="0" lvl="3" indent="0" algn="r" rtl="0">
              <a:spcBef>
                <a:spcPts val="0"/>
              </a:spcBef>
              <a:buNone/>
              <a:defRPr sz="1200">
                <a:solidFill>
                  <a:schemeClr val="dk2"/>
                </a:solidFill>
                <a:latin typeface="Arial"/>
                <a:ea typeface="Arial"/>
                <a:cs typeface="Arial"/>
                <a:sym typeface="Arial"/>
              </a:defRPr>
            </a:lvl4pPr>
            <a:lvl5pPr marL="0" marR="0" lvl="4" indent="0" algn="r" rtl="0">
              <a:spcBef>
                <a:spcPts val="0"/>
              </a:spcBef>
              <a:buNone/>
              <a:defRPr sz="1200">
                <a:solidFill>
                  <a:schemeClr val="dk2"/>
                </a:solidFill>
                <a:latin typeface="Arial"/>
                <a:ea typeface="Arial"/>
                <a:cs typeface="Arial"/>
                <a:sym typeface="Arial"/>
              </a:defRPr>
            </a:lvl5pPr>
            <a:lvl6pPr marL="0" marR="0" lvl="5" indent="0" algn="r" rtl="0">
              <a:spcBef>
                <a:spcPts val="0"/>
              </a:spcBef>
              <a:buNone/>
              <a:defRPr sz="1200">
                <a:solidFill>
                  <a:schemeClr val="dk2"/>
                </a:solidFill>
                <a:latin typeface="Arial"/>
                <a:ea typeface="Arial"/>
                <a:cs typeface="Arial"/>
                <a:sym typeface="Arial"/>
              </a:defRPr>
            </a:lvl6pPr>
            <a:lvl7pPr marL="0" marR="0" lvl="6" indent="0" algn="r" rtl="0">
              <a:spcBef>
                <a:spcPts val="0"/>
              </a:spcBef>
              <a:buNone/>
              <a:defRPr sz="1200">
                <a:solidFill>
                  <a:schemeClr val="dk2"/>
                </a:solidFill>
                <a:latin typeface="Arial"/>
                <a:ea typeface="Arial"/>
                <a:cs typeface="Arial"/>
                <a:sym typeface="Arial"/>
              </a:defRPr>
            </a:lvl7pPr>
            <a:lvl8pPr marL="0" marR="0" lvl="7" indent="0" algn="r" rtl="0">
              <a:spcBef>
                <a:spcPts val="0"/>
              </a:spcBef>
              <a:buNone/>
              <a:defRPr sz="1200">
                <a:solidFill>
                  <a:schemeClr val="dk2"/>
                </a:solidFill>
                <a:latin typeface="Arial"/>
                <a:ea typeface="Arial"/>
                <a:cs typeface="Arial"/>
                <a:sym typeface="Arial"/>
              </a:defRPr>
            </a:lvl8pPr>
            <a:lvl9pPr marL="0" marR="0" lvl="8" indent="0" algn="r" rtl="0">
              <a:spcBef>
                <a:spcPts val="0"/>
              </a:spcBef>
              <a:buNone/>
              <a:defRPr sz="12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23" name="Google Shape;123;p36"/>
          <p:cNvSpPr txBox="1">
            <a:spLocks noGrp="1"/>
          </p:cNvSpPr>
          <p:nvPr>
            <p:ph type="title"/>
          </p:nvPr>
        </p:nvSpPr>
        <p:spPr>
          <a:xfrm>
            <a:off x="431371" y="1052832"/>
            <a:ext cx="11247039" cy="647976"/>
          </a:xfrm>
          <a:prstGeom prst="rect">
            <a:avLst/>
          </a:prstGeom>
          <a:noFill/>
          <a:ln>
            <a:noFill/>
          </a:ln>
        </p:spPr>
        <p:txBody>
          <a:bodyPr spcFirstLastPara="1" wrap="square" lIns="0" tIns="0" rIns="0" bIns="0" anchor="t" anchorCtr="0">
            <a:noAutofit/>
          </a:bodyPr>
          <a:lstStyle>
            <a:lvl1pPr lvl="0" algn="ctr">
              <a:spcBef>
                <a:spcPts val="0"/>
              </a:spcBef>
              <a:spcAft>
                <a:spcPts val="0"/>
              </a:spcAft>
              <a:buClr>
                <a:srgbClr val="5D8298"/>
              </a:buClr>
              <a:buSzPts val="4000"/>
              <a:buFont typeface="Arial"/>
              <a:buNone/>
              <a:defRPr sz="4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36"/>
          <p:cNvSpPr txBox="1">
            <a:spLocks noGrp="1"/>
          </p:cNvSpPr>
          <p:nvPr>
            <p:ph type="body" idx="1"/>
          </p:nvPr>
        </p:nvSpPr>
        <p:spPr>
          <a:xfrm>
            <a:off x="1968499" y="2580900"/>
            <a:ext cx="8255959" cy="416053"/>
          </a:xfrm>
          <a:prstGeom prst="rect">
            <a:avLst/>
          </a:prstGeom>
          <a:noFill/>
          <a:ln>
            <a:noFill/>
          </a:ln>
        </p:spPr>
        <p:txBody>
          <a:bodyPr spcFirstLastPara="1" wrap="square" lIns="0" tIns="0" rIns="0" bIns="0" anchor="t" anchorCtr="0">
            <a:normAutofit/>
          </a:bodyPr>
          <a:lstStyle>
            <a:lvl1pPr marL="457200" lvl="0" indent="-228600" algn="ctr">
              <a:spcBef>
                <a:spcPts val="1200"/>
              </a:spcBef>
              <a:spcAft>
                <a:spcPts val="0"/>
              </a:spcAft>
              <a:buSzPts val="2400"/>
              <a:buNone/>
              <a:defRPr sz="2400" b="1" cap="none">
                <a:latin typeface="Arial"/>
                <a:ea typeface="Arial"/>
                <a:cs typeface="Arial"/>
                <a:sym typeface="Arial"/>
              </a:defRPr>
            </a:lvl1pPr>
            <a:lvl2pPr marL="914400" lvl="1" indent="-228600" algn="l">
              <a:spcBef>
                <a:spcPts val="400"/>
              </a:spcBef>
              <a:spcAft>
                <a:spcPts val="0"/>
              </a:spcAft>
              <a:buSzPts val="1800"/>
              <a:buNone/>
              <a:defRPr/>
            </a:lvl2pPr>
            <a:lvl3pPr marL="1371600" lvl="2" indent="-342900" algn="l">
              <a:spcBef>
                <a:spcPts val="400"/>
              </a:spcBef>
              <a:spcAft>
                <a:spcPts val="0"/>
              </a:spcAft>
              <a:buSzPts val="1800"/>
              <a:buChar char="•"/>
              <a:defRPr/>
            </a:lvl3pPr>
            <a:lvl4pPr marL="1828800" lvl="3" indent="-342900" algn="l">
              <a:spcBef>
                <a:spcPts val="400"/>
              </a:spcBef>
              <a:spcAft>
                <a:spcPts val="0"/>
              </a:spcAft>
              <a:buSzPts val="1800"/>
              <a:buChar char="•"/>
              <a:defRPr/>
            </a:lvl4pPr>
            <a:lvl5pPr marL="2286000" lvl="4" indent="-342900" algn="l">
              <a:spcBef>
                <a:spcPts val="40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5" name="Google Shape;125;p36"/>
          <p:cNvSpPr txBox="1">
            <a:spLocks noGrp="1"/>
          </p:cNvSpPr>
          <p:nvPr>
            <p:ph type="body" idx="2"/>
          </p:nvPr>
        </p:nvSpPr>
        <p:spPr>
          <a:xfrm>
            <a:off x="1967542" y="3877044"/>
            <a:ext cx="8255959" cy="416053"/>
          </a:xfrm>
          <a:prstGeom prst="rect">
            <a:avLst/>
          </a:prstGeom>
          <a:noFill/>
          <a:ln>
            <a:noFill/>
          </a:ln>
        </p:spPr>
        <p:txBody>
          <a:bodyPr spcFirstLastPara="1" wrap="square" lIns="0" tIns="0" rIns="0" bIns="0" anchor="t" anchorCtr="0">
            <a:normAutofit/>
          </a:bodyPr>
          <a:lstStyle>
            <a:lvl1pPr marL="457200" lvl="0" indent="-228600" algn="ctr">
              <a:spcBef>
                <a:spcPts val="1200"/>
              </a:spcBef>
              <a:spcAft>
                <a:spcPts val="0"/>
              </a:spcAft>
              <a:buSzPts val="2400"/>
              <a:buNone/>
              <a:defRPr sz="2400" b="1" cap="none">
                <a:latin typeface="Arial"/>
                <a:ea typeface="Arial"/>
                <a:cs typeface="Arial"/>
                <a:sym typeface="Arial"/>
              </a:defRPr>
            </a:lvl1pPr>
            <a:lvl2pPr marL="914400" lvl="1" indent="-228600" algn="l">
              <a:spcBef>
                <a:spcPts val="400"/>
              </a:spcBef>
              <a:spcAft>
                <a:spcPts val="0"/>
              </a:spcAft>
              <a:buSzPts val="1800"/>
              <a:buNone/>
              <a:defRPr/>
            </a:lvl2pPr>
            <a:lvl3pPr marL="1371600" lvl="2" indent="-342900" algn="l">
              <a:spcBef>
                <a:spcPts val="400"/>
              </a:spcBef>
              <a:spcAft>
                <a:spcPts val="0"/>
              </a:spcAft>
              <a:buSzPts val="1800"/>
              <a:buChar char="•"/>
              <a:defRPr/>
            </a:lvl3pPr>
            <a:lvl4pPr marL="1828800" lvl="3" indent="-342900" algn="l">
              <a:spcBef>
                <a:spcPts val="400"/>
              </a:spcBef>
              <a:spcAft>
                <a:spcPts val="0"/>
              </a:spcAft>
              <a:buSzPts val="1800"/>
              <a:buChar char="•"/>
              <a:defRPr/>
            </a:lvl4pPr>
            <a:lvl5pPr marL="2286000" lvl="4" indent="-342900" algn="l">
              <a:spcBef>
                <a:spcPts val="40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6" name="Google Shape;126;p36"/>
          <p:cNvSpPr txBox="1">
            <a:spLocks noGrp="1"/>
          </p:cNvSpPr>
          <p:nvPr>
            <p:ph type="body" idx="3"/>
          </p:nvPr>
        </p:nvSpPr>
        <p:spPr>
          <a:xfrm>
            <a:off x="1967542" y="5125192"/>
            <a:ext cx="8255959" cy="536057"/>
          </a:xfrm>
          <a:prstGeom prst="rect">
            <a:avLst/>
          </a:prstGeom>
          <a:noFill/>
          <a:ln>
            <a:noFill/>
          </a:ln>
        </p:spPr>
        <p:txBody>
          <a:bodyPr spcFirstLastPara="1" wrap="square" lIns="0" tIns="0" rIns="0" bIns="0" anchor="t" anchorCtr="0">
            <a:noAutofit/>
          </a:bodyPr>
          <a:lstStyle>
            <a:lvl1pPr marL="457200" lvl="0" indent="-228600" algn="ctr">
              <a:spcBef>
                <a:spcPts val="1200"/>
              </a:spcBef>
              <a:spcAft>
                <a:spcPts val="0"/>
              </a:spcAft>
              <a:buSzPts val="3200"/>
              <a:buNone/>
              <a:defRPr sz="3200" b="1" cap="none">
                <a:latin typeface="Arial"/>
                <a:ea typeface="Arial"/>
                <a:cs typeface="Arial"/>
                <a:sym typeface="Arial"/>
              </a:defRPr>
            </a:lvl1pPr>
            <a:lvl2pPr marL="914400" lvl="1" indent="-228600" algn="l">
              <a:spcBef>
                <a:spcPts val="400"/>
              </a:spcBef>
              <a:spcAft>
                <a:spcPts val="0"/>
              </a:spcAft>
              <a:buSzPts val="1800"/>
              <a:buNone/>
              <a:defRPr/>
            </a:lvl2pPr>
            <a:lvl3pPr marL="1371600" lvl="2" indent="-342900" algn="l">
              <a:spcBef>
                <a:spcPts val="400"/>
              </a:spcBef>
              <a:spcAft>
                <a:spcPts val="0"/>
              </a:spcAft>
              <a:buSzPts val="1800"/>
              <a:buChar char="•"/>
              <a:defRPr/>
            </a:lvl3pPr>
            <a:lvl4pPr marL="1828800" lvl="3" indent="-342900" algn="l">
              <a:spcBef>
                <a:spcPts val="400"/>
              </a:spcBef>
              <a:spcAft>
                <a:spcPts val="0"/>
              </a:spcAft>
              <a:buSzPts val="1800"/>
              <a:buChar char="•"/>
              <a:defRPr/>
            </a:lvl4pPr>
            <a:lvl5pPr marL="2286000" lvl="4" indent="-342900" algn="l">
              <a:spcBef>
                <a:spcPts val="40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7" name="Google Shape;127;p36"/>
          <p:cNvSpPr txBox="1">
            <a:spLocks noGrp="1"/>
          </p:cNvSpPr>
          <p:nvPr>
            <p:ph type="body" idx="4"/>
          </p:nvPr>
        </p:nvSpPr>
        <p:spPr>
          <a:xfrm>
            <a:off x="620183" y="6356351"/>
            <a:ext cx="10180339" cy="365125"/>
          </a:xfrm>
          <a:prstGeom prst="rect">
            <a:avLst/>
          </a:prstGeom>
          <a:noFill/>
          <a:ln>
            <a:noFill/>
          </a:ln>
        </p:spPr>
        <p:txBody>
          <a:bodyPr spcFirstLastPara="1" wrap="square" lIns="0" tIns="0" rIns="0" bIns="0" anchor="ctr" anchorCtr="0">
            <a:noAutofit/>
          </a:bodyPr>
          <a:lstStyle>
            <a:lvl1pPr marL="457200" lvl="0" indent="-228600" algn="l">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spcBef>
                <a:spcPts val="400"/>
              </a:spcBef>
              <a:spcAft>
                <a:spcPts val="0"/>
              </a:spcAft>
              <a:buSzPts val="1200"/>
              <a:buNone/>
              <a:defRPr sz="1200">
                <a:latin typeface="PT Sans Narrow"/>
                <a:ea typeface="PT Sans Narrow"/>
                <a:cs typeface="PT Sans Narrow"/>
                <a:sym typeface="PT Sans Narrow"/>
              </a:defRPr>
            </a:lvl2pPr>
            <a:lvl3pPr marL="1371600" lvl="2" indent="-228600" algn="l">
              <a:spcBef>
                <a:spcPts val="400"/>
              </a:spcBef>
              <a:spcAft>
                <a:spcPts val="0"/>
              </a:spcAft>
              <a:buSzPts val="1200"/>
              <a:buNone/>
              <a:defRPr sz="1200">
                <a:latin typeface="PT Sans Narrow"/>
                <a:ea typeface="PT Sans Narrow"/>
                <a:cs typeface="PT Sans Narrow"/>
                <a:sym typeface="PT Sans Narrow"/>
              </a:defRPr>
            </a:lvl3pPr>
            <a:lvl4pPr marL="1828800" lvl="3" indent="-228600" algn="l">
              <a:spcBef>
                <a:spcPts val="400"/>
              </a:spcBef>
              <a:spcAft>
                <a:spcPts val="0"/>
              </a:spcAft>
              <a:buSzPts val="1200"/>
              <a:buNone/>
              <a:defRPr sz="1200">
                <a:latin typeface="PT Sans Narrow"/>
                <a:ea typeface="PT Sans Narrow"/>
                <a:cs typeface="PT Sans Narrow"/>
                <a:sym typeface="PT Sans Narrow"/>
              </a:defRPr>
            </a:lvl4pPr>
            <a:lvl5pPr marL="2286000" lvl="4" indent="-228600" algn="l">
              <a:spcBef>
                <a:spcPts val="400"/>
              </a:spcBef>
              <a:spcAft>
                <a:spcPts val="0"/>
              </a:spcAft>
              <a:buSzPts val="1200"/>
              <a:buNone/>
              <a:defRPr sz="1200">
                <a:latin typeface="PT Sans Narrow"/>
                <a:ea typeface="PT Sans Narrow"/>
                <a:cs typeface="PT Sans Narrow"/>
                <a:sym typeface="PT Sans Narrow"/>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p:nvPr/>
        </p:nvSpPr>
        <p:spPr>
          <a:xfrm>
            <a:off x="0" y="0"/>
            <a:ext cx="12192000" cy="6858000"/>
          </a:xfrm>
          <a:prstGeom prst="rect">
            <a:avLst/>
          </a:prstGeom>
          <a:noFill/>
          <a:ln w="127000" cap="flat" cmpd="sng">
            <a:solidFill>
              <a:srgbClr val="5D82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27"/>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lvl1pPr marR="0" lvl="0" algn="l" rtl="0">
              <a:spcBef>
                <a:spcPts val="0"/>
              </a:spcBef>
              <a:spcAft>
                <a:spcPts val="0"/>
              </a:spcAft>
              <a:buClr>
                <a:srgbClr val="5D8298"/>
              </a:buClr>
              <a:buSzPts val="2800"/>
              <a:buFont typeface="Arial"/>
              <a:buNone/>
              <a:defRPr sz="2800" b="1" i="0" u="none" strike="noStrike" cap="none">
                <a:solidFill>
                  <a:srgbClr val="5D829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7"/>
          <p:cNvSpPr txBox="1">
            <a:spLocks noGrp="1"/>
          </p:cNvSpPr>
          <p:nvPr>
            <p:ph type="body" idx="1"/>
          </p:nvPr>
        </p:nvSpPr>
        <p:spPr>
          <a:xfrm>
            <a:off x="619200" y="1425600"/>
            <a:ext cx="10963200" cy="4525200"/>
          </a:xfrm>
          <a:prstGeom prst="rect">
            <a:avLst/>
          </a:prstGeom>
          <a:noFill/>
          <a:ln>
            <a:noFill/>
          </a:ln>
        </p:spPr>
        <p:txBody>
          <a:bodyPr spcFirstLastPara="1" wrap="square" lIns="0" tIns="0" rIns="0" bIns="0" anchor="t" anchorCtr="0">
            <a:normAutofit/>
          </a:bodyPr>
          <a:lstStyle>
            <a:lvl1pPr marL="457200" marR="0" lvl="0" indent="-355600" algn="l" rtl="0">
              <a:spcBef>
                <a:spcPts val="1200"/>
              </a:spcBef>
              <a:spcAft>
                <a:spcPts val="0"/>
              </a:spcAft>
              <a:buClr>
                <a:schemeClr val="accent2"/>
              </a:buClr>
              <a:buSzPts val="2000"/>
              <a:buFont typeface="Arial"/>
              <a:buChar char="•"/>
              <a:defRPr sz="2000" b="0" i="0" u="none" strike="noStrike" cap="none">
                <a:solidFill>
                  <a:srgbClr val="5D8298"/>
                </a:solidFill>
                <a:latin typeface="Arial"/>
                <a:ea typeface="Arial"/>
                <a:cs typeface="Arial"/>
                <a:sym typeface="Arial"/>
              </a:defRPr>
            </a:lvl1pPr>
            <a:lvl2pPr marL="914400" marR="0" lvl="1" indent="-342900" algn="l" rtl="0">
              <a:spcBef>
                <a:spcPts val="400"/>
              </a:spcBef>
              <a:spcAft>
                <a:spcPts val="0"/>
              </a:spcAft>
              <a:buClr>
                <a:schemeClr val="accent2"/>
              </a:buClr>
              <a:buSzPts val="1800"/>
              <a:buFont typeface="Merriweather Sans"/>
              <a:buChar char="–"/>
              <a:defRPr sz="1800" b="0" i="0" u="none" strike="noStrike" cap="none">
                <a:solidFill>
                  <a:srgbClr val="5D8298"/>
                </a:solidFill>
                <a:latin typeface="Arial"/>
                <a:ea typeface="Arial"/>
                <a:cs typeface="Arial"/>
                <a:sym typeface="Arial"/>
              </a:defRPr>
            </a:lvl2pPr>
            <a:lvl3pPr marL="1371600" marR="0" lvl="2" indent="-330200" algn="l" rtl="0">
              <a:spcBef>
                <a:spcPts val="400"/>
              </a:spcBef>
              <a:spcAft>
                <a:spcPts val="0"/>
              </a:spcAft>
              <a:buClr>
                <a:schemeClr val="accent2"/>
              </a:buClr>
              <a:buSzPts val="1600"/>
              <a:buFont typeface="Arial"/>
              <a:buChar char="•"/>
              <a:defRPr sz="1600" b="0" i="0" u="none" strike="noStrike" cap="none">
                <a:solidFill>
                  <a:srgbClr val="5D8298"/>
                </a:solidFill>
                <a:latin typeface="Arial"/>
                <a:ea typeface="Arial"/>
                <a:cs typeface="Arial"/>
                <a:sym typeface="Arial"/>
              </a:defRPr>
            </a:lvl3pPr>
            <a:lvl4pPr marL="1828800" marR="0" lvl="3" indent="-330200" algn="l" rtl="0">
              <a:spcBef>
                <a:spcPts val="400"/>
              </a:spcBef>
              <a:spcAft>
                <a:spcPts val="0"/>
              </a:spcAft>
              <a:buClr>
                <a:schemeClr val="accent2"/>
              </a:buClr>
              <a:buSzPts val="1600"/>
              <a:buFont typeface="Arial"/>
              <a:buChar char="•"/>
              <a:defRPr sz="1600" b="0" i="0" u="none" strike="noStrike" cap="none">
                <a:solidFill>
                  <a:srgbClr val="5D8298"/>
                </a:solidFill>
                <a:latin typeface="Arial"/>
                <a:ea typeface="Arial"/>
                <a:cs typeface="Arial"/>
                <a:sym typeface="Arial"/>
              </a:defRPr>
            </a:lvl4pPr>
            <a:lvl5pPr marL="2286000" marR="0" lvl="4" indent="-330200" algn="l" rtl="0">
              <a:spcBef>
                <a:spcPts val="400"/>
              </a:spcBef>
              <a:spcAft>
                <a:spcPts val="0"/>
              </a:spcAft>
              <a:buClr>
                <a:schemeClr val="accent2"/>
              </a:buClr>
              <a:buSzPts val="1600"/>
              <a:buFont typeface="Arial"/>
              <a:buChar char="•"/>
              <a:defRPr sz="1600" b="0" i="0" u="none" strike="noStrike" cap="none">
                <a:solidFill>
                  <a:srgbClr val="5D829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esmo.org/living-guidelines/esmo-metastatic-breast-cancer-living-guideline/er-positive-her2-negative-breast-cance"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hyperlink" Target="https://www.annalsofoncology.org/article/S0923-7534(21)04498-7/fulltext"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fda.gov/drugs/resources-information-approved-drugs/fda-approves-elacestrant-er-positive-her2-negative-esr1-mutated-advanced-or-metastatic-breast-cancer"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clinicaltrials.gov/study/NCT04964934?tab=table" TargetMode="External"/><Relationship Id="rId7" Type="http://schemas.openxmlformats.org/officeDocument/2006/relationships/hyperlink" Target="https://classic.clinicaltrials.gov/ct2/show/NCT04494425"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s://classic.clinicaltrials.gov/ct2/show/NCT05840211" TargetMode="External"/><Relationship Id="rId5" Type="http://schemas.openxmlformats.org/officeDocument/2006/relationships/hyperlink" Target="https://classic.clinicaltrials.gov/ct2/show/NCT04975308" TargetMode="External"/><Relationship Id="rId4" Type="http://schemas.openxmlformats.org/officeDocument/2006/relationships/hyperlink" Target="https://classic.clinicaltrials.gov/ct2/show/NCT05306340"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0"/>
          <p:cNvSpPr/>
          <p:nvPr/>
        </p:nvSpPr>
        <p:spPr>
          <a:xfrm>
            <a:off x="1588000" y="1222462"/>
            <a:ext cx="3414000" cy="636600"/>
          </a:xfrm>
          <a:prstGeom prst="roundRect">
            <a:avLst>
              <a:gd name="adj" fmla="val 16667"/>
            </a:avLst>
          </a:prstGeom>
          <a:solidFill>
            <a:srgbClr val="9BB4C2"/>
          </a:solidFill>
          <a:ln w="9525" cap="flat" cmpd="sng">
            <a:solidFill>
              <a:srgbClr val="9BB4C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10"/>
          <p:cNvSpPr/>
          <p:nvPr/>
        </p:nvSpPr>
        <p:spPr>
          <a:xfrm>
            <a:off x="1036350" y="1799112"/>
            <a:ext cx="10119300" cy="44382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10"/>
          <p:cNvSpPr/>
          <p:nvPr/>
        </p:nvSpPr>
        <p:spPr>
          <a:xfrm>
            <a:off x="5001875" y="1222462"/>
            <a:ext cx="3505200" cy="6366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10"/>
          <p:cNvSpPr txBox="1"/>
          <p:nvPr/>
        </p:nvSpPr>
        <p:spPr>
          <a:xfrm>
            <a:off x="5222825" y="1340662"/>
            <a:ext cx="3063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‘LABILE’ BC CHARACTERISTICS </a:t>
            </a:r>
            <a:endParaRPr sz="1400" b="1" i="0" u="none" strike="noStrike" cap="none">
              <a:solidFill>
                <a:schemeClr val="dk1"/>
              </a:solidFill>
              <a:latin typeface="Arial"/>
              <a:ea typeface="Arial"/>
              <a:cs typeface="Arial"/>
              <a:sym typeface="Arial"/>
            </a:endParaRPr>
          </a:p>
        </p:txBody>
      </p:sp>
      <p:sp>
        <p:nvSpPr>
          <p:cNvPr id="312" name="Google Shape;312;p10"/>
          <p:cNvSpPr txBox="1"/>
          <p:nvPr/>
        </p:nvSpPr>
        <p:spPr>
          <a:xfrm>
            <a:off x="1763350" y="1340662"/>
            <a:ext cx="3299782"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accent6"/>
                </a:solidFill>
                <a:latin typeface="Arial"/>
                <a:ea typeface="Arial"/>
                <a:cs typeface="Arial"/>
                <a:sym typeface="Arial"/>
              </a:rPr>
              <a:t>‘STABLE’ BC CHARACTERISTICS </a:t>
            </a:r>
            <a:endParaRPr sz="1400" b="1" i="0" u="none" strike="noStrike" cap="none">
              <a:solidFill>
                <a:schemeClr val="accent6"/>
              </a:solidFill>
              <a:latin typeface="Arial"/>
              <a:ea typeface="Arial"/>
              <a:cs typeface="Arial"/>
              <a:sym typeface="Arial"/>
            </a:endParaRPr>
          </a:p>
        </p:txBody>
      </p:sp>
      <p:sp>
        <p:nvSpPr>
          <p:cNvPr id="313" name="Google Shape;313;p10"/>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14" name="Google Shape;314;p10"/>
          <p:cNvSpPr txBox="1">
            <a:spLocks noGrp="1"/>
          </p:cNvSpPr>
          <p:nvPr>
            <p:ph type="title"/>
          </p:nvPr>
        </p:nvSpPr>
        <p:spPr>
          <a:xfrm>
            <a:off x="619125" y="258763"/>
            <a:ext cx="10963275" cy="865187"/>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t>MOLECULAR CHARACTERISATION: ‘LABILE’ BC CHARACTERISTICS</a:t>
            </a:r>
            <a:endParaRPr/>
          </a:p>
        </p:txBody>
      </p:sp>
      <p:sp>
        <p:nvSpPr>
          <p:cNvPr id="315" name="Google Shape;315;p10"/>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10</a:t>
            </a:fld>
            <a:endParaRPr/>
          </a:p>
        </p:txBody>
      </p:sp>
      <p:sp>
        <p:nvSpPr>
          <p:cNvPr id="316" name="Google Shape;316;p10"/>
          <p:cNvSpPr txBox="1">
            <a:spLocks noGrp="1"/>
          </p:cNvSpPr>
          <p:nvPr>
            <p:ph type="body" idx="2"/>
          </p:nvPr>
        </p:nvSpPr>
        <p:spPr>
          <a:xfrm>
            <a:off x="620183" y="6356351"/>
            <a:ext cx="10180339"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1200"/>
              <a:buNone/>
            </a:pPr>
            <a:r>
              <a:rPr lang="en-GB"/>
              <a:t>AI, Artificial Intelligence; CDK4/6i: Cyclin-Dependent Kinase 4/6 Inhibitor; ESR1, Estrogen Receptor 1; SERDs, Selective Estrogen Receptor Degraders</a:t>
            </a:r>
            <a:endParaRPr/>
          </a:p>
        </p:txBody>
      </p:sp>
      <p:sp>
        <p:nvSpPr>
          <p:cNvPr id="317" name="Google Shape;317;p10"/>
          <p:cNvSpPr txBox="1"/>
          <p:nvPr/>
        </p:nvSpPr>
        <p:spPr>
          <a:xfrm>
            <a:off x="1664200" y="1945125"/>
            <a:ext cx="9040312" cy="430857"/>
          </a:xfrm>
          <a:prstGeom prst="rect">
            <a:avLst/>
          </a:prstGeom>
          <a:noFill/>
          <a:ln>
            <a:noFill/>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chemeClr val="accent1"/>
              </a:buClr>
              <a:buSzPts val="1400"/>
              <a:buFont typeface="Arial"/>
              <a:buChar char="●"/>
            </a:pPr>
            <a:r>
              <a:rPr lang="en-GB" sz="1600" b="0" i="0" u="none" strike="noStrike" cap="none">
                <a:solidFill>
                  <a:srgbClr val="000000"/>
                </a:solidFill>
                <a:latin typeface="Arial"/>
                <a:ea typeface="Arial"/>
                <a:cs typeface="Arial"/>
                <a:sym typeface="Arial"/>
              </a:rPr>
              <a:t>Phenotypic characteristics + genotypic changes associated with resistance to AI and CDK4/6i​</a:t>
            </a:r>
            <a:endParaRPr sz="1600" b="0" i="0" u="none" strike="noStrike" cap="none">
              <a:solidFill>
                <a:srgbClr val="000000"/>
              </a:solidFill>
              <a:latin typeface="Arial"/>
              <a:ea typeface="Arial"/>
              <a:cs typeface="Arial"/>
              <a:sym typeface="Arial"/>
            </a:endParaRPr>
          </a:p>
        </p:txBody>
      </p:sp>
      <p:sp>
        <p:nvSpPr>
          <p:cNvPr id="318" name="Google Shape;318;p10"/>
          <p:cNvSpPr/>
          <p:nvPr/>
        </p:nvSpPr>
        <p:spPr>
          <a:xfrm>
            <a:off x="1420599" y="2495019"/>
            <a:ext cx="9379163" cy="3564831"/>
          </a:xfrm>
          <a:prstGeom prst="roundRect">
            <a:avLst>
              <a:gd name="adj" fmla="val 12107"/>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319" name="Google Shape;319;p10"/>
          <p:cNvSpPr txBox="1"/>
          <p:nvPr/>
        </p:nvSpPr>
        <p:spPr>
          <a:xfrm>
            <a:off x="2159525" y="2532962"/>
            <a:ext cx="3187200" cy="646500"/>
          </a:xfrm>
          <a:prstGeom prst="rect">
            <a:avLst/>
          </a:prstGeom>
          <a:noFill/>
          <a:ln>
            <a:noFill/>
          </a:ln>
        </p:spPr>
        <p:txBody>
          <a:bodyPr spcFirstLastPara="1" wrap="square" lIns="91425" tIns="91425" rIns="91425" bIns="91425" anchor="t" anchorCtr="0">
            <a:spAutoFit/>
          </a:bodyPr>
          <a:lstStyle/>
          <a:p>
            <a:pPr marL="457200" marR="0" lvl="0" indent="-323850" algn="l" rtl="0">
              <a:lnSpc>
                <a:spcPct val="100000"/>
              </a:lnSpc>
              <a:spcBef>
                <a:spcPts val="0"/>
              </a:spcBef>
              <a:spcAft>
                <a:spcPts val="0"/>
              </a:spcAft>
              <a:buClr>
                <a:srgbClr val="B8B6B8"/>
              </a:buClr>
              <a:buSzPts val="1500"/>
              <a:buFont typeface="Arial"/>
              <a:buChar char="➔"/>
            </a:pPr>
            <a:r>
              <a:rPr lang="en-GB" sz="1500" b="1" i="0" u="none" strike="noStrike" cap="none">
                <a:solidFill>
                  <a:srgbClr val="B8B6B8"/>
                </a:solidFill>
                <a:latin typeface="Arial"/>
                <a:ea typeface="Arial"/>
                <a:cs typeface="Arial"/>
                <a:sym typeface="Arial"/>
              </a:rPr>
              <a:t>Loss of Estrogen Receptor expression by tumor cell  </a:t>
            </a:r>
            <a:endParaRPr sz="1500" b="1" i="0" u="none" strike="noStrike" cap="none">
              <a:solidFill>
                <a:srgbClr val="B8B6B8"/>
              </a:solidFill>
              <a:latin typeface="Arial"/>
              <a:ea typeface="Arial"/>
              <a:cs typeface="Arial"/>
              <a:sym typeface="Arial"/>
            </a:endParaRPr>
          </a:p>
        </p:txBody>
      </p:sp>
      <p:sp>
        <p:nvSpPr>
          <p:cNvPr id="320" name="Google Shape;320;p10"/>
          <p:cNvSpPr txBox="1"/>
          <p:nvPr/>
        </p:nvSpPr>
        <p:spPr>
          <a:xfrm>
            <a:off x="6352375" y="2532962"/>
            <a:ext cx="3187200" cy="4155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chemeClr val="dk1"/>
              </a:buClr>
              <a:buSzPts val="1400"/>
              <a:buFont typeface="Arial"/>
              <a:buChar char="➔"/>
            </a:pPr>
            <a:r>
              <a:rPr lang="en-GB" sz="1500" b="1" i="1" u="none" strike="noStrike" cap="none">
                <a:solidFill>
                  <a:schemeClr val="dk1"/>
                </a:solidFill>
                <a:latin typeface="Arial"/>
                <a:ea typeface="Arial"/>
                <a:cs typeface="Arial"/>
                <a:sym typeface="Arial"/>
              </a:rPr>
              <a:t>ESR1 </a:t>
            </a:r>
            <a:r>
              <a:rPr lang="en-GB" sz="1500" b="1" i="0" u="none" strike="noStrike" cap="none">
                <a:solidFill>
                  <a:schemeClr val="dk1"/>
                </a:solidFill>
                <a:latin typeface="Arial"/>
                <a:ea typeface="Arial"/>
                <a:cs typeface="Arial"/>
                <a:sym typeface="Arial"/>
              </a:rPr>
              <a:t>mutation</a:t>
            </a:r>
            <a:endParaRPr sz="1100" b="1" i="0" u="none" strike="noStrike" cap="none">
              <a:solidFill>
                <a:schemeClr val="dk1"/>
              </a:solidFill>
              <a:latin typeface="Arial"/>
              <a:ea typeface="Arial"/>
              <a:cs typeface="Arial"/>
              <a:sym typeface="Arial"/>
            </a:endParaRPr>
          </a:p>
        </p:txBody>
      </p:sp>
      <p:sp>
        <p:nvSpPr>
          <p:cNvPr id="321" name="Google Shape;321;p10"/>
          <p:cNvSpPr/>
          <p:nvPr/>
        </p:nvSpPr>
        <p:spPr>
          <a:xfrm>
            <a:off x="7370448" y="2947323"/>
            <a:ext cx="482037" cy="528300"/>
          </a:xfrm>
          <a:prstGeom prst="downArrow">
            <a:avLst>
              <a:gd name="adj1" fmla="val 50000"/>
              <a:gd name="adj2" fmla="val 50000"/>
            </a:avLst>
          </a:prstGeom>
          <a:solidFill>
            <a:srgbClr val="C7573C"/>
          </a:solidFill>
          <a:ln w="9525" cap="flat" cmpd="sng">
            <a:solidFill>
              <a:srgbClr val="C7573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8EA0ECE9-F652-E9E4-C5B7-9025C9E227FC}"/>
              </a:ext>
            </a:extLst>
          </p:cNvPr>
          <p:cNvPicPr>
            <a:picLocks noChangeAspect="1"/>
          </p:cNvPicPr>
          <p:nvPr/>
        </p:nvPicPr>
        <p:blipFill>
          <a:blip r:embed="rId3"/>
          <a:srcRect t="1830" b="1830"/>
          <a:stretch/>
        </p:blipFill>
        <p:spPr>
          <a:xfrm>
            <a:off x="1763350" y="3678539"/>
            <a:ext cx="5703609" cy="2102714"/>
          </a:xfrm>
          <a:prstGeom prst="rect">
            <a:avLst/>
          </a:prstGeom>
        </p:spPr>
      </p:pic>
      <p:pic>
        <p:nvPicPr>
          <p:cNvPr id="3" name="Picture 2">
            <a:extLst>
              <a:ext uri="{FF2B5EF4-FFF2-40B4-BE49-F238E27FC236}">
                <a16:creationId xmlns:a16="http://schemas.microsoft.com/office/drawing/2014/main" id="{A49B4040-F286-200B-8B2C-8F03FEF853FB}"/>
              </a:ext>
            </a:extLst>
          </p:cNvPr>
          <p:cNvPicPr>
            <a:picLocks noChangeAspect="1"/>
          </p:cNvPicPr>
          <p:nvPr/>
        </p:nvPicPr>
        <p:blipFill>
          <a:blip r:embed="rId4"/>
          <a:srcRect t="6283" b="6283"/>
          <a:stretch/>
        </p:blipFill>
        <p:spPr>
          <a:xfrm>
            <a:off x="7502253" y="4023019"/>
            <a:ext cx="2662687" cy="492569"/>
          </a:xfrm>
          <a:prstGeom prst="rect">
            <a:avLst/>
          </a:prstGeom>
        </p:spPr>
      </p:pic>
      <p:pic>
        <p:nvPicPr>
          <p:cNvPr id="4" name="Picture 3">
            <a:extLst>
              <a:ext uri="{FF2B5EF4-FFF2-40B4-BE49-F238E27FC236}">
                <a16:creationId xmlns:a16="http://schemas.microsoft.com/office/drawing/2014/main" id="{ED63D6F3-D6B9-E794-1766-4FC45B967DCD}"/>
              </a:ext>
            </a:extLst>
          </p:cNvPr>
          <p:cNvPicPr>
            <a:picLocks noChangeAspect="1"/>
          </p:cNvPicPr>
          <p:nvPr/>
        </p:nvPicPr>
        <p:blipFill>
          <a:blip r:embed="rId5"/>
          <a:srcRect t="7280" b="7280"/>
          <a:stretch/>
        </p:blipFill>
        <p:spPr>
          <a:xfrm>
            <a:off x="8194618" y="4819369"/>
            <a:ext cx="1344957" cy="48722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1"/>
          <p:cNvSpPr/>
          <p:nvPr/>
        </p:nvSpPr>
        <p:spPr>
          <a:xfrm>
            <a:off x="5001875" y="1222462"/>
            <a:ext cx="3505200" cy="6366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11"/>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t>MOLECULAR CHARACTERISATION </a:t>
            </a:r>
            <a:endParaRPr/>
          </a:p>
        </p:txBody>
      </p:sp>
      <p:sp>
        <p:nvSpPr>
          <p:cNvPr id="343" name="Google Shape;343;p11"/>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11</a:t>
            </a:fld>
            <a:endParaRPr/>
          </a:p>
        </p:txBody>
      </p:sp>
      <p:sp>
        <p:nvSpPr>
          <p:cNvPr id="344" name="Google Shape;344;p11"/>
          <p:cNvSpPr txBox="1">
            <a:spLocks noGrp="1"/>
          </p:cNvSpPr>
          <p:nvPr>
            <p:ph type="body" idx="2"/>
          </p:nvPr>
        </p:nvSpPr>
        <p:spPr>
          <a:xfrm>
            <a:off x="620183" y="6356351"/>
            <a:ext cx="10180339"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1200"/>
              <a:buNone/>
            </a:pPr>
            <a:r>
              <a:rPr lang="en-GB"/>
              <a:t>ctDNA, Circulating Tumor DNA; ddPCR, Digital Droplet Polymerase Chain Reaction; ESR1, Estrogen Receptor 1; NGS, Next-Generation Sequencing</a:t>
            </a:r>
            <a:endParaRPr/>
          </a:p>
        </p:txBody>
      </p:sp>
      <p:sp>
        <p:nvSpPr>
          <p:cNvPr id="345" name="Google Shape;345;p11"/>
          <p:cNvSpPr/>
          <p:nvPr/>
        </p:nvSpPr>
        <p:spPr>
          <a:xfrm>
            <a:off x="1588000" y="1222462"/>
            <a:ext cx="3414000" cy="636600"/>
          </a:xfrm>
          <a:prstGeom prst="roundRect">
            <a:avLst>
              <a:gd name="adj" fmla="val 16667"/>
            </a:avLst>
          </a:prstGeom>
          <a:solidFill>
            <a:srgbClr val="9BB4C2"/>
          </a:solidFill>
          <a:ln w="9525" cap="flat" cmpd="sng">
            <a:solidFill>
              <a:srgbClr val="9BB4C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11"/>
          <p:cNvSpPr/>
          <p:nvPr/>
        </p:nvSpPr>
        <p:spPr>
          <a:xfrm>
            <a:off x="1036350" y="1799112"/>
            <a:ext cx="10119300" cy="44382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11"/>
          <p:cNvSpPr txBox="1"/>
          <p:nvPr/>
        </p:nvSpPr>
        <p:spPr>
          <a:xfrm>
            <a:off x="1763350" y="1340662"/>
            <a:ext cx="3181356"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accent6"/>
                </a:solidFill>
                <a:latin typeface="Arial"/>
                <a:ea typeface="Arial"/>
                <a:cs typeface="Arial"/>
                <a:sym typeface="Arial"/>
              </a:rPr>
              <a:t>‘STABLE’ BC CHARACTERISTICS </a:t>
            </a:r>
            <a:endParaRPr sz="1400" b="1" i="0" u="none" strike="noStrike" cap="none">
              <a:solidFill>
                <a:schemeClr val="accent6"/>
              </a:solidFill>
              <a:latin typeface="Arial"/>
              <a:ea typeface="Arial"/>
              <a:cs typeface="Arial"/>
              <a:sym typeface="Arial"/>
            </a:endParaRPr>
          </a:p>
        </p:txBody>
      </p:sp>
      <p:sp>
        <p:nvSpPr>
          <p:cNvPr id="348" name="Google Shape;348;p11"/>
          <p:cNvSpPr txBox="1"/>
          <p:nvPr/>
        </p:nvSpPr>
        <p:spPr>
          <a:xfrm>
            <a:off x="5222825" y="1340662"/>
            <a:ext cx="3063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‘LABILE’ BC CHARACTERISTICS </a:t>
            </a:r>
            <a:endParaRPr sz="1400" b="1" i="0" u="none" strike="noStrike" cap="none">
              <a:solidFill>
                <a:schemeClr val="dk1"/>
              </a:solidFill>
              <a:latin typeface="Arial"/>
              <a:ea typeface="Arial"/>
              <a:cs typeface="Arial"/>
              <a:sym typeface="Arial"/>
            </a:endParaRPr>
          </a:p>
        </p:txBody>
      </p:sp>
      <p:sp>
        <p:nvSpPr>
          <p:cNvPr id="349" name="Google Shape;349;p11"/>
          <p:cNvSpPr txBox="1"/>
          <p:nvPr/>
        </p:nvSpPr>
        <p:spPr>
          <a:xfrm>
            <a:off x="1664200" y="1945125"/>
            <a:ext cx="9040312" cy="1077188"/>
          </a:xfrm>
          <a:prstGeom prst="rect">
            <a:avLst/>
          </a:prstGeom>
          <a:noFill/>
          <a:ln>
            <a:noFill/>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chemeClr val="accent1"/>
              </a:buClr>
              <a:buSzPts val="1400"/>
              <a:buFont typeface="Arial"/>
              <a:buChar char="●"/>
            </a:pPr>
            <a:r>
              <a:rPr lang="en-GB" sz="1600" b="0" i="0" u="none" strike="noStrike" cap="none">
                <a:solidFill>
                  <a:srgbClr val="000000"/>
                </a:solidFill>
                <a:latin typeface="Arial"/>
                <a:ea typeface="Arial"/>
                <a:cs typeface="Arial"/>
                <a:sym typeface="Arial"/>
              </a:rPr>
              <a:t>Phenotypic characteristics + genotypic changes associated with resistance to AI and CDK4/6i​</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11"/>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51" name="Google Shape;351;p11"/>
          <p:cNvSpPr/>
          <p:nvPr/>
        </p:nvSpPr>
        <p:spPr>
          <a:xfrm>
            <a:off x="1420599" y="2495019"/>
            <a:ext cx="9379163" cy="3564831"/>
          </a:xfrm>
          <a:prstGeom prst="roundRect">
            <a:avLst>
              <a:gd name="adj" fmla="val 12107"/>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352" name="Google Shape;352;p11"/>
          <p:cNvSpPr txBox="1"/>
          <p:nvPr/>
        </p:nvSpPr>
        <p:spPr>
          <a:xfrm>
            <a:off x="2159525" y="2532962"/>
            <a:ext cx="3187200" cy="646500"/>
          </a:xfrm>
          <a:prstGeom prst="rect">
            <a:avLst/>
          </a:prstGeom>
          <a:noFill/>
          <a:ln>
            <a:noFill/>
          </a:ln>
        </p:spPr>
        <p:txBody>
          <a:bodyPr spcFirstLastPara="1" wrap="square" lIns="91425" tIns="91425" rIns="91425" bIns="91425" anchor="t" anchorCtr="0">
            <a:spAutoFit/>
          </a:bodyPr>
          <a:lstStyle/>
          <a:p>
            <a:pPr marL="457200" marR="0" lvl="0" indent="-323850" algn="l" rtl="0">
              <a:lnSpc>
                <a:spcPct val="100000"/>
              </a:lnSpc>
              <a:spcBef>
                <a:spcPts val="0"/>
              </a:spcBef>
              <a:spcAft>
                <a:spcPts val="0"/>
              </a:spcAft>
              <a:buClr>
                <a:srgbClr val="B8B6B8"/>
              </a:buClr>
              <a:buSzPts val="1500"/>
              <a:buFont typeface="Arial"/>
              <a:buChar char="➔"/>
            </a:pPr>
            <a:r>
              <a:rPr lang="en-GB" sz="1500" b="1" i="0" u="none" strike="noStrike" cap="none">
                <a:solidFill>
                  <a:srgbClr val="B8B6B8"/>
                </a:solidFill>
                <a:latin typeface="Arial"/>
                <a:ea typeface="Arial"/>
                <a:cs typeface="Arial"/>
                <a:sym typeface="Arial"/>
              </a:rPr>
              <a:t>Loss of Estrogen Receptor expression by tumor cell  </a:t>
            </a:r>
            <a:endParaRPr sz="1500" b="1" i="0" u="none" strike="noStrike" cap="none">
              <a:solidFill>
                <a:srgbClr val="B8B6B8"/>
              </a:solidFill>
              <a:latin typeface="Arial"/>
              <a:ea typeface="Arial"/>
              <a:cs typeface="Arial"/>
              <a:sym typeface="Arial"/>
            </a:endParaRPr>
          </a:p>
        </p:txBody>
      </p:sp>
      <p:sp>
        <p:nvSpPr>
          <p:cNvPr id="353" name="Google Shape;353;p11"/>
          <p:cNvSpPr txBox="1"/>
          <p:nvPr/>
        </p:nvSpPr>
        <p:spPr>
          <a:xfrm>
            <a:off x="6352375" y="2532962"/>
            <a:ext cx="3187200" cy="4155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chemeClr val="dk1"/>
              </a:buClr>
              <a:buSzPts val="1400"/>
              <a:buFont typeface="Arial"/>
              <a:buChar char="➔"/>
            </a:pPr>
            <a:r>
              <a:rPr lang="en-GB" sz="1500" b="1" i="1" u="none" strike="noStrike" cap="none">
                <a:solidFill>
                  <a:schemeClr val="dk1"/>
                </a:solidFill>
                <a:latin typeface="Arial"/>
                <a:ea typeface="Arial"/>
                <a:cs typeface="Arial"/>
                <a:sym typeface="Arial"/>
              </a:rPr>
              <a:t>ESR1 </a:t>
            </a:r>
            <a:r>
              <a:rPr lang="en-GB" sz="1500" b="1" i="0" u="none" strike="noStrike" cap="none">
                <a:solidFill>
                  <a:schemeClr val="dk1"/>
                </a:solidFill>
                <a:latin typeface="Arial"/>
                <a:ea typeface="Arial"/>
                <a:cs typeface="Arial"/>
                <a:sym typeface="Arial"/>
              </a:rPr>
              <a:t>mutation</a:t>
            </a:r>
            <a:endParaRPr sz="1100" b="1" i="0" u="none" strike="noStrike" cap="none">
              <a:solidFill>
                <a:schemeClr val="dk1"/>
              </a:solidFill>
              <a:latin typeface="Arial"/>
              <a:ea typeface="Arial"/>
              <a:cs typeface="Arial"/>
              <a:sym typeface="Arial"/>
            </a:endParaRPr>
          </a:p>
        </p:txBody>
      </p:sp>
      <p:sp>
        <p:nvSpPr>
          <p:cNvPr id="372" name="Google Shape;372;p11"/>
          <p:cNvSpPr/>
          <p:nvPr/>
        </p:nvSpPr>
        <p:spPr>
          <a:xfrm>
            <a:off x="7390501" y="3177928"/>
            <a:ext cx="582300" cy="528300"/>
          </a:xfrm>
          <a:prstGeom prst="downArrow">
            <a:avLst>
              <a:gd name="adj1" fmla="val 50000"/>
              <a:gd name="adj2" fmla="val 50000"/>
            </a:avLst>
          </a:prstGeom>
          <a:solidFill>
            <a:srgbClr val="C7573C"/>
          </a:solidFill>
          <a:ln w="9525" cap="flat" cmpd="sng">
            <a:solidFill>
              <a:srgbClr val="C7573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ABC5437C-FE7F-F86A-5831-EB895BD98B35}"/>
              </a:ext>
            </a:extLst>
          </p:cNvPr>
          <p:cNvPicPr>
            <a:picLocks noChangeAspect="1"/>
          </p:cNvPicPr>
          <p:nvPr/>
        </p:nvPicPr>
        <p:blipFill>
          <a:blip r:embed="rId3"/>
          <a:srcRect/>
          <a:stretch/>
        </p:blipFill>
        <p:spPr>
          <a:xfrm>
            <a:off x="1816894" y="4050351"/>
            <a:ext cx="4367462" cy="1425120"/>
          </a:xfrm>
          <a:prstGeom prst="rect">
            <a:avLst/>
          </a:prstGeom>
        </p:spPr>
      </p:pic>
      <p:pic>
        <p:nvPicPr>
          <p:cNvPr id="4" name="Picture 3">
            <a:extLst>
              <a:ext uri="{FF2B5EF4-FFF2-40B4-BE49-F238E27FC236}">
                <a16:creationId xmlns:a16="http://schemas.microsoft.com/office/drawing/2014/main" id="{88C67422-7305-2326-3DE2-63AC0990D714}"/>
              </a:ext>
            </a:extLst>
          </p:cNvPr>
          <p:cNvPicPr>
            <a:picLocks noChangeAspect="1"/>
          </p:cNvPicPr>
          <p:nvPr/>
        </p:nvPicPr>
        <p:blipFill>
          <a:blip r:embed="rId4"/>
          <a:srcRect/>
          <a:stretch/>
        </p:blipFill>
        <p:spPr>
          <a:xfrm>
            <a:off x="6184356" y="3984981"/>
            <a:ext cx="3836068" cy="155586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2"/>
          <p:cNvSpPr txBox="1">
            <a:spLocks noGrp="1"/>
          </p:cNvSpPr>
          <p:nvPr>
            <p:ph type="title"/>
          </p:nvPr>
        </p:nvSpPr>
        <p:spPr>
          <a:xfrm>
            <a:off x="609600" y="274638"/>
            <a:ext cx="10972800" cy="5821362"/>
          </a:xfrm>
          <a:prstGeom prst="rect">
            <a:avLst/>
          </a:prstGeom>
          <a:no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SzPts val="4000"/>
              <a:buNone/>
            </a:pPr>
            <a:endParaRPr/>
          </a:p>
          <a:p>
            <a:pPr marL="0" lvl="0" indent="0" algn="ctr" rtl="0">
              <a:lnSpc>
                <a:spcPct val="100000"/>
              </a:lnSpc>
              <a:spcBef>
                <a:spcPts val="0"/>
              </a:spcBef>
              <a:spcAft>
                <a:spcPts val="0"/>
              </a:spcAft>
              <a:buSzPts val="4000"/>
              <a:buNone/>
            </a:pPr>
            <a:r>
              <a:rPr lang="en-GB"/>
              <a:t>UPDATED CLINICAL SCENARIO</a:t>
            </a:r>
            <a:endParaRPr/>
          </a:p>
          <a:p>
            <a:pPr marL="0" lvl="0" indent="0" algn="ctr" rtl="0">
              <a:lnSpc>
                <a:spcPct val="100000"/>
              </a:lnSpc>
              <a:spcBef>
                <a:spcPts val="0"/>
              </a:spcBef>
              <a:spcAft>
                <a:spcPts val="0"/>
              </a:spcAft>
              <a:buSzPts val="4000"/>
              <a:buNone/>
            </a:pPr>
            <a:endParaRPr/>
          </a:p>
        </p:txBody>
      </p:sp>
      <p:sp>
        <p:nvSpPr>
          <p:cNvPr id="380" name="Google Shape;380;p12"/>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GB"/>
              <a:t>12</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7" name="Google Shape;387;p13"/>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t>PATIENT CASE: ER+/HER2- METASTATIC BREAST CANCER </a:t>
            </a:r>
            <a:endParaRPr/>
          </a:p>
        </p:txBody>
      </p:sp>
      <p:sp>
        <p:nvSpPr>
          <p:cNvPr id="388" name="Google Shape;388;p13"/>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13</a:t>
            </a:fld>
            <a:endParaRPr/>
          </a:p>
        </p:txBody>
      </p:sp>
      <p:sp>
        <p:nvSpPr>
          <p:cNvPr id="389" name="Google Shape;389;p13"/>
          <p:cNvSpPr txBox="1">
            <a:spLocks noGrp="1"/>
          </p:cNvSpPr>
          <p:nvPr>
            <p:ph type="body" idx="2"/>
          </p:nvPr>
        </p:nvSpPr>
        <p:spPr>
          <a:xfrm>
            <a:off x="620183" y="6356351"/>
            <a:ext cx="10180339" cy="36512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SzPts val="1200"/>
              <a:buNone/>
            </a:pPr>
            <a:r>
              <a:rPr lang="en-GB"/>
              <a:t>ER+, Estrogen Receptor Positive; ESR1, Estrogen Receptor 1; gBRCA1/2, Germline mutations in Breast Cancer Susceptibility Genes 1 and 2; </a:t>
            </a:r>
            <a:br>
              <a:rPr lang="en-GB"/>
            </a:br>
            <a:r>
              <a:rPr lang="en-GB"/>
              <a:t>HER2-, Human Epidermal Growth Factor Receptor 2 Negative; PIK3CA, Phosphatidylinositol-4,5-bisphosphate 3-kinase catalytic subunit alpha (gene)</a:t>
            </a:r>
            <a:endParaRPr/>
          </a:p>
        </p:txBody>
      </p:sp>
      <p:pic>
        <p:nvPicPr>
          <p:cNvPr id="2" name="Picture 1">
            <a:extLst>
              <a:ext uri="{FF2B5EF4-FFF2-40B4-BE49-F238E27FC236}">
                <a16:creationId xmlns:a16="http://schemas.microsoft.com/office/drawing/2014/main" id="{E259EC91-E467-68A5-1DC9-5800C07D653F}"/>
              </a:ext>
            </a:extLst>
          </p:cNvPr>
          <p:cNvPicPr>
            <a:picLocks noChangeAspect="1"/>
          </p:cNvPicPr>
          <p:nvPr/>
        </p:nvPicPr>
        <p:blipFill>
          <a:blip r:embed="rId3"/>
          <a:srcRect/>
          <a:stretch/>
        </p:blipFill>
        <p:spPr>
          <a:xfrm>
            <a:off x="987669" y="1165184"/>
            <a:ext cx="10226686" cy="4888581"/>
          </a:xfrm>
          <a:prstGeom prst="rect">
            <a:avLst/>
          </a:prstGeom>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14"/>
          <p:cNvSpPr txBox="1">
            <a:spLocks noGrp="1"/>
          </p:cNvSpPr>
          <p:nvPr>
            <p:ph type="title"/>
          </p:nvPr>
        </p:nvSpPr>
        <p:spPr>
          <a:xfrm>
            <a:off x="609600" y="274638"/>
            <a:ext cx="10972800" cy="5821362"/>
          </a:xfrm>
          <a:prstGeom prst="rect">
            <a:avLst/>
          </a:prstGeom>
          <a:no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SzPts val="4000"/>
              <a:buNone/>
            </a:pPr>
            <a:r>
              <a:rPr lang="en-GB"/>
              <a:t>TREATMENT OPTIONS: </a:t>
            </a:r>
            <a:br>
              <a:rPr lang="en-GB"/>
            </a:br>
            <a:r>
              <a:rPr lang="en-GB"/>
              <a:t>PATIENT CASE SPECIFIC </a:t>
            </a:r>
            <a:endParaRPr/>
          </a:p>
        </p:txBody>
      </p:sp>
      <p:sp>
        <p:nvSpPr>
          <p:cNvPr id="413" name="Google Shape;413;p14"/>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GB"/>
              <a:t>14</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15"/>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t>ESMO TREATMENT GUIDELINES FOR ER+/HER2- MBC</a:t>
            </a:r>
            <a:endParaRPr/>
          </a:p>
        </p:txBody>
      </p:sp>
      <p:sp>
        <p:nvSpPr>
          <p:cNvPr id="420" name="Google Shape;420;p15"/>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15</a:t>
            </a:fld>
            <a:endParaRPr/>
          </a:p>
        </p:txBody>
      </p:sp>
      <p:sp>
        <p:nvSpPr>
          <p:cNvPr id="421" name="Google Shape;421;p15"/>
          <p:cNvSpPr txBox="1">
            <a:spLocks noGrp="1"/>
          </p:cNvSpPr>
          <p:nvPr>
            <p:ph type="body" idx="2"/>
          </p:nvPr>
        </p:nvSpPr>
        <p:spPr>
          <a:xfrm>
            <a:off x="620712" y="6364800"/>
            <a:ext cx="10731871" cy="365125"/>
          </a:xfrm>
          <a:prstGeom prst="rect">
            <a:avLst/>
          </a:prstGeom>
          <a:noFill/>
          <a:ln>
            <a:noFill/>
          </a:ln>
        </p:spPr>
        <p:txBody>
          <a:bodyPr spcFirstLastPara="1" wrap="square" lIns="0" tIns="0" rIns="0" bIns="0" anchor="b" anchorCtr="0">
            <a:noAutofit/>
          </a:bodyPr>
          <a:lstStyle/>
          <a:p>
            <a:pPr marL="0" lvl="0" indent="0" algn="l" rtl="0">
              <a:spcBef>
                <a:spcPts val="300"/>
              </a:spcBef>
              <a:spcAft>
                <a:spcPts val="0"/>
              </a:spcAft>
              <a:buClr>
                <a:schemeClr val="dk1"/>
              </a:buClr>
              <a:buSzPts val="1100"/>
              <a:buFont typeface="Arial"/>
              <a:buNone/>
            </a:pPr>
            <a:r>
              <a:rPr lang="en-GB" sz="800"/>
              <a:t>ADC, antibody-drug conjugate; BRCA, breast cancer (gene); CDK4/6i, cyclin-dependent kinase 4/6 inhibitor; ChT, chemotherapy; ESR1, estrogen receptor 1 (gene); ER, estrogen receptor; ET, endocrine therapy; HER2, human epidermal growth factor 2 HR, hormone receptor; PALB2, pattern and localizer BRCA2; PARP, poly ADP ribose polymerase; PFS, progression free survival;PIK3CA, phosphatidylinositol-4,5-bisphosphate 3-kinase catalytic subunit alpha (gene),</a:t>
            </a:r>
            <a:endParaRPr sz="800"/>
          </a:p>
          <a:p>
            <a:pPr marL="0" lvl="0" indent="0" algn="l" rtl="0">
              <a:spcBef>
                <a:spcPts val="300"/>
              </a:spcBef>
              <a:spcAft>
                <a:spcPts val="0"/>
              </a:spcAft>
              <a:buSzPts val="1100"/>
              <a:buNone/>
            </a:pPr>
            <a:r>
              <a:rPr lang="en-GB" sz="800" u="sng">
                <a:solidFill>
                  <a:schemeClr val="hlink"/>
                </a:solidFill>
                <a:hlinkClick r:id="rId3"/>
              </a:rPr>
              <a:t>https://www.esmo.org/living-guidelines/esmo-metastatic-breast-cancer-living-guideline/er-positive-her2-negative-breast-cance</a:t>
            </a:r>
            <a:r>
              <a:rPr lang="en-GB" sz="800"/>
              <a:t> r (Septembe 2023)</a:t>
            </a:r>
            <a:endParaRPr sz="800"/>
          </a:p>
        </p:txBody>
      </p:sp>
      <p:pic>
        <p:nvPicPr>
          <p:cNvPr id="422" name="Google Shape;422;p15"/>
          <p:cNvPicPr preferRelativeResize="0"/>
          <p:nvPr/>
        </p:nvPicPr>
        <p:blipFill>
          <a:blip r:embed="rId4">
            <a:alphaModFix/>
          </a:blip>
          <a:stretch>
            <a:fillRect/>
          </a:stretch>
        </p:blipFill>
        <p:spPr>
          <a:xfrm>
            <a:off x="2616338" y="681400"/>
            <a:ext cx="6959326" cy="5495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16"/>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t>AVAILABLE </a:t>
            </a:r>
            <a:r>
              <a:rPr lang="en-GB" u="sng"/>
              <a:t>CURRENT</a:t>
            </a:r>
            <a:r>
              <a:rPr lang="en-GB"/>
              <a:t> TREATMENT OPTIONS: CASE SPECIFIC</a:t>
            </a:r>
            <a:endParaRPr/>
          </a:p>
        </p:txBody>
      </p:sp>
      <p:sp>
        <p:nvSpPr>
          <p:cNvPr id="429" name="Google Shape;429;p16"/>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5D8298"/>
              </a:buClr>
              <a:buSzPts val="1200"/>
              <a:buFont typeface="Arial"/>
              <a:buNone/>
            </a:pPr>
            <a:fld id="{00000000-1234-1234-1234-123412341234}" type="slidenum">
              <a:rPr lang="en-GB"/>
              <a:t>16</a:t>
            </a:fld>
            <a:endParaRPr/>
          </a:p>
        </p:txBody>
      </p:sp>
      <p:sp>
        <p:nvSpPr>
          <p:cNvPr id="430" name="Google Shape;430;p16"/>
          <p:cNvSpPr txBox="1">
            <a:spLocks noGrp="1"/>
          </p:cNvSpPr>
          <p:nvPr>
            <p:ph type="body" idx="2"/>
          </p:nvPr>
        </p:nvSpPr>
        <p:spPr>
          <a:xfrm>
            <a:off x="620183" y="6237312"/>
            <a:ext cx="10876417" cy="365125"/>
          </a:xfrm>
          <a:prstGeom prst="rect">
            <a:avLst/>
          </a:prstGeom>
          <a:noFill/>
          <a:ln>
            <a:noFill/>
          </a:ln>
        </p:spPr>
        <p:txBody>
          <a:bodyPr spcFirstLastPara="1" wrap="square" lIns="0" tIns="0" rIns="0" bIns="0" anchor="ctr" anchorCtr="0">
            <a:noAutofit/>
          </a:bodyPr>
          <a:lstStyle/>
          <a:p>
            <a:pPr marL="9525" lvl="0" indent="0" algn="l" rtl="0">
              <a:lnSpc>
                <a:spcPct val="100000"/>
              </a:lnSpc>
              <a:spcBef>
                <a:spcPts val="0"/>
              </a:spcBef>
              <a:spcAft>
                <a:spcPts val="0"/>
              </a:spcAft>
              <a:buSzPts val="1200"/>
              <a:buNone/>
            </a:pPr>
            <a:r>
              <a:rPr lang="en-GB" sz="1000" dirty="0"/>
              <a:t>AI, Aromatase Inhibitor; CDK4/6i, Cyclin-Dependent Kinase 4/6 Inhibitor; ESR1, </a:t>
            </a:r>
            <a:r>
              <a:rPr lang="en-GB" sz="1000" dirty="0" err="1"/>
              <a:t>Estrogen</a:t>
            </a:r>
            <a:r>
              <a:rPr lang="en-GB" sz="1000" dirty="0"/>
              <a:t> Receptor 1; ET, Endocrine Therapy; FUL, </a:t>
            </a:r>
            <a:r>
              <a:rPr lang="en-GB" sz="1000" dirty="0" err="1"/>
              <a:t>Fulvestrant</a:t>
            </a:r>
            <a:r>
              <a:rPr lang="en-GB" sz="1000" dirty="0"/>
              <a:t>; gBRCA1/2, Germline mutations in Breast</a:t>
            </a:r>
            <a:br>
              <a:rPr lang="en-GB" sz="1000" dirty="0"/>
            </a:br>
            <a:r>
              <a:rPr lang="en-GB" sz="1000" dirty="0"/>
              <a:t>Cancer Susceptibility Genes 1 and 2; IM, intramuscular; PFS, Progression-Free Survival; PIK3CA, Phosphatidylinositol-4,5-bisphosphate 3-kinase catalytic subunit alpha (gene); </a:t>
            </a:r>
            <a:br>
              <a:rPr lang="en-GB" sz="1000" dirty="0"/>
            </a:br>
            <a:r>
              <a:rPr lang="en-GB" sz="1000" dirty="0"/>
              <a:t>SERD, Selective </a:t>
            </a:r>
            <a:r>
              <a:rPr lang="en-GB" sz="1000" dirty="0" err="1"/>
              <a:t>Estrogen</a:t>
            </a:r>
            <a:r>
              <a:rPr lang="en-GB" sz="1000" dirty="0"/>
              <a:t> Receptor Degrader</a:t>
            </a:r>
            <a:endParaRPr dirty="0"/>
          </a:p>
          <a:p>
            <a:pPr marL="9525" indent="0"/>
            <a:r>
              <a:rPr lang="en-GB" sz="1000" dirty="0"/>
              <a:t>1. </a:t>
            </a:r>
            <a:r>
              <a:rPr lang="en-GB" sz="1000" u="sng" dirty="0">
                <a:solidFill>
                  <a:schemeClr val="hlink"/>
                </a:solidFill>
                <a:hlinkClick r:id="rId3">
                  <a:extLst>
                    <a:ext uri="{A12FA001-AC4F-418D-AE19-62706E023703}">
                      <ahyp:hlinkClr xmlns:ahyp="http://schemas.microsoft.com/office/drawing/2018/hyperlinkcolor" val="tx"/>
                    </a:ext>
                  </a:extLst>
                </a:hlinkClick>
              </a:rPr>
              <a:t>https://www.annalsofoncology.org/article/S0923-7534(21)04498-7/fulltext</a:t>
            </a:r>
            <a:r>
              <a:rPr lang="en-GB" sz="1000" dirty="0"/>
              <a:t> (Accessed August 08, 2023); 2. Bidard, J Clin Oncol. 2022; PMID: 35584336 </a:t>
            </a:r>
            <a:endParaRPr lang="en-GB" sz="1000" dirty="0">
              <a:solidFill>
                <a:schemeClr val="dk2"/>
              </a:solidFill>
            </a:endParaRPr>
          </a:p>
        </p:txBody>
      </p:sp>
      <p:sp>
        <p:nvSpPr>
          <p:cNvPr id="431" name="Google Shape;431;p16"/>
          <p:cNvSpPr/>
          <p:nvPr/>
        </p:nvSpPr>
        <p:spPr>
          <a:xfrm>
            <a:off x="885458" y="4777793"/>
            <a:ext cx="2024700" cy="599700"/>
          </a:xfrm>
          <a:prstGeom prst="roundRect">
            <a:avLst>
              <a:gd name="adj" fmla="val 16667"/>
            </a:avLst>
          </a:prstGeom>
          <a:solidFill>
            <a:srgbClr val="98B86E"/>
          </a:solidFill>
          <a:ln>
            <a:solidFill>
              <a:srgbClr val="98B86E"/>
            </a:solidFill>
          </a:ln>
        </p:spPr>
        <p:txBody>
          <a:bodyPr spcFirstLastPara="1" wrap="square" lIns="91425" tIns="91425" rIns="91425" bIns="91425" anchor="ctr" anchorCtr="0">
            <a:noAutofit/>
          </a:bodyPr>
          <a:lstStyle/>
          <a:p>
            <a:pPr algn="ctr">
              <a:buClr>
                <a:schemeClr val="dk1"/>
              </a:buClr>
              <a:buSzPts val="1100"/>
            </a:pPr>
            <a:r>
              <a:rPr lang="en-GB" b="1" dirty="0">
                <a:solidFill>
                  <a:schemeClr val="lt1"/>
                </a:solidFill>
              </a:rPr>
              <a:t>Potentially Optimal</a:t>
            </a:r>
            <a:endParaRPr sz="1400" b="0" i="0" u="none" strike="noStrike" cap="none" dirty="0">
              <a:solidFill>
                <a:schemeClr val="lt1"/>
              </a:solidFill>
              <a:latin typeface="Arial"/>
              <a:ea typeface="Arial"/>
              <a:cs typeface="Arial"/>
              <a:sym typeface="Arial"/>
            </a:endParaRPr>
          </a:p>
        </p:txBody>
      </p:sp>
      <p:sp>
        <p:nvSpPr>
          <p:cNvPr id="432" name="Google Shape;432;p16"/>
          <p:cNvSpPr/>
          <p:nvPr/>
        </p:nvSpPr>
        <p:spPr>
          <a:xfrm>
            <a:off x="884365" y="3134586"/>
            <a:ext cx="2024700" cy="599700"/>
          </a:xfrm>
          <a:prstGeom prst="roundRect">
            <a:avLst>
              <a:gd name="adj" fmla="val 16667"/>
            </a:avLst>
          </a:prstGeom>
          <a:solidFill>
            <a:srgbClr val="F0AB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lt1"/>
                </a:solidFill>
                <a:latin typeface="Arial"/>
                <a:ea typeface="Arial"/>
                <a:cs typeface="Arial"/>
                <a:sym typeface="Arial"/>
              </a:rPr>
              <a:t>Potentially Suboptimal</a:t>
            </a:r>
            <a:endParaRPr sz="1400" b="1" i="0" u="none" strike="noStrike" cap="none">
              <a:solidFill>
                <a:schemeClr val="lt1"/>
              </a:solidFill>
              <a:latin typeface="Arial"/>
              <a:ea typeface="Arial"/>
              <a:cs typeface="Arial"/>
              <a:sym typeface="Arial"/>
            </a:endParaRPr>
          </a:p>
        </p:txBody>
      </p:sp>
      <p:sp>
        <p:nvSpPr>
          <p:cNvPr id="433" name="Google Shape;433;p16"/>
          <p:cNvSpPr/>
          <p:nvPr/>
        </p:nvSpPr>
        <p:spPr>
          <a:xfrm>
            <a:off x="880546" y="1532742"/>
            <a:ext cx="2024700" cy="5997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lt1"/>
                </a:solidFill>
                <a:latin typeface="Arial"/>
                <a:ea typeface="Arial"/>
                <a:cs typeface="Arial"/>
                <a:sym typeface="Arial"/>
              </a:rPr>
              <a:t>Excluded</a:t>
            </a:r>
            <a:endParaRPr sz="1400" b="1" i="0" u="none" strike="noStrike" cap="none">
              <a:solidFill>
                <a:schemeClr val="lt1"/>
              </a:solidFill>
              <a:latin typeface="Arial"/>
              <a:ea typeface="Arial"/>
              <a:cs typeface="Arial"/>
              <a:sym typeface="Arial"/>
            </a:endParaRPr>
          </a:p>
        </p:txBody>
      </p:sp>
      <p:grpSp>
        <p:nvGrpSpPr>
          <p:cNvPr id="434" name="Google Shape;434;p16"/>
          <p:cNvGrpSpPr/>
          <p:nvPr/>
        </p:nvGrpSpPr>
        <p:grpSpPr>
          <a:xfrm>
            <a:off x="4183894" y="889913"/>
            <a:ext cx="2046494" cy="5184570"/>
            <a:chOff x="4311626" y="867805"/>
            <a:chExt cx="2087194" cy="5932002"/>
          </a:xfrm>
        </p:grpSpPr>
        <p:sp>
          <p:nvSpPr>
            <p:cNvPr id="435" name="Google Shape;435;p16"/>
            <p:cNvSpPr/>
            <p:nvPr/>
          </p:nvSpPr>
          <p:spPr>
            <a:xfrm>
              <a:off x="4333620" y="867805"/>
              <a:ext cx="2065200" cy="6660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500"/>
                <a:buFont typeface="Arial"/>
                <a:buNone/>
              </a:pPr>
              <a:r>
                <a:rPr lang="en-GB" sz="1500" b="0" i="0" u="none" strike="sngStrike" cap="none">
                  <a:solidFill>
                    <a:schemeClr val="lt1"/>
                  </a:solidFill>
                  <a:latin typeface="Arial"/>
                  <a:ea typeface="Arial"/>
                  <a:cs typeface="Arial"/>
                  <a:sym typeface="Arial"/>
                </a:rPr>
                <a:t>Chemotherapy</a:t>
              </a:r>
              <a:r>
                <a:rPr lang="en-GB" sz="1500" b="0" i="0" u="none" strike="noStrike" cap="none">
                  <a:solidFill>
                    <a:schemeClr val="lt1"/>
                  </a:solidFill>
                  <a:latin typeface="Arial"/>
                  <a:ea typeface="Arial"/>
                  <a:cs typeface="Arial"/>
                  <a:sym typeface="Arial"/>
                </a:rPr>
                <a:t>  </a:t>
              </a:r>
              <a:endParaRPr sz="1400" b="1" i="0" u="none" strike="noStrike" cap="none">
                <a:solidFill>
                  <a:schemeClr val="lt1"/>
                </a:solidFill>
                <a:latin typeface="Arial"/>
                <a:ea typeface="Arial"/>
                <a:cs typeface="Arial"/>
                <a:sym typeface="Arial"/>
              </a:endParaRPr>
            </a:p>
          </p:txBody>
        </p:sp>
        <p:sp>
          <p:nvSpPr>
            <p:cNvPr id="436" name="Google Shape;436;p16"/>
            <p:cNvSpPr/>
            <p:nvPr/>
          </p:nvSpPr>
          <p:spPr>
            <a:xfrm>
              <a:off x="4331311" y="1606713"/>
              <a:ext cx="2065200" cy="6660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algn="ctr">
                <a:lnSpc>
                  <a:spcPct val="115000"/>
                </a:lnSpc>
                <a:buSzPts val="1400"/>
              </a:pPr>
              <a:r>
                <a:rPr lang="en-GB" sz="1400" b="0" i="0" u="none" strike="sngStrike" cap="none" err="1">
                  <a:solidFill>
                    <a:schemeClr val="lt1"/>
                  </a:solidFill>
                  <a:latin typeface="Arial"/>
                  <a:ea typeface="Arial"/>
                  <a:cs typeface="Arial"/>
                  <a:sym typeface="Arial"/>
                </a:rPr>
                <a:t>Fulvestrant</a:t>
              </a:r>
              <a:r>
                <a:rPr lang="en-GB" sz="1400" b="0" i="0" u="none" strike="sngStrike" cap="none">
                  <a:solidFill>
                    <a:schemeClr val="lt1"/>
                  </a:solidFill>
                  <a:latin typeface="Arial"/>
                  <a:ea typeface="Arial"/>
                  <a:cs typeface="Arial"/>
                  <a:sym typeface="Arial"/>
                </a:rPr>
                <a:t> + </a:t>
              </a:r>
              <a:r>
                <a:rPr lang="en-GB" sz="1400" b="0" i="0" u="none" strike="sngStrike" cap="none" err="1">
                  <a:solidFill>
                    <a:schemeClr val="lt1"/>
                  </a:solidFill>
                  <a:latin typeface="Arial"/>
                  <a:ea typeface="Arial"/>
                  <a:cs typeface="Arial"/>
                  <a:sym typeface="Arial"/>
                </a:rPr>
                <a:t>Alpelisib</a:t>
              </a:r>
              <a:r>
                <a:rPr lang="en-GB" dirty="0">
                  <a:solidFill>
                    <a:schemeClr val="lt1"/>
                  </a:solidFill>
                </a:rPr>
                <a:t> </a:t>
              </a:r>
              <a:endParaRPr lang="en-US" sz="1300" b="1" i="0" u="none" strike="noStrike" cap="none">
                <a:solidFill>
                  <a:schemeClr val="lt1"/>
                </a:solidFill>
                <a:latin typeface="Arial"/>
                <a:ea typeface="Arial"/>
                <a:cs typeface="Arial"/>
              </a:endParaRPr>
            </a:p>
          </p:txBody>
        </p:sp>
        <p:sp>
          <p:nvSpPr>
            <p:cNvPr id="437" name="Google Shape;437;p16"/>
            <p:cNvSpPr/>
            <p:nvPr/>
          </p:nvSpPr>
          <p:spPr>
            <a:xfrm>
              <a:off x="4329975" y="2345623"/>
              <a:ext cx="2065200" cy="6660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400"/>
                <a:buFont typeface="Arial"/>
                <a:buNone/>
              </a:pPr>
              <a:r>
                <a:rPr lang="en-GB" sz="1400" b="0" i="0" u="none" strike="sngStrike" cap="none">
                  <a:solidFill>
                    <a:schemeClr val="lt1"/>
                  </a:solidFill>
                  <a:latin typeface="Arial"/>
                  <a:ea typeface="Arial"/>
                  <a:cs typeface="Arial"/>
                  <a:sym typeface="Arial"/>
                </a:rPr>
                <a:t>Olaparib/Talazoparib </a:t>
              </a:r>
              <a:endParaRPr sz="1300" b="1" i="0" u="none" strike="noStrike" cap="none">
                <a:solidFill>
                  <a:schemeClr val="lt1"/>
                </a:solidFill>
                <a:latin typeface="Arial"/>
                <a:ea typeface="Arial"/>
                <a:cs typeface="Arial"/>
                <a:sym typeface="Arial"/>
              </a:endParaRPr>
            </a:p>
          </p:txBody>
        </p:sp>
        <p:sp>
          <p:nvSpPr>
            <p:cNvPr id="438" name="Google Shape;438;p16"/>
            <p:cNvSpPr/>
            <p:nvPr/>
          </p:nvSpPr>
          <p:spPr>
            <a:xfrm>
              <a:off x="4313711" y="3128389"/>
              <a:ext cx="2065200" cy="666000"/>
            </a:xfrm>
            <a:prstGeom prst="roundRect">
              <a:avLst>
                <a:gd name="adj" fmla="val 16667"/>
              </a:avLst>
            </a:prstGeom>
            <a:solidFill>
              <a:srgbClr val="F0AB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lt1"/>
                  </a:solidFill>
                  <a:latin typeface="Arial"/>
                  <a:ea typeface="Arial"/>
                  <a:cs typeface="Arial"/>
                  <a:sym typeface="Arial"/>
                </a:rPr>
                <a:t>Fulvestrant</a:t>
              </a:r>
              <a:endParaRPr sz="1400" b="1" i="0" u="none" strike="noStrike" cap="none">
                <a:solidFill>
                  <a:schemeClr val="lt1"/>
                </a:solidFill>
                <a:latin typeface="Arial"/>
                <a:ea typeface="Arial"/>
                <a:cs typeface="Arial"/>
                <a:sym typeface="Arial"/>
              </a:endParaRPr>
            </a:p>
          </p:txBody>
        </p:sp>
        <p:sp>
          <p:nvSpPr>
            <p:cNvPr id="439" name="Google Shape;439;p16"/>
            <p:cNvSpPr/>
            <p:nvPr/>
          </p:nvSpPr>
          <p:spPr>
            <a:xfrm>
              <a:off x="4320773" y="3867297"/>
              <a:ext cx="2065200" cy="666000"/>
            </a:xfrm>
            <a:prstGeom prst="roundRect">
              <a:avLst>
                <a:gd name="adj" fmla="val 16667"/>
              </a:avLst>
            </a:prstGeom>
            <a:solidFill>
              <a:srgbClr val="F0AB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lt1"/>
                  </a:solidFill>
                  <a:latin typeface="Arial"/>
                  <a:ea typeface="Arial"/>
                  <a:cs typeface="Arial"/>
                  <a:sym typeface="Arial"/>
                </a:rPr>
                <a:t>AI  + Everolimus</a:t>
              </a:r>
              <a:endParaRPr sz="1400" b="1" i="0" u="none" strike="noStrike" cap="none">
                <a:solidFill>
                  <a:schemeClr val="lt1"/>
                </a:solidFill>
                <a:latin typeface="Arial"/>
                <a:ea typeface="Arial"/>
                <a:cs typeface="Arial"/>
                <a:sym typeface="Arial"/>
              </a:endParaRPr>
            </a:p>
          </p:txBody>
        </p:sp>
        <p:sp>
          <p:nvSpPr>
            <p:cNvPr id="440" name="Google Shape;440;p16"/>
            <p:cNvSpPr/>
            <p:nvPr/>
          </p:nvSpPr>
          <p:spPr>
            <a:xfrm>
              <a:off x="4322075" y="4669600"/>
              <a:ext cx="2065200" cy="666000"/>
            </a:xfrm>
            <a:prstGeom prst="roundRect">
              <a:avLst>
                <a:gd name="adj" fmla="val 16667"/>
              </a:avLst>
            </a:prstGeom>
            <a:solidFill>
              <a:srgbClr val="98B86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400" b="1" i="0" u="none" strike="noStrike" cap="none">
                  <a:solidFill>
                    <a:schemeClr val="lt1"/>
                  </a:solidFill>
                  <a:latin typeface="Arial"/>
                  <a:ea typeface="Arial"/>
                  <a:cs typeface="Arial"/>
                  <a:sym typeface="Arial"/>
                </a:rPr>
                <a:t>Fulvestrant +</a:t>
              </a:r>
              <a:endParaRPr sz="14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en-GB" sz="1400" b="1" i="0" u="none" strike="noStrike" cap="none">
                  <a:solidFill>
                    <a:schemeClr val="lt1"/>
                  </a:solidFill>
                  <a:latin typeface="Arial"/>
                  <a:ea typeface="Arial"/>
                  <a:cs typeface="Arial"/>
                  <a:sym typeface="Arial"/>
                </a:rPr>
                <a:t>Everolimus</a:t>
              </a:r>
              <a:endParaRPr sz="1400" b="0" i="0" u="none" strike="noStrike" cap="none">
                <a:solidFill>
                  <a:srgbClr val="000000"/>
                </a:solidFill>
                <a:latin typeface="Arial"/>
                <a:ea typeface="Arial"/>
                <a:cs typeface="Arial"/>
                <a:sym typeface="Arial"/>
              </a:endParaRPr>
            </a:p>
          </p:txBody>
        </p:sp>
        <p:sp>
          <p:nvSpPr>
            <p:cNvPr id="441" name="Google Shape;441;p16"/>
            <p:cNvSpPr/>
            <p:nvPr/>
          </p:nvSpPr>
          <p:spPr>
            <a:xfrm>
              <a:off x="4319594" y="5385419"/>
              <a:ext cx="2065200" cy="666000"/>
            </a:xfrm>
            <a:prstGeom prst="roundRect">
              <a:avLst>
                <a:gd name="adj" fmla="val 16667"/>
              </a:avLst>
            </a:prstGeom>
            <a:solidFill>
              <a:srgbClr val="98B86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400" b="1" i="0" u="none" strike="noStrike" cap="none">
                  <a:solidFill>
                    <a:schemeClr val="lt1"/>
                  </a:solidFill>
                  <a:latin typeface="Arial"/>
                  <a:ea typeface="Arial"/>
                  <a:cs typeface="Arial"/>
                  <a:sym typeface="Arial"/>
                </a:rPr>
                <a:t>Fulvestrant + CDK4/6i Switch </a:t>
              </a:r>
              <a:endParaRPr sz="1400" b="0" i="0" u="none" strike="noStrike" cap="none">
                <a:solidFill>
                  <a:srgbClr val="000000"/>
                </a:solidFill>
                <a:latin typeface="Arial"/>
                <a:ea typeface="Arial"/>
                <a:cs typeface="Arial"/>
                <a:sym typeface="Arial"/>
              </a:endParaRPr>
            </a:p>
          </p:txBody>
        </p:sp>
        <p:sp>
          <p:nvSpPr>
            <p:cNvPr id="442" name="Google Shape;442;p16"/>
            <p:cNvSpPr/>
            <p:nvPr/>
          </p:nvSpPr>
          <p:spPr>
            <a:xfrm>
              <a:off x="4311626" y="6133807"/>
              <a:ext cx="2065200" cy="666000"/>
            </a:xfrm>
            <a:prstGeom prst="roundRect">
              <a:avLst>
                <a:gd name="adj" fmla="val 16667"/>
              </a:avLst>
            </a:prstGeom>
            <a:solidFill>
              <a:srgbClr val="98B86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400" b="1" i="0" u="none" strike="noStrike" cap="none">
                  <a:solidFill>
                    <a:schemeClr val="lt1"/>
                  </a:solidFill>
                  <a:latin typeface="Arial"/>
                  <a:ea typeface="Arial"/>
                  <a:cs typeface="Arial"/>
                  <a:sym typeface="Arial"/>
                </a:rPr>
                <a:t>Elacestrant</a:t>
              </a:r>
              <a:endParaRPr sz="1400" b="0" i="0" u="none" strike="noStrike" cap="none">
                <a:solidFill>
                  <a:srgbClr val="000000"/>
                </a:solidFill>
                <a:latin typeface="Arial"/>
                <a:ea typeface="Arial"/>
                <a:cs typeface="Arial"/>
                <a:sym typeface="Arial"/>
              </a:endParaRPr>
            </a:p>
          </p:txBody>
        </p:sp>
      </p:grpSp>
      <p:cxnSp>
        <p:nvCxnSpPr>
          <p:cNvPr id="443" name="Google Shape;443;p16"/>
          <p:cNvCxnSpPr/>
          <p:nvPr/>
        </p:nvCxnSpPr>
        <p:spPr>
          <a:xfrm>
            <a:off x="3150258" y="1842001"/>
            <a:ext cx="874500" cy="0"/>
          </a:xfrm>
          <a:prstGeom prst="straightConnector1">
            <a:avLst/>
          </a:prstGeom>
          <a:noFill/>
          <a:ln w="28575" cap="flat" cmpd="sng">
            <a:solidFill>
              <a:schemeClr val="accent1"/>
            </a:solidFill>
            <a:prstDash val="solid"/>
            <a:round/>
            <a:headEnd type="none" w="sm" len="sm"/>
            <a:tailEnd type="triangle" w="med" len="med"/>
          </a:ln>
        </p:spPr>
      </p:cxnSp>
      <p:cxnSp>
        <p:nvCxnSpPr>
          <p:cNvPr id="444" name="Google Shape;444;p16"/>
          <p:cNvCxnSpPr/>
          <p:nvPr/>
        </p:nvCxnSpPr>
        <p:spPr>
          <a:xfrm>
            <a:off x="3150258" y="3443041"/>
            <a:ext cx="874500" cy="0"/>
          </a:xfrm>
          <a:prstGeom prst="straightConnector1">
            <a:avLst/>
          </a:prstGeom>
          <a:noFill/>
          <a:ln w="28575" cap="flat" cmpd="sng">
            <a:solidFill>
              <a:srgbClr val="FACF23"/>
            </a:solidFill>
            <a:prstDash val="solid"/>
            <a:round/>
            <a:headEnd type="none" w="sm" len="sm"/>
            <a:tailEnd type="triangle" w="med" len="med"/>
          </a:ln>
        </p:spPr>
      </p:cxnSp>
      <p:cxnSp>
        <p:nvCxnSpPr>
          <p:cNvPr id="445" name="Google Shape;445;p16"/>
          <p:cNvCxnSpPr/>
          <p:nvPr/>
        </p:nvCxnSpPr>
        <p:spPr>
          <a:xfrm>
            <a:off x="3152522" y="5087746"/>
            <a:ext cx="863100" cy="0"/>
          </a:xfrm>
          <a:prstGeom prst="straightConnector1">
            <a:avLst/>
          </a:prstGeom>
          <a:noFill/>
          <a:ln w="28575" cap="flat" cmpd="sng">
            <a:solidFill>
              <a:srgbClr val="98B86E"/>
            </a:solidFill>
            <a:prstDash val="solid"/>
            <a:round/>
            <a:headEnd type="none" w="sm" len="sm"/>
            <a:tailEnd type="triangle" w="med" len="med"/>
          </a:ln>
        </p:spPr>
      </p:cxnSp>
      <p:sp>
        <p:nvSpPr>
          <p:cNvPr id="446" name="Google Shape;446;p16"/>
          <p:cNvSpPr txBox="1"/>
          <p:nvPr/>
        </p:nvSpPr>
        <p:spPr>
          <a:xfrm>
            <a:off x="6466489" y="963766"/>
            <a:ext cx="44376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D8298"/>
              </a:buClr>
              <a:buSzPts val="1400"/>
              <a:buFont typeface="Arial"/>
              <a:buNone/>
            </a:pPr>
            <a:r>
              <a:rPr lang="en-GB" sz="1400" b="0" i="0" u="none" strike="noStrike" cap="none">
                <a:solidFill>
                  <a:srgbClr val="5D8298"/>
                </a:solidFill>
                <a:latin typeface="Arial"/>
                <a:ea typeface="Arial"/>
                <a:cs typeface="Arial"/>
                <a:sym typeface="Arial"/>
              </a:rPr>
              <a:t>Patient is not in visceral crisis</a:t>
            </a:r>
            <a:r>
              <a:rPr lang="en-GB" sz="1400" b="0" i="0" u="none" strike="noStrike" cap="none" baseline="30000">
                <a:solidFill>
                  <a:schemeClr val="dk2"/>
                </a:solidFill>
                <a:latin typeface="Arial"/>
                <a:ea typeface="Arial"/>
                <a:cs typeface="Arial"/>
                <a:sym typeface="Arial"/>
              </a:rPr>
              <a:t>1</a:t>
            </a:r>
            <a:r>
              <a:rPr lang="en-GB" sz="1400" b="0" i="0" u="none" strike="noStrike" cap="none">
                <a:solidFill>
                  <a:srgbClr val="5D8298"/>
                </a:solidFill>
                <a:latin typeface="Arial"/>
                <a:ea typeface="Arial"/>
                <a:cs typeface="Arial"/>
                <a:sym typeface="Arial"/>
              </a:rPr>
              <a:t> &amp; had long PFS with letrozole + ribociclib. ET should still be considered </a:t>
            </a:r>
            <a:endParaRPr sz="1400" b="0" i="0" u="none" strike="noStrike" cap="none">
              <a:solidFill>
                <a:srgbClr val="000000"/>
              </a:solidFill>
              <a:latin typeface="Arial"/>
              <a:ea typeface="Arial"/>
              <a:cs typeface="Arial"/>
              <a:sym typeface="Arial"/>
            </a:endParaRPr>
          </a:p>
        </p:txBody>
      </p:sp>
      <p:sp>
        <p:nvSpPr>
          <p:cNvPr id="447" name="Google Shape;447;p16"/>
          <p:cNvSpPr txBox="1"/>
          <p:nvPr/>
        </p:nvSpPr>
        <p:spPr>
          <a:xfrm>
            <a:off x="6466488" y="1688765"/>
            <a:ext cx="44376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D8298"/>
              </a:buClr>
              <a:buSzPts val="1400"/>
              <a:buFont typeface="Arial"/>
              <a:buNone/>
            </a:pPr>
            <a:r>
              <a:rPr lang="en-GB" sz="1400" b="0" i="0" u="none" strike="noStrike" cap="none">
                <a:solidFill>
                  <a:srgbClr val="5D8298"/>
                </a:solidFill>
                <a:latin typeface="Arial"/>
                <a:ea typeface="Arial"/>
                <a:cs typeface="Arial"/>
                <a:sym typeface="Arial"/>
              </a:rPr>
              <a:t>No PIK3CA mutation in tumour</a:t>
            </a:r>
            <a:r>
              <a:rPr lang="en-GB" sz="1400" b="0" i="0" u="none" strike="noStrike" cap="none" baseline="30000">
                <a:solidFill>
                  <a:srgbClr val="5D8298"/>
                </a:solidFill>
                <a:latin typeface="Arial"/>
                <a:ea typeface="Arial"/>
                <a:cs typeface="Arial"/>
                <a:sym typeface="Arial"/>
              </a:rPr>
              <a:t>1</a:t>
            </a:r>
            <a:endParaRPr sz="1400" b="0" i="0" u="none" strike="noStrike" cap="none" baseline="30000">
              <a:solidFill>
                <a:srgbClr val="5D8298"/>
              </a:solidFill>
              <a:latin typeface="Arial"/>
              <a:ea typeface="Arial"/>
              <a:cs typeface="Arial"/>
              <a:sym typeface="Arial"/>
            </a:endParaRPr>
          </a:p>
        </p:txBody>
      </p:sp>
      <p:sp>
        <p:nvSpPr>
          <p:cNvPr id="448" name="Google Shape;448;p16"/>
          <p:cNvSpPr txBox="1"/>
          <p:nvPr/>
        </p:nvSpPr>
        <p:spPr>
          <a:xfrm>
            <a:off x="6466487" y="2258407"/>
            <a:ext cx="44376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D8298"/>
              </a:buClr>
              <a:buSzPts val="1400"/>
              <a:buFont typeface="Arial"/>
              <a:buNone/>
            </a:pPr>
            <a:r>
              <a:rPr lang="en-GB" sz="1400" b="0" i="0" u="none" strike="noStrike" cap="none">
                <a:solidFill>
                  <a:srgbClr val="5D8298"/>
                </a:solidFill>
                <a:latin typeface="Arial"/>
                <a:ea typeface="Arial"/>
                <a:cs typeface="Arial"/>
                <a:sym typeface="Arial"/>
              </a:rPr>
              <a:t>Patient does not have a gBRCA1/2 mutation</a:t>
            </a:r>
            <a:r>
              <a:rPr lang="en-GB" sz="1400" b="0" i="0" u="none" strike="noStrike" cap="none" baseline="30000">
                <a:solidFill>
                  <a:srgbClr val="5D8298"/>
                </a:solidFill>
                <a:latin typeface="Arial"/>
                <a:ea typeface="Arial"/>
                <a:cs typeface="Arial"/>
                <a:sym typeface="Arial"/>
              </a:rPr>
              <a:t>1</a:t>
            </a:r>
            <a:endParaRPr sz="1400" b="0" i="0" u="none" strike="noStrike" cap="none" baseline="30000">
              <a:solidFill>
                <a:srgbClr val="000000"/>
              </a:solidFill>
              <a:latin typeface="Arial"/>
              <a:ea typeface="Arial"/>
              <a:cs typeface="Arial"/>
              <a:sym typeface="Arial"/>
            </a:endParaRPr>
          </a:p>
        </p:txBody>
      </p:sp>
      <p:sp>
        <p:nvSpPr>
          <p:cNvPr id="449" name="Google Shape;449;p16"/>
          <p:cNvSpPr txBox="1"/>
          <p:nvPr/>
        </p:nvSpPr>
        <p:spPr>
          <a:xfrm>
            <a:off x="6466487" y="2970460"/>
            <a:ext cx="44376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D8298"/>
              </a:buClr>
              <a:buSzPts val="1400"/>
              <a:buFont typeface="Arial"/>
              <a:buNone/>
            </a:pPr>
            <a:r>
              <a:rPr lang="en-GB" sz="1400" b="0" i="0" u="none" strike="noStrike" cap="none">
                <a:solidFill>
                  <a:srgbClr val="5D8298"/>
                </a:solidFill>
                <a:latin typeface="Arial"/>
                <a:ea typeface="Arial"/>
                <a:cs typeface="Arial"/>
                <a:sym typeface="Arial"/>
              </a:rPr>
              <a:t>Short PFS as monotherapy in 2nd line post-CDK4/6i</a:t>
            </a:r>
            <a:endParaRPr sz="1800" b="0" i="0" u="none" strike="noStrike" cap="none">
              <a:solidFill>
                <a:schemeClr val="dk1"/>
              </a:solidFill>
              <a:latin typeface="Calibri"/>
              <a:ea typeface="Calibri"/>
              <a:cs typeface="Calibri"/>
              <a:sym typeface="Calibri"/>
            </a:endParaRPr>
          </a:p>
        </p:txBody>
      </p:sp>
      <p:sp>
        <p:nvSpPr>
          <p:cNvPr id="450" name="Google Shape;450;p16"/>
          <p:cNvSpPr txBox="1"/>
          <p:nvPr/>
        </p:nvSpPr>
        <p:spPr>
          <a:xfrm>
            <a:off x="6466486" y="3488315"/>
            <a:ext cx="44376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D8298"/>
              </a:buClr>
              <a:buSzPts val="1400"/>
              <a:buFont typeface="Arial"/>
              <a:buNone/>
            </a:pPr>
            <a:r>
              <a:rPr lang="en-GB" sz="1400" b="0" i="1" u="none" strike="noStrike" cap="none">
                <a:solidFill>
                  <a:srgbClr val="5D8298"/>
                </a:solidFill>
                <a:latin typeface="Arial"/>
                <a:ea typeface="Arial"/>
                <a:cs typeface="Arial"/>
                <a:sym typeface="Arial"/>
              </a:rPr>
              <a:t>ESR1</a:t>
            </a:r>
            <a:r>
              <a:rPr lang="en-GB" sz="1400" b="0" i="0" u="none" strike="noStrike" cap="none">
                <a:solidFill>
                  <a:srgbClr val="5D8298"/>
                </a:solidFill>
                <a:latin typeface="Arial"/>
                <a:ea typeface="Arial"/>
                <a:cs typeface="Arial"/>
                <a:sym typeface="Arial"/>
              </a:rPr>
              <a:t>mut call for SERD as ET (no benefit shown using AI post AI therapy)</a:t>
            </a:r>
            <a:endParaRPr sz="1800" b="0" i="0" u="none" strike="noStrike" cap="none">
              <a:solidFill>
                <a:schemeClr val="dk1"/>
              </a:solidFill>
              <a:latin typeface="Calibri"/>
              <a:ea typeface="Calibri"/>
              <a:cs typeface="Calibri"/>
              <a:sym typeface="Calibri"/>
            </a:endParaRPr>
          </a:p>
        </p:txBody>
      </p:sp>
      <p:sp>
        <p:nvSpPr>
          <p:cNvPr id="451" name="Google Shape;451;p16"/>
          <p:cNvSpPr txBox="1"/>
          <p:nvPr/>
        </p:nvSpPr>
        <p:spPr>
          <a:xfrm>
            <a:off x="6465854" y="4248289"/>
            <a:ext cx="52392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B050"/>
              </a:buClr>
              <a:buSzPts val="1400"/>
              <a:buFont typeface="Arial"/>
              <a:buNone/>
            </a:pPr>
            <a:r>
              <a:rPr lang="en-GB" sz="1400" b="1" i="0" u="none" strike="noStrike" cap="none">
                <a:solidFill>
                  <a:srgbClr val="00B050"/>
                </a:solidFill>
                <a:latin typeface="Arial"/>
                <a:ea typeface="Arial"/>
                <a:cs typeface="Arial"/>
                <a:sym typeface="Arial"/>
              </a:rPr>
              <a:t>+ </a:t>
            </a:r>
            <a:r>
              <a:rPr lang="en-GB" sz="1400" b="0" i="0" u="none" strike="noStrike" cap="none">
                <a:solidFill>
                  <a:srgbClr val="5D8298"/>
                </a:solidFill>
                <a:latin typeface="Arial"/>
                <a:ea typeface="Arial"/>
                <a:cs typeface="Arial"/>
                <a:sym typeface="Arial"/>
              </a:rPr>
              <a:t>Could be used in all comers</a:t>
            </a:r>
            <a:endParaRPr sz="1400" b="1" i="0" u="none" strike="noStrike" cap="none">
              <a:solidFill>
                <a:srgbClr val="5D8298"/>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800"/>
              <a:buFont typeface="Arial"/>
              <a:buNone/>
            </a:pPr>
            <a:r>
              <a:rPr lang="en-GB" sz="1800" b="1" i="0" u="none" strike="noStrike" cap="none">
                <a:solidFill>
                  <a:srgbClr val="FF0000"/>
                </a:solidFill>
                <a:latin typeface="Arial"/>
                <a:ea typeface="Arial"/>
                <a:cs typeface="Arial"/>
                <a:sym typeface="Arial"/>
              </a:rPr>
              <a:t>-</a:t>
            </a:r>
            <a:r>
              <a:rPr lang="en-GB" sz="1400" b="0" i="0" u="none" strike="noStrike" cap="none">
                <a:solidFill>
                  <a:srgbClr val="5D8298"/>
                </a:solidFill>
                <a:latin typeface="Arial"/>
                <a:ea typeface="Arial"/>
                <a:cs typeface="Arial"/>
                <a:sym typeface="Arial"/>
              </a:rPr>
              <a:t> No phase 3 data &amp;  toxicity of everolimus</a:t>
            </a:r>
            <a:r>
              <a:rPr lang="en-GB" sz="1400" b="0" i="0" u="none" strike="noStrike" cap="none" baseline="30000">
                <a:solidFill>
                  <a:srgbClr val="5D8298"/>
                </a:solidFill>
                <a:latin typeface="Arial"/>
                <a:ea typeface="Arial"/>
                <a:cs typeface="Arial"/>
                <a:sym typeface="Arial"/>
              </a:rPr>
              <a:t>1</a:t>
            </a:r>
            <a:r>
              <a:rPr lang="en-GB" sz="1400" b="0" i="0" u="none" strike="noStrike" cap="none">
                <a:solidFill>
                  <a:srgbClr val="5D8298"/>
                </a:solidFill>
                <a:latin typeface="Arial"/>
                <a:ea typeface="Arial"/>
                <a:cs typeface="Arial"/>
                <a:sym typeface="Arial"/>
              </a:rPr>
              <a:t> &amp; IM injection</a:t>
            </a:r>
            <a:endParaRPr sz="1400" b="0" i="0" u="none" strike="noStrike" cap="none">
              <a:solidFill>
                <a:schemeClr val="dk1"/>
              </a:solidFill>
              <a:latin typeface="Arial"/>
              <a:ea typeface="Arial"/>
              <a:cs typeface="Arial"/>
              <a:sym typeface="Arial"/>
            </a:endParaRPr>
          </a:p>
        </p:txBody>
      </p:sp>
      <p:sp>
        <p:nvSpPr>
          <p:cNvPr id="452" name="Google Shape;452;p16"/>
          <p:cNvSpPr txBox="1"/>
          <p:nvPr/>
        </p:nvSpPr>
        <p:spPr>
          <a:xfrm>
            <a:off x="6461772" y="4884220"/>
            <a:ext cx="51762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B050"/>
              </a:buClr>
              <a:buSzPts val="1400"/>
              <a:buFont typeface="Arial"/>
              <a:buNone/>
            </a:pPr>
            <a:r>
              <a:rPr lang="en-GB" sz="1400" b="1" i="0" u="none" strike="noStrike" cap="none">
                <a:solidFill>
                  <a:srgbClr val="00B050"/>
                </a:solidFill>
                <a:latin typeface="Arial"/>
                <a:ea typeface="Arial"/>
                <a:cs typeface="Arial"/>
                <a:sym typeface="Arial"/>
              </a:rPr>
              <a:t>+</a:t>
            </a:r>
            <a:r>
              <a:rPr lang="en-GB" sz="1400" b="0" i="0" u="none" strike="noStrike" cap="none">
                <a:solidFill>
                  <a:srgbClr val="5D8298"/>
                </a:solidFill>
                <a:latin typeface="Arial"/>
                <a:ea typeface="Arial"/>
                <a:cs typeface="Arial"/>
                <a:sym typeface="Arial"/>
              </a:rPr>
              <a:t> Less toxic than FUL + Everolimus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FF0000"/>
              </a:buClr>
              <a:buSzPts val="1600"/>
              <a:buFont typeface="Arial"/>
              <a:buNone/>
            </a:pPr>
            <a:r>
              <a:rPr lang="en-GB" sz="1600" b="1" i="0" u="none" strike="noStrike" cap="none">
                <a:solidFill>
                  <a:srgbClr val="FF0000"/>
                </a:solidFill>
                <a:latin typeface="Arial"/>
                <a:ea typeface="Arial"/>
                <a:cs typeface="Arial"/>
                <a:sym typeface="Arial"/>
              </a:rPr>
              <a:t>-</a:t>
            </a:r>
            <a:r>
              <a:rPr lang="en-GB" sz="1600" b="1" i="0" u="none" strike="noStrike" cap="none">
                <a:solidFill>
                  <a:srgbClr val="C00000"/>
                </a:solidFill>
                <a:latin typeface="Arial"/>
                <a:ea typeface="Arial"/>
                <a:cs typeface="Arial"/>
                <a:sym typeface="Arial"/>
              </a:rPr>
              <a:t> </a:t>
            </a:r>
            <a:r>
              <a:rPr lang="en-GB" sz="1400" b="0" i="0" u="none" strike="noStrike" cap="none">
                <a:solidFill>
                  <a:srgbClr val="5D8298"/>
                </a:solidFill>
                <a:latin typeface="Arial"/>
                <a:ea typeface="Arial"/>
                <a:cs typeface="Arial"/>
                <a:sym typeface="Arial"/>
              </a:rPr>
              <a:t>Only small phase 2 data</a:t>
            </a:r>
            <a:r>
              <a:rPr lang="en-GB" sz="1800" b="0" i="0" u="none" strike="noStrike" cap="none">
                <a:solidFill>
                  <a:srgbClr val="5D8298"/>
                </a:solidFill>
                <a:latin typeface="Calibri"/>
                <a:ea typeface="Calibri"/>
                <a:cs typeface="Calibri"/>
                <a:sym typeface="Calibri"/>
              </a:rPr>
              <a:t> </a:t>
            </a:r>
            <a:r>
              <a:rPr lang="en-GB" sz="1400" b="0" i="0" u="none" strike="noStrike" cap="none">
                <a:solidFill>
                  <a:srgbClr val="5D8298"/>
                </a:solidFill>
                <a:latin typeface="Arial"/>
                <a:ea typeface="Arial"/>
                <a:cs typeface="Arial"/>
                <a:sym typeface="Arial"/>
              </a:rPr>
              <a:t>with mixed results​ &amp; IM injection</a:t>
            </a:r>
            <a:endParaRPr sz="1800" b="0" i="0" u="none" strike="noStrike" cap="none">
              <a:solidFill>
                <a:schemeClr val="dk1"/>
              </a:solidFill>
              <a:latin typeface="Calibri"/>
              <a:ea typeface="Calibri"/>
              <a:cs typeface="Calibri"/>
              <a:sym typeface="Calibri"/>
            </a:endParaRPr>
          </a:p>
        </p:txBody>
      </p:sp>
      <p:sp>
        <p:nvSpPr>
          <p:cNvPr id="453" name="Google Shape;453;p16"/>
          <p:cNvSpPr txBox="1"/>
          <p:nvPr/>
        </p:nvSpPr>
        <p:spPr>
          <a:xfrm>
            <a:off x="6408650" y="5472293"/>
            <a:ext cx="5365800" cy="523180"/>
          </a:xfrm>
          <a:prstGeom prst="rect">
            <a:avLst/>
          </a:prstGeom>
          <a:noFill/>
          <a:ln>
            <a:noFill/>
          </a:ln>
        </p:spPr>
        <p:txBody>
          <a:bodyPr spcFirstLastPara="1" wrap="square" lIns="91425" tIns="45700" rIns="91425" bIns="45700" anchor="t" anchorCtr="0">
            <a:spAutoFit/>
          </a:bodyPr>
          <a:lstStyle/>
          <a:p>
            <a:pPr>
              <a:buClr>
                <a:srgbClr val="00B050"/>
              </a:buClr>
              <a:buSzPts val="1400"/>
            </a:pPr>
            <a:r>
              <a:rPr lang="en-GB" sz="1400" b="1" i="0" u="none" strike="noStrike" cap="none" dirty="0">
                <a:solidFill>
                  <a:srgbClr val="00B050"/>
                </a:solidFill>
                <a:latin typeface="Arial"/>
                <a:ea typeface="Arial"/>
                <a:cs typeface="Arial"/>
                <a:sym typeface="Arial"/>
              </a:rPr>
              <a:t>+</a:t>
            </a:r>
            <a:r>
              <a:rPr lang="en-GB" sz="1400" b="0" i="0" u="none" strike="noStrike" cap="none" dirty="0">
                <a:solidFill>
                  <a:srgbClr val="5D8298"/>
                </a:solidFill>
                <a:latin typeface="Arial"/>
                <a:ea typeface="Arial"/>
                <a:cs typeface="Arial"/>
                <a:sym typeface="Arial"/>
              </a:rPr>
              <a:t> oral drug, less toxic than the above combination therapies </a:t>
            </a:r>
            <a:r>
              <a:rPr lang="en-GB" dirty="0">
                <a:solidFill>
                  <a:srgbClr val="5D8298"/>
                </a:solidFill>
              </a:rPr>
              <a:t>&amp;  long </a:t>
            </a:r>
            <a:r>
              <a:rPr lang="en-GB" sz="1400" b="0" i="0" u="none" strike="noStrike" cap="none" dirty="0">
                <a:solidFill>
                  <a:srgbClr val="5D8298"/>
                </a:solidFill>
                <a:latin typeface="Arial"/>
                <a:ea typeface="Arial"/>
                <a:cs typeface="Arial"/>
                <a:sym typeface="Arial"/>
              </a:rPr>
              <a:t>PFS expected according to EMERALD trial results</a:t>
            </a:r>
            <a:r>
              <a:rPr lang="en-GB" sz="1400" b="0" i="0" u="none" strike="noStrike" cap="none" baseline="30000" dirty="0">
                <a:solidFill>
                  <a:srgbClr val="5D8298"/>
                </a:solidFill>
                <a:latin typeface="Arial"/>
                <a:ea typeface="Arial"/>
                <a:cs typeface="Arial"/>
                <a:sym typeface="Arial"/>
              </a:rPr>
              <a:t>2</a:t>
            </a:r>
            <a:endParaRPr lang="en-US" sz="1800" b="0" i="0" u="none" strike="noStrike" cap="none" baseline="30000">
              <a:solidFill>
                <a:schemeClr val="dk1"/>
              </a:solidFill>
              <a:latin typeface="Calibri"/>
              <a:ea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17"/>
          <p:cNvSpPr txBox="1">
            <a:spLocks noGrp="1"/>
          </p:cNvSpPr>
          <p:nvPr>
            <p:ph type="title"/>
          </p:nvPr>
        </p:nvSpPr>
        <p:spPr>
          <a:xfrm>
            <a:off x="609600" y="199888"/>
            <a:ext cx="10972800" cy="5821500"/>
          </a:xfrm>
          <a:prstGeom prst="rect">
            <a:avLst/>
          </a:prstGeom>
          <a:no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Clr>
                <a:schemeClr val="lt1"/>
              </a:buClr>
              <a:buSzPts val="4000"/>
              <a:buFont typeface="Arial"/>
              <a:buNone/>
            </a:pPr>
            <a:r>
              <a:rPr lang="en-GB"/>
              <a:t>ELACESTRANT &amp; THE EMERALD TRIAL </a:t>
            </a:r>
            <a:endParaRPr/>
          </a:p>
        </p:txBody>
      </p:sp>
      <p:sp>
        <p:nvSpPr>
          <p:cNvPr id="461" name="Google Shape;461;p17"/>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GB"/>
              <a:t>17</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18"/>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2"/>
              </a:buClr>
              <a:buSzPts val="2800"/>
              <a:buFont typeface="Arial"/>
              <a:buNone/>
            </a:pPr>
            <a:r>
              <a:rPr lang="en-GB">
                <a:solidFill>
                  <a:schemeClr val="dk2"/>
                </a:solidFill>
                <a:latin typeface="Arial"/>
                <a:ea typeface="Arial"/>
                <a:cs typeface="Arial"/>
                <a:sym typeface="Arial"/>
              </a:rPr>
              <a:t>JANUARY 2023: ELACESTRANT (ORSERDU) APPROVAL</a:t>
            </a:r>
            <a:endParaRPr/>
          </a:p>
        </p:txBody>
      </p:sp>
      <p:sp>
        <p:nvSpPr>
          <p:cNvPr id="467" name="Google Shape;467;p18"/>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5D8298"/>
              </a:buClr>
              <a:buSzPts val="1100"/>
              <a:buFont typeface="Arial"/>
              <a:buNone/>
            </a:pPr>
            <a:fld id="{00000000-1234-1234-1234-123412341234}" type="slidenum">
              <a:rPr lang="en-GB"/>
              <a:t>18</a:t>
            </a:fld>
            <a:endParaRPr/>
          </a:p>
        </p:txBody>
      </p:sp>
      <p:sp>
        <p:nvSpPr>
          <p:cNvPr id="468" name="Google Shape;468;p18"/>
          <p:cNvSpPr txBox="1">
            <a:spLocks noGrp="1"/>
          </p:cNvSpPr>
          <p:nvPr>
            <p:ph type="body" idx="2"/>
          </p:nvPr>
        </p:nvSpPr>
        <p:spPr>
          <a:xfrm>
            <a:off x="620183" y="6364800"/>
            <a:ext cx="10180339" cy="36512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chemeClr val="dk1"/>
              </a:buClr>
              <a:buSzPts val="1000"/>
              <a:buNone/>
            </a:pPr>
            <a:r>
              <a:rPr lang="en-GB" sz="1200">
                <a:solidFill>
                  <a:schemeClr val="dk2"/>
                </a:solidFill>
              </a:rPr>
              <a:t>ER, estrogen receptor; ESR1, estrogen receptor 1; </a:t>
            </a:r>
            <a:r>
              <a:rPr lang="en-GB" sz="1200">
                <a:solidFill>
                  <a:schemeClr val="dk2"/>
                </a:solidFill>
                <a:latin typeface="Arial"/>
                <a:ea typeface="Arial"/>
                <a:cs typeface="Arial"/>
                <a:sym typeface="Arial"/>
              </a:rPr>
              <a:t>HER2, human epidermal growth factor receptor 2</a:t>
            </a:r>
            <a:endParaRPr/>
          </a:p>
          <a:p>
            <a:pPr marL="0" lvl="0" indent="0" algn="l" rtl="0">
              <a:spcBef>
                <a:spcPts val="300"/>
              </a:spcBef>
              <a:spcAft>
                <a:spcPts val="0"/>
              </a:spcAft>
              <a:buClr>
                <a:schemeClr val="dk1"/>
              </a:buClr>
              <a:buSzPts val="1000"/>
              <a:buNone/>
            </a:pPr>
            <a:r>
              <a:rPr lang="en-GB" sz="1200" u="sng">
                <a:solidFill>
                  <a:schemeClr val="accent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https://www.fda.gov/drugs/resources-information-approved-drugs/fda-approves-elacestrant-er-positive-her2-negative-esr1-mutated-advanced-or-metastatic-breast-cancer</a:t>
            </a:r>
            <a:r>
              <a:rPr lang="en-GB" sz="1200">
                <a:solidFill>
                  <a:schemeClr val="dk2"/>
                </a:solidFill>
                <a:latin typeface="Arial"/>
                <a:ea typeface="Arial"/>
                <a:cs typeface="Arial"/>
                <a:sym typeface="Arial"/>
              </a:rPr>
              <a:t> (accessed May 23, 2023)</a:t>
            </a:r>
            <a:r>
              <a:rPr lang="en-GB">
                <a:solidFill>
                  <a:schemeClr val="dk2"/>
                </a:solidFill>
                <a:latin typeface="Arial"/>
                <a:ea typeface="Arial"/>
                <a:cs typeface="Arial"/>
                <a:sym typeface="Arial"/>
              </a:rPr>
              <a:t>  </a:t>
            </a:r>
            <a:endParaRPr sz="1200">
              <a:solidFill>
                <a:schemeClr val="dk2"/>
              </a:solidFill>
              <a:latin typeface="Arial"/>
              <a:ea typeface="Arial"/>
              <a:cs typeface="Arial"/>
              <a:sym typeface="Arial"/>
            </a:endParaRPr>
          </a:p>
        </p:txBody>
      </p:sp>
      <p:pic>
        <p:nvPicPr>
          <p:cNvPr id="469" name="Google Shape;469;p18"/>
          <p:cNvPicPr preferRelativeResize="0"/>
          <p:nvPr/>
        </p:nvPicPr>
        <p:blipFill rotWithShape="1">
          <a:blip r:embed="rId4">
            <a:alphaModFix/>
          </a:blip>
          <a:srcRect/>
          <a:stretch/>
        </p:blipFill>
        <p:spPr>
          <a:xfrm>
            <a:off x="1866867" y="1347934"/>
            <a:ext cx="8467867" cy="4324233"/>
          </a:xfrm>
          <a:prstGeom prst="rect">
            <a:avLst/>
          </a:prstGeom>
          <a:noFill/>
          <a:ln>
            <a:noFill/>
          </a:ln>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19"/>
          <p:cNvSpPr txBox="1">
            <a:spLocks noGrp="1"/>
          </p:cNvSpPr>
          <p:nvPr>
            <p:ph type="body" idx="1"/>
          </p:nvPr>
        </p:nvSpPr>
        <p:spPr>
          <a:xfrm>
            <a:off x="620184" y="1052736"/>
            <a:ext cx="10963200" cy="4525200"/>
          </a:xfrm>
          <a:prstGeom prst="rect">
            <a:avLst/>
          </a:prstGeom>
          <a:noFill/>
          <a:ln>
            <a:noFill/>
          </a:ln>
        </p:spPr>
        <p:txBody>
          <a:bodyPr spcFirstLastPara="1" wrap="square" lIns="0" tIns="0" rIns="0" bIns="0" anchor="t" anchorCtr="0">
            <a:noAutofit/>
          </a:bodyPr>
          <a:lstStyle/>
          <a:p>
            <a:pPr marL="357188" lvl="0" indent="-357188" algn="l" rtl="0">
              <a:spcBef>
                <a:spcPts val="0"/>
              </a:spcBef>
              <a:spcAft>
                <a:spcPts val="0"/>
              </a:spcAft>
              <a:buSzPts val="2000"/>
              <a:buChar char="•"/>
            </a:pPr>
            <a:r>
              <a:rPr lang="en-GB"/>
              <a:t>A multicentre, international, randomised, open-label, active-controlled phase 3 trial for postmenopausal patients with ER+/HER2- MBC</a:t>
            </a:r>
            <a:endParaRPr/>
          </a:p>
          <a:p>
            <a:pPr marL="357188" lvl="0" indent="-230188" algn="l" rtl="0">
              <a:spcBef>
                <a:spcPts val="1200"/>
              </a:spcBef>
              <a:spcAft>
                <a:spcPts val="0"/>
              </a:spcAft>
              <a:buSzPts val="2000"/>
              <a:buNone/>
            </a:pPr>
            <a:endParaRPr/>
          </a:p>
          <a:p>
            <a:pPr marL="357188" lvl="0" indent="-230188" algn="l" rtl="0">
              <a:spcBef>
                <a:spcPts val="1200"/>
              </a:spcBef>
              <a:spcAft>
                <a:spcPts val="0"/>
              </a:spcAft>
              <a:buSzPts val="2000"/>
              <a:buNone/>
            </a:pPr>
            <a:endParaRPr/>
          </a:p>
          <a:p>
            <a:pPr marL="357188" lvl="0" indent="-230188" algn="l" rtl="0">
              <a:spcBef>
                <a:spcPts val="1200"/>
              </a:spcBef>
              <a:spcAft>
                <a:spcPts val="0"/>
              </a:spcAft>
              <a:buSzPts val="2000"/>
              <a:buNone/>
            </a:pPr>
            <a:endParaRPr/>
          </a:p>
          <a:p>
            <a:pPr marL="357188" lvl="0" indent="-357188" algn="l" rtl="0">
              <a:spcBef>
                <a:spcPts val="1200"/>
              </a:spcBef>
              <a:spcAft>
                <a:spcPts val="0"/>
              </a:spcAft>
              <a:buSzPts val="2000"/>
              <a:buChar char="•"/>
            </a:pPr>
            <a:r>
              <a:rPr lang="en-GB"/>
              <a:t>Primary end point: assess PFS in all patients and those with m</a:t>
            </a:r>
            <a:r>
              <a:rPr lang="en-GB" i="1"/>
              <a:t>ESR1</a:t>
            </a:r>
            <a:endParaRPr/>
          </a:p>
          <a:p>
            <a:pPr marL="357188" lvl="0" indent="-357188" algn="l" rtl="0">
              <a:spcBef>
                <a:spcPts val="1200"/>
              </a:spcBef>
              <a:spcAft>
                <a:spcPts val="0"/>
              </a:spcAft>
              <a:buSzPts val="2000"/>
              <a:buChar char="•"/>
            </a:pPr>
            <a:r>
              <a:rPr lang="en-GB"/>
              <a:t>Secondary end point: assess OS in all patients and those with m</a:t>
            </a:r>
            <a:r>
              <a:rPr lang="en-GB" i="1"/>
              <a:t>ESR1</a:t>
            </a:r>
            <a:endParaRPr/>
          </a:p>
          <a:p>
            <a:pPr marL="357188" lvl="0" indent="-357188" algn="l" rtl="0">
              <a:spcBef>
                <a:spcPts val="1200"/>
              </a:spcBef>
              <a:spcAft>
                <a:spcPts val="0"/>
              </a:spcAft>
              <a:buSzPts val="2000"/>
              <a:buChar char="•"/>
            </a:pPr>
            <a:r>
              <a:rPr lang="en-GB"/>
              <a:t>Study design considerations:</a:t>
            </a:r>
            <a:endParaRPr/>
          </a:p>
          <a:p>
            <a:pPr marL="714375" lvl="1" indent="-257175" algn="l" rtl="0">
              <a:spcBef>
                <a:spcPts val="400"/>
              </a:spcBef>
              <a:spcAft>
                <a:spcPts val="0"/>
              </a:spcAft>
              <a:buSzPts val="1700"/>
              <a:buChar char="–"/>
            </a:pPr>
            <a:r>
              <a:rPr lang="en-GB" sz="1700"/>
              <a:t>planned sample size: 466 patients (randomised 1:1)</a:t>
            </a:r>
            <a:endParaRPr/>
          </a:p>
          <a:p>
            <a:pPr marL="714375" lvl="1" indent="-257175" algn="l" rtl="0">
              <a:spcBef>
                <a:spcPts val="400"/>
              </a:spcBef>
              <a:spcAft>
                <a:spcPts val="0"/>
              </a:spcAft>
              <a:buSzPts val="1700"/>
              <a:buChar char="–"/>
            </a:pPr>
            <a:r>
              <a:rPr lang="en-GB" sz="1700"/>
              <a:t>planned number of countries/study sites: ~17/215</a:t>
            </a:r>
            <a:endParaRPr/>
          </a:p>
          <a:p>
            <a:pPr marL="714375" lvl="1" indent="-257175" algn="l" rtl="0">
              <a:spcBef>
                <a:spcPts val="400"/>
              </a:spcBef>
              <a:spcAft>
                <a:spcPts val="0"/>
              </a:spcAft>
              <a:buSzPts val="1700"/>
              <a:buChar char="–"/>
            </a:pPr>
            <a:r>
              <a:rPr lang="en-GB" sz="1700"/>
              <a:t>planned study duration: ~30–33 months</a:t>
            </a:r>
            <a:endParaRPr/>
          </a:p>
          <a:p>
            <a:pPr marL="714375" lvl="1" indent="-257175" algn="l" rtl="0">
              <a:spcBef>
                <a:spcPts val="400"/>
              </a:spcBef>
              <a:spcAft>
                <a:spcPts val="0"/>
              </a:spcAft>
              <a:buSzPts val="1700"/>
              <a:buChar char="–"/>
            </a:pPr>
            <a:r>
              <a:rPr lang="en-GB" sz="1700"/>
              <a:t>stratification factors: m</a:t>
            </a:r>
            <a:r>
              <a:rPr lang="en-GB" sz="1700" i="1"/>
              <a:t>ESR1</a:t>
            </a:r>
            <a:r>
              <a:rPr lang="en-GB" sz="1700"/>
              <a:t> status (detected by ctDNA), prior fulvestrant and presence of visceral disease</a:t>
            </a:r>
            <a:endParaRPr/>
          </a:p>
        </p:txBody>
      </p:sp>
      <p:sp>
        <p:nvSpPr>
          <p:cNvPr id="477" name="Google Shape;477;p19"/>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t>PHASE 3 EMERALD: STUDY DESIGN</a:t>
            </a:r>
            <a:endParaRPr/>
          </a:p>
        </p:txBody>
      </p:sp>
      <p:sp>
        <p:nvSpPr>
          <p:cNvPr id="478" name="Google Shape;478;p19"/>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19</a:t>
            </a:fld>
            <a:endParaRPr/>
          </a:p>
        </p:txBody>
      </p:sp>
      <p:sp>
        <p:nvSpPr>
          <p:cNvPr id="479" name="Google Shape;479;p19"/>
          <p:cNvSpPr txBox="1">
            <a:spLocks noGrp="1"/>
          </p:cNvSpPr>
          <p:nvPr>
            <p:ph type="body" idx="2"/>
          </p:nvPr>
        </p:nvSpPr>
        <p:spPr>
          <a:xfrm>
            <a:off x="620183" y="6364800"/>
            <a:ext cx="10180339" cy="36512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SzPts val="1200"/>
              <a:buNone/>
            </a:pPr>
            <a:r>
              <a:rPr lang="en-GB" sz="1100" dirty="0"/>
              <a:t>CBR, clinical benefit rate; CDK4/6, cyclin-dependent kinase 4/6; </a:t>
            </a:r>
            <a:r>
              <a:rPr lang="en-GB" sz="1100" dirty="0" err="1"/>
              <a:t>ctDNA</a:t>
            </a:r>
            <a:r>
              <a:rPr lang="en-GB" sz="1100" dirty="0"/>
              <a:t>, circulating tumour DNA; </a:t>
            </a:r>
            <a:r>
              <a:rPr lang="en-GB" sz="1100" dirty="0" err="1"/>
              <a:t>DoR</a:t>
            </a:r>
            <a:r>
              <a:rPr lang="en-GB" sz="1100" dirty="0"/>
              <a:t>, duration of response; ECOG PS; Eastern Cooperative Oncology Group performance status; ER, </a:t>
            </a:r>
            <a:r>
              <a:rPr lang="en-GB" sz="1100" dirty="0" err="1"/>
              <a:t>estrogen</a:t>
            </a:r>
            <a:r>
              <a:rPr lang="en-GB" sz="1100" dirty="0"/>
              <a:t> receptor; ET, endocrine therapy; HER2, hormone epidermal growth factor receptor 2; MBC, metastatic breast cancer; m</a:t>
            </a:r>
            <a:r>
              <a:rPr lang="en-GB" sz="1100" i="1" dirty="0"/>
              <a:t>ESR1</a:t>
            </a:r>
            <a:r>
              <a:rPr lang="en-GB" sz="1100" dirty="0"/>
              <a:t>, </a:t>
            </a:r>
            <a:r>
              <a:rPr lang="en-GB" sz="1100" dirty="0" err="1"/>
              <a:t>estrogen</a:t>
            </a:r>
            <a:r>
              <a:rPr lang="en-GB" sz="1100" dirty="0"/>
              <a:t> receptor 1 mutation; ORR, objective response rate; OS, overall survival; PFS, progression-free survival; PK, pharmacokinetics; PRO patient reported outcome; QD, Use "every day"</a:t>
            </a:r>
            <a:endParaRPr lang="en-US" sz="1100"/>
          </a:p>
          <a:p>
            <a:pPr marL="0" lvl="0" indent="0" algn="l" rtl="0">
              <a:spcBef>
                <a:spcPts val="300"/>
              </a:spcBef>
              <a:spcAft>
                <a:spcPts val="0"/>
              </a:spcAft>
              <a:buSzPts val="1200"/>
              <a:buNone/>
            </a:pPr>
            <a:r>
              <a:rPr lang="en-GB" sz="1100" dirty="0"/>
              <a:t>Bardia A, et al. SABCS 2021. Abstract GS2-02. Oral presentation</a:t>
            </a:r>
            <a:endParaRPr sz="1100"/>
          </a:p>
        </p:txBody>
      </p:sp>
      <p:grpSp>
        <p:nvGrpSpPr>
          <p:cNvPr id="480" name="Google Shape;480;p19"/>
          <p:cNvGrpSpPr/>
          <p:nvPr/>
        </p:nvGrpSpPr>
        <p:grpSpPr>
          <a:xfrm>
            <a:off x="485467" y="1809474"/>
            <a:ext cx="11219669" cy="1226004"/>
            <a:chOff x="282719" y="1463691"/>
            <a:chExt cx="11517590" cy="1400400"/>
          </a:xfrm>
        </p:grpSpPr>
        <p:grpSp>
          <p:nvGrpSpPr>
            <p:cNvPr id="481" name="Google Shape;481;p19"/>
            <p:cNvGrpSpPr/>
            <p:nvPr/>
          </p:nvGrpSpPr>
          <p:grpSpPr>
            <a:xfrm>
              <a:off x="7201619" y="1503155"/>
              <a:ext cx="4598690" cy="1313711"/>
              <a:chOff x="4428400" y="962590"/>
              <a:chExt cx="3298207" cy="971105"/>
            </a:xfrm>
          </p:grpSpPr>
          <p:sp>
            <p:nvSpPr>
              <p:cNvPr id="482" name="Google Shape;482;p19"/>
              <p:cNvSpPr/>
              <p:nvPr/>
            </p:nvSpPr>
            <p:spPr>
              <a:xfrm>
                <a:off x="4767407" y="962590"/>
                <a:ext cx="2959200" cy="414300"/>
              </a:xfrm>
              <a:prstGeom prst="roundRect">
                <a:avLst>
                  <a:gd name="adj" fmla="val 13261"/>
                </a:avLst>
              </a:prstGeom>
              <a:solidFill>
                <a:schemeClr val="accent1"/>
              </a:solidFill>
              <a:ln w="25400" cap="flat" cmpd="sng">
                <a:solidFill>
                  <a:schemeClr val="accent1"/>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lt1"/>
                  </a:buClr>
                  <a:buSzPts val="1467"/>
                  <a:buFont typeface="Arial"/>
                  <a:buNone/>
                </a:pPr>
                <a:r>
                  <a:rPr lang="en-GB" sz="1467" b="1" i="0" u="none" strike="noStrike" cap="none">
                    <a:solidFill>
                      <a:schemeClr val="lt1"/>
                    </a:solidFill>
                    <a:latin typeface="Arial"/>
                    <a:ea typeface="Arial"/>
                    <a:cs typeface="Arial"/>
                    <a:sym typeface="Arial"/>
                  </a:rPr>
                  <a:t>Elacestrant (400 mg oral QD)</a:t>
                </a:r>
                <a:endParaRPr sz="1467" b="0" i="0" u="none" strike="noStrike" cap="none">
                  <a:solidFill>
                    <a:schemeClr val="lt1"/>
                  </a:solidFill>
                  <a:latin typeface="Arial"/>
                  <a:ea typeface="Arial"/>
                  <a:cs typeface="Arial"/>
                  <a:sym typeface="Arial"/>
                </a:endParaRPr>
              </a:p>
            </p:txBody>
          </p:sp>
          <p:sp>
            <p:nvSpPr>
              <p:cNvPr id="483" name="Google Shape;483;p19"/>
              <p:cNvSpPr/>
              <p:nvPr/>
            </p:nvSpPr>
            <p:spPr>
              <a:xfrm>
                <a:off x="4767407" y="1519395"/>
                <a:ext cx="2959200" cy="414300"/>
              </a:xfrm>
              <a:prstGeom prst="roundRect">
                <a:avLst>
                  <a:gd name="adj" fmla="val 13261"/>
                </a:avLst>
              </a:prstGeom>
              <a:solidFill>
                <a:schemeClr val="dk2"/>
              </a:solidFill>
              <a:ln w="25400" cap="flat" cmpd="sng">
                <a:solidFill>
                  <a:schemeClr val="dk2"/>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lt1"/>
                  </a:buClr>
                  <a:buSzPts val="1467"/>
                  <a:buFont typeface="Arial"/>
                  <a:buNone/>
                </a:pPr>
                <a:r>
                  <a:rPr lang="en-GB" sz="1467" b="0" i="0" u="none" strike="noStrike" cap="none">
                    <a:solidFill>
                      <a:schemeClr val="lt1"/>
                    </a:solidFill>
                    <a:latin typeface="Arial"/>
                    <a:ea typeface="Arial"/>
                    <a:cs typeface="Arial"/>
                    <a:sym typeface="Arial"/>
                  </a:rPr>
                  <a:t>Investigator’s choice of fulvestrant, anastrozole, letrozole, exemestane</a:t>
                </a:r>
                <a:endParaRPr sz="1733" b="0" i="0" u="none" strike="noStrike" cap="none">
                  <a:solidFill>
                    <a:schemeClr val="lt1"/>
                  </a:solidFill>
                  <a:latin typeface="Arial"/>
                  <a:ea typeface="Arial"/>
                  <a:cs typeface="Arial"/>
                  <a:sym typeface="Arial"/>
                </a:endParaRPr>
              </a:p>
            </p:txBody>
          </p:sp>
          <p:cxnSp>
            <p:nvCxnSpPr>
              <p:cNvPr id="484" name="Google Shape;484;p19"/>
              <p:cNvCxnSpPr>
                <a:stCxn id="485" idx="3"/>
                <a:endCxn id="483" idx="1"/>
              </p:cNvCxnSpPr>
              <p:nvPr/>
            </p:nvCxnSpPr>
            <p:spPr>
              <a:xfrm>
                <a:off x="4428400" y="1451011"/>
                <a:ext cx="339000" cy="275400"/>
              </a:xfrm>
              <a:prstGeom prst="straightConnector1">
                <a:avLst/>
              </a:prstGeom>
              <a:noFill/>
              <a:ln w="19050" cap="flat" cmpd="sng">
                <a:solidFill>
                  <a:schemeClr val="dk1"/>
                </a:solidFill>
                <a:prstDash val="solid"/>
                <a:round/>
                <a:headEnd type="none" w="sm" len="sm"/>
                <a:tailEnd type="triangle" w="med" len="med"/>
              </a:ln>
            </p:spPr>
          </p:cxnSp>
          <p:cxnSp>
            <p:nvCxnSpPr>
              <p:cNvPr id="486" name="Google Shape;486;p19"/>
              <p:cNvCxnSpPr>
                <a:stCxn id="485" idx="3"/>
                <a:endCxn id="482" idx="1"/>
              </p:cNvCxnSpPr>
              <p:nvPr/>
            </p:nvCxnSpPr>
            <p:spPr>
              <a:xfrm rot="10800000" flipH="1">
                <a:off x="4428400" y="1169611"/>
                <a:ext cx="339000" cy="281400"/>
              </a:xfrm>
              <a:prstGeom prst="straightConnector1">
                <a:avLst/>
              </a:prstGeom>
              <a:noFill/>
              <a:ln w="19050" cap="flat" cmpd="sng">
                <a:solidFill>
                  <a:schemeClr val="dk1"/>
                </a:solidFill>
                <a:prstDash val="solid"/>
                <a:round/>
                <a:headEnd type="none" w="sm" len="sm"/>
                <a:tailEnd type="triangle" w="med" len="med"/>
              </a:ln>
            </p:spPr>
          </p:cxnSp>
        </p:grpSp>
        <p:sp>
          <p:nvSpPr>
            <p:cNvPr id="485" name="Google Shape;485;p19"/>
            <p:cNvSpPr/>
            <p:nvPr/>
          </p:nvSpPr>
          <p:spPr>
            <a:xfrm>
              <a:off x="282719" y="1463691"/>
              <a:ext cx="6918900" cy="1400400"/>
            </a:xfrm>
            <a:prstGeom prst="roundRect">
              <a:avLst>
                <a:gd name="adj" fmla="val 13261"/>
              </a:avLst>
            </a:prstGeom>
            <a:solidFill>
              <a:schemeClr val="accent6"/>
            </a:solidFill>
            <a:ln w="25400" cap="flat" cmpd="sng">
              <a:solidFill>
                <a:schemeClr val="accent6"/>
              </a:solidFill>
              <a:prstDash val="solid"/>
              <a:round/>
              <a:headEnd type="none" w="sm" len="sm"/>
              <a:tailEnd type="none" w="sm" len="sm"/>
            </a:ln>
          </p:spPr>
          <p:txBody>
            <a:bodyPr spcFirstLastPara="1" wrap="square" lIns="180000" tIns="60925" rIns="180000" bIns="60925" anchor="ctr" anchorCtr="0">
              <a:noAutofit/>
            </a:bodyPr>
            <a:lstStyle/>
            <a:p>
              <a:pPr marL="0" marR="0" lvl="0" indent="0" algn="ctr" rtl="0">
                <a:lnSpc>
                  <a:spcPct val="100000"/>
                </a:lnSpc>
                <a:spcBef>
                  <a:spcPts val="0"/>
                </a:spcBef>
                <a:spcAft>
                  <a:spcPts val="0"/>
                </a:spcAft>
                <a:buClr>
                  <a:schemeClr val="lt1"/>
                </a:buClr>
                <a:buSzPts val="1467"/>
                <a:buFont typeface="Arial"/>
                <a:buNone/>
              </a:pPr>
              <a:r>
                <a:rPr lang="en-GB" sz="1467" b="1" i="0" u="none" strike="noStrike" cap="none">
                  <a:solidFill>
                    <a:schemeClr val="lt1"/>
                  </a:solidFill>
                  <a:latin typeface="Arial"/>
                  <a:ea typeface="Arial"/>
                  <a:cs typeface="Arial"/>
                  <a:sym typeface="Arial"/>
                </a:rPr>
                <a:t>Key inclusion criteria</a:t>
              </a:r>
              <a:endParaRPr sz="1733"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1450"/>
                <a:buFont typeface="Arial"/>
                <a:buNone/>
              </a:pPr>
              <a:r>
                <a:rPr lang="en-GB" sz="1450" b="0" i="0" u="none" strike="noStrike" cap="none">
                  <a:solidFill>
                    <a:schemeClr val="lt1"/>
                  </a:solidFill>
                  <a:latin typeface="Arial"/>
                  <a:ea typeface="Arial"/>
                  <a:cs typeface="Arial"/>
                  <a:sym typeface="Arial"/>
                </a:rPr>
                <a:t>Advanced/metastatic ER+/HER2- breast cancer; progressed or relapsed on or after one or two lines of ET, one of which was given in combination with a CDK4/6 inhibitor, for advanced or MBC; </a:t>
              </a:r>
              <a:br>
                <a:rPr lang="en-GB" sz="1450" b="0" i="0" u="none" strike="noStrike" cap="none">
                  <a:solidFill>
                    <a:srgbClr val="000000"/>
                  </a:solidFill>
                  <a:latin typeface="Arial"/>
                  <a:ea typeface="Arial"/>
                  <a:cs typeface="Arial"/>
                  <a:sym typeface="Arial"/>
                </a:rPr>
              </a:br>
              <a:r>
                <a:rPr lang="en-GB" sz="1450" b="0" i="0" u="none" strike="noStrike" cap="none">
                  <a:solidFill>
                    <a:schemeClr val="lt1"/>
                  </a:solidFill>
                  <a:latin typeface="Arial"/>
                  <a:ea typeface="Arial"/>
                  <a:cs typeface="Arial"/>
                  <a:sym typeface="Arial"/>
                </a:rPr>
                <a:t>ECOG PS 0 or 1</a:t>
              </a:r>
              <a:endParaRPr sz="1733" b="0" i="0" u="none" strike="noStrike" cap="none">
                <a:solidFill>
                  <a:schemeClr val="lt1"/>
                </a:solidFill>
                <a:latin typeface="Arial"/>
                <a:ea typeface="Arial"/>
                <a:cs typeface="Arial"/>
                <a:sym typeface="Arial"/>
              </a:endParaRPr>
            </a:p>
          </p:txBody>
        </p:sp>
      </p:gr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
          <p:cNvSpPr txBox="1">
            <a:spLocks noGrp="1"/>
          </p:cNvSpPr>
          <p:nvPr>
            <p:ph type="body" idx="1"/>
          </p:nvPr>
        </p:nvSpPr>
        <p:spPr>
          <a:xfrm>
            <a:off x="620184" y="1329344"/>
            <a:ext cx="10963200" cy="4835960"/>
          </a:xfrm>
          <a:prstGeom prst="rect">
            <a:avLst/>
          </a:prstGeom>
          <a:noFill/>
          <a:ln>
            <a:noFill/>
          </a:ln>
        </p:spPr>
        <p:txBody>
          <a:bodyPr spcFirstLastPara="1" wrap="square" lIns="0" tIns="0" rIns="0" bIns="0" anchor="t" anchorCtr="0">
            <a:normAutofit fontScale="85000" lnSpcReduction="10000"/>
          </a:bodyPr>
          <a:lstStyle/>
          <a:p>
            <a:pPr marL="0" lvl="0" indent="0" algn="l" rtl="0">
              <a:lnSpc>
                <a:spcPct val="120000"/>
              </a:lnSpc>
              <a:spcBef>
                <a:spcPts val="0"/>
              </a:spcBef>
              <a:spcAft>
                <a:spcPts val="0"/>
              </a:spcAft>
              <a:buSzPct val="100000"/>
              <a:buNone/>
            </a:pPr>
            <a:r>
              <a:rPr lang="en-GB" b="1">
                <a:latin typeface="Arial"/>
                <a:ea typeface="Arial"/>
                <a:cs typeface="Arial"/>
                <a:sym typeface="Arial"/>
              </a:rPr>
              <a:t>This programme is developed by </a:t>
            </a:r>
            <a:r>
              <a:rPr lang="en-GB" b="1"/>
              <a:t>BREAST CANCER</a:t>
            </a:r>
            <a:r>
              <a:rPr lang="en-GB" b="1">
                <a:latin typeface="Arial"/>
                <a:ea typeface="Arial"/>
                <a:cs typeface="Arial"/>
                <a:sym typeface="Arial"/>
              </a:rPr>
              <a:t> </a:t>
            </a:r>
            <a:br>
              <a:rPr lang="en-GB" b="1">
                <a:latin typeface="Arial"/>
                <a:ea typeface="Arial"/>
                <a:cs typeface="Arial"/>
                <a:sym typeface="Arial"/>
              </a:rPr>
            </a:br>
            <a:r>
              <a:rPr lang="en-GB" b="1">
                <a:latin typeface="Arial"/>
                <a:ea typeface="Arial"/>
                <a:cs typeface="Arial"/>
                <a:sym typeface="Arial"/>
              </a:rPr>
              <a:t>CONNECT, an international group of experts in the field </a:t>
            </a:r>
            <a:br>
              <a:rPr lang="en-GB" b="1">
                <a:latin typeface="Arial"/>
                <a:ea typeface="Arial"/>
                <a:cs typeface="Arial"/>
                <a:sym typeface="Arial"/>
              </a:rPr>
            </a:br>
            <a:r>
              <a:rPr lang="en-GB" b="1">
                <a:latin typeface="Arial"/>
                <a:ea typeface="Arial"/>
                <a:cs typeface="Arial"/>
                <a:sym typeface="Arial"/>
              </a:rPr>
              <a:t>of </a:t>
            </a:r>
            <a:r>
              <a:rPr lang="en-GB" b="1"/>
              <a:t>breast cancer</a:t>
            </a:r>
            <a:r>
              <a:rPr lang="en-GB" b="1">
                <a:latin typeface="Arial"/>
                <a:ea typeface="Arial"/>
                <a:cs typeface="Arial"/>
                <a:sym typeface="Arial"/>
              </a:rPr>
              <a:t>. </a:t>
            </a:r>
            <a:endParaRPr/>
          </a:p>
          <a:p>
            <a:pPr marL="0" lvl="0" indent="0" algn="l" rtl="0">
              <a:lnSpc>
                <a:spcPct val="120000"/>
              </a:lnSpc>
              <a:spcBef>
                <a:spcPts val="600"/>
              </a:spcBef>
              <a:spcAft>
                <a:spcPts val="0"/>
              </a:spcAft>
              <a:buSzPct val="100000"/>
              <a:buNone/>
            </a:pPr>
            <a:endParaRPr>
              <a:latin typeface="Arial"/>
              <a:ea typeface="Arial"/>
              <a:cs typeface="Arial"/>
              <a:sym typeface="Arial"/>
            </a:endParaRPr>
          </a:p>
          <a:p>
            <a:pPr marL="0" lvl="0" indent="0" algn="l" rtl="0">
              <a:lnSpc>
                <a:spcPct val="110000"/>
              </a:lnSpc>
              <a:spcBef>
                <a:spcPts val="600"/>
              </a:spcBef>
              <a:spcAft>
                <a:spcPts val="0"/>
              </a:spcAft>
              <a:buSzPct val="100000"/>
              <a:buNone/>
            </a:pPr>
            <a:r>
              <a:rPr lang="en-GB" sz="1900" b="1">
                <a:solidFill>
                  <a:schemeClr val="accent1"/>
                </a:solidFill>
                <a:latin typeface="Arial"/>
                <a:ea typeface="Arial"/>
                <a:cs typeface="Arial"/>
                <a:sym typeface="Arial"/>
              </a:rPr>
              <a:t>Acknowledgement and disclosures</a:t>
            </a:r>
            <a:endParaRPr sz="1900" b="1">
              <a:solidFill>
                <a:schemeClr val="accent1"/>
              </a:solidFill>
              <a:latin typeface="Arial"/>
              <a:ea typeface="Arial"/>
              <a:cs typeface="Arial"/>
              <a:sym typeface="Arial"/>
            </a:endParaRPr>
          </a:p>
          <a:p>
            <a:pPr marL="0" lvl="0" indent="0" algn="l" rtl="0">
              <a:lnSpc>
                <a:spcPct val="110000"/>
              </a:lnSpc>
              <a:spcBef>
                <a:spcPts val="1200"/>
              </a:spcBef>
              <a:spcAft>
                <a:spcPts val="0"/>
              </a:spcAft>
              <a:buSzPct val="100000"/>
              <a:buNone/>
            </a:pPr>
            <a:r>
              <a:rPr lang="en-GB" sz="1900">
                <a:latin typeface="Arial"/>
                <a:ea typeface="Arial"/>
                <a:cs typeface="Arial"/>
                <a:sym typeface="Arial"/>
              </a:rPr>
              <a:t>This BREAST CANCER CONNECT programme is supported through an independent educational grant from Menarini Stemline Oncology. The programme is therefore independent, the content is not influenced by the supporter and is under the sole responsibility of the experts.</a:t>
            </a:r>
            <a:endParaRPr sz="1900">
              <a:latin typeface="Arial"/>
              <a:ea typeface="Arial"/>
              <a:cs typeface="Arial"/>
              <a:sym typeface="Arial"/>
            </a:endParaRPr>
          </a:p>
          <a:p>
            <a:pPr marL="0" lvl="0" indent="0" algn="l" rtl="0">
              <a:lnSpc>
                <a:spcPct val="110000"/>
              </a:lnSpc>
              <a:spcBef>
                <a:spcPts val="1200"/>
              </a:spcBef>
              <a:spcAft>
                <a:spcPts val="0"/>
              </a:spcAft>
              <a:buSzPct val="100000"/>
              <a:buNone/>
            </a:pPr>
            <a:r>
              <a:rPr lang="en-GB" sz="1900" b="1">
                <a:latin typeface="Arial"/>
                <a:ea typeface="Arial"/>
                <a:cs typeface="Arial"/>
                <a:sym typeface="Arial"/>
              </a:rPr>
              <a:t>Please note:</a:t>
            </a:r>
            <a:r>
              <a:rPr lang="en-GB" sz="1900">
                <a:latin typeface="Arial"/>
                <a:ea typeface="Arial"/>
                <a:cs typeface="Arial"/>
                <a:sym typeface="Arial"/>
              </a:rPr>
              <a:t> The views expressed within this programme are the personal opinions of the experts. They do not necessarily represent the views of the experts’ institutions, or the rest of the BREAST CANCER CONNECT group.</a:t>
            </a:r>
            <a:endParaRPr sz="1900"/>
          </a:p>
          <a:p>
            <a:pPr marL="0" lvl="0" indent="0" algn="l" rtl="0">
              <a:lnSpc>
                <a:spcPct val="110000"/>
              </a:lnSpc>
              <a:spcBef>
                <a:spcPts val="1200"/>
              </a:spcBef>
              <a:spcAft>
                <a:spcPts val="0"/>
              </a:spcAft>
              <a:buSzPct val="100000"/>
              <a:buNone/>
            </a:pPr>
            <a:r>
              <a:rPr lang="en-GB" sz="1900">
                <a:latin typeface="Arial"/>
                <a:ea typeface="Arial"/>
                <a:cs typeface="Arial"/>
                <a:sym typeface="Arial"/>
              </a:rPr>
              <a:t>Expert Disclaimers:</a:t>
            </a:r>
            <a:endParaRPr sz="1900"/>
          </a:p>
          <a:p>
            <a:pPr marL="356870" lvl="0" indent="-356870" algn="l" rtl="0">
              <a:lnSpc>
                <a:spcPct val="110000"/>
              </a:lnSpc>
              <a:spcBef>
                <a:spcPts val="1200"/>
              </a:spcBef>
              <a:spcAft>
                <a:spcPts val="0"/>
              </a:spcAft>
              <a:buSzPct val="100000"/>
              <a:buChar char="•"/>
            </a:pPr>
            <a:r>
              <a:rPr lang="en-GB" sz="1900" b="1">
                <a:solidFill>
                  <a:srgbClr val="C6573B"/>
                </a:solidFill>
                <a:latin typeface="Arial"/>
                <a:ea typeface="Arial"/>
                <a:cs typeface="Arial"/>
                <a:sym typeface="Arial"/>
              </a:rPr>
              <a:t>Prof. Francois-Clement Bidard </a:t>
            </a:r>
            <a:r>
              <a:rPr lang="en-GB" sz="1900">
                <a:latin typeface="Arial"/>
                <a:ea typeface="Arial"/>
                <a:cs typeface="Arial"/>
                <a:sym typeface="Arial"/>
              </a:rPr>
              <a:t>discloses financial support/sponsorship from AstraZeneca, Daiichi-Sankyo, Caris, Exact Sciences, General Electrics Healthcare, GSK, Inatherys, Lilly, Merck KGaA, Menarini Silicon Biosystems, Menarini/Stemline, Novartis, Pfizer, Prolynx, Rain Oncology, Roche, SAGA Diagnostics, Seagen, Sanofi</a:t>
            </a:r>
            <a:endParaRPr sz="1900"/>
          </a:p>
          <a:p>
            <a:pPr marL="0" lvl="0" indent="0" algn="l" rtl="0">
              <a:spcBef>
                <a:spcPts val="1200"/>
              </a:spcBef>
              <a:spcAft>
                <a:spcPts val="0"/>
              </a:spcAft>
              <a:buSzPct val="100000"/>
              <a:buNone/>
            </a:pPr>
            <a:endParaRPr/>
          </a:p>
        </p:txBody>
      </p:sp>
      <p:sp>
        <p:nvSpPr>
          <p:cNvPr id="192" name="Google Shape;192;p2"/>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latin typeface="Arial"/>
                <a:ea typeface="Arial"/>
                <a:cs typeface="Arial"/>
                <a:sym typeface="Arial"/>
              </a:rPr>
              <a:t>DEVELOPED BY BREAST CANCER CONNECT</a:t>
            </a:r>
            <a:endParaRPr>
              <a:latin typeface="Arial"/>
              <a:ea typeface="Arial"/>
              <a:cs typeface="Arial"/>
              <a:sym typeface="Arial"/>
            </a:endParaRPr>
          </a:p>
        </p:txBody>
      </p:sp>
      <p:sp>
        <p:nvSpPr>
          <p:cNvPr id="193" name="Google Shape;193;p2"/>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5D8298"/>
              </a:buClr>
              <a:buSzPts val="1100"/>
              <a:buFont typeface="Arial"/>
              <a:buNone/>
            </a:pPr>
            <a:fld id="{00000000-1234-1234-1234-123412341234}" type="slidenum">
              <a:rPr lang="en-GB">
                <a:latin typeface="Arial"/>
                <a:ea typeface="Arial"/>
                <a:cs typeface="Arial"/>
                <a:sym typeface="Arial"/>
              </a:rPr>
              <a:t>2</a:t>
            </a:fld>
            <a:endParaRPr>
              <a:latin typeface="Arial"/>
              <a:ea typeface="Arial"/>
              <a:cs typeface="Arial"/>
              <a:sym typeface="Arial"/>
            </a:endParaRPr>
          </a:p>
        </p:txBody>
      </p:sp>
      <p:sp>
        <p:nvSpPr>
          <p:cNvPr id="194" name="Google Shape;194;p2"/>
          <p:cNvSpPr txBox="1"/>
          <p:nvPr/>
        </p:nvSpPr>
        <p:spPr>
          <a:xfrm>
            <a:off x="-10510" y="-1513490"/>
            <a:ext cx="18473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505050"/>
              </a:solidFill>
              <a:latin typeface="Arial"/>
              <a:ea typeface="Arial"/>
              <a:cs typeface="Arial"/>
              <a:sym typeface="Arial"/>
            </a:endParaRPr>
          </a:p>
        </p:txBody>
      </p:sp>
      <p:pic>
        <p:nvPicPr>
          <p:cNvPr id="195" name="Google Shape;195;p2" descr="Text&#10;&#10;Description automatically generated with medium confidence"/>
          <p:cNvPicPr preferRelativeResize="0"/>
          <p:nvPr/>
        </p:nvPicPr>
        <p:blipFill rotWithShape="1">
          <a:blip r:embed="rId3">
            <a:alphaModFix/>
          </a:blip>
          <a:srcRect/>
          <a:stretch/>
        </p:blipFill>
        <p:spPr>
          <a:xfrm>
            <a:off x="7896200" y="1196752"/>
            <a:ext cx="2999656" cy="1311407"/>
          </a:xfrm>
          <a:prstGeom prst="rect">
            <a:avLst/>
          </a:prstGeom>
          <a:noFill/>
          <a:ln>
            <a:noFill/>
          </a:ln>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20"/>
          <p:cNvSpPr txBox="1">
            <a:spLocks noGrp="1"/>
          </p:cNvSpPr>
          <p:nvPr>
            <p:ph type="body" idx="1"/>
          </p:nvPr>
        </p:nvSpPr>
        <p:spPr>
          <a:xfrm>
            <a:off x="620184" y="5158393"/>
            <a:ext cx="10963200" cy="792406"/>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SzPts val="2000"/>
              <a:buNone/>
            </a:pPr>
            <a:r>
              <a:rPr lang="en-GB"/>
              <a:t>Elacestrant demonstrated a higher PFS rate versus SoC ET at 6 and 12 months in patients with ER+/HER2- advanced/metastatic breast cancer following prior CDK4/6i therapy</a:t>
            </a:r>
            <a:endParaRPr/>
          </a:p>
        </p:txBody>
      </p:sp>
      <p:sp>
        <p:nvSpPr>
          <p:cNvPr id="492" name="Google Shape;492;p20"/>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t>EMERALD: PFS RATE AT 6 &amp; 12 MONTHS ALL PATIENTS AND </a:t>
            </a:r>
            <a:r>
              <a:rPr lang="en-GB" cap="none"/>
              <a:t>m</a:t>
            </a:r>
            <a:r>
              <a:rPr lang="en-GB" i="1"/>
              <a:t>ESR1</a:t>
            </a:r>
            <a:r>
              <a:rPr lang="en-GB"/>
              <a:t> GROUP  </a:t>
            </a:r>
            <a:endParaRPr/>
          </a:p>
        </p:txBody>
      </p:sp>
      <p:sp>
        <p:nvSpPr>
          <p:cNvPr id="493" name="Google Shape;493;p20"/>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5D8298"/>
              </a:buClr>
              <a:buSzPts val="1100"/>
              <a:buFont typeface="Arial"/>
              <a:buNone/>
            </a:pPr>
            <a:fld id="{00000000-1234-1234-1234-123412341234}" type="slidenum">
              <a:rPr lang="en-GB"/>
              <a:t>20</a:t>
            </a:fld>
            <a:endParaRPr/>
          </a:p>
        </p:txBody>
      </p:sp>
      <p:sp>
        <p:nvSpPr>
          <p:cNvPr id="494" name="Google Shape;494;p20"/>
          <p:cNvSpPr txBox="1">
            <a:spLocks noGrp="1"/>
          </p:cNvSpPr>
          <p:nvPr>
            <p:ph type="body" idx="2"/>
          </p:nvPr>
        </p:nvSpPr>
        <p:spPr>
          <a:xfrm>
            <a:off x="620183" y="6364800"/>
            <a:ext cx="11020433" cy="365125"/>
          </a:xfrm>
          <a:prstGeom prst="rect">
            <a:avLst/>
          </a:prstGeom>
          <a:noFill/>
          <a:ln>
            <a:noFill/>
          </a:ln>
        </p:spPr>
        <p:txBody>
          <a:bodyPr spcFirstLastPara="1" wrap="square" lIns="0" tIns="0" rIns="0" bIns="0" anchor="b" anchorCtr="0">
            <a:noAutofit/>
          </a:bodyPr>
          <a:lstStyle/>
          <a:p>
            <a:pPr marL="0" lvl="0" indent="0" algn="l" rtl="0">
              <a:spcBef>
                <a:spcPts val="300"/>
              </a:spcBef>
              <a:spcAft>
                <a:spcPts val="0"/>
              </a:spcAft>
              <a:buSzPts val="1100"/>
              <a:buNone/>
            </a:pPr>
            <a:r>
              <a:rPr lang="en-GB" dirty="0"/>
              <a:t>CDK4/6i, cyclin-dependent kinase 4/6 inhibitor; CI, confidence interval; ER, </a:t>
            </a:r>
            <a:r>
              <a:rPr lang="en-GB" dirty="0" err="1"/>
              <a:t>estrogen</a:t>
            </a:r>
            <a:r>
              <a:rPr lang="en-GB" dirty="0"/>
              <a:t> receptor; ET, endocrine therapy; HER2, human epidermal growth factor receptor 2; m</a:t>
            </a:r>
            <a:r>
              <a:rPr lang="en-GB" i="1" dirty="0"/>
              <a:t>ESR1</a:t>
            </a:r>
            <a:r>
              <a:rPr lang="en-GB" dirty="0"/>
              <a:t>, </a:t>
            </a:r>
            <a:r>
              <a:rPr lang="en-GB" dirty="0" err="1"/>
              <a:t>estrogen</a:t>
            </a:r>
            <a:r>
              <a:rPr lang="en-GB" dirty="0"/>
              <a:t> receptor 1 mutation; N, sample size; PFS, progression-free survival; SoC, standard of care</a:t>
            </a:r>
            <a:endParaRPr/>
          </a:p>
          <a:p>
            <a:pPr marL="0" indent="0"/>
            <a:r>
              <a:rPr lang="en-GB" dirty="0">
                <a:solidFill>
                  <a:schemeClr val="dk2"/>
                </a:solidFill>
              </a:rPr>
              <a:t>Bidard, J Clin Oncol. 2022; PMID: 35584336 </a:t>
            </a:r>
            <a:endParaRPr dirty="0">
              <a:solidFill>
                <a:schemeClr val="dk2"/>
              </a:solidFill>
            </a:endParaRPr>
          </a:p>
        </p:txBody>
      </p:sp>
      <p:sp>
        <p:nvSpPr>
          <p:cNvPr id="495" name="Google Shape;495;p20"/>
          <p:cNvSpPr txBox="1"/>
          <p:nvPr/>
        </p:nvSpPr>
        <p:spPr>
          <a:xfrm>
            <a:off x="2890219" y="1222334"/>
            <a:ext cx="1243931" cy="2769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All patients</a:t>
            </a:r>
            <a:endParaRPr sz="1800" b="0" i="0" u="none" strike="noStrike" cap="none">
              <a:solidFill>
                <a:schemeClr val="dk1"/>
              </a:solidFill>
              <a:latin typeface="Calibri"/>
              <a:ea typeface="Calibri"/>
              <a:cs typeface="Calibri"/>
              <a:sym typeface="Calibri"/>
            </a:endParaRPr>
          </a:p>
        </p:txBody>
      </p:sp>
      <p:sp>
        <p:nvSpPr>
          <p:cNvPr id="496" name="Google Shape;496;p20"/>
          <p:cNvSpPr txBox="1"/>
          <p:nvPr/>
        </p:nvSpPr>
        <p:spPr>
          <a:xfrm>
            <a:off x="1241604" y="4573680"/>
            <a:ext cx="173124"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239</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238</a:t>
            </a:r>
            <a:endParaRPr sz="1800" b="0" i="0" u="none" strike="noStrike" cap="none">
              <a:solidFill>
                <a:schemeClr val="dk1"/>
              </a:solidFill>
              <a:latin typeface="Calibri"/>
              <a:ea typeface="Calibri"/>
              <a:cs typeface="Calibri"/>
              <a:sym typeface="Calibri"/>
            </a:endParaRPr>
          </a:p>
        </p:txBody>
      </p:sp>
      <p:sp>
        <p:nvSpPr>
          <p:cNvPr id="497" name="Google Shape;497;p20"/>
          <p:cNvSpPr txBox="1"/>
          <p:nvPr/>
        </p:nvSpPr>
        <p:spPr>
          <a:xfrm>
            <a:off x="647934" y="4536747"/>
            <a:ext cx="556242"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accent1"/>
              </a:buClr>
              <a:buSzPts val="800"/>
              <a:buFont typeface="Arial"/>
              <a:buNone/>
            </a:pPr>
            <a:r>
              <a:rPr lang="en-GB" sz="800" b="1" i="0" u="none" strike="noStrike" cap="none">
                <a:solidFill>
                  <a:schemeClr val="accent1"/>
                </a:solidFill>
                <a:latin typeface="Arial"/>
                <a:ea typeface="Arial"/>
                <a:cs typeface="Arial"/>
                <a:sym typeface="Arial"/>
              </a:rPr>
              <a:t>Elacestrant</a:t>
            </a:r>
            <a:endParaRPr sz="1800" b="0" i="0" u="none" strike="noStrike" cap="none">
              <a:solidFill>
                <a:schemeClr val="dk1"/>
              </a:solidFill>
              <a:latin typeface="Calibri"/>
              <a:ea typeface="Calibri"/>
              <a:cs typeface="Calibri"/>
              <a:sym typeface="Calibri"/>
            </a:endParaRPr>
          </a:p>
          <a:p>
            <a:pPr marL="0" marR="0" lvl="0" indent="0" algn="r" rtl="0">
              <a:lnSpc>
                <a:spcPct val="100000"/>
              </a:lnSpc>
              <a:spcBef>
                <a:spcPts val="0"/>
              </a:spcBef>
              <a:spcAft>
                <a:spcPts val="0"/>
              </a:spcAft>
              <a:buClr>
                <a:schemeClr val="dk2"/>
              </a:buClr>
              <a:buSzPts val="800"/>
              <a:buFont typeface="Arial"/>
              <a:buNone/>
            </a:pPr>
            <a:r>
              <a:rPr lang="en-GB" sz="800" b="1" i="0" u="none" strike="noStrike" cap="none">
                <a:solidFill>
                  <a:schemeClr val="dk2"/>
                </a:solidFill>
                <a:latin typeface="Arial"/>
                <a:ea typeface="Arial"/>
                <a:cs typeface="Arial"/>
                <a:sym typeface="Arial"/>
              </a:rPr>
              <a:t>SOC</a:t>
            </a:r>
            <a:endParaRPr sz="1800" b="0" i="0" u="none" strike="noStrike" cap="none">
              <a:solidFill>
                <a:schemeClr val="dk1"/>
              </a:solidFill>
              <a:latin typeface="Calibri"/>
              <a:ea typeface="Calibri"/>
              <a:cs typeface="Calibri"/>
              <a:sym typeface="Calibri"/>
            </a:endParaRPr>
          </a:p>
        </p:txBody>
      </p:sp>
      <p:sp>
        <p:nvSpPr>
          <p:cNvPr id="498" name="Google Shape;498;p20"/>
          <p:cNvSpPr txBox="1"/>
          <p:nvPr/>
        </p:nvSpPr>
        <p:spPr>
          <a:xfrm>
            <a:off x="6925949" y="1222334"/>
            <a:ext cx="4565352" cy="2769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Patients with tumours harbouring m</a:t>
            </a:r>
            <a:r>
              <a:rPr lang="en-GB" sz="1400" b="1" i="1" u="none" strike="noStrike" cap="none">
                <a:solidFill>
                  <a:srgbClr val="000000"/>
                </a:solidFill>
                <a:latin typeface="Arial"/>
                <a:ea typeface="Arial"/>
                <a:cs typeface="Arial"/>
                <a:sym typeface="Arial"/>
              </a:rPr>
              <a:t>ESR1</a:t>
            </a:r>
            <a:endParaRPr sz="1800" b="0" i="0" u="none" strike="noStrike" cap="none">
              <a:solidFill>
                <a:schemeClr val="dk1"/>
              </a:solidFill>
              <a:latin typeface="Calibri"/>
              <a:ea typeface="Calibri"/>
              <a:cs typeface="Calibri"/>
              <a:sym typeface="Calibri"/>
            </a:endParaRPr>
          </a:p>
        </p:txBody>
      </p:sp>
      <p:sp>
        <p:nvSpPr>
          <p:cNvPr id="499" name="Google Shape;499;p20"/>
          <p:cNvSpPr txBox="1"/>
          <p:nvPr/>
        </p:nvSpPr>
        <p:spPr>
          <a:xfrm rot="-5400000">
            <a:off x="293395" y="3013679"/>
            <a:ext cx="1336904" cy="1538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a:solidFill>
                  <a:srgbClr val="000000"/>
                </a:solidFill>
                <a:latin typeface="Arial"/>
                <a:ea typeface="Arial"/>
                <a:cs typeface="Arial"/>
                <a:sym typeface="Arial"/>
              </a:rPr>
              <a:t>Probability of PFS (%)</a:t>
            </a:r>
            <a:endParaRPr sz="1800" b="0" i="0" u="none" strike="noStrike" cap="none">
              <a:solidFill>
                <a:schemeClr val="dk1"/>
              </a:solidFill>
              <a:latin typeface="Calibri"/>
              <a:ea typeface="Calibri"/>
              <a:cs typeface="Calibri"/>
              <a:sym typeface="Calibri"/>
            </a:endParaRPr>
          </a:p>
        </p:txBody>
      </p:sp>
      <p:sp>
        <p:nvSpPr>
          <p:cNvPr id="500" name="Google Shape;500;p20"/>
          <p:cNvSpPr txBox="1"/>
          <p:nvPr/>
        </p:nvSpPr>
        <p:spPr>
          <a:xfrm>
            <a:off x="1239899" y="4025426"/>
            <a:ext cx="64120" cy="138499"/>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0</a:t>
            </a:r>
            <a:endParaRPr sz="1800" b="0" i="0" u="none" strike="noStrike" cap="none">
              <a:solidFill>
                <a:schemeClr val="dk1"/>
              </a:solidFill>
              <a:latin typeface="Calibri"/>
              <a:ea typeface="Calibri"/>
              <a:cs typeface="Calibri"/>
              <a:sym typeface="Calibri"/>
            </a:endParaRPr>
          </a:p>
        </p:txBody>
      </p:sp>
      <p:cxnSp>
        <p:nvCxnSpPr>
          <p:cNvPr id="501" name="Google Shape;501;p20"/>
          <p:cNvCxnSpPr/>
          <p:nvPr/>
        </p:nvCxnSpPr>
        <p:spPr>
          <a:xfrm>
            <a:off x="1333527" y="4099437"/>
            <a:ext cx="54000" cy="0"/>
          </a:xfrm>
          <a:prstGeom prst="straightConnector1">
            <a:avLst/>
          </a:prstGeom>
          <a:noFill/>
          <a:ln w="12700" cap="flat" cmpd="sng">
            <a:solidFill>
              <a:schemeClr val="dk1"/>
            </a:solidFill>
            <a:prstDash val="solid"/>
            <a:round/>
            <a:headEnd type="none" w="sm" len="sm"/>
            <a:tailEnd type="none" w="sm" len="sm"/>
          </a:ln>
        </p:spPr>
      </p:cxnSp>
      <p:cxnSp>
        <p:nvCxnSpPr>
          <p:cNvPr id="502" name="Google Shape;502;p20"/>
          <p:cNvCxnSpPr/>
          <p:nvPr/>
        </p:nvCxnSpPr>
        <p:spPr>
          <a:xfrm>
            <a:off x="1387526" y="4140699"/>
            <a:ext cx="4500000" cy="0"/>
          </a:xfrm>
          <a:prstGeom prst="straightConnector1">
            <a:avLst/>
          </a:prstGeom>
          <a:noFill/>
          <a:ln w="12700" cap="flat" cmpd="sng">
            <a:solidFill>
              <a:schemeClr val="dk1"/>
            </a:solidFill>
            <a:prstDash val="solid"/>
            <a:round/>
            <a:headEnd type="none" w="sm" len="sm"/>
            <a:tailEnd type="none" w="sm" len="sm"/>
          </a:ln>
        </p:spPr>
      </p:cxnSp>
      <p:cxnSp>
        <p:nvCxnSpPr>
          <p:cNvPr id="503" name="Google Shape;503;p20"/>
          <p:cNvCxnSpPr/>
          <p:nvPr/>
        </p:nvCxnSpPr>
        <p:spPr>
          <a:xfrm rot="10800000">
            <a:off x="1388606" y="2075922"/>
            <a:ext cx="0" cy="2065856"/>
          </a:xfrm>
          <a:prstGeom prst="straightConnector1">
            <a:avLst/>
          </a:prstGeom>
          <a:noFill/>
          <a:ln w="12700" cap="flat" cmpd="sng">
            <a:solidFill>
              <a:schemeClr val="dk1"/>
            </a:solidFill>
            <a:prstDash val="solid"/>
            <a:round/>
            <a:headEnd type="none" w="sm" len="sm"/>
            <a:tailEnd type="none" w="sm" len="sm"/>
          </a:ln>
        </p:spPr>
      </p:cxnSp>
      <p:cxnSp>
        <p:nvCxnSpPr>
          <p:cNvPr id="504" name="Google Shape;504;p20"/>
          <p:cNvCxnSpPr/>
          <p:nvPr/>
        </p:nvCxnSpPr>
        <p:spPr>
          <a:xfrm rot="-5400000">
            <a:off x="1930342" y="4169254"/>
            <a:ext cx="54000" cy="0"/>
          </a:xfrm>
          <a:prstGeom prst="straightConnector1">
            <a:avLst/>
          </a:prstGeom>
          <a:noFill/>
          <a:ln w="12700" cap="flat" cmpd="sng">
            <a:solidFill>
              <a:schemeClr val="dk1"/>
            </a:solidFill>
            <a:prstDash val="solid"/>
            <a:round/>
            <a:headEnd type="none" w="sm" len="sm"/>
            <a:tailEnd type="none" w="sm" len="sm"/>
          </a:ln>
        </p:spPr>
      </p:cxnSp>
      <p:sp>
        <p:nvSpPr>
          <p:cNvPr id="505" name="Google Shape;505;p20"/>
          <p:cNvSpPr txBox="1"/>
          <p:nvPr/>
        </p:nvSpPr>
        <p:spPr>
          <a:xfrm>
            <a:off x="1925282" y="4201043"/>
            <a:ext cx="6412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3</a:t>
            </a:r>
            <a:endParaRPr sz="1800" b="0" i="0" u="none" strike="noStrike" cap="none">
              <a:solidFill>
                <a:schemeClr val="dk1"/>
              </a:solidFill>
              <a:latin typeface="Calibri"/>
              <a:ea typeface="Calibri"/>
              <a:cs typeface="Calibri"/>
              <a:sym typeface="Calibri"/>
            </a:endParaRPr>
          </a:p>
        </p:txBody>
      </p:sp>
      <p:cxnSp>
        <p:nvCxnSpPr>
          <p:cNvPr id="506" name="Google Shape;506;p20"/>
          <p:cNvCxnSpPr/>
          <p:nvPr/>
        </p:nvCxnSpPr>
        <p:spPr>
          <a:xfrm rot="-5400000">
            <a:off x="3172223" y="4169254"/>
            <a:ext cx="54000" cy="0"/>
          </a:xfrm>
          <a:prstGeom prst="straightConnector1">
            <a:avLst/>
          </a:prstGeom>
          <a:noFill/>
          <a:ln w="12700" cap="flat" cmpd="sng">
            <a:solidFill>
              <a:schemeClr val="dk1"/>
            </a:solidFill>
            <a:prstDash val="solid"/>
            <a:round/>
            <a:headEnd type="none" w="sm" len="sm"/>
            <a:tailEnd type="none" w="sm" len="sm"/>
          </a:ln>
        </p:spPr>
      </p:cxnSp>
      <p:sp>
        <p:nvSpPr>
          <p:cNvPr id="507" name="Google Shape;507;p20"/>
          <p:cNvSpPr txBox="1"/>
          <p:nvPr/>
        </p:nvSpPr>
        <p:spPr>
          <a:xfrm>
            <a:off x="3135103" y="4201043"/>
            <a:ext cx="12824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10</a:t>
            </a:r>
            <a:endParaRPr sz="1800" b="0" i="0" u="none" strike="noStrike" cap="none">
              <a:solidFill>
                <a:schemeClr val="dk1"/>
              </a:solidFill>
              <a:latin typeface="Calibri"/>
              <a:ea typeface="Calibri"/>
              <a:cs typeface="Calibri"/>
              <a:sym typeface="Calibri"/>
            </a:endParaRPr>
          </a:p>
        </p:txBody>
      </p:sp>
      <p:cxnSp>
        <p:nvCxnSpPr>
          <p:cNvPr id="508" name="Google Shape;508;p20"/>
          <p:cNvCxnSpPr/>
          <p:nvPr/>
        </p:nvCxnSpPr>
        <p:spPr>
          <a:xfrm rot="-5400000">
            <a:off x="4927068" y="4169254"/>
            <a:ext cx="54000" cy="0"/>
          </a:xfrm>
          <a:prstGeom prst="straightConnector1">
            <a:avLst/>
          </a:prstGeom>
          <a:noFill/>
          <a:ln w="12700" cap="flat" cmpd="sng">
            <a:solidFill>
              <a:schemeClr val="dk1"/>
            </a:solidFill>
            <a:prstDash val="solid"/>
            <a:round/>
            <a:headEnd type="none" w="sm" len="sm"/>
            <a:tailEnd type="none" w="sm" len="sm"/>
          </a:ln>
        </p:spPr>
      </p:cxnSp>
      <p:sp>
        <p:nvSpPr>
          <p:cNvPr id="509" name="Google Shape;509;p20"/>
          <p:cNvSpPr txBox="1"/>
          <p:nvPr/>
        </p:nvSpPr>
        <p:spPr>
          <a:xfrm>
            <a:off x="4889948" y="4201043"/>
            <a:ext cx="12824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20</a:t>
            </a:r>
            <a:endParaRPr sz="1800" b="0" i="0" u="none" strike="noStrike" cap="none">
              <a:solidFill>
                <a:schemeClr val="dk1"/>
              </a:solidFill>
              <a:latin typeface="Calibri"/>
              <a:ea typeface="Calibri"/>
              <a:cs typeface="Calibri"/>
              <a:sym typeface="Calibri"/>
            </a:endParaRPr>
          </a:p>
        </p:txBody>
      </p:sp>
      <p:cxnSp>
        <p:nvCxnSpPr>
          <p:cNvPr id="510" name="Google Shape;510;p20"/>
          <p:cNvCxnSpPr/>
          <p:nvPr/>
        </p:nvCxnSpPr>
        <p:spPr>
          <a:xfrm rot="-5400000">
            <a:off x="1404222" y="4169254"/>
            <a:ext cx="54000" cy="0"/>
          </a:xfrm>
          <a:prstGeom prst="straightConnector1">
            <a:avLst/>
          </a:prstGeom>
          <a:noFill/>
          <a:ln w="12700" cap="flat" cmpd="sng">
            <a:solidFill>
              <a:schemeClr val="dk1"/>
            </a:solidFill>
            <a:prstDash val="solid"/>
            <a:round/>
            <a:headEnd type="none" w="sm" len="sm"/>
            <a:tailEnd type="none" w="sm" len="sm"/>
          </a:ln>
        </p:spPr>
      </p:cxnSp>
      <p:sp>
        <p:nvSpPr>
          <p:cNvPr id="511" name="Google Shape;511;p20"/>
          <p:cNvSpPr txBox="1"/>
          <p:nvPr/>
        </p:nvSpPr>
        <p:spPr>
          <a:xfrm>
            <a:off x="1399162" y="4201043"/>
            <a:ext cx="6412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0</a:t>
            </a:r>
            <a:endParaRPr sz="1800" b="0" i="0" u="none" strike="noStrike" cap="none">
              <a:solidFill>
                <a:schemeClr val="dk1"/>
              </a:solidFill>
              <a:latin typeface="Calibri"/>
              <a:ea typeface="Calibri"/>
              <a:cs typeface="Calibri"/>
              <a:sym typeface="Calibri"/>
            </a:endParaRPr>
          </a:p>
        </p:txBody>
      </p:sp>
      <p:cxnSp>
        <p:nvCxnSpPr>
          <p:cNvPr id="512" name="Google Shape;512;p20"/>
          <p:cNvCxnSpPr/>
          <p:nvPr/>
        </p:nvCxnSpPr>
        <p:spPr>
          <a:xfrm rot="-5400000">
            <a:off x="4042646" y="4169254"/>
            <a:ext cx="54000" cy="0"/>
          </a:xfrm>
          <a:prstGeom prst="straightConnector1">
            <a:avLst/>
          </a:prstGeom>
          <a:noFill/>
          <a:ln w="12700" cap="flat" cmpd="sng">
            <a:solidFill>
              <a:schemeClr val="dk1"/>
            </a:solidFill>
            <a:prstDash val="solid"/>
            <a:round/>
            <a:headEnd type="none" w="sm" len="sm"/>
            <a:tailEnd type="none" w="sm" len="sm"/>
          </a:ln>
        </p:spPr>
      </p:cxnSp>
      <p:sp>
        <p:nvSpPr>
          <p:cNvPr id="513" name="Google Shape;513;p20"/>
          <p:cNvSpPr txBox="1"/>
          <p:nvPr/>
        </p:nvSpPr>
        <p:spPr>
          <a:xfrm>
            <a:off x="4005526" y="4201043"/>
            <a:ext cx="12824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15</a:t>
            </a:r>
            <a:endParaRPr sz="1800" b="0" i="0" u="none" strike="noStrike" cap="none">
              <a:solidFill>
                <a:schemeClr val="dk1"/>
              </a:solidFill>
              <a:latin typeface="Calibri"/>
              <a:ea typeface="Calibri"/>
              <a:cs typeface="Calibri"/>
              <a:sym typeface="Calibri"/>
            </a:endParaRPr>
          </a:p>
        </p:txBody>
      </p:sp>
      <p:cxnSp>
        <p:nvCxnSpPr>
          <p:cNvPr id="514" name="Google Shape;514;p20"/>
          <p:cNvCxnSpPr/>
          <p:nvPr/>
        </p:nvCxnSpPr>
        <p:spPr>
          <a:xfrm rot="-5400000">
            <a:off x="4221538" y="4169254"/>
            <a:ext cx="54000" cy="0"/>
          </a:xfrm>
          <a:prstGeom prst="straightConnector1">
            <a:avLst/>
          </a:prstGeom>
          <a:noFill/>
          <a:ln w="12700" cap="flat" cmpd="sng">
            <a:solidFill>
              <a:schemeClr val="dk1"/>
            </a:solidFill>
            <a:prstDash val="solid"/>
            <a:round/>
            <a:headEnd type="none" w="sm" len="sm"/>
            <a:tailEnd type="none" w="sm" len="sm"/>
          </a:ln>
        </p:spPr>
      </p:cxnSp>
      <p:sp>
        <p:nvSpPr>
          <p:cNvPr id="515" name="Google Shape;515;p20"/>
          <p:cNvSpPr txBox="1"/>
          <p:nvPr/>
        </p:nvSpPr>
        <p:spPr>
          <a:xfrm>
            <a:off x="4184418" y="4201043"/>
            <a:ext cx="12824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16</a:t>
            </a:r>
            <a:endParaRPr sz="1800" b="0" i="0" u="none" strike="noStrike" cap="none">
              <a:solidFill>
                <a:schemeClr val="dk1"/>
              </a:solidFill>
              <a:latin typeface="Calibri"/>
              <a:ea typeface="Calibri"/>
              <a:cs typeface="Calibri"/>
              <a:sym typeface="Calibri"/>
            </a:endParaRPr>
          </a:p>
        </p:txBody>
      </p:sp>
      <p:sp>
        <p:nvSpPr>
          <p:cNvPr id="516" name="Google Shape;516;p20"/>
          <p:cNvSpPr txBox="1"/>
          <p:nvPr/>
        </p:nvSpPr>
        <p:spPr>
          <a:xfrm>
            <a:off x="1175779" y="2843609"/>
            <a:ext cx="128240" cy="138499"/>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60</a:t>
            </a:r>
            <a:endParaRPr sz="1800" b="0" i="0" u="none" strike="noStrike" cap="none">
              <a:solidFill>
                <a:schemeClr val="dk1"/>
              </a:solidFill>
              <a:latin typeface="Calibri"/>
              <a:ea typeface="Calibri"/>
              <a:cs typeface="Calibri"/>
              <a:sym typeface="Calibri"/>
            </a:endParaRPr>
          </a:p>
        </p:txBody>
      </p:sp>
      <p:cxnSp>
        <p:nvCxnSpPr>
          <p:cNvPr id="517" name="Google Shape;517;p20"/>
          <p:cNvCxnSpPr/>
          <p:nvPr/>
        </p:nvCxnSpPr>
        <p:spPr>
          <a:xfrm>
            <a:off x="1333527" y="2917620"/>
            <a:ext cx="54000" cy="0"/>
          </a:xfrm>
          <a:prstGeom prst="straightConnector1">
            <a:avLst/>
          </a:prstGeom>
          <a:noFill/>
          <a:ln w="12700" cap="flat" cmpd="sng">
            <a:solidFill>
              <a:schemeClr val="dk1"/>
            </a:solidFill>
            <a:prstDash val="solid"/>
            <a:round/>
            <a:headEnd type="none" w="sm" len="sm"/>
            <a:tailEnd type="none" w="sm" len="sm"/>
          </a:ln>
        </p:spPr>
      </p:cxnSp>
      <p:sp>
        <p:nvSpPr>
          <p:cNvPr id="518" name="Google Shape;518;p20"/>
          <p:cNvSpPr txBox="1"/>
          <p:nvPr/>
        </p:nvSpPr>
        <p:spPr>
          <a:xfrm>
            <a:off x="1175779" y="2445867"/>
            <a:ext cx="128240" cy="138499"/>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80</a:t>
            </a:r>
            <a:endParaRPr sz="1800" b="0" i="0" u="none" strike="noStrike" cap="none">
              <a:solidFill>
                <a:schemeClr val="dk1"/>
              </a:solidFill>
              <a:latin typeface="Calibri"/>
              <a:ea typeface="Calibri"/>
              <a:cs typeface="Calibri"/>
              <a:sym typeface="Calibri"/>
            </a:endParaRPr>
          </a:p>
        </p:txBody>
      </p:sp>
      <p:cxnSp>
        <p:nvCxnSpPr>
          <p:cNvPr id="519" name="Google Shape;519;p20"/>
          <p:cNvCxnSpPr/>
          <p:nvPr/>
        </p:nvCxnSpPr>
        <p:spPr>
          <a:xfrm>
            <a:off x="1333527" y="2519878"/>
            <a:ext cx="54000" cy="0"/>
          </a:xfrm>
          <a:prstGeom prst="straightConnector1">
            <a:avLst/>
          </a:prstGeom>
          <a:noFill/>
          <a:ln w="12700" cap="flat" cmpd="sng">
            <a:solidFill>
              <a:schemeClr val="dk1"/>
            </a:solidFill>
            <a:prstDash val="solid"/>
            <a:round/>
            <a:headEnd type="none" w="sm" len="sm"/>
            <a:tailEnd type="none" w="sm" len="sm"/>
          </a:ln>
        </p:spPr>
      </p:cxnSp>
      <p:sp>
        <p:nvSpPr>
          <p:cNvPr id="520" name="Google Shape;520;p20"/>
          <p:cNvSpPr txBox="1"/>
          <p:nvPr/>
        </p:nvSpPr>
        <p:spPr>
          <a:xfrm>
            <a:off x="1111659" y="2055239"/>
            <a:ext cx="192360" cy="138499"/>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100</a:t>
            </a:r>
            <a:endParaRPr sz="1800" b="0" i="0" u="none" strike="noStrike" cap="none">
              <a:solidFill>
                <a:schemeClr val="dk1"/>
              </a:solidFill>
              <a:latin typeface="Calibri"/>
              <a:ea typeface="Calibri"/>
              <a:cs typeface="Calibri"/>
              <a:sym typeface="Calibri"/>
            </a:endParaRPr>
          </a:p>
        </p:txBody>
      </p:sp>
      <p:cxnSp>
        <p:nvCxnSpPr>
          <p:cNvPr id="521" name="Google Shape;521;p20"/>
          <p:cNvCxnSpPr/>
          <p:nvPr/>
        </p:nvCxnSpPr>
        <p:spPr>
          <a:xfrm>
            <a:off x="1333527" y="2129250"/>
            <a:ext cx="54000" cy="0"/>
          </a:xfrm>
          <a:prstGeom prst="straightConnector1">
            <a:avLst/>
          </a:prstGeom>
          <a:noFill/>
          <a:ln w="12700" cap="flat" cmpd="sng">
            <a:solidFill>
              <a:schemeClr val="dk1"/>
            </a:solidFill>
            <a:prstDash val="solid"/>
            <a:round/>
            <a:headEnd type="none" w="sm" len="sm"/>
            <a:tailEnd type="none" w="sm" len="sm"/>
          </a:ln>
        </p:spPr>
      </p:cxnSp>
      <p:cxnSp>
        <p:nvCxnSpPr>
          <p:cNvPr id="522" name="Google Shape;522;p20"/>
          <p:cNvCxnSpPr/>
          <p:nvPr/>
        </p:nvCxnSpPr>
        <p:spPr>
          <a:xfrm rot="-5400000">
            <a:off x="1585197" y="4169254"/>
            <a:ext cx="54000" cy="0"/>
          </a:xfrm>
          <a:prstGeom prst="straightConnector1">
            <a:avLst/>
          </a:prstGeom>
          <a:noFill/>
          <a:ln w="12700" cap="flat" cmpd="sng">
            <a:solidFill>
              <a:schemeClr val="dk1"/>
            </a:solidFill>
            <a:prstDash val="solid"/>
            <a:round/>
            <a:headEnd type="none" w="sm" len="sm"/>
            <a:tailEnd type="none" w="sm" len="sm"/>
          </a:ln>
        </p:spPr>
      </p:cxnSp>
      <p:sp>
        <p:nvSpPr>
          <p:cNvPr id="523" name="Google Shape;523;p20"/>
          <p:cNvSpPr txBox="1"/>
          <p:nvPr/>
        </p:nvSpPr>
        <p:spPr>
          <a:xfrm>
            <a:off x="1580137" y="4201043"/>
            <a:ext cx="6412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cxnSp>
        <p:nvCxnSpPr>
          <p:cNvPr id="524" name="Google Shape;524;p20"/>
          <p:cNvCxnSpPr/>
          <p:nvPr/>
        </p:nvCxnSpPr>
        <p:spPr>
          <a:xfrm rot="-5400000">
            <a:off x="1762997" y="4169254"/>
            <a:ext cx="54000" cy="0"/>
          </a:xfrm>
          <a:prstGeom prst="straightConnector1">
            <a:avLst/>
          </a:prstGeom>
          <a:noFill/>
          <a:ln w="12700" cap="flat" cmpd="sng">
            <a:solidFill>
              <a:schemeClr val="dk1"/>
            </a:solidFill>
            <a:prstDash val="solid"/>
            <a:round/>
            <a:headEnd type="none" w="sm" len="sm"/>
            <a:tailEnd type="none" w="sm" len="sm"/>
          </a:ln>
        </p:spPr>
      </p:cxnSp>
      <p:sp>
        <p:nvSpPr>
          <p:cNvPr id="525" name="Google Shape;525;p20"/>
          <p:cNvSpPr txBox="1"/>
          <p:nvPr/>
        </p:nvSpPr>
        <p:spPr>
          <a:xfrm>
            <a:off x="1757937" y="4201043"/>
            <a:ext cx="6412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2</a:t>
            </a:r>
            <a:endParaRPr sz="1800" b="0" i="0" u="none" strike="noStrike" cap="none">
              <a:solidFill>
                <a:schemeClr val="dk1"/>
              </a:solidFill>
              <a:latin typeface="Calibri"/>
              <a:ea typeface="Calibri"/>
              <a:cs typeface="Calibri"/>
              <a:sym typeface="Calibri"/>
            </a:endParaRPr>
          </a:p>
        </p:txBody>
      </p:sp>
      <p:cxnSp>
        <p:nvCxnSpPr>
          <p:cNvPr id="526" name="Google Shape;526;p20"/>
          <p:cNvCxnSpPr/>
          <p:nvPr/>
        </p:nvCxnSpPr>
        <p:spPr>
          <a:xfrm rot="-5400000">
            <a:off x="2124017" y="4169254"/>
            <a:ext cx="54000" cy="0"/>
          </a:xfrm>
          <a:prstGeom prst="straightConnector1">
            <a:avLst/>
          </a:prstGeom>
          <a:noFill/>
          <a:ln w="12700" cap="flat" cmpd="sng">
            <a:solidFill>
              <a:schemeClr val="dk1"/>
            </a:solidFill>
            <a:prstDash val="solid"/>
            <a:round/>
            <a:headEnd type="none" w="sm" len="sm"/>
            <a:tailEnd type="none" w="sm" len="sm"/>
          </a:ln>
        </p:spPr>
      </p:cxnSp>
      <p:sp>
        <p:nvSpPr>
          <p:cNvPr id="527" name="Google Shape;527;p20"/>
          <p:cNvSpPr txBox="1"/>
          <p:nvPr/>
        </p:nvSpPr>
        <p:spPr>
          <a:xfrm>
            <a:off x="2118957" y="4201043"/>
            <a:ext cx="6412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4</a:t>
            </a:r>
            <a:endParaRPr sz="1800" b="0" i="0" u="none" strike="noStrike" cap="none">
              <a:solidFill>
                <a:schemeClr val="dk1"/>
              </a:solidFill>
              <a:latin typeface="Calibri"/>
              <a:ea typeface="Calibri"/>
              <a:cs typeface="Calibri"/>
              <a:sym typeface="Calibri"/>
            </a:endParaRPr>
          </a:p>
        </p:txBody>
      </p:sp>
      <p:cxnSp>
        <p:nvCxnSpPr>
          <p:cNvPr id="528" name="Google Shape;528;p20"/>
          <p:cNvCxnSpPr/>
          <p:nvPr/>
        </p:nvCxnSpPr>
        <p:spPr>
          <a:xfrm rot="-5400000">
            <a:off x="2285942" y="4169254"/>
            <a:ext cx="54000" cy="0"/>
          </a:xfrm>
          <a:prstGeom prst="straightConnector1">
            <a:avLst/>
          </a:prstGeom>
          <a:noFill/>
          <a:ln w="12700" cap="flat" cmpd="sng">
            <a:solidFill>
              <a:schemeClr val="dk1"/>
            </a:solidFill>
            <a:prstDash val="solid"/>
            <a:round/>
            <a:headEnd type="none" w="sm" len="sm"/>
            <a:tailEnd type="none" w="sm" len="sm"/>
          </a:ln>
        </p:spPr>
      </p:cxnSp>
      <p:sp>
        <p:nvSpPr>
          <p:cNvPr id="529" name="Google Shape;529;p20"/>
          <p:cNvSpPr txBox="1"/>
          <p:nvPr/>
        </p:nvSpPr>
        <p:spPr>
          <a:xfrm>
            <a:off x="2280882" y="4201043"/>
            <a:ext cx="6412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5</a:t>
            </a:r>
            <a:endParaRPr sz="1800" b="0" i="0" u="none" strike="noStrike" cap="none">
              <a:solidFill>
                <a:schemeClr val="dk1"/>
              </a:solidFill>
              <a:latin typeface="Calibri"/>
              <a:ea typeface="Calibri"/>
              <a:cs typeface="Calibri"/>
              <a:sym typeface="Calibri"/>
            </a:endParaRPr>
          </a:p>
        </p:txBody>
      </p:sp>
      <p:cxnSp>
        <p:nvCxnSpPr>
          <p:cNvPr id="530" name="Google Shape;530;p20"/>
          <p:cNvCxnSpPr/>
          <p:nvPr/>
        </p:nvCxnSpPr>
        <p:spPr>
          <a:xfrm rot="-5400000">
            <a:off x="2466917" y="4169254"/>
            <a:ext cx="54000" cy="0"/>
          </a:xfrm>
          <a:prstGeom prst="straightConnector1">
            <a:avLst/>
          </a:prstGeom>
          <a:noFill/>
          <a:ln w="12700" cap="flat" cmpd="sng">
            <a:solidFill>
              <a:schemeClr val="dk1"/>
            </a:solidFill>
            <a:prstDash val="solid"/>
            <a:round/>
            <a:headEnd type="none" w="sm" len="sm"/>
            <a:tailEnd type="none" w="sm" len="sm"/>
          </a:ln>
        </p:spPr>
      </p:cxnSp>
      <p:sp>
        <p:nvSpPr>
          <p:cNvPr id="531" name="Google Shape;531;p20"/>
          <p:cNvSpPr txBox="1"/>
          <p:nvPr/>
        </p:nvSpPr>
        <p:spPr>
          <a:xfrm>
            <a:off x="2461857" y="4201043"/>
            <a:ext cx="6412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6</a:t>
            </a:r>
            <a:endParaRPr sz="1800" b="0" i="0" u="none" strike="noStrike" cap="none">
              <a:solidFill>
                <a:schemeClr val="dk1"/>
              </a:solidFill>
              <a:latin typeface="Calibri"/>
              <a:ea typeface="Calibri"/>
              <a:cs typeface="Calibri"/>
              <a:sym typeface="Calibri"/>
            </a:endParaRPr>
          </a:p>
        </p:txBody>
      </p:sp>
      <p:cxnSp>
        <p:nvCxnSpPr>
          <p:cNvPr id="532" name="Google Shape;532;p20"/>
          <p:cNvCxnSpPr/>
          <p:nvPr/>
        </p:nvCxnSpPr>
        <p:spPr>
          <a:xfrm rot="-5400000">
            <a:off x="2644717" y="4169254"/>
            <a:ext cx="54000" cy="0"/>
          </a:xfrm>
          <a:prstGeom prst="straightConnector1">
            <a:avLst/>
          </a:prstGeom>
          <a:noFill/>
          <a:ln w="12700" cap="flat" cmpd="sng">
            <a:solidFill>
              <a:schemeClr val="dk1"/>
            </a:solidFill>
            <a:prstDash val="solid"/>
            <a:round/>
            <a:headEnd type="none" w="sm" len="sm"/>
            <a:tailEnd type="none" w="sm" len="sm"/>
          </a:ln>
        </p:spPr>
      </p:cxnSp>
      <p:sp>
        <p:nvSpPr>
          <p:cNvPr id="533" name="Google Shape;533;p20"/>
          <p:cNvSpPr txBox="1"/>
          <p:nvPr/>
        </p:nvSpPr>
        <p:spPr>
          <a:xfrm>
            <a:off x="2639657" y="4201043"/>
            <a:ext cx="6412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7</a:t>
            </a:r>
            <a:endParaRPr sz="1800" b="0" i="0" u="none" strike="noStrike" cap="none">
              <a:solidFill>
                <a:schemeClr val="dk1"/>
              </a:solidFill>
              <a:latin typeface="Calibri"/>
              <a:ea typeface="Calibri"/>
              <a:cs typeface="Calibri"/>
              <a:sym typeface="Calibri"/>
            </a:endParaRPr>
          </a:p>
        </p:txBody>
      </p:sp>
      <p:cxnSp>
        <p:nvCxnSpPr>
          <p:cNvPr id="534" name="Google Shape;534;p20"/>
          <p:cNvCxnSpPr/>
          <p:nvPr/>
        </p:nvCxnSpPr>
        <p:spPr>
          <a:xfrm rot="-5400000">
            <a:off x="2812992" y="4169254"/>
            <a:ext cx="54000" cy="0"/>
          </a:xfrm>
          <a:prstGeom prst="straightConnector1">
            <a:avLst/>
          </a:prstGeom>
          <a:noFill/>
          <a:ln w="12700" cap="flat" cmpd="sng">
            <a:solidFill>
              <a:schemeClr val="dk1"/>
            </a:solidFill>
            <a:prstDash val="solid"/>
            <a:round/>
            <a:headEnd type="none" w="sm" len="sm"/>
            <a:tailEnd type="none" w="sm" len="sm"/>
          </a:ln>
        </p:spPr>
      </p:cxnSp>
      <p:sp>
        <p:nvSpPr>
          <p:cNvPr id="535" name="Google Shape;535;p20"/>
          <p:cNvSpPr txBox="1"/>
          <p:nvPr/>
        </p:nvSpPr>
        <p:spPr>
          <a:xfrm>
            <a:off x="2807932" y="4201043"/>
            <a:ext cx="6412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8</a:t>
            </a:r>
            <a:endParaRPr sz="1800" b="0" i="0" u="none" strike="noStrike" cap="none">
              <a:solidFill>
                <a:schemeClr val="dk1"/>
              </a:solidFill>
              <a:latin typeface="Calibri"/>
              <a:ea typeface="Calibri"/>
              <a:cs typeface="Calibri"/>
              <a:sym typeface="Calibri"/>
            </a:endParaRPr>
          </a:p>
        </p:txBody>
      </p:sp>
      <p:cxnSp>
        <p:nvCxnSpPr>
          <p:cNvPr id="536" name="Google Shape;536;p20"/>
          <p:cNvCxnSpPr/>
          <p:nvPr/>
        </p:nvCxnSpPr>
        <p:spPr>
          <a:xfrm rot="-5400000">
            <a:off x="2990792" y="4169254"/>
            <a:ext cx="54000" cy="0"/>
          </a:xfrm>
          <a:prstGeom prst="straightConnector1">
            <a:avLst/>
          </a:prstGeom>
          <a:noFill/>
          <a:ln w="12700" cap="flat" cmpd="sng">
            <a:solidFill>
              <a:schemeClr val="dk1"/>
            </a:solidFill>
            <a:prstDash val="solid"/>
            <a:round/>
            <a:headEnd type="none" w="sm" len="sm"/>
            <a:tailEnd type="none" w="sm" len="sm"/>
          </a:ln>
        </p:spPr>
      </p:cxnSp>
      <p:sp>
        <p:nvSpPr>
          <p:cNvPr id="537" name="Google Shape;537;p20"/>
          <p:cNvSpPr txBox="1"/>
          <p:nvPr/>
        </p:nvSpPr>
        <p:spPr>
          <a:xfrm>
            <a:off x="2985732" y="4201043"/>
            <a:ext cx="6412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9</a:t>
            </a:r>
            <a:endParaRPr sz="1800" b="0" i="0" u="none" strike="noStrike" cap="none">
              <a:solidFill>
                <a:schemeClr val="dk1"/>
              </a:solidFill>
              <a:latin typeface="Calibri"/>
              <a:ea typeface="Calibri"/>
              <a:cs typeface="Calibri"/>
              <a:sym typeface="Calibri"/>
            </a:endParaRPr>
          </a:p>
        </p:txBody>
      </p:sp>
      <p:cxnSp>
        <p:nvCxnSpPr>
          <p:cNvPr id="538" name="Google Shape;538;p20"/>
          <p:cNvCxnSpPr/>
          <p:nvPr/>
        </p:nvCxnSpPr>
        <p:spPr>
          <a:xfrm rot="-5400000">
            <a:off x="3340498" y="4169254"/>
            <a:ext cx="54000" cy="0"/>
          </a:xfrm>
          <a:prstGeom prst="straightConnector1">
            <a:avLst/>
          </a:prstGeom>
          <a:noFill/>
          <a:ln w="12700" cap="flat" cmpd="sng">
            <a:solidFill>
              <a:schemeClr val="dk1"/>
            </a:solidFill>
            <a:prstDash val="solid"/>
            <a:round/>
            <a:headEnd type="none" w="sm" len="sm"/>
            <a:tailEnd type="none" w="sm" len="sm"/>
          </a:ln>
        </p:spPr>
      </p:cxnSp>
      <p:sp>
        <p:nvSpPr>
          <p:cNvPr id="539" name="Google Shape;539;p20"/>
          <p:cNvSpPr txBox="1"/>
          <p:nvPr/>
        </p:nvSpPr>
        <p:spPr>
          <a:xfrm>
            <a:off x="3303378" y="4201043"/>
            <a:ext cx="12824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11</a:t>
            </a:r>
            <a:endParaRPr sz="1800" b="0" i="0" u="none" strike="noStrike" cap="none">
              <a:solidFill>
                <a:schemeClr val="dk1"/>
              </a:solidFill>
              <a:latin typeface="Calibri"/>
              <a:ea typeface="Calibri"/>
              <a:cs typeface="Calibri"/>
              <a:sym typeface="Calibri"/>
            </a:endParaRPr>
          </a:p>
        </p:txBody>
      </p:sp>
      <p:cxnSp>
        <p:nvCxnSpPr>
          <p:cNvPr id="540" name="Google Shape;540;p20"/>
          <p:cNvCxnSpPr/>
          <p:nvPr/>
        </p:nvCxnSpPr>
        <p:spPr>
          <a:xfrm rot="-5400000">
            <a:off x="3515123" y="4169254"/>
            <a:ext cx="54000" cy="0"/>
          </a:xfrm>
          <a:prstGeom prst="straightConnector1">
            <a:avLst/>
          </a:prstGeom>
          <a:noFill/>
          <a:ln w="12700" cap="flat" cmpd="sng">
            <a:solidFill>
              <a:schemeClr val="dk1"/>
            </a:solidFill>
            <a:prstDash val="solid"/>
            <a:round/>
            <a:headEnd type="none" w="sm" len="sm"/>
            <a:tailEnd type="none" w="sm" len="sm"/>
          </a:ln>
        </p:spPr>
      </p:cxnSp>
      <p:sp>
        <p:nvSpPr>
          <p:cNvPr id="541" name="Google Shape;541;p20"/>
          <p:cNvSpPr txBox="1"/>
          <p:nvPr/>
        </p:nvSpPr>
        <p:spPr>
          <a:xfrm>
            <a:off x="3478003" y="4201043"/>
            <a:ext cx="12824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12</a:t>
            </a:r>
            <a:endParaRPr sz="1800" b="0" i="0" u="none" strike="noStrike" cap="none">
              <a:solidFill>
                <a:schemeClr val="dk1"/>
              </a:solidFill>
              <a:latin typeface="Calibri"/>
              <a:ea typeface="Calibri"/>
              <a:cs typeface="Calibri"/>
              <a:sym typeface="Calibri"/>
            </a:endParaRPr>
          </a:p>
        </p:txBody>
      </p:sp>
      <p:cxnSp>
        <p:nvCxnSpPr>
          <p:cNvPr id="542" name="Google Shape;542;p20"/>
          <p:cNvCxnSpPr/>
          <p:nvPr/>
        </p:nvCxnSpPr>
        <p:spPr>
          <a:xfrm rot="-5400000">
            <a:off x="3696098" y="4169254"/>
            <a:ext cx="54000" cy="0"/>
          </a:xfrm>
          <a:prstGeom prst="straightConnector1">
            <a:avLst/>
          </a:prstGeom>
          <a:noFill/>
          <a:ln w="12700" cap="flat" cmpd="sng">
            <a:solidFill>
              <a:schemeClr val="dk1"/>
            </a:solidFill>
            <a:prstDash val="solid"/>
            <a:round/>
            <a:headEnd type="none" w="sm" len="sm"/>
            <a:tailEnd type="none" w="sm" len="sm"/>
          </a:ln>
        </p:spPr>
      </p:cxnSp>
      <p:sp>
        <p:nvSpPr>
          <p:cNvPr id="543" name="Google Shape;543;p20"/>
          <p:cNvSpPr txBox="1"/>
          <p:nvPr/>
        </p:nvSpPr>
        <p:spPr>
          <a:xfrm>
            <a:off x="3658978" y="4201043"/>
            <a:ext cx="12824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13</a:t>
            </a:r>
            <a:endParaRPr sz="1800" b="0" i="0" u="none" strike="noStrike" cap="none">
              <a:solidFill>
                <a:schemeClr val="dk1"/>
              </a:solidFill>
              <a:latin typeface="Calibri"/>
              <a:ea typeface="Calibri"/>
              <a:cs typeface="Calibri"/>
              <a:sym typeface="Calibri"/>
            </a:endParaRPr>
          </a:p>
        </p:txBody>
      </p:sp>
      <p:cxnSp>
        <p:nvCxnSpPr>
          <p:cNvPr id="544" name="Google Shape;544;p20"/>
          <p:cNvCxnSpPr/>
          <p:nvPr/>
        </p:nvCxnSpPr>
        <p:spPr>
          <a:xfrm rot="-5400000">
            <a:off x="3873898" y="4169254"/>
            <a:ext cx="54000" cy="0"/>
          </a:xfrm>
          <a:prstGeom prst="straightConnector1">
            <a:avLst/>
          </a:prstGeom>
          <a:noFill/>
          <a:ln w="12700" cap="flat" cmpd="sng">
            <a:solidFill>
              <a:schemeClr val="dk1"/>
            </a:solidFill>
            <a:prstDash val="solid"/>
            <a:round/>
            <a:headEnd type="none" w="sm" len="sm"/>
            <a:tailEnd type="none" w="sm" len="sm"/>
          </a:ln>
        </p:spPr>
      </p:cxnSp>
      <p:sp>
        <p:nvSpPr>
          <p:cNvPr id="545" name="Google Shape;545;p20"/>
          <p:cNvSpPr txBox="1"/>
          <p:nvPr/>
        </p:nvSpPr>
        <p:spPr>
          <a:xfrm>
            <a:off x="3836778" y="4201043"/>
            <a:ext cx="12824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14</a:t>
            </a:r>
            <a:endParaRPr sz="1800" b="0" i="0" u="none" strike="noStrike" cap="none">
              <a:solidFill>
                <a:schemeClr val="dk1"/>
              </a:solidFill>
              <a:latin typeface="Calibri"/>
              <a:ea typeface="Calibri"/>
              <a:cs typeface="Calibri"/>
              <a:sym typeface="Calibri"/>
            </a:endParaRPr>
          </a:p>
        </p:txBody>
      </p:sp>
      <p:cxnSp>
        <p:nvCxnSpPr>
          <p:cNvPr id="546" name="Google Shape;546;p20"/>
          <p:cNvCxnSpPr/>
          <p:nvPr/>
        </p:nvCxnSpPr>
        <p:spPr>
          <a:xfrm rot="-5400000">
            <a:off x="5809185" y="4169254"/>
            <a:ext cx="54000" cy="0"/>
          </a:xfrm>
          <a:prstGeom prst="straightConnector1">
            <a:avLst/>
          </a:prstGeom>
          <a:noFill/>
          <a:ln w="12700" cap="flat" cmpd="sng">
            <a:solidFill>
              <a:schemeClr val="dk1"/>
            </a:solidFill>
            <a:prstDash val="solid"/>
            <a:round/>
            <a:headEnd type="none" w="sm" len="sm"/>
            <a:tailEnd type="none" w="sm" len="sm"/>
          </a:ln>
        </p:spPr>
      </p:cxnSp>
      <p:sp>
        <p:nvSpPr>
          <p:cNvPr id="547" name="Google Shape;547;p20"/>
          <p:cNvSpPr txBox="1"/>
          <p:nvPr/>
        </p:nvSpPr>
        <p:spPr>
          <a:xfrm>
            <a:off x="5772065" y="4201043"/>
            <a:ext cx="12824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25</a:t>
            </a:r>
            <a:endParaRPr sz="1800" b="0" i="0" u="none" strike="noStrike" cap="none">
              <a:solidFill>
                <a:schemeClr val="dk1"/>
              </a:solidFill>
              <a:latin typeface="Calibri"/>
              <a:ea typeface="Calibri"/>
              <a:cs typeface="Calibri"/>
              <a:sym typeface="Calibri"/>
            </a:endParaRPr>
          </a:p>
        </p:txBody>
      </p:sp>
      <p:cxnSp>
        <p:nvCxnSpPr>
          <p:cNvPr id="548" name="Google Shape;548;p20"/>
          <p:cNvCxnSpPr/>
          <p:nvPr/>
        </p:nvCxnSpPr>
        <p:spPr>
          <a:xfrm rot="-5400000">
            <a:off x="5625035" y="4169254"/>
            <a:ext cx="54000" cy="0"/>
          </a:xfrm>
          <a:prstGeom prst="straightConnector1">
            <a:avLst/>
          </a:prstGeom>
          <a:noFill/>
          <a:ln w="12700" cap="flat" cmpd="sng">
            <a:solidFill>
              <a:schemeClr val="dk1"/>
            </a:solidFill>
            <a:prstDash val="solid"/>
            <a:round/>
            <a:headEnd type="none" w="sm" len="sm"/>
            <a:tailEnd type="none" w="sm" len="sm"/>
          </a:ln>
        </p:spPr>
      </p:cxnSp>
      <p:sp>
        <p:nvSpPr>
          <p:cNvPr id="549" name="Google Shape;549;p20"/>
          <p:cNvSpPr txBox="1"/>
          <p:nvPr/>
        </p:nvSpPr>
        <p:spPr>
          <a:xfrm>
            <a:off x="5587915" y="4201043"/>
            <a:ext cx="12824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24</a:t>
            </a:r>
            <a:endParaRPr sz="1800" b="0" i="0" u="none" strike="noStrike" cap="none">
              <a:solidFill>
                <a:schemeClr val="dk1"/>
              </a:solidFill>
              <a:latin typeface="Calibri"/>
              <a:ea typeface="Calibri"/>
              <a:cs typeface="Calibri"/>
              <a:sym typeface="Calibri"/>
            </a:endParaRPr>
          </a:p>
        </p:txBody>
      </p:sp>
      <p:cxnSp>
        <p:nvCxnSpPr>
          <p:cNvPr id="550" name="Google Shape;550;p20"/>
          <p:cNvCxnSpPr/>
          <p:nvPr/>
        </p:nvCxnSpPr>
        <p:spPr>
          <a:xfrm rot="-5400000">
            <a:off x="5450410" y="4169254"/>
            <a:ext cx="54000" cy="0"/>
          </a:xfrm>
          <a:prstGeom prst="straightConnector1">
            <a:avLst/>
          </a:prstGeom>
          <a:noFill/>
          <a:ln w="12700" cap="flat" cmpd="sng">
            <a:solidFill>
              <a:schemeClr val="dk1"/>
            </a:solidFill>
            <a:prstDash val="solid"/>
            <a:round/>
            <a:headEnd type="none" w="sm" len="sm"/>
            <a:tailEnd type="none" w="sm" len="sm"/>
          </a:ln>
        </p:spPr>
      </p:cxnSp>
      <p:sp>
        <p:nvSpPr>
          <p:cNvPr id="551" name="Google Shape;551;p20"/>
          <p:cNvSpPr txBox="1"/>
          <p:nvPr/>
        </p:nvSpPr>
        <p:spPr>
          <a:xfrm>
            <a:off x="5413290" y="4201043"/>
            <a:ext cx="12824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23</a:t>
            </a:r>
            <a:endParaRPr sz="1800" b="0" i="0" u="none" strike="noStrike" cap="none">
              <a:solidFill>
                <a:schemeClr val="dk1"/>
              </a:solidFill>
              <a:latin typeface="Calibri"/>
              <a:ea typeface="Calibri"/>
              <a:cs typeface="Calibri"/>
              <a:sym typeface="Calibri"/>
            </a:endParaRPr>
          </a:p>
        </p:txBody>
      </p:sp>
      <p:cxnSp>
        <p:nvCxnSpPr>
          <p:cNvPr id="552" name="Google Shape;552;p20"/>
          <p:cNvCxnSpPr/>
          <p:nvPr/>
        </p:nvCxnSpPr>
        <p:spPr>
          <a:xfrm rot="-5400000">
            <a:off x="5091635" y="4169254"/>
            <a:ext cx="54000" cy="0"/>
          </a:xfrm>
          <a:prstGeom prst="straightConnector1">
            <a:avLst/>
          </a:prstGeom>
          <a:noFill/>
          <a:ln w="12700" cap="flat" cmpd="sng">
            <a:solidFill>
              <a:schemeClr val="dk1"/>
            </a:solidFill>
            <a:prstDash val="solid"/>
            <a:round/>
            <a:headEnd type="none" w="sm" len="sm"/>
            <a:tailEnd type="none" w="sm" len="sm"/>
          </a:ln>
        </p:spPr>
      </p:cxnSp>
      <p:sp>
        <p:nvSpPr>
          <p:cNvPr id="553" name="Google Shape;553;p20"/>
          <p:cNvSpPr txBox="1"/>
          <p:nvPr/>
        </p:nvSpPr>
        <p:spPr>
          <a:xfrm>
            <a:off x="5054515" y="4201043"/>
            <a:ext cx="12824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21</a:t>
            </a:r>
            <a:endParaRPr sz="1800" b="0" i="0" u="none" strike="noStrike" cap="none">
              <a:solidFill>
                <a:schemeClr val="dk1"/>
              </a:solidFill>
              <a:latin typeface="Calibri"/>
              <a:ea typeface="Calibri"/>
              <a:cs typeface="Calibri"/>
              <a:sym typeface="Calibri"/>
            </a:endParaRPr>
          </a:p>
        </p:txBody>
      </p:sp>
      <p:cxnSp>
        <p:nvCxnSpPr>
          <p:cNvPr id="554" name="Google Shape;554;p20"/>
          <p:cNvCxnSpPr/>
          <p:nvPr/>
        </p:nvCxnSpPr>
        <p:spPr>
          <a:xfrm rot="-5400000">
            <a:off x="5282135" y="4169254"/>
            <a:ext cx="54000" cy="0"/>
          </a:xfrm>
          <a:prstGeom prst="straightConnector1">
            <a:avLst/>
          </a:prstGeom>
          <a:noFill/>
          <a:ln w="12700" cap="flat" cmpd="sng">
            <a:solidFill>
              <a:schemeClr val="dk1"/>
            </a:solidFill>
            <a:prstDash val="solid"/>
            <a:round/>
            <a:headEnd type="none" w="sm" len="sm"/>
            <a:tailEnd type="none" w="sm" len="sm"/>
          </a:ln>
        </p:spPr>
      </p:cxnSp>
      <p:sp>
        <p:nvSpPr>
          <p:cNvPr id="555" name="Google Shape;555;p20"/>
          <p:cNvSpPr txBox="1"/>
          <p:nvPr/>
        </p:nvSpPr>
        <p:spPr>
          <a:xfrm>
            <a:off x="5245015" y="4201043"/>
            <a:ext cx="12824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22</a:t>
            </a:r>
            <a:endParaRPr sz="1800" b="0" i="0" u="none" strike="noStrike" cap="none">
              <a:solidFill>
                <a:schemeClr val="dk1"/>
              </a:solidFill>
              <a:latin typeface="Calibri"/>
              <a:ea typeface="Calibri"/>
              <a:cs typeface="Calibri"/>
              <a:sym typeface="Calibri"/>
            </a:endParaRPr>
          </a:p>
        </p:txBody>
      </p:sp>
      <p:cxnSp>
        <p:nvCxnSpPr>
          <p:cNvPr id="556" name="Google Shape;556;p20"/>
          <p:cNvCxnSpPr/>
          <p:nvPr/>
        </p:nvCxnSpPr>
        <p:spPr>
          <a:xfrm rot="-5400000">
            <a:off x="4746093" y="4169254"/>
            <a:ext cx="54000" cy="0"/>
          </a:xfrm>
          <a:prstGeom prst="straightConnector1">
            <a:avLst/>
          </a:prstGeom>
          <a:noFill/>
          <a:ln w="12700" cap="flat" cmpd="sng">
            <a:solidFill>
              <a:schemeClr val="dk1"/>
            </a:solidFill>
            <a:prstDash val="solid"/>
            <a:round/>
            <a:headEnd type="none" w="sm" len="sm"/>
            <a:tailEnd type="none" w="sm" len="sm"/>
          </a:ln>
        </p:spPr>
      </p:cxnSp>
      <p:sp>
        <p:nvSpPr>
          <p:cNvPr id="557" name="Google Shape;557;p20"/>
          <p:cNvSpPr txBox="1"/>
          <p:nvPr/>
        </p:nvSpPr>
        <p:spPr>
          <a:xfrm>
            <a:off x="4708973" y="4201043"/>
            <a:ext cx="12824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19</a:t>
            </a:r>
            <a:endParaRPr sz="1800" b="0" i="0" u="none" strike="noStrike" cap="none">
              <a:solidFill>
                <a:schemeClr val="dk1"/>
              </a:solidFill>
              <a:latin typeface="Calibri"/>
              <a:ea typeface="Calibri"/>
              <a:cs typeface="Calibri"/>
              <a:sym typeface="Calibri"/>
            </a:endParaRPr>
          </a:p>
        </p:txBody>
      </p:sp>
      <p:cxnSp>
        <p:nvCxnSpPr>
          <p:cNvPr id="558" name="Google Shape;558;p20"/>
          <p:cNvCxnSpPr/>
          <p:nvPr/>
        </p:nvCxnSpPr>
        <p:spPr>
          <a:xfrm rot="-5400000">
            <a:off x="4571468" y="4169254"/>
            <a:ext cx="54000" cy="0"/>
          </a:xfrm>
          <a:prstGeom prst="straightConnector1">
            <a:avLst/>
          </a:prstGeom>
          <a:noFill/>
          <a:ln w="12700" cap="flat" cmpd="sng">
            <a:solidFill>
              <a:schemeClr val="dk1"/>
            </a:solidFill>
            <a:prstDash val="solid"/>
            <a:round/>
            <a:headEnd type="none" w="sm" len="sm"/>
            <a:tailEnd type="none" w="sm" len="sm"/>
          </a:ln>
        </p:spPr>
      </p:cxnSp>
      <p:sp>
        <p:nvSpPr>
          <p:cNvPr id="559" name="Google Shape;559;p20"/>
          <p:cNvSpPr txBox="1"/>
          <p:nvPr/>
        </p:nvSpPr>
        <p:spPr>
          <a:xfrm>
            <a:off x="4534348" y="4201043"/>
            <a:ext cx="12824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18</a:t>
            </a:r>
            <a:endParaRPr sz="1800" b="0" i="0" u="none" strike="noStrike" cap="none">
              <a:solidFill>
                <a:schemeClr val="dk1"/>
              </a:solidFill>
              <a:latin typeface="Calibri"/>
              <a:ea typeface="Calibri"/>
              <a:cs typeface="Calibri"/>
              <a:sym typeface="Calibri"/>
            </a:endParaRPr>
          </a:p>
        </p:txBody>
      </p:sp>
      <p:cxnSp>
        <p:nvCxnSpPr>
          <p:cNvPr id="560" name="Google Shape;560;p20"/>
          <p:cNvCxnSpPr/>
          <p:nvPr/>
        </p:nvCxnSpPr>
        <p:spPr>
          <a:xfrm rot="-5400000">
            <a:off x="4399338" y="4169254"/>
            <a:ext cx="54000" cy="0"/>
          </a:xfrm>
          <a:prstGeom prst="straightConnector1">
            <a:avLst/>
          </a:prstGeom>
          <a:noFill/>
          <a:ln w="12700" cap="flat" cmpd="sng">
            <a:solidFill>
              <a:schemeClr val="dk1"/>
            </a:solidFill>
            <a:prstDash val="solid"/>
            <a:round/>
            <a:headEnd type="none" w="sm" len="sm"/>
            <a:tailEnd type="none" w="sm" len="sm"/>
          </a:ln>
        </p:spPr>
      </p:cxnSp>
      <p:sp>
        <p:nvSpPr>
          <p:cNvPr id="561" name="Google Shape;561;p20"/>
          <p:cNvSpPr txBox="1"/>
          <p:nvPr/>
        </p:nvSpPr>
        <p:spPr>
          <a:xfrm>
            <a:off x="4362218" y="4201043"/>
            <a:ext cx="12824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17</a:t>
            </a:r>
            <a:endParaRPr sz="1800" b="0" i="0" u="none" strike="noStrike" cap="none">
              <a:solidFill>
                <a:schemeClr val="dk1"/>
              </a:solidFill>
              <a:latin typeface="Calibri"/>
              <a:ea typeface="Calibri"/>
              <a:cs typeface="Calibri"/>
              <a:sym typeface="Calibri"/>
            </a:endParaRPr>
          </a:p>
        </p:txBody>
      </p:sp>
      <p:sp>
        <p:nvSpPr>
          <p:cNvPr id="562" name="Google Shape;562;p20"/>
          <p:cNvSpPr txBox="1"/>
          <p:nvPr/>
        </p:nvSpPr>
        <p:spPr>
          <a:xfrm>
            <a:off x="3146739" y="4573680"/>
            <a:ext cx="115416"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27</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7</a:t>
            </a:r>
            <a:endParaRPr sz="1800" b="0" i="0" u="none" strike="noStrike" cap="none">
              <a:solidFill>
                <a:schemeClr val="dk1"/>
              </a:solidFill>
              <a:latin typeface="Calibri"/>
              <a:ea typeface="Calibri"/>
              <a:cs typeface="Calibri"/>
              <a:sym typeface="Calibri"/>
            </a:endParaRPr>
          </a:p>
        </p:txBody>
      </p:sp>
      <p:sp>
        <p:nvSpPr>
          <p:cNvPr id="563" name="Google Shape;563;p20"/>
          <p:cNvSpPr txBox="1"/>
          <p:nvPr/>
        </p:nvSpPr>
        <p:spPr>
          <a:xfrm>
            <a:off x="3346764" y="4573680"/>
            <a:ext cx="115416"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24</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4</a:t>
            </a:r>
            <a:endParaRPr sz="1800" b="0" i="0" u="none" strike="noStrike" cap="none">
              <a:solidFill>
                <a:schemeClr val="dk1"/>
              </a:solidFill>
              <a:latin typeface="Calibri"/>
              <a:ea typeface="Calibri"/>
              <a:cs typeface="Calibri"/>
              <a:sym typeface="Calibri"/>
            </a:endParaRPr>
          </a:p>
        </p:txBody>
      </p:sp>
      <p:sp>
        <p:nvSpPr>
          <p:cNvPr id="564" name="Google Shape;564;p20"/>
          <p:cNvSpPr txBox="1"/>
          <p:nvPr/>
        </p:nvSpPr>
        <p:spPr>
          <a:xfrm>
            <a:off x="3527739" y="4573680"/>
            <a:ext cx="115416"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19</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3</a:t>
            </a:r>
            <a:endParaRPr sz="1800" b="0" i="0" u="none" strike="noStrike" cap="none">
              <a:solidFill>
                <a:schemeClr val="dk1"/>
              </a:solidFill>
              <a:latin typeface="Calibri"/>
              <a:ea typeface="Calibri"/>
              <a:cs typeface="Calibri"/>
              <a:sym typeface="Calibri"/>
            </a:endParaRPr>
          </a:p>
        </p:txBody>
      </p:sp>
      <p:sp>
        <p:nvSpPr>
          <p:cNvPr id="565" name="Google Shape;565;p20"/>
          <p:cNvSpPr txBox="1"/>
          <p:nvPr/>
        </p:nvSpPr>
        <p:spPr>
          <a:xfrm>
            <a:off x="2968939" y="4573680"/>
            <a:ext cx="115416"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33</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15</a:t>
            </a:r>
            <a:endParaRPr sz="1800" b="0" i="0" u="none" strike="noStrike" cap="none">
              <a:solidFill>
                <a:schemeClr val="dk1"/>
              </a:solidFill>
              <a:latin typeface="Calibri"/>
              <a:ea typeface="Calibri"/>
              <a:cs typeface="Calibri"/>
              <a:sym typeface="Calibri"/>
            </a:endParaRPr>
          </a:p>
        </p:txBody>
      </p:sp>
      <p:sp>
        <p:nvSpPr>
          <p:cNvPr id="566" name="Google Shape;566;p20"/>
          <p:cNvSpPr txBox="1"/>
          <p:nvPr/>
        </p:nvSpPr>
        <p:spPr>
          <a:xfrm>
            <a:off x="2784789" y="4573680"/>
            <a:ext cx="115416"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34</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16</a:t>
            </a:r>
            <a:endParaRPr sz="1800" b="0" i="0" u="none" strike="noStrike" cap="none">
              <a:solidFill>
                <a:schemeClr val="dk1"/>
              </a:solidFill>
              <a:latin typeface="Calibri"/>
              <a:ea typeface="Calibri"/>
              <a:cs typeface="Calibri"/>
              <a:sym typeface="Calibri"/>
            </a:endParaRPr>
          </a:p>
        </p:txBody>
      </p:sp>
      <p:sp>
        <p:nvSpPr>
          <p:cNvPr id="567" name="Google Shape;567;p20"/>
          <p:cNvSpPr txBox="1"/>
          <p:nvPr/>
        </p:nvSpPr>
        <p:spPr>
          <a:xfrm>
            <a:off x="2584764" y="4573680"/>
            <a:ext cx="115416"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40</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25</a:t>
            </a:r>
            <a:endParaRPr sz="1800" b="0" i="0" u="none" strike="noStrike" cap="none">
              <a:solidFill>
                <a:schemeClr val="dk1"/>
              </a:solidFill>
              <a:latin typeface="Calibri"/>
              <a:ea typeface="Calibri"/>
              <a:cs typeface="Calibri"/>
              <a:sym typeface="Calibri"/>
            </a:endParaRPr>
          </a:p>
        </p:txBody>
      </p:sp>
      <p:sp>
        <p:nvSpPr>
          <p:cNvPr id="568" name="Google Shape;568;p20"/>
          <p:cNvSpPr txBox="1"/>
          <p:nvPr/>
        </p:nvSpPr>
        <p:spPr>
          <a:xfrm>
            <a:off x="2410139" y="4573680"/>
            <a:ext cx="115416"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42</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25</a:t>
            </a:r>
            <a:endParaRPr sz="1800" b="0" i="0" u="none" strike="noStrike" cap="none">
              <a:solidFill>
                <a:schemeClr val="dk1"/>
              </a:solidFill>
              <a:latin typeface="Calibri"/>
              <a:ea typeface="Calibri"/>
              <a:cs typeface="Calibri"/>
              <a:sym typeface="Calibri"/>
            </a:endParaRPr>
          </a:p>
        </p:txBody>
      </p:sp>
      <p:sp>
        <p:nvSpPr>
          <p:cNvPr id="569" name="Google Shape;569;p20"/>
          <p:cNvSpPr txBox="1"/>
          <p:nvPr/>
        </p:nvSpPr>
        <p:spPr>
          <a:xfrm>
            <a:off x="2213289" y="4573680"/>
            <a:ext cx="115416"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57</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38</a:t>
            </a:r>
            <a:endParaRPr sz="1800" b="0" i="0" u="none" strike="noStrike" cap="none">
              <a:solidFill>
                <a:schemeClr val="dk1"/>
              </a:solidFill>
              <a:latin typeface="Calibri"/>
              <a:ea typeface="Calibri"/>
              <a:cs typeface="Calibri"/>
              <a:sym typeface="Calibri"/>
            </a:endParaRPr>
          </a:p>
        </p:txBody>
      </p:sp>
      <p:sp>
        <p:nvSpPr>
          <p:cNvPr id="570" name="Google Shape;570;p20"/>
          <p:cNvSpPr txBox="1"/>
          <p:nvPr/>
        </p:nvSpPr>
        <p:spPr>
          <a:xfrm>
            <a:off x="2041839" y="4573680"/>
            <a:ext cx="115416"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60</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39</a:t>
            </a:r>
            <a:endParaRPr sz="1800" b="0" i="0" u="none" strike="noStrike" cap="none">
              <a:solidFill>
                <a:schemeClr val="dk1"/>
              </a:solidFill>
              <a:latin typeface="Calibri"/>
              <a:ea typeface="Calibri"/>
              <a:cs typeface="Calibri"/>
              <a:sym typeface="Calibri"/>
            </a:endParaRPr>
          </a:p>
        </p:txBody>
      </p:sp>
      <p:sp>
        <p:nvSpPr>
          <p:cNvPr id="571" name="Google Shape;571;p20"/>
          <p:cNvSpPr txBox="1"/>
          <p:nvPr/>
        </p:nvSpPr>
        <p:spPr>
          <a:xfrm>
            <a:off x="1841814" y="4573680"/>
            <a:ext cx="115416"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89</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68</a:t>
            </a:r>
            <a:endParaRPr sz="1800" b="0" i="0" u="none" strike="noStrike" cap="none">
              <a:solidFill>
                <a:schemeClr val="dk1"/>
              </a:solidFill>
              <a:latin typeface="Calibri"/>
              <a:ea typeface="Calibri"/>
              <a:cs typeface="Calibri"/>
              <a:sym typeface="Calibri"/>
            </a:endParaRPr>
          </a:p>
        </p:txBody>
      </p:sp>
      <p:sp>
        <p:nvSpPr>
          <p:cNvPr id="572" name="Google Shape;572;p20"/>
          <p:cNvSpPr txBox="1"/>
          <p:nvPr/>
        </p:nvSpPr>
        <p:spPr>
          <a:xfrm>
            <a:off x="1638335" y="4573680"/>
            <a:ext cx="173124"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106</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84</a:t>
            </a:r>
            <a:endParaRPr sz="1800" b="0" i="0" u="none" strike="noStrike" cap="none">
              <a:solidFill>
                <a:schemeClr val="dk1"/>
              </a:solidFill>
              <a:latin typeface="Calibri"/>
              <a:ea typeface="Calibri"/>
              <a:cs typeface="Calibri"/>
              <a:sym typeface="Calibri"/>
            </a:endParaRPr>
          </a:p>
        </p:txBody>
      </p:sp>
      <p:sp>
        <p:nvSpPr>
          <p:cNvPr id="573" name="Google Shape;573;p20"/>
          <p:cNvSpPr txBox="1"/>
          <p:nvPr/>
        </p:nvSpPr>
        <p:spPr>
          <a:xfrm>
            <a:off x="1444660" y="4573680"/>
            <a:ext cx="173124"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223</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206</a:t>
            </a:r>
            <a:endParaRPr sz="1800" b="0" i="0" u="none" strike="noStrike" cap="none">
              <a:solidFill>
                <a:schemeClr val="dk1"/>
              </a:solidFill>
              <a:latin typeface="Calibri"/>
              <a:ea typeface="Calibri"/>
              <a:cs typeface="Calibri"/>
              <a:sym typeface="Calibri"/>
            </a:endParaRPr>
          </a:p>
        </p:txBody>
      </p:sp>
      <p:sp>
        <p:nvSpPr>
          <p:cNvPr id="574" name="Google Shape;574;p20"/>
          <p:cNvSpPr txBox="1"/>
          <p:nvPr/>
        </p:nvSpPr>
        <p:spPr>
          <a:xfrm>
            <a:off x="5045668" y="4573680"/>
            <a:ext cx="57708" cy="104644"/>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2</a:t>
            </a:r>
            <a:endParaRPr sz="1800" b="0" i="0" u="none" strike="noStrike" cap="none">
              <a:solidFill>
                <a:schemeClr val="dk1"/>
              </a:solidFill>
              <a:latin typeface="Calibri"/>
              <a:ea typeface="Calibri"/>
              <a:cs typeface="Calibri"/>
              <a:sym typeface="Calibri"/>
            </a:endParaRPr>
          </a:p>
        </p:txBody>
      </p:sp>
      <p:sp>
        <p:nvSpPr>
          <p:cNvPr id="575" name="Google Shape;575;p20"/>
          <p:cNvSpPr txBox="1"/>
          <p:nvPr/>
        </p:nvSpPr>
        <p:spPr>
          <a:xfrm>
            <a:off x="4861518" y="4573680"/>
            <a:ext cx="57708" cy="104644"/>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2</a:t>
            </a:r>
            <a:endParaRPr sz="1800" b="0" i="0" u="none" strike="noStrike" cap="none">
              <a:solidFill>
                <a:schemeClr val="dk1"/>
              </a:solidFill>
              <a:latin typeface="Calibri"/>
              <a:ea typeface="Calibri"/>
              <a:cs typeface="Calibri"/>
              <a:sym typeface="Calibri"/>
            </a:endParaRPr>
          </a:p>
        </p:txBody>
      </p:sp>
      <p:sp>
        <p:nvSpPr>
          <p:cNvPr id="576" name="Google Shape;576;p20"/>
          <p:cNvSpPr txBox="1"/>
          <p:nvPr/>
        </p:nvSpPr>
        <p:spPr>
          <a:xfrm>
            <a:off x="5242518" y="4573680"/>
            <a:ext cx="57708" cy="104644"/>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2</a:t>
            </a:r>
            <a:endParaRPr sz="1800" b="0" i="0" u="none" strike="noStrike" cap="none">
              <a:solidFill>
                <a:schemeClr val="dk1"/>
              </a:solidFill>
              <a:latin typeface="Calibri"/>
              <a:ea typeface="Calibri"/>
              <a:cs typeface="Calibri"/>
              <a:sym typeface="Calibri"/>
            </a:endParaRPr>
          </a:p>
        </p:txBody>
      </p:sp>
      <p:sp>
        <p:nvSpPr>
          <p:cNvPr id="577" name="Google Shape;577;p20"/>
          <p:cNvSpPr txBox="1"/>
          <p:nvPr/>
        </p:nvSpPr>
        <p:spPr>
          <a:xfrm>
            <a:off x="5429843" y="4573680"/>
            <a:ext cx="57708" cy="104644"/>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2</a:t>
            </a:r>
            <a:endParaRPr sz="1800" b="0" i="0" u="none" strike="noStrike" cap="none">
              <a:solidFill>
                <a:schemeClr val="dk1"/>
              </a:solidFill>
              <a:latin typeface="Calibri"/>
              <a:ea typeface="Calibri"/>
              <a:cs typeface="Calibri"/>
              <a:sym typeface="Calibri"/>
            </a:endParaRPr>
          </a:p>
        </p:txBody>
      </p:sp>
      <p:sp>
        <p:nvSpPr>
          <p:cNvPr id="578" name="Google Shape;578;p20"/>
          <p:cNvSpPr txBox="1"/>
          <p:nvPr/>
        </p:nvSpPr>
        <p:spPr>
          <a:xfrm>
            <a:off x="5613993" y="4573680"/>
            <a:ext cx="57708" cy="104644"/>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sp>
        <p:nvSpPr>
          <p:cNvPr id="579" name="Google Shape;579;p20"/>
          <p:cNvSpPr txBox="1"/>
          <p:nvPr/>
        </p:nvSpPr>
        <p:spPr>
          <a:xfrm>
            <a:off x="5807668" y="4573680"/>
            <a:ext cx="57708" cy="104644"/>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0</a:t>
            </a:r>
            <a:endParaRPr sz="1800" b="0" i="0" u="none" strike="noStrike" cap="none">
              <a:solidFill>
                <a:schemeClr val="dk1"/>
              </a:solidFill>
              <a:latin typeface="Calibri"/>
              <a:ea typeface="Calibri"/>
              <a:cs typeface="Calibri"/>
              <a:sym typeface="Calibri"/>
            </a:endParaRPr>
          </a:p>
        </p:txBody>
      </p:sp>
      <p:sp>
        <p:nvSpPr>
          <p:cNvPr id="580" name="Google Shape;580;p20"/>
          <p:cNvSpPr txBox="1"/>
          <p:nvPr/>
        </p:nvSpPr>
        <p:spPr>
          <a:xfrm>
            <a:off x="4667843" y="4573680"/>
            <a:ext cx="57708" cy="104644"/>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6</a:t>
            </a:r>
            <a:endParaRPr sz="1800" b="0" i="0" u="none" strike="noStrike" cap="none">
              <a:solidFill>
                <a:schemeClr val="dk1"/>
              </a:solidFill>
              <a:latin typeface="Calibri"/>
              <a:ea typeface="Calibri"/>
              <a:cs typeface="Calibri"/>
              <a:sym typeface="Calibri"/>
            </a:endParaRPr>
          </a:p>
        </p:txBody>
      </p:sp>
      <p:sp>
        <p:nvSpPr>
          <p:cNvPr id="581" name="Google Shape;581;p20"/>
          <p:cNvSpPr txBox="1"/>
          <p:nvPr/>
        </p:nvSpPr>
        <p:spPr>
          <a:xfrm>
            <a:off x="4490043" y="4573680"/>
            <a:ext cx="57708"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6</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0</a:t>
            </a:r>
            <a:endParaRPr sz="1800" b="0" i="0" u="none" strike="noStrike" cap="none">
              <a:solidFill>
                <a:schemeClr val="dk1"/>
              </a:solidFill>
              <a:latin typeface="Calibri"/>
              <a:ea typeface="Calibri"/>
              <a:cs typeface="Calibri"/>
              <a:sym typeface="Calibri"/>
            </a:endParaRPr>
          </a:p>
        </p:txBody>
      </p:sp>
      <p:sp>
        <p:nvSpPr>
          <p:cNvPr id="582" name="Google Shape;582;p20"/>
          <p:cNvSpPr txBox="1"/>
          <p:nvPr/>
        </p:nvSpPr>
        <p:spPr>
          <a:xfrm>
            <a:off x="4309068" y="4573680"/>
            <a:ext cx="57708"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7</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sp>
        <p:nvSpPr>
          <p:cNvPr id="583" name="Google Shape;583;p20"/>
          <p:cNvSpPr txBox="1"/>
          <p:nvPr/>
        </p:nvSpPr>
        <p:spPr>
          <a:xfrm>
            <a:off x="4118568" y="4573680"/>
            <a:ext cx="57708"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8</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2</a:t>
            </a:r>
            <a:endParaRPr sz="1800" b="0" i="0" u="none" strike="noStrike" cap="none">
              <a:solidFill>
                <a:schemeClr val="dk1"/>
              </a:solidFill>
              <a:latin typeface="Calibri"/>
              <a:ea typeface="Calibri"/>
              <a:cs typeface="Calibri"/>
              <a:sym typeface="Calibri"/>
            </a:endParaRPr>
          </a:p>
        </p:txBody>
      </p:sp>
      <p:sp>
        <p:nvSpPr>
          <p:cNvPr id="584" name="Google Shape;584;p20"/>
          <p:cNvSpPr txBox="1"/>
          <p:nvPr/>
        </p:nvSpPr>
        <p:spPr>
          <a:xfrm>
            <a:off x="3911914" y="4573680"/>
            <a:ext cx="115416"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11</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2</a:t>
            </a:r>
            <a:endParaRPr sz="1800" b="0" i="0" u="none" strike="noStrike" cap="none">
              <a:solidFill>
                <a:schemeClr val="dk1"/>
              </a:solidFill>
              <a:latin typeface="Calibri"/>
              <a:ea typeface="Calibri"/>
              <a:cs typeface="Calibri"/>
              <a:sym typeface="Calibri"/>
            </a:endParaRPr>
          </a:p>
        </p:txBody>
      </p:sp>
      <p:sp>
        <p:nvSpPr>
          <p:cNvPr id="585" name="Google Shape;585;p20"/>
          <p:cNvSpPr txBox="1"/>
          <p:nvPr/>
        </p:nvSpPr>
        <p:spPr>
          <a:xfrm>
            <a:off x="3708714" y="4573680"/>
            <a:ext cx="115416"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13</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3</a:t>
            </a:r>
            <a:endParaRPr sz="1800" b="0" i="0" u="none" strike="noStrike" cap="none">
              <a:solidFill>
                <a:schemeClr val="dk1"/>
              </a:solidFill>
              <a:latin typeface="Calibri"/>
              <a:ea typeface="Calibri"/>
              <a:cs typeface="Calibri"/>
              <a:sym typeface="Calibri"/>
            </a:endParaRPr>
          </a:p>
        </p:txBody>
      </p:sp>
      <p:sp>
        <p:nvSpPr>
          <p:cNvPr id="586" name="Google Shape;586;p20"/>
          <p:cNvSpPr txBox="1"/>
          <p:nvPr/>
        </p:nvSpPr>
        <p:spPr>
          <a:xfrm>
            <a:off x="1175779" y="2642717"/>
            <a:ext cx="128240" cy="138499"/>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70</a:t>
            </a:r>
            <a:endParaRPr sz="1800" b="0" i="0" u="none" strike="noStrike" cap="none">
              <a:solidFill>
                <a:schemeClr val="dk1"/>
              </a:solidFill>
              <a:latin typeface="Calibri"/>
              <a:ea typeface="Calibri"/>
              <a:cs typeface="Calibri"/>
              <a:sym typeface="Calibri"/>
            </a:endParaRPr>
          </a:p>
        </p:txBody>
      </p:sp>
      <p:cxnSp>
        <p:nvCxnSpPr>
          <p:cNvPr id="587" name="Google Shape;587;p20"/>
          <p:cNvCxnSpPr/>
          <p:nvPr/>
        </p:nvCxnSpPr>
        <p:spPr>
          <a:xfrm>
            <a:off x="1333527" y="2716728"/>
            <a:ext cx="54000" cy="0"/>
          </a:xfrm>
          <a:prstGeom prst="straightConnector1">
            <a:avLst/>
          </a:prstGeom>
          <a:noFill/>
          <a:ln w="12700" cap="flat" cmpd="sng">
            <a:solidFill>
              <a:schemeClr val="dk1"/>
            </a:solidFill>
            <a:prstDash val="solid"/>
            <a:round/>
            <a:headEnd type="none" w="sm" len="sm"/>
            <a:tailEnd type="none" w="sm" len="sm"/>
          </a:ln>
        </p:spPr>
      </p:cxnSp>
      <p:sp>
        <p:nvSpPr>
          <p:cNvPr id="588" name="Google Shape;588;p20"/>
          <p:cNvSpPr txBox="1"/>
          <p:nvPr/>
        </p:nvSpPr>
        <p:spPr>
          <a:xfrm>
            <a:off x="1175779" y="3026892"/>
            <a:ext cx="128240" cy="138499"/>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50</a:t>
            </a:r>
            <a:endParaRPr sz="1800" b="0" i="0" u="none" strike="noStrike" cap="none">
              <a:solidFill>
                <a:schemeClr val="dk1"/>
              </a:solidFill>
              <a:latin typeface="Calibri"/>
              <a:ea typeface="Calibri"/>
              <a:cs typeface="Calibri"/>
              <a:sym typeface="Calibri"/>
            </a:endParaRPr>
          </a:p>
        </p:txBody>
      </p:sp>
      <p:cxnSp>
        <p:nvCxnSpPr>
          <p:cNvPr id="589" name="Google Shape;589;p20"/>
          <p:cNvCxnSpPr/>
          <p:nvPr/>
        </p:nvCxnSpPr>
        <p:spPr>
          <a:xfrm>
            <a:off x="1333527" y="3100903"/>
            <a:ext cx="54000" cy="0"/>
          </a:xfrm>
          <a:prstGeom prst="straightConnector1">
            <a:avLst/>
          </a:prstGeom>
          <a:noFill/>
          <a:ln w="12700" cap="flat" cmpd="sng">
            <a:solidFill>
              <a:schemeClr val="dk1"/>
            </a:solidFill>
            <a:prstDash val="solid"/>
            <a:round/>
            <a:headEnd type="none" w="sm" len="sm"/>
            <a:tailEnd type="none" w="sm" len="sm"/>
          </a:ln>
        </p:spPr>
      </p:cxnSp>
      <p:sp>
        <p:nvSpPr>
          <p:cNvPr id="590" name="Google Shape;590;p20"/>
          <p:cNvSpPr txBox="1"/>
          <p:nvPr/>
        </p:nvSpPr>
        <p:spPr>
          <a:xfrm>
            <a:off x="1175779" y="3226917"/>
            <a:ext cx="128240" cy="138499"/>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40</a:t>
            </a:r>
            <a:endParaRPr sz="1800" b="0" i="0" u="none" strike="noStrike" cap="none">
              <a:solidFill>
                <a:schemeClr val="dk1"/>
              </a:solidFill>
              <a:latin typeface="Calibri"/>
              <a:ea typeface="Calibri"/>
              <a:cs typeface="Calibri"/>
              <a:sym typeface="Calibri"/>
            </a:endParaRPr>
          </a:p>
        </p:txBody>
      </p:sp>
      <p:cxnSp>
        <p:nvCxnSpPr>
          <p:cNvPr id="591" name="Google Shape;591;p20"/>
          <p:cNvCxnSpPr/>
          <p:nvPr/>
        </p:nvCxnSpPr>
        <p:spPr>
          <a:xfrm>
            <a:off x="1333527" y="3300928"/>
            <a:ext cx="54000" cy="0"/>
          </a:xfrm>
          <a:prstGeom prst="straightConnector1">
            <a:avLst/>
          </a:prstGeom>
          <a:noFill/>
          <a:ln w="12700" cap="flat" cmpd="sng">
            <a:solidFill>
              <a:schemeClr val="dk1"/>
            </a:solidFill>
            <a:prstDash val="solid"/>
            <a:round/>
            <a:headEnd type="none" w="sm" len="sm"/>
            <a:tailEnd type="none" w="sm" len="sm"/>
          </a:ln>
        </p:spPr>
      </p:cxnSp>
      <p:sp>
        <p:nvSpPr>
          <p:cNvPr id="592" name="Google Shape;592;p20"/>
          <p:cNvSpPr txBox="1"/>
          <p:nvPr/>
        </p:nvSpPr>
        <p:spPr>
          <a:xfrm>
            <a:off x="1175779" y="3423767"/>
            <a:ext cx="128240" cy="138499"/>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30</a:t>
            </a:r>
            <a:endParaRPr sz="1800" b="0" i="0" u="none" strike="noStrike" cap="none">
              <a:solidFill>
                <a:schemeClr val="dk1"/>
              </a:solidFill>
              <a:latin typeface="Calibri"/>
              <a:ea typeface="Calibri"/>
              <a:cs typeface="Calibri"/>
              <a:sym typeface="Calibri"/>
            </a:endParaRPr>
          </a:p>
        </p:txBody>
      </p:sp>
      <p:cxnSp>
        <p:nvCxnSpPr>
          <p:cNvPr id="593" name="Google Shape;593;p20"/>
          <p:cNvCxnSpPr/>
          <p:nvPr/>
        </p:nvCxnSpPr>
        <p:spPr>
          <a:xfrm>
            <a:off x="1333527" y="3497778"/>
            <a:ext cx="54000" cy="0"/>
          </a:xfrm>
          <a:prstGeom prst="straightConnector1">
            <a:avLst/>
          </a:prstGeom>
          <a:noFill/>
          <a:ln w="12700" cap="flat" cmpd="sng">
            <a:solidFill>
              <a:schemeClr val="dk1"/>
            </a:solidFill>
            <a:prstDash val="solid"/>
            <a:round/>
            <a:headEnd type="none" w="sm" len="sm"/>
            <a:tailEnd type="none" w="sm" len="sm"/>
          </a:ln>
        </p:spPr>
      </p:cxnSp>
      <p:sp>
        <p:nvSpPr>
          <p:cNvPr id="594" name="Google Shape;594;p20"/>
          <p:cNvSpPr txBox="1"/>
          <p:nvPr/>
        </p:nvSpPr>
        <p:spPr>
          <a:xfrm>
            <a:off x="1175779" y="3626967"/>
            <a:ext cx="128240" cy="138499"/>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20</a:t>
            </a:r>
            <a:endParaRPr sz="1800" b="0" i="0" u="none" strike="noStrike" cap="none">
              <a:solidFill>
                <a:schemeClr val="dk1"/>
              </a:solidFill>
              <a:latin typeface="Calibri"/>
              <a:ea typeface="Calibri"/>
              <a:cs typeface="Calibri"/>
              <a:sym typeface="Calibri"/>
            </a:endParaRPr>
          </a:p>
        </p:txBody>
      </p:sp>
      <p:cxnSp>
        <p:nvCxnSpPr>
          <p:cNvPr id="595" name="Google Shape;595;p20"/>
          <p:cNvCxnSpPr/>
          <p:nvPr/>
        </p:nvCxnSpPr>
        <p:spPr>
          <a:xfrm>
            <a:off x="1333527" y="3700978"/>
            <a:ext cx="54000" cy="0"/>
          </a:xfrm>
          <a:prstGeom prst="straightConnector1">
            <a:avLst/>
          </a:prstGeom>
          <a:noFill/>
          <a:ln w="12700" cap="flat" cmpd="sng">
            <a:solidFill>
              <a:schemeClr val="dk1"/>
            </a:solidFill>
            <a:prstDash val="solid"/>
            <a:round/>
            <a:headEnd type="none" w="sm" len="sm"/>
            <a:tailEnd type="none" w="sm" len="sm"/>
          </a:ln>
        </p:spPr>
      </p:cxnSp>
      <p:sp>
        <p:nvSpPr>
          <p:cNvPr id="596" name="Google Shape;596;p20"/>
          <p:cNvSpPr txBox="1"/>
          <p:nvPr/>
        </p:nvSpPr>
        <p:spPr>
          <a:xfrm>
            <a:off x="1175779" y="3826992"/>
            <a:ext cx="128240" cy="138499"/>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10</a:t>
            </a:r>
            <a:endParaRPr sz="1800" b="0" i="0" u="none" strike="noStrike" cap="none">
              <a:solidFill>
                <a:schemeClr val="dk1"/>
              </a:solidFill>
              <a:latin typeface="Calibri"/>
              <a:ea typeface="Calibri"/>
              <a:cs typeface="Calibri"/>
              <a:sym typeface="Calibri"/>
            </a:endParaRPr>
          </a:p>
        </p:txBody>
      </p:sp>
      <p:cxnSp>
        <p:nvCxnSpPr>
          <p:cNvPr id="597" name="Google Shape;597;p20"/>
          <p:cNvCxnSpPr/>
          <p:nvPr/>
        </p:nvCxnSpPr>
        <p:spPr>
          <a:xfrm>
            <a:off x="1333527" y="3901003"/>
            <a:ext cx="54000" cy="0"/>
          </a:xfrm>
          <a:prstGeom prst="straightConnector1">
            <a:avLst/>
          </a:prstGeom>
          <a:noFill/>
          <a:ln w="12700" cap="flat" cmpd="sng">
            <a:solidFill>
              <a:schemeClr val="dk1"/>
            </a:solidFill>
            <a:prstDash val="solid"/>
            <a:round/>
            <a:headEnd type="none" w="sm" len="sm"/>
            <a:tailEnd type="none" w="sm" len="sm"/>
          </a:ln>
        </p:spPr>
      </p:cxnSp>
      <p:sp>
        <p:nvSpPr>
          <p:cNvPr id="598" name="Google Shape;598;p20"/>
          <p:cNvSpPr txBox="1"/>
          <p:nvPr/>
        </p:nvSpPr>
        <p:spPr>
          <a:xfrm>
            <a:off x="1175779" y="2239492"/>
            <a:ext cx="128240" cy="138499"/>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90</a:t>
            </a:r>
            <a:endParaRPr sz="1800" b="0" i="0" u="none" strike="noStrike" cap="none">
              <a:solidFill>
                <a:schemeClr val="dk1"/>
              </a:solidFill>
              <a:latin typeface="Calibri"/>
              <a:ea typeface="Calibri"/>
              <a:cs typeface="Calibri"/>
              <a:sym typeface="Calibri"/>
            </a:endParaRPr>
          </a:p>
        </p:txBody>
      </p:sp>
      <p:cxnSp>
        <p:nvCxnSpPr>
          <p:cNvPr id="599" name="Google Shape;599;p20"/>
          <p:cNvCxnSpPr/>
          <p:nvPr/>
        </p:nvCxnSpPr>
        <p:spPr>
          <a:xfrm>
            <a:off x="1333527" y="2324564"/>
            <a:ext cx="54000" cy="0"/>
          </a:xfrm>
          <a:prstGeom prst="straightConnector1">
            <a:avLst/>
          </a:prstGeom>
          <a:noFill/>
          <a:ln w="12700" cap="flat" cmpd="sng">
            <a:solidFill>
              <a:schemeClr val="dk1"/>
            </a:solidFill>
            <a:prstDash val="solid"/>
            <a:round/>
            <a:headEnd type="none" w="sm" len="sm"/>
            <a:tailEnd type="none" w="sm" len="sm"/>
          </a:ln>
        </p:spPr>
      </p:cxnSp>
      <p:sp>
        <p:nvSpPr>
          <p:cNvPr id="600" name="Google Shape;600;p20"/>
          <p:cNvSpPr txBox="1"/>
          <p:nvPr/>
        </p:nvSpPr>
        <p:spPr>
          <a:xfrm>
            <a:off x="3206571" y="4353448"/>
            <a:ext cx="883255" cy="1538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a:solidFill>
                  <a:srgbClr val="000000"/>
                </a:solidFill>
                <a:latin typeface="Arial"/>
                <a:ea typeface="Arial"/>
                <a:cs typeface="Arial"/>
                <a:sym typeface="Arial"/>
              </a:rPr>
              <a:t>Time (months)</a:t>
            </a:r>
            <a:endParaRPr sz="1800" b="0" i="0" u="none" strike="noStrike" cap="none">
              <a:solidFill>
                <a:schemeClr val="dk1"/>
              </a:solidFill>
              <a:latin typeface="Calibri"/>
              <a:ea typeface="Calibri"/>
              <a:cs typeface="Calibri"/>
              <a:sym typeface="Calibri"/>
            </a:endParaRPr>
          </a:p>
        </p:txBody>
      </p:sp>
      <p:sp>
        <p:nvSpPr>
          <p:cNvPr id="601" name="Google Shape;601;p20"/>
          <p:cNvSpPr txBox="1"/>
          <p:nvPr/>
        </p:nvSpPr>
        <p:spPr>
          <a:xfrm>
            <a:off x="6884451" y="4573680"/>
            <a:ext cx="173124"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115</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113</a:t>
            </a:r>
            <a:endParaRPr sz="1800" b="0" i="0" u="none" strike="noStrike" cap="none">
              <a:solidFill>
                <a:schemeClr val="dk1"/>
              </a:solidFill>
              <a:latin typeface="Calibri"/>
              <a:ea typeface="Calibri"/>
              <a:cs typeface="Calibri"/>
              <a:sym typeface="Calibri"/>
            </a:endParaRPr>
          </a:p>
        </p:txBody>
      </p:sp>
      <p:sp>
        <p:nvSpPr>
          <p:cNvPr id="602" name="Google Shape;602;p20"/>
          <p:cNvSpPr txBox="1"/>
          <p:nvPr/>
        </p:nvSpPr>
        <p:spPr>
          <a:xfrm>
            <a:off x="6271849" y="4536747"/>
            <a:ext cx="556242"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accent1"/>
              </a:buClr>
              <a:buSzPts val="800"/>
              <a:buFont typeface="Arial"/>
              <a:buNone/>
            </a:pPr>
            <a:r>
              <a:rPr lang="en-GB" sz="800" b="1" i="0" u="none" strike="noStrike" cap="none">
                <a:solidFill>
                  <a:schemeClr val="accent1"/>
                </a:solidFill>
                <a:latin typeface="Arial"/>
                <a:ea typeface="Arial"/>
                <a:cs typeface="Arial"/>
                <a:sym typeface="Arial"/>
              </a:rPr>
              <a:t>Elacestrant</a:t>
            </a:r>
            <a:endParaRPr sz="1800" b="0" i="0" u="none" strike="noStrike" cap="none">
              <a:solidFill>
                <a:schemeClr val="dk1"/>
              </a:solidFill>
              <a:latin typeface="Calibri"/>
              <a:ea typeface="Calibri"/>
              <a:cs typeface="Calibri"/>
              <a:sym typeface="Calibri"/>
            </a:endParaRPr>
          </a:p>
          <a:p>
            <a:pPr marL="0" marR="0" lvl="0" indent="0" algn="r" rtl="0">
              <a:lnSpc>
                <a:spcPct val="100000"/>
              </a:lnSpc>
              <a:spcBef>
                <a:spcPts val="0"/>
              </a:spcBef>
              <a:spcAft>
                <a:spcPts val="0"/>
              </a:spcAft>
              <a:buClr>
                <a:schemeClr val="dk2"/>
              </a:buClr>
              <a:buSzPts val="800"/>
              <a:buFont typeface="Arial"/>
              <a:buNone/>
            </a:pPr>
            <a:r>
              <a:rPr lang="en-GB" sz="800" b="1" i="0" u="none" strike="noStrike" cap="none">
                <a:solidFill>
                  <a:schemeClr val="dk2"/>
                </a:solidFill>
                <a:latin typeface="Arial"/>
                <a:ea typeface="Arial"/>
                <a:cs typeface="Arial"/>
                <a:sym typeface="Arial"/>
              </a:rPr>
              <a:t>SOC</a:t>
            </a:r>
            <a:endParaRPr sz="1800" b="0" i="0" u="none" strike="noStrike" cap="none">
              <a:solidFill>
                <a:schemeClr val="dk1"/>
              </a:solidFill>
              <a:latin typeface="Calibri"/>
              <a:ea typeface="Calibri"/>
              <a:cs typeface="Calibri"/>
              <a:sym typeface="Calibri"/>
            </a:endParaRPr>
          </a:p>
        </p:txBody>
      </p:sp>
      <p:sp>
        <p:nvSpPr>
          <p:cNvPr id="603" name="Google Shape;603;p20"/>
          <p:cNvSpPr txBox="1"/>
          <p:nvPr/>
        </p:nvSpPr>
        <p:spPr>
          <a:xfrm rot="-5400000">
            <a:off x="5815261" y="3013679"/>
            <a:ext cx="1336904" cy="1538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a:solidFill>
                  <a:srgbClr val="000000"/>
                </a:solidFill>
                <a:latin typeface="Arial"/>
                <a:ea typeface="Arial"/>
                <a:cs typeface="Arial"/>
                <a:sym typeface="Arial"/>
              </a:rPr>
              <a:t>Probability of PFS (%)</a:t>
            </a:r>
            <a:endParaRPr sz="1800" b="0" i="0" u="none" strike="noStrike" cap="none">
              <a:solidFill>
                <a:schemeClr val="dk1"/>
              </a:solidFill>
              <a:latin typeface="Calibri"/>
              <a:ea typeface="Calibri"/>
              <a:cs typeface="Calibri"/>
              <a:sym typeface="Calibri"/>
            </a:endParaRPr>
          </a:p>
        </p:txBody>
      </p:sp>
      <p:sp>
        <p:nvSpPr>
          <p:cNvPr id="604" name="Google Shape;604;p20"/>
          <p:cNvSpPr txBox="1"/>
          <p:nvPr/>
        </p:nvSpPr>
        <p:spPr>
          <a:xfrm>
            <a:off x="6761765" y="4025426"/>
            <a:ext cx="64120" cy="138499"/>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0</a:t>
            </a:r>
            <a:endParaRPr sz="1800" b="0" i="0" u="none" strike="noStrike" cap="none">
              <a:solidFill>
                <a:schemeClr val="dk1"/>
              </a:solidFill>
              <a:latin typeface="Calibri"/>
              <a:ea typeface="Calibri"/>
              <a:cs typeface="Calibri"/>
              <a:sym typeface="Calibri"/>
            </a:endParaRPr>
          </a:p>
        </p:txBody>
      </p:sp>
      <p:cxnSp>
        <p:nvCxnSpPr>
          <p:cNvPr id="605" name="Google Shape;605;p20"/>
          <p:cNvCxnSpPr/>
          <p:nvPr/>
        </p:nvCxnSpPr>
        <p:spPr>
          <a:xfrm>
            <a:off x="6855393" y="4099437"/>
            <a:ext cx="54000" cy="0"/>
          </a:xfrm>
          <a:prstGeom prst="straightConnector1">
            <a:avLst/>
          </a:prstGeom>
          <a:noFill/>
          <a:ln w="12700" cap="flat" cmpd="sng">
            <a:solidFill>
              <a:schemeClr val="dk1"/>
            </a:solidFill>
            <a:prstDash val="solid"/>
            <a:round/>
            <a:headEnd type="none" w="sm" len="sm"/>
            <a:tailEnd type="none" w="sm" len="sm"/>
          </a:ln>
        </p:spPr>
      </p:cxnSp>
      <p:cxnSp>
        <p:nvCxnSpPr>
          <p:cNvPr id="606" name="Google Shape;606;p20"/>
          <p:cNvCxnSpPr/>
          <p:nvPr/>
        </p:nvCxnSpPr>
        <p:spPr>
          <a:xfrm>
            <a:off x="6909392" y="4140699"/>
            <a:ext cx="4536000" cy="0"/>
          </a:xfrm>
          <a:prstGeom prst="straightConnector1">
            <a:avLst/>
          </a:prstGeom>
          <a:noFill/>
          <a:ln w="12700" cap="flat" cmpd="sng">
            <a:solidFill>
              <a:schemeClr val="dk1"/>
            </a:solidFill>
            <a:prstDash val="solid"/>
            <a:round/>
            <a:headEnd type="none" w="sm" len="sm"/>
            <a:tailEnd type="none" w="sm" len="sm"/>
          </a:ln>
        </p:spPr>
      </p:cxnSp>
      <p:cxnSp>
        <p:nvCxnSpPr>
          <p:cNvPr id="607" name="Google Shape;607;p20"/>
          <p:cNvCxnSpPr/>
          <p:nvPr/>
        </p:nvCxnSpPr>
        <p:spPr>
          <a:xfrm rot="10800000">
            <a:off x="6910472" y="2075922"/>
            <a:ext cx="0" cy="2065856"/>
          </a:xfrm>
          <a:prstGeom prst="straightConnector1">
            <a:avLst/>
          </a:prstGeom>
          <a:noFill/>
          <a:ln w="12700" cap="flat" cmpd="sng">
            <a:solidFill>
              <a:schemeClr val="dk1"/>
            </a:solidFill>
            <a:prstDash val="solid"/>
            <a:round/>
            <a:headEnd type="none" w="sm" len="sm"/>
            <a:tailEnd type="none" w="sm" len="sm"/>
          </a:ln>
        </p:spPr>
      </p:cxnSp>
      <p:cxnSp>
        <p:nvCxnSpPr>
          <p:cNvPr id="608" name="Google Shape;608;p20"/>
          <p:cNvCxnSpPr/>
          <p:nvPr/>
        </p:nvCxnSpPr>
        <p:spPr>
          <a:xfrm rot="-5400000">
            <a:off x="7452208" y="4169254"/>
            <a:ext cx="54000" cy="0"/>
          </a:xfrm>
          <a:prstGeom prst="straightConnector1">
            <a:avLst/>
          </a:prstGeom>
          <a:noFill/>
          <a:ln w="12700" cap="flat" cmpd="sng">
            <a:solidFill>
              <a:schemeClr val="dk1"/>
            </a:solidFill>
            <a:prstDash val="solid"/>
            <a:round/>
            <a:headEnd type="none" w="sm" len="sm"/>
            <a:tailEnd type="none" w="sm" len="sm"/>
          </a:ln>
        </p:spPr>
      </p:cxnSp>
      <p:sp>
        <p:nvSpPr>
          <p:cNvPr id="609" name="Google Shape;609;p20"/>
          <p:cNvSpPr txBox="1"/>
          <p:nvPr/>
        </p:nvSpPr>
        <p:spPr>
          <a:xfrm>
            <a:off x="7447148" y="4201043"/>
            <a:ext cx="6412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3</a:t>
            </a:r>
            <a:endParaRPr sz="1800" b="0" i="0" u="none" strike="noStrike" cap="none">
              <a:solidFill>
                <a:schemeClr val="dk1"/>
              </a:solidFill>
              <a:latin typeface="Calibri"/>
              <a:ea typeface="Calibri"/>
              <a:cs typeface="Calibri"/>
              <a:sym typeface="Calibri"/>
            </a:endParaRPr>
          </a:p>
        </p:txBody>
      </p:sp>
      <p:cxnSp>
        <p:nvCxnSpPr>
          <p:cNvPr id="610" name="Google Shape;610;p20"/>
          <p:cNvCxnSpPr/>
          <p:nvPr/>
        </p:nvCxnSpPr>
        <p:spPr>
          <a:xfrm rot="-5400000">
            <a:off x="8694089" y="4169254"/>
            <a:ext cx="54000" cy="0"/>
          </a:xfrm>
          <a:prstGeom prst="straightConnector1">
            <a:avLst/>
          </a:prstGeom>
          <a:noFill/>
          <a:ln w="12700" cap="flat" cmpd="sng">
            <a:solidFill>
              <a:schemeClr val="dk1"/>
            </a:solidFill>
            <a:prstDash val="solid"/>
            <a:round/>
            <a:headEnd type="none" w="sm" len="sm"/>
            <a:tailEnd type="none" w="sm" len="sm"/>
          </a:ln>
        </p:spPr>
      </p:cxnSp>
      <p:sp>
        <p:nvSpPr>
          <p:cNvPr id="611" name="Google Shape;611;p20"/>
          <p:cNvSpPr txBox="1"/>
          <p:nvPr/>
        </p:nvSpPr>
        <p:spPr>
          <a:xfrm>
            <a:off x="8656969" y="4201043"/>
            <a:ext cx="12824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10</a:t>
            </a:r>
            <a:endParaRPr sz="1800" b="0" i="0" u="none" strike="noStrike" cap="none">
              <a:solidFill>
                <a:schemeClr val="dk1"/>
              </a:solidFill>
              <a:latin typeface="Calibri"/>
              <a:ea typeface="Calibri"/>
              <a:cs typeface="Calibri"/>
              <a:sym typeface="Calibri"/>
            </a:endParaRPr>
          </a:p>
        </p:txBody>
      </p:sp>
      <p:cxnSp>
        <p:nvCxnSpPr>
          <p:cNvPr id="612" name="Google Shape;612;p20"/>
          <p:cNvCxnSpPr/>
          <p:nvPr/>
        </p:nvCxnSpPr>
        <p:spPr>
          <a:xfrm rot="-5400000">
            <a:off x="10448934" y="4169254"/>
            <a:ext cx="54000" cy="0"/>
          </a:xfrm>
          <a:prstGeom prst="straightConnector1">
            <a:avLst/>
          </a:prstGeom>
          <a:noFill/>
          <a:ln w="12700" cap="flat" cmpd="sng">
            <a:solidFill>
              <a:schemeClr val="dk1"/>
            </a:solidFill>
            <a:prstDash val="solid"/>
            <a:round/>
            <a:headEnd type="none" w="sm" len="sm"/>
            <a:tailEnd type="none" w="sm" len="sm"/>
          </a:ln>
        </p:spPr>
      </p:cxnSp>
      <p:sp>
        <p:nvSpPr>
          <p:cNvPr id="613" name="Google Shape;613;p20"/>
          <p:cNvSpPr txBox="1"/>
          <p:nvPr/>
        </p:nvSpPr>
        <p:spPr>
          <a:xfrm>
            <a:off x="10411814" y="4201043"/>
            <a:ext cx="12824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20</a:t>
            </a:r>
            <a:endParaRPr sz="1800" b="0" i="0" u="none" strike="noStrike" cap="none">
              <a:solidFill>
                <a:schemeClr val="dk1"/>
              </a:solidFill>
              <a:latin typeface="Calibri"/>
              <a:ea typeface="Calibri"/>
              <a:cs typeface="Calibri"/>
              <a:sym typeface="Calibri"/>
            </a:endParaRPr>
          </a:p>
        </p:txBody>
      </p:sp>
      <p:cxnSp>
        <p:nvCxnSpPr>
          <p:cNvPr id="614" name="Google Shape;614;p20"/>
          <p:cNvCxnSpPr/>
          <p:nvPr/>
        </p:nvCxnSpPr>
        <p:spPr>
          <a:xfrm rot="-5400000">
            <a:off x="6926088" y="4169254"/>
            <a:ext cx="54000" cy="0"/>
          </a:xfrm>
          <a:prstGeom prst="straightConnector1">
            <a:avLst/>
          </a:prstGeom>
          <a:noFill/>
          <a:ln w="12700" cap="flat" cmpd="sng">
            <a:solidFill>
              <a:schemeClr val="dk1"/>
            </a:solidFill>
            <a:prstDash val="solid"/>
            <a:round/>
            <a:headEnd type="none" w="sm" len="sm"/>
            <a:tailEnd type="none" w="sm" len="sm"/>
          </a:ln>
        </p:spPr>
      </p:cxnSp>
      <p:sp>
        <p:nvSpPr>
          <p:cNvPr id="615" name="Google Shape;615;p20"/>
          <p:cNvSpPr txBox="1"/>
          <p:nvPr/>
        </p:nvSpPr>
        <p:spPr>
          <a:xfrm>
            <a:off x="6921028" y="4201043"/>
            <a:ext cx="6412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0</a:t>
            </a:r>
            <a:endParaRPr sz="1800" b="0" i="0" u="none" strike="noStrike" cap="none">
              <a:solidFill>
                <a:schemeClr val="dk1"/>
              </a:solidFill>
              <a:latin typeface="Calibri"/>
              <a:ea typeface="Calibri"/>
              <a:cs typeface="Calibri"/>
              <a:sym typeface="Calibri"/>
            </a:endParaRPr>
          </a:p>
        </p:txBody>
      </p:sp>
      <p:cxnSp>
        <p:nvCxnSpPr>
          <p:cNvPr id="616" name="Google Shape;616;p20"/>
          <p:cNvCxnSpPr/>
          <p:nvPr/>
        </p:nvCxnSpPr>
        <p:spPr>
          <a:xfrm rot="-5400000">
            <a:off x="9564512" y="4169254"/>
            <a:ext cx="54000" cy="0"/>
          </a:xfrm>
          <a:prstGeom prst="straightConnector1">
            <a:avLst/>
          </a:prstGeom>
          <a:noFill/>
          <a:ln w="12700" cap="flat" cmpd="sng">
            <a:solidFill>
              <a:schemeClr val="dk1"/>
            </a:solidFill>
            <a:prstDash val="solid"/>
            <a:round/>
            <a:headEnd type="none" w="sm" len="sm"/>
            <a:tailEnd type="none" w="sm" len="sm"/>
          </a:ln>
        </p:spPr>
      </p:cxnSp>
      <p:sp>
        <p:nvSpPr>
          <p:cNvPr id="617" name="Google Shape;617;p20"/>
          <p:cNvSpPr txBox="1"/>
          <p:nvPr/>
        </p:nvSpPr>
        <p:spPr>
          <a:xfrm>
            <a:off x="9527392" y="4201043"/>
            <a:ext cx="12824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15</a:t>
            </a:r>
            <a:endParaRPr sz="1800" b="0" i="0" u="none" strike="noStrike" cap="none">
              <a:solidFill>
                <a:schemeClr val="dk1"/>
              </a:solidFill>
              <a:latin typeface="Calibri"/>
              <a:ea typeface="Calibri"/>
              <a:cs typeface="Calibri"/>
              <a:sym typeface="Calibri"/>
            </a:endParaRPr>
          </a:p>
        </p:txBody>
      </p:sp>
      <p:cxnSp>
        <p:nvCxnSpPr>
          <p:cNvPr id="618" name="Google Shape;618;p20"/>
          <p:cNvCxnSpPr/>
          <p:nvPr/>
        </p:nvCxnSpPr>
        <p:spPr>
          <a:xfrm rot="-5400000">
            <a:off x="9743404" y="4169254"/>
            <a:ext cx="54000" cy="0"/>
          </a:xfrm>
          <a:prstGeom prst="straightConnector1">
            <a:avLst/>
          </a:prstGeom>
          <a:noFill/>
          <a:ln w="12700" cap="flat" cmpd="sng">
            <a:solidFill>
              <a:schemeClr val="dk1"/>
            </a:solidFill>
            <a:prstDash val="solid"/>
            <a:round/>
            <a:headEnd type="none" w="sm" len="sm"/>
            <a:tailEnd type="none" w="sm" len="sm"/>
          </a:ln>
        </p:spPr>
      </p:cxnSp>
      <p:sp>
        <p:nvSpPr>
          <p:cNvPr id="619" name="Google Shape;619;p20"/>
          <p:cNvSpPr txBox="1"/>
          <p:nvPr/>
        </p:nvSpPr>
        <p:spPr>
          <a:xfrm>
            <a:off x="9706284" y="4201043"/>
            <a:ext cx="12824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16</a:t>
            </a:r>
            <a:endParaRPr sz="1800" b="0" i="0" u="none" strike="noStrike" cap="none">
              <a:solidFill>
                <a:schemeClr val="dk1"/>
              </a:solidFill>
              <a:latin typeface="Calibri"/>
              <a:ea typeface="Calibri"/>
              <a:cs typeface="Calibri"/>
              <a:sym typeface="Calibri"/>
            </a:endParaRPr>
          </a:p>
        </p:txBody>
      </p:sp>
      <p:sp>
        <p:nvSpPr>
          <p:cNvPr id="620" name="Google Shape;620;p20"/>
          <p:cNvSpPr txBox="1"/>
          <p:nvPr/>
        </p:nvSpPr>
        <p:spPr>
          <a:xfrm>
            <a:off x="6697645" y="2843609"/>
            <a:ext cx="128240" cy="138499"/>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60</a:t>
            </a:r>
            <a:endParaRPr sz="1800" b="0" i="0" u="none" strike="noStrike" cap="none">
              <a:solidFill>
                <a:schemeClr val="dk1"/>
              </a:solidFill>
              <a:latin typeface="Calibri"/>
              <a:ea typeface="Calibri"/>
              <a:cs typeface="Calibri"/>
              <a:sym typeface="Calibri"/>
            </a:endParaRPr>
          </a:p>
        </p:txBody>
      </p:sp>
      <p:cxnSp>
        <p:nvCxnSpPr>
          <p:cNvPr id="621" name="Google Shape;621;p20"/>
          <p:cNvCxnSpPr/>
          <p:nvPr/>
        </p:nvCxnSpPr>
        <p:spPr>
          <a:xfrm>
            <a:off x="6855393" y="2917620"/>
            <a:ext cx="54000" cy="0"/>
          </a:xfrm>
          <a:prstGeom prst="straightConnector1">
            <a:avLst/>
          </a:prstGeom>
          <a:noFill/>
          <a:ln w="12700" cap="flat" cmpd="sng">
            <a:solidFill>
              <a:schemeClr val="dk1"/>
            </a:solidFill>
            <a:prstDash val="solid"/>
            <a:round/>
            <a:headEnd type="none" w="sm" len="sm"/>
            <a:tailEnd type="none" w="sm" len="sm"/>
          </a:ln>
        </p:spPr>
      </p:cxnSp>
      <p:sp>
        <p:nvSpPr>
          <p:cNvPr id="622" name="Google Shape;622;p20"/>
          <p:cNvSpPr txBox="1"/>
          <p:nvPr/>
        </p:nvSpPr>
        <p:spPr>
          <a:xfrm>
            <a:off x="6697645" y="2445867"/>
            <a:ext cx="128240" cy="138499"/>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80</a:t>
            </a:r>
            <a:endParaRPr sz="1800" b="0" i="0" u="none" strike="noStrike" cap="none">
              <a:solidFill>
                <a:schemeClr val="dk1"/>
              </a:solidFill>
              <a:latin typeface="Calibri"/>
              <a:ea typeface="Calibri"/>
              <a:cs typeface="Calibri"/>
              <a:sym typeface="Calibri"/>
            </a:endParaRPr>
          </a:p>
        </p:txBody>
      </p:sp>
      <p:cxnSp>
        <p:nvCxnSpPr>
          <p:cNvPr id="623" name="Google Shape;623;p20"/>
          <p:cNvCxnSpPr/>
          <p:nvPr/>
        </p:nvCxnSpPr>
        <p:spPr>
          <a:xfrm>
            <a:off x="6855393" y="2519878"/>
            <a:ext cx="54000" cy="0"/>
          </a:xfrm>
          <a:prstGeom prst="straightConnector1">
            <a:avLst/>
          </a:prstGeom>
          <a:noFill/>
          <a:ln w="12700" cap="flat" cmpd="sng">
            <a:solidFill>
              <a:schemeClr val="dk1"/>
            </a:solidFill>
            <a:prstDash val="solid"/>
            <a:round/>
            <a:headEnd type="none" w="sm" len="sm"/>
            <a:tailEnd type="none" w="sm" len="sm"/>
          </a:ln>
        </p:spPr>
      </p:cxnSp>
      <p:sp>
        <p:nvSpPr>
          <p:cNvPr id="624" name="Google Shape;624;p20"/>
          <p:cNvSpPr txBox="1"/>
          <p:nvPr/>
        </p:nvSpPr>
        <p:spPr>
          <a:xfrm>
            <a:off x="6633525" y="2055239"/>
            <a:ext cx="192360" cy="138499"/>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100</a:t>
            </a:r>
            <a:endParaRPr sz="1800" b="0" i="0" u="none" strike="noStrike" cap="none">
              <a:solidFill>
                <a:schemeClr val="dk1"/>
              </a:solidFill>
              <a:latin typeface="Calibri"/>
              <a:ea typeface="Calibri"/>
              <a:cs typeface="Calibri"/>
              <a:sym typeface="Calibri"/>
            </a:endParaRPr>
          </a:p>
        </p:txBody>
      </p:sp>
      <p:cxnSp>
        <p:nvCxnSpPr>
          <p:cNvPr id="625" name="Google Shape;625;p20"/>
          <p:cNvCxnSpPr/>
          <p:nvPr/>
        </p:nvCxnSpPr>
        <p:spPr>
          <a:xfrm>
            <a:off x="6855393" y="2129250"/>
            <a:ext cx="54000" cy="0"/>
          </a:xfrm>
          <a:prstGeom prst="straightConnector1">
            <a:avLst/>
          </a:prstGeom>
          <a:noFill/>
          <a:ln w="12700" cap="flat" cmpd="sng">
            <a:solidFill>
              <a:schemeClr val="dk1"/>
            </a:solidFill>
            <a:prstDash val="solid"/>
            <a:round/>
            <a:headEnd type="none" w="sm" len="sm"/>
            <a:tailEnd type="none" w="sm" len="sm"/>
          </a:ln>
        </p:spPr>
      </p:cxnSp>
      <p:cxnSp>
        <p:nvCxnSpPr>
          <p:cNvPr id="626" name="Google Shape;626;p20"/>
          <p:cNvCxnSpPr/>
          <p:nvPr/>
        </p:nvCxnSpPr>
        <p:spPr>
          <a:xfrm rot="-5400000">
            <a:off x="7107063" y="4169254"/>
            <a:ext cx="54000" cy="0"/>
          </a:xfrm>
          <a:prstGeom prst="straightConnector1">
            <a:avLst/>
          </a:prstGeom>
          <a:noFill/>
          <a:ln w="12700" cap="flat" cmpd="sng">
            <a:solidFill>
              <a:schemeClr val="dk1"/>
            </a:solidFill>
            <a:prstDash val="solid"/>
            <a:round/>
            <a:headEnd type="none" w="sm" len="sm"/>
            <a:tailEnd type="none" w="sm" len="sm"/>
          </a:ln>
        </p:spPr>
      </p:cxnSp>
      <p:sp>
        <p:nvSpPr>
          <p:cNvPr id="627" name="Google Shape;627;p20"/>
          <p:cNvSpPr txBox="1"/>
          <p:nvPr/>
        </p:nvSpPr>
        <p:spPr>
          <a:xfrm>
            <a:off x="7102003" y="4201043"/>
            <a:ext cx="6412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cxnSp>
        <p:nvCxnSpPr>
          <p:cNvPr id="628" name="Google Shape;628;p20"/>
          <p:cNvCxnSpPr/>
          <p:nvPr/>
        </p:nvCxnSpPr>
        <p:spPr>
          <a:xfrm rot="-5400000">
            <a:off x="7284863" y="4169254"/>
            <a:ext cx="54000" cy="0"/>
          </a:xfrm>
          <a:prstGeom prst="straightConnector1">
            <a:avLst/>
          </a:prstGeom>
          <a:noFill/>
          <a:ln w="12700" cap="flat" cmpd="sng">
            <a:solidFill>
              <a:schemeClr val="dk1"/>
            </a:solidFill>
            <a:prstDash val="solid"/>
            <a:round/>
            <a:headEnd type="none" w="sm" len="sm"/>
            <a:tailEnd type="none" w="sm" len="sm"/>
          </a:ln>
        </p:spPr>
      </p:cxnSp>
      <p:sp>
        <p:nvSpPr>
          <p:cNvPr id="629" name="Google Shape;629;p20"/>
          <p:cNvSpPr txBox="1"/>
          <p:nvPr/>
        </p:nvSpPr>
        <p:spPr>
          <a:xfrm>
            <a:off x="7279803" y="4201043"/>
            <a:ext cx="6412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2</a:t>
            </a:r>
            <a:endParaRPr sz="1800" b="0" i="0" u="none" strike="noStrike" cap="none">
              <a:solidFill>
                <a:schemeClr val="dk1"/>
              </a:solidFill>
              <a:latin typeface="Calibri"/>
              <a:ea typeface="Calibri"/>
              <a:cs typeface="Calibri"/>
              <a:sym typeface="Calibri"/>
            </a:endParaRPr>
          </a:p>
        </p:txBody>
      </p:sp>
      <p:cxnSp>
        <p:nvCxnSpPr>
          <p:cNvPr id="630" name="Google Shape;630;p20"/>
          <p:cNvCxnSpPr/>
          <p:nvPr/>
        </p:nvCxnSpPr>
        <p:spPr>
          <a:xfrm rot="-5400000">
            <a:off x="7645883" y="4169254"/>
            <a:ext cx="54000" cy="0"/>
          </a:xfrm>
          <a:prstGeom prst="straightConnector1">
            <a:avLst/>
          </a:prstGeom>
          <a:noFill/>
          <a:ln w="12700" cap="flat" cmpd="sng">
            <a:solidFill>
              <a:schemeClr val="dk1"/>
            </a:solidFill>
            <a:prstDash val="solid"/>
            <a:round/>
            <a:headEnd type="none" w="sm" len="sm"/>
            <a:tailEnd type="none" w="sm" len="sm"/>
          </a:ln>
        </p:spPr>
      </p:cxnSp>
      <p:sp>
        <p:nvSpPr>
          <p:cNvPr id="631" name="Google Shape;631;p20"/>
          <p:cNvSpPr txBox="1"/>
          <p:nvPr/>
        </p:nvSpPr>
        <p:spPr>
          <a:xfrm>
            <a:off x="7640823" y="4201043"/>
            <a:ext cx="6412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4</a:t>
            </a:r>
            <a:endParaRPr sz="1800" b="0" i="0" u="none" strike="noStrike" cap="none">
              <a:solidFill>
                <a:schemeClr val="dk1"/>
              </a:solidFill>
              <a:latin typeface="Calibri"/>
              <a:ea typeface="Calibri"/>
              <a:cs typeface="Calibri"/>
              <a:sym typeface="Calibri"/>
            </a:endParaRPr>
          </a:p>
        </p:txBody>
      </p:sp>
      <p:cxnSp>
        <p:nvCxnSpPr>
          <p:cNvPr id="632" name="Google Shape;632;p20"/>
          <p:cNvCxnSpPr/>
          <p:nvPr/>
        </p:nvCxnSpPr>
        <p:spPr>
          <a:xfrm rot="-5400000">
            <a:off x="7807808" y="4169254"/>
            <a:ext cx="54000" cy="0"/>
          </a:xfrm>
          <a:prstGeom prst="straightConnector1">
            <a:avLst/>
          </a:prstGeom>
          <a:noFill/>
          <a:ln w="12700" cap="flat" cmpd="sng">
            <a:solidFill>
              <a:schemeClr val="dk1"/>
            </a:solidFill>
            <a:prstDash val="solid"/>
            <a:round/>
            <a:headEnd type="none" w="sm" len="sm"/>
            <a:tailEnd type="none" w="sm" len="sm"/>
          </a:ln>
        </p:spPr>
      </p:cxnSp>
      <p:sp>
        <p:nvSpPr>
          <p:cNvPr id="633" name="Google Shape;633;p20"/>
          <p:cNvSpPr txBox="1"/>
          <p:nvPr/>
        </p:nvSpPr>
        <p:spPr>
          <a:xfrm>
            <a:off x="7802748" y="4201043"/>
            <a:ext cx="6412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5</a:t>
            </a:r>
            <a:endParaRPr sz="1800" b="0" i="0" u="none" strike="noStrike" cap="none">
              <a:solidFill>
                <a:schemeClr val="dk1"/>
              </a:solidFill>
              <a:latin typeface="Calibri"/>
              <a:ea typeface="Calibri"/>
              <a:cs typeface="Calibri"/>
              <a:sym typeface="Calibri"/>
            </a:endParaRPr>
          </a:p>
        </p:txBody>
      </p:sp>
      <p:cxnSp>
        <p:nvCxnSpPr>
          <p:cNvPr id="634" name="Google Shape;634;p20"/>
          <p:cNvCxnSpPr/>
          <p:nvPr/>
        </p:nvCxnSpPr>
        <p:spPr>
          <a:xfrm rot="-5400000">
            <a:off x="7988783" y="4169254"/>
            <a:ext cx="54000" cy="0"/>
          </a:xfrm>
          <a:prstGeom prst="straightConnector1">
            <a:avLst/>
          </a:prstGeom>
          <a:noFill/>
          <a:ln w="12700" cap="flat" cmpd="sng">
            <a:solidFill>
              <a:schemeClr val="dk1"/>
            </a:solidFill>
            <a:prstDash val="solid"/>
            <a:round/>
            <a:headEnd type="none" w="sm" len="sm"/>
            <a:tailEnd type="none" w="sm" len="sm"/>
          </a:ln>
        </p:spPr>
      </p:cxnSp>
      <p:sp>
        <p:nvSpPr>
          <p:cNvPr id="635" name="Google Shape;635;p20"/>
          <p:cNvSpPr txBox="1"/>
          <p:nvPr/>
        </p:nvSpPr>
        <p:spPr>
          <a:xfrm>
            <a:off x="7983723" y="4201043"/>
            <a:ext cx="6412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6</a:t>
            </a:r>
            <a:endParaRPr sz="1800" b="0" i="0" u="none" strike="noStrike" cap="none">
              <a:solidFill>
                <a:schemeClr val="dk1"/>
              </a:solidFill>
              <a:latin typeface="Calibri"/>
              <a:ea typeface="Calibri"/>
              <a:cs typeface="Calibri"/>
              <a:sym typeface="Calibri"/>
            </a:endParaRPr>
          </a:p>
        </p:txBody>
      </p:sp>
      <p:cxnSp>
        <p:nvCxnSpPr>
          <p:cNvPr id="636" name="Google Shape;636;p20"/>
          <p:cNvCxnSpPr/>
          <p:nvPr/>
        </p:nvCxnSpPr>
        <p:spPr>
          <a:xfrm rot="-5400000">
            <a:off x="8166583" y="4169254"/>
            <a:ext cx="54000" cy="0"/>
          </a:xfrm>
          <a:prstGeom prst="straightConnector1">
            <a:avLst/>
          </a:prstGeom>
          <a:noFill/>
          <a:ln w="12700" cap="flat" cmpd="sng">
            <a:solidFill>
              <a:schemeClr val="dk1"/>
            </a:solidFill>
            <a:prstDash val="solid"/>
            <a:round/>
            <a:headEnd type="none" w="sm" len="sm"/>
            <a:tailEnd type="none" w="sm" len="sm"/>
          </a:ln>
        </p:spPr>
      </p:cxnSp>
      <p:sp>
        <p:nvSpPr>
          <p:cNvPr id="637" name="Google Shape;637;p20"/>
          <p:cNvSpPr txBox="1"/>
          <p:nvPr/>
        </p:nvSpPr>
        <p:spPr>
          <a:xfrm>
            <a:off x="8161523" y="4201043"/>
            <a:ext cx="6412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7</a:t>
            </a:r>
            <a:endParaRPr sz="1800" b="0" i="0" u="none" strike="noStrike" cap="none">
              <a:solidFill>
                <a:schemeClr val="dk1"/>
              </a:solidFill>
              <a:latin typeface="Calibri"/>
              <a:ea typeface="Calibri"/>
              <a:cs typeface="Calibri"/>
              <a:sym typeface="Calibri"/>
            </a:endParaRPr>
          </a:p>
        </p:txBody>
      </p:sp>
      <p:cxnSp>
        <p:nvCxnSpPr>
          <p:cNvPr id="638" name="Google Shape;638;p20"/>
          <p:cNvCxnSpPr/>
          <p:nvPr/>
        </p:nvCxnSpPr>
        <p:spPr>
          <a:xfrm rot="-5400000">
            <a:off x="8334858" y="4169254"/>
            <a:ext cx="54000" cy="0"/>
          </a:xfrm>
          <a:prstGeom prst="straightConnector1">
            <a:avLst/>
          </a:prstGeom>
          <a:noFill/>
          <a:ln w="12700" cap="flat" cmpd="sng">
            <a:solidFill>
              <a:schemeClr val="dk1"/>
            </a:solidFill>
            <a:prstDash val="solid"/>
            <a:round/>
            <a:headEnd type="none" w="sm" len="sm"/>
            <a:tailEnd type="none" w="sm" len="sm"/>
          </a:ln>
        </p:spPr>
      </p:cxnSp>
      <p:sp>
        <p:nvSpPr>
          <p:cNvPr id="639" name="Google Shape;639;p20"/>
          <p:cNvSpPr txBox="1"/>
          <p:nvPr/>
        </p:nvSpPr>
        <p:spPr>
          <a:xfrm>
            <a:off x="8329798" y="4201043"/>
            <a:ext cx="6412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8</a:t>
            </a:r>
            <a:endParaRPr sz="1800" b="0" i="0" u="none" strike="noStrike" cap="none">
              <a:solidFill>
                <a:schemeClr val="dk1"/>
              </a:solidFill>
              <a:latin typeface="Calibri"/>
              <a:ea typeface="Calibri"/>
              <a:cs typeface="Calibri"/>
              <a:sym typeface="Calibri"/>
            </a:endParaRPr>
          </a:p>
        </p:txBody>
      </p:sp>
      <p:cxnSp>
        <p:nvCxnSpPr>
          <p:cNvPr id="640" name="Google Shape;640;p20"/>
          <p:cNvCxnSpPr/>
          <p:nvPr/>
        </p:nvCxnSpPr>
        <p:spPr>
          <a:xfrm rot="-5400000">
            <a:off x="8512658" y="4169254"/>
            <a:ext cx="54000" cy="0"/>
          </a:xfrm>
          <a:prstGeom prst="straightConnector1">
            <a:avLst/>
          </a:prstGeom>
          <a:noFill/>
          <a:ln w="12700" cap="flat" cmpd="sng">
            <a:solidFill>
              <a:schemeClr val="dk1"/>
            </a:solidFill>
            <a:prstDash val="solid"/>
            <a:round/>
            <a:headEnd type="none" w="sm" len="sm"/>
            <a:tailEnd type="none" w="sm" len="sm"/>
          </a:ln>
        </p:spPr>
      </p:cxnSp>
      <p:sp>
        <p:nvSpPr>
          <p:cNvPr id="641" name="Google Shape;641;p20"/>
          <p:cNvSpPr txBox="1"/>
          <p:nvPr/>
        </p:nvSpPr>
        <p:spPr>
          <a:xfrm>
            <a:off x="8507598" y="4201043"/>
            <a:ext cx="6412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9</a:t>
            </a:r>
            <a:endParaRPr sz="1800" b="0" i="0" u="none" strike="noStrike" cap="none">
              <a:solidFill>
                <a:schemeClr val="dk1"/>
              </a:solidFill>
              <a:latin typeface="Calibri"/>
              <a:ea typeface="Calibri"/>
              <a:cs typeface="Calibri"/>
              <a:sym typeface="Calibri"/>
            </a:endParaRPr>
          </a:p>
        </p:txBody>
      </p:sp>
      <p:cxnSp>
        <p:nvCxnSpPr>
          <p:cNvPr id="642" name="Google Shape;642;p20"/>
          <p:cNvCxnSpPr/>
          <p:nvPr/>
        </p:nvCxnSpPr>
        <p:spPr>
          <a:xfrm rot="-5400000">
            <a:off x="8862364" y="4169254"/>
            <a:ext cx="54000" cy="0"/>
          </a:xfrm>
          <a:prstGeom prst="straightConnector1">
            <a:avLst/>
          </a:prstGeom>
          <a:noFill/>
          <a:ln w="12700" cap="flat" cmpd="sng">
            <a:solidFill>
              <a:schemeClr val="dk1"/>
            </a:solidFill>
            <a:prstDash val="solid"/>
            <a:round/>
            <a:headEnd type="none" w="sm" len="sm"/>
            <a:tailEnd type="none" w="sm" len="sm"/>
          </a:ln>
        </p:spPr>
      </p:cxnSp>
      <p:sp>
        <p:nvSpPr>
          <p:cNvPr id="643" name="Google Shape;643;p20"/>
          <p:cNvSpPr txBox="1"/>
          <p:nvPr/>
        </p:nvSpPr>
        <p:spPr>
          <a:xfrm>
            <a:off x="8825244" y="4201043"/>
            <a:ext cx="12824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11</a:t>
            </a:r>
            <a:endParaRPr sz="1800" b="0" i="0" u="none" strike="noStrike" cap="none">
              <a:solidFill>
                <a:schemeClr val="dk1"/>
              </a:solidFill>
              <a:latin typeface="Calibri"/>
              <a:ea typeface="Calibri"/>
              <a:cs typeface="Calibri"/>
              <a:sym typeface="Calibri"/>
            </a:endParaRPr>
          </a:p>
        </p:txBody>
      </p:sp>
      <p:cxnSp>
        <p:nvCxnSpPr>
          <p:cNvPr id="644" name="Google Shape;644;p20"/>
          <p:cNvCxnSpPr/>
          <p:nvPr/>
        </p:nvCxnSpPr>
        <p:spPr>
          <a:xfrm rot="-5400000">
            <a:off x="9036989" y="4169254"/>
            <a:ext cx="54000" cy="0"/>
          </a:xfrm>
          <a:prstGeom prst="straightConnector1">
            <a:avLst/>
          </a:prstGeom>
          <a:noFill/>
          <a:ln w="12700" cap="flat" cmpd="sng">
            <a:solidFill>
              <a:schemeClr val="dk1"/>
            </a:solidFill>
            <a:prstDash val="solid"/>
            <a:round/>
            <a:headEnd type="none" w="sm" len="sm"/>
            <a:tailEnd type="none" w="sm" len="sm"/>
          </a:ln>
        </p:spPr>
      </p:cxnSp>
      <p:sp>
        <p:nvSpPr>
          <p:cNvPr id="645" name="Google Shape;645;p20"/>
          <p:cNvSpPr txBox="1"/>
          <p:nvPr/>
        </p:nvSpPr>
        <p:spPr>
          <a:xfrm>
            <a:off x="8999869" y="4201043"/>
            <a:ext cx="12824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12</a:t>
            </a:r>
            <a:endParaRPr sz="1800" b="0" i="0" u="none" strike="noStrike" cap="none">
              <a:solidFill>
                <a:schemeClr val="dk1"/>
              </a:solidFill>
              <a:latin typeface="Calibri"/>
              <a:ea typeface="Calibri"/>
              <a:cs typeface="Calibri"/>
              <a:sym typeface="Calibri"/>
            </a:endParaRPr>
          </a:p>
        </p:txBody>
      </p:sp>
      <p:cxnSp>
        <p:nvCxnSpPr>
          <p:cNvPr id="646" name="Google Shape;646;p20"/>
          <p:cNvCxnSpPr/>
          <p:nvPr/>
        </p:nvCxnSpPr>
        <p:spPr>
          <a:xfrm rot="-5400000">
            <a:off x="9217964" y="4169254"/>
            <a:ext cx="54000" cy="0"/>
          </a:xfrm>
          <a:prstGeom prst="straightConnector1">
            <a:avLst/>
          </a:prstGeom>
          <a:noFill/>
          <a:ln w="12700" cap="flat" cmpd="sng">
            <a:solidFill>
              <a:schemeClr val="dk1"/>
            </a:solidFill>
            <a:prstDash val="solid"/>
            <a:round/>
            <a:headEnd type="none" w="sm" len="sm"/>
            <a:tailEnd type="none" w="sm" len="sm"/>
          </a:ln>
        </p:spPr>
      </p:cxnSp>
      <p:sp>
        <p:nvSpPr>
          <p:cNvPr id="647" name="Google Shape;647;p20"/>
          <p:cNvSpPr txBox="1"/>
          <p:nvPr/>
        </p:nvSpPr>
        <p:spPr>
          <a:xfrm>
            <a:off x="9180844" y="4201043"/>
            <a:ext cx="12824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13</a:t>
            </a:r>
            <a:endParaRPr sz="1800" b="0" i="0" u="none" strike="noStrike" cap="none">
              <a:solidFill>
                <a:schemeClr val="dk1"/>
              </a:solidFill>
              <a:latin typeface="Calibri"/>
              <a:ea typeface="Calibri"/>
              <a:cs typeface="Calibri"/>
              <a:sym typeface="Calibri"/>
            </a:endParaRPr>
          </a:p>
        </p:txBody>
      </p:sp>
      <p:cxnSp>
        <p:nvCxnSpPr>
          <p:cNvPr id="648" name="Google Shape;648;p20"/>
          <p:cNvCxnSpPr/>
          <p:nvPr/>
        </p:nvCxnSpPr>
        <p:spPr>
          <a:xfrm rot="-5400000">
            <a:off x="9395764" y="4169254"/>
            <a:ext cx="54000" cy="0"/>
          </a:xfrm>
          <a:prstGeom prst="straightConnector1">
            <a:avLst/>
          </a:prstGeom>
          <a:noFill/>
          <a:ln w="12700" cap="flat" cmpd="sng">
            <a:solidFill>
              <a:schemeClr val="dk1"/>
            </a:solidFill>
            <a:prstDash val="solid"/>
            <a:round/>
            <a:headEnd type="none" w="sm" len="sm"/>
            <a:tailEnd type="none" w="sm" len="sm"/>
          </a:ln>
        </p:spPr>
      </p:cxnSp>
      <p:sp>
        <p:nvSpPr>
          <p:cNvPr id="649" name="Google Shape;649;p20"/>
          <p:cNvSpPr txBox="1"/>
          <p:nvPr/>
        </p:nvSpPr>
        <p:spPr>
          <a:xfrm>
            <a:off x="9358644" y="4201043"/>
            <a:ext cx="12824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14</a:t>
            </a:r>
            <a:endParaRPr sz="1800" b="0" i="0" u="none" strike="noStrike" cap="none">
              <a:solidFill>
                <a:schemeClr val="dk1"/>
              </a:solidFill>
              <a:latin typeface="Calibri"/>
              <a:ea typeface="Calibri"/>
              <a:cs typeface="Calibri"/>
              <a:sym typeface="Calibri"/>
            </a:endParaRPr>
          </a:p>
        </p:txBody>
      </p:sp>
      <p:cxnSp>
        <p:nvCxnSpPr>
          <p:cNvPr id="650" name="Google Shape;650;p20"/>
          <p:cNvCxnSpPr/>
          <p:nvPr/>
        </p:nvCxnSpPr>
        <p:spPr>
          <a:xfrm rot="-5400000">
            <a:off x="11331051" y="4169254"/>
            <a:ext cx="54000" cy="0"/>
          </a:xfrm>
          <a:prstGeom prst="straightConnector1">
            <a:avLst/>
          </a:prstGeom>
          <a:noFill/>
          <a:ln w="12700" cap="flat" cmpd="sng">
            <a:solidFill>
              <a:schemeClr val="dk1"/>
            </a:solidFill>
            <a:prstDash val="solid"/>
            <a:round/>
            <a:headEnd type="none" w="sm" len="sm"/>
            <a:tailEnd type="none" w="sm" len="sm"/>
          </a:ln>
        </p:spPr>
      </p:cxnSp>
      <p:sp>
        <p:nvSpPr>
          <p:cNvPr id="651" name="Google Shape;651;p20"/>
          <p:cNvSpPr txBox="1"/>
          <p:nvPr/>
        </p:nvSpPr>
        <p:spPr>
          <a:xfrm>
            <a:off x="11293931" y="4201043"/>
            <a:ext cx="12824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25</a:t>
            </a:r>
            <a:endParaRPr sz="1800" b="0" i="0" u="none" strike="noStrike" cap="none">
              <a:solidFill>
                <a:schemeClr val="dk1"/>
              </a:solidFill>
              <a:latin typeface="Calibri"/>
              <a:ea typeface="Calibri"/>
              <a:cs typeface="Calibri"/>
              <a:sym typeface="Calibri"/>
            </a:endParaRPr>
          </a:p>
        </p:txBody>
      </p:sp>
      <p:cxnSp>
        <p:nvCxnSpPr>
          <p:cNvPr id="652" name="Google Shape;652;p20"/>
          <p:cNvCxnSpPr/>
          <p:nvPr/>
        </p:nvCxnSpPr>
        <p:spPr>
          <a:xfrm rot="-5400000">
            <a:off x="11146901" y="4169254"/>
            <a:ext cx="54000" cy="0"/>
          </a:xfrm>
          <a:prstGeom prst="straightConnector1">
            <a:avLst/>
          </a:prstGeom>
          <a:noFill/>
          <a:ln w="12700" cap="flat" cmpd="sng">
            <a:solidFill>
              <a:schemeClr val="dk1"/>
            </a:solidFill>
            <a:prstDash val="solid"/>
            <a:round/>
            <a:headEnd type="none" w="sm" len="sm"/>
            <a:tailEnd type="none" w="sm" len="sm"/>
          </a:ln>
        </p:spPr>
      </p:cxnSp>
      <p:sp>
        <p:nvSpPr>
          <p:cNvPr id="653" name="Google Shape;653;p20"/>
          <p:cNvSpPr txBox="1"/>
          <p:nvPr/>
        </p:nvSpPr>
        <p:spPr>
          <a:xfrm>
            <a:off x="11109781" y="4201043"/>
            <a:ext cx="12824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24</a:t>
            </a:r>
            <a:endParaRPr sz="1800" b="0" i="0" u="none" strike="noStrike" cap="none">
              <a:solidFill>
                <a:schemeClr val="dk1"/>
              </a:solidFill>
              <a:latin typeface="Calibri"/>
              <a:ea typeface="Calibri"/>
              <a:cs typeface="Calibri"/>
              <a:sym typeface="Calibri"/>
            </a:endParaRPr>
          </a:p>
        </p:txBody>
      </p:sp>
      <p:cxnSp>
        <p:nvCxnSpPr>
          <p:cNvPr id="654" name="Google Shape;654;p20"/>
          <p:cNvCxnSpPr/>
          <p:nvPr/>
        </p:nvCxnSpPr>
        <p:spPr>
          <a:xfrm rot="-5400000">
            <a:off x="10972276" y="4169254"/>
            <a:ext cx="54000" cy="0"/>
          </a:xfrm>
          <a:prstGeom prst="straightConnector1">
            <a:avLst/>
          </a:prstGeom>
          <a:noFill/>
          <a:ln w="12700" cap="flat" cmpd="sng">
            <a:solidFill>
              <a:schemeClr val="dk1"/>
            </a:solidFill>
            <a:prstDash val="solid"/>
            <a:round/>
            <a:headEnd type="none" w="sm" len="sm"/>
            <a:tailEnd type="none" w="sm" len="sm"/>
          </a:ln>
        </p:spPr>
      </p:cxnSp>
      <p:sp>
        <p:nvSpPr>
          <p:cNvPr id="655" name="Google Shape;655;p20"/>
          <p:cNvSpPr txBox="1"/>
          <p:nvPr/>
        </p:nvSpPr>
        <p:spPr>
          <a:xfrm>
            <a:off x="10935156" y="4201043"/>
            <a:ext cx="12824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23</a:t>
            </a:r>
            <a:endParaRPr sz="1800" b="0" i="0" u="none" strike="noStrike" cap="none">
              <a:solidFill>
                <a:schemeClr val="dk1"/>
              </a:solidFill>
              <a:latin typeface="Calibri"/>
              <a:ea typeface="Calibri"/>
              <a:cs typeface="Calibri"/>
              <a:sym typeface="Calibri"/>
            </a:endParaRPr>
          </a:p>
        </p:txBody>
      </p:sp>
      <p:cxnSp>
        <p:nvCxnSpPr>
          <p:cNvPr id="656" name="Google Shape;656;p20"/>
          <p:cNvCxnSpPr/>
          <p:nvPr/>
        </p:nvCxnSpPr>
        <p:spPr>
          <a:xfrm rot="-5400000">
            <a:off x="10613501" y="4169254"/>
            <a:ext cx="54000" cy="0"/>
          </a:xfrm>
          <a:prstGeom prst="straightConnector1">
            <a:avLst/>
          </a:prstGeom>
          <a:noFill/>
          <a:ln w="12700" cap="flat" cmpd="sng">
            <a:solidFill>
              <a:schemeClr val="dk1"/>
            </a:solidFill>
            <a:prstDash val="solid"/>
            <a:round/>
            <a:headEnd type="none" w="sm" len="sm"/>
            <a:tailEnd type="none" w="sm" len="sm"/>
          </a:ln>
        </p:spPr>
      </p:cxnSp>
      <p:sp>
        <p:nvSpPr>
          <p:cNvPr id="657" name="Google Shape;657;p20"/>
          <p:cNvSpPr txBox="1"/>
          <p:nvPr/>
        </p:nvSpPr>
        <p:spPr>
          <a:xfrm>
            <a:off x="10576381" y="4201043"/>
            <a:ext cx="12824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21</a:t>
            </a:r>
            <a:endParaRPr sz="1800" b="0" i="0" u="none" strike="noStrike" cap="none">
              <a:solidFill>
                <a:schemeClr val="dk1"/>
              </a:solidFill>
              <a:latin typeface="Calibri"/>
              <a:ea typeface="Calibri"/>
              <a:cs typeface="Calibri"/>
              <a:sym typeface="Calibri"/>
            </a:endParaRPr>
          </a:p>
        </p:txBody>
      </p:sp>
      <p:cxnSp>
        <p:nvCxnSpPr>
          <p:cNvPr id="658" name="Google Shape;658;p20"/>
          <p:cNvCxnSpPr/>
          <p:nvPr/>
        </p:nvCxnSpPr>
        <p:spPr>
          <a:xfrm rot="-5400000">
            <a:off x="10804001" y="4169254"/>
            <a:ext cx="54000" cy="0"/>
          </a:xfrm>
          <a:prstGeom prst="straightConnector1">
            <a:avLst/>
          </a:prstGeom>
          <a:noFill/>
          <a:ln w="12700" cap="flat" cmpd="sng">
            <a:solidFill>
              <a:schemeClr val="dk1"/>
            </a:solidFill>
            <a:prstDash val="solid"/>
            <a:round/>
            <a:headEnd type="none" w="sm" len="sm"/>
            <a:tailEnd type="none" w="sm" len="sm"/>
          </a:ln>
        </p:spPr>
      </p:cxnSp>
      <p:sp>
        <p:nvSpPr>
          <p:cNvPr id="659" name="Google Shape;659;p20"/>
          <p:cNvSpPr txBox="1"/>
          <p:nvPr/>
        </p:nvSpPr>
        <p:spPr>
          <a:xfrm>
            <a:off x="10766881" y="4201043"/>
            <a:ext cx="12824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22</a:t>
            </a:r>
            <a:endParaRPr sz="1800" b="0" i="0" u="none" strike="noStrike" cap="none">
              <a:solidFill>
                <a:schemeClr val="dk1"/>
              </a:solidFill>
              <a:latin typeface="Calibri"/>
              <a:ea typeface="Calibri"/>
              <a:cs typeface="Calibri"/>
              <a:sym typeface="Calibri"/>
            </a:endParaRPr>
          </a:p>
        </p:txBody>
      </p:sp>
      <p:cxnSp>
        <p:nvCxnSpPr>
          <p:cNvPr id="660" name="Google Shape;660;p20"/>
          <p:cNvCxnSpPr/>
          <p:nvPr/>
        </p:nvCxnSpPr>
        <p:spPr>
          <a:xfrm rot="-5400000">
            <a:off x="10267959" y="4169254"/>
            <a:ext cx="54000" cy="0"/>
          </a:xfrm>
          <a:prstGeom prst="straightConnector1">
            <a:avLst/>
          </a:prstGeom>
          <a:noFill/>
          <a:ln w="12700" cap="flat" cmpd="sng">
            <a:solidFill>
              <a:schemeClr val="dk1"/>
            </a:solidFill>
            <a:prstDash val="solid"/>
            <a:round/>
            <a:headEnd type="none" w="sm" len="sm"/>
            <a:tailEnd type="none" w="sm" len="sm"/>
          </a:ln>
        </p:spPr>
      </p:cxnSp>
      <p:sp>
        <p:nvSpPr>
          <p:cNvPr id="661" name="Google Shape;661;p20"/>
          <p:cNvSpPr txBox="1"/>
          <p:nvPr/>
        </p:nvSpPr>
        <p:spPr>
          <a:xfrm>
            <a:off x="10230839" y="4201043"/>
            <a:ext cx="12824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19</a:t>
            </a:r>
            <a:endParaRPr sz="1800" b="0" i="0" u="none" strike="noStrike" cap="none">
              <a:solidFill>
                <a:schemeClr val="dk1"/>
              </a:solidFill>
              <a:latin typeface="Calibri"/>
              <a:ea typeface="Calibri"/>
              <a:cs typeface="Calibri"/>
              <a:sym typeface="Calibri"/>
            </a:endParaRPr>
          </a:p>
        </p:txBody>
      </p:sp>
      <p:cxnSp>
        <p:nvCxnSpPr>
          <p:cNvPr id="662" name="Google Shape;662;p20"/>
          <p:cNvCxnSpPr/>
          <p:nvPr/>
        </p:nvCxnSpPr>
        <p:spPr>
          <a:xfrm rot="-5400000">
            <a:off x="10093334" y="4169254"/>
            <a:ext cx="54000" cy="0"/>
          </a:xfrm>
          <a:prstGeom prst="straightConnector1">
            <a:avLst/>
          </a:prstGeom>
          <a:noFill/>
          <a:ln w="12700" cap="flat" cmpd="sng">
            <a:solidFill>
              <a:schemeClr val="dk1"/>
            </a:solidFill>
            <a:prstDash val="solid"/>
            <a:round/>
            <a:headEnd type="none" w="sm" len="sm"/>
            <a:tailEnd type="none" w="sm" len="sm"/>
          </a:ln>
        </p:spPr>
      </p:cxnSp>
      <p:sp>
        <p:nvSpPr>
          <p:cNvPr id="663" name="Google Shape;663;p20"/>
          <p:cNvSpPr txBox="1"/>
          <p:nvPr/>
        </p:nvSpPr>
        <p:spPr>
          <a:xfrm>
            <a:off x="10056214" y="4201043"/>
            <a:ext cx="12824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18</a:t>
            </a:r>
            <a:endParaRPr sz="1800" b="0" i="0" u="none" strike="noStrike" cap="none">
              <a:solidFill>
                <a:schemeClr val="dk1"/>
              </a:solidFill>
              <a:latin typeface="Calibri"/>
              <a:ea typeface="Calibri"/>
              <a:cs typeface="Calibri"/>
              <a:sym typeface="Calibri"/>
            </a:endParaRPr>
          </a:p>
        </p:txBody>
      </p:sp>
      <p:cxnSp>
        <p:nvCxnSpPr>
          <p:cNvPr id="664" name="Google Shape;664;p20"/>
          <p:cNvCxnSpPr/>
          <p:nvPr/>
        </p:nvCxnSpPr>
        <p:spPr>
          <a:xfrm rot="-5400000">
            <a:off x="9921204" y="4169254"/>
            <a:ext cx="54000" cy="0"/>
          </a:xfrm>
          <a:prstGeom prst="straightConnector1">
            <a:avLst/>
          </a:prstGeom>
          <a:noFill/>
          <a:ln w="12700" cap="flat" cmpd="sng">
            <a:solidFill>
              <a:schemeClr val="dk1"/>
            </a:solidFill>
            <a:prstDash val="solid"/>
            <a:round/>
            <a:headEnd type="none" w="sm" len="sm"/>
            <a:tailEnd type="none" w="sm" len="sm"/>
          </a:ln>
        </p:spPr>
      </p:cxnSp>
      <p:sp>
        <p:nvSpPr>
          <p:cNvPr id="665" name="Google Shape;665;p20"/>
          <p:cNvSpPr txBox="1"/>
          <p:nvPr/>
        </p:nvSpPr>
        <p:spPr>
          <a:xfrm>
            <a:off x="9884084" y="4201043"/>
            <a:ext cx="12824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17</a:t>
            </a:r>
            <a:endParaRPr sz="1800" b="0" i="0" u="none" strike="noStrike" cap="none">
              <a:solidFill>
                <a:schemeClr val="dk1"/>
              </a:solidFill>
              <a:latin typeface="Calibri"/>
              <a:ea typeface="Calibri"/>
              <a:cs typeface="Calibri"/>
              <a:sym typeface="Calibri"/>
            </a:endParaRPr>
          </a:p>
        </p:txBody>
      </p:sp>
      <p:sp>
        <p:nvSpPr>
          <p:cNvPr id="666" name="Google Shape;666;p20"/>
          <p:cNvSpPr txBox="1"/>
          <p:nvPr/>
        </p:nvSpPr>
        <p:spPr>
          <a:xfrm>
            <a:off x="8749938" y="4573680"/>
            <a:ext cx="115416"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16</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4</a:t>
            </a:r>
            <a:endParaRPr sz="1800" b="0" i="0" u="none" strike="noStrike" cap="none">
              <a:solidFill>
                <a:schemeClr val="dk1"/>
              </a:solidFill>
              <a:latin typeface="Calibri"/>
              <a:ea typeface="Calibri"/>
              <a:cs typeface="Calibri"/>
              <a:sym typeface="Calibri"/>
            </a:endParaRPr>
          </a:p>
        </p:txBody>
      </p:sp>
      <p:sp>
        <p:nvSpPr>
          <p:cNvPr id="667" name="Google Shape;667;p20"/>
          <p:cNvSpPr txBox="1"/>
          <p:nvPr/>
        </p:nvSpPr>
        <p:spPr>
          <a:xfrm>
            <a:off x="8931348" y="4573680"/>
            <a:ext cx="115416"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14</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sp>
        <p:nvSpPr>
          <p:cNvPr id="668" name="Google Shape;668;p20"/>
          <p:cNvSpPr txBox="1"/>
          <p:nvPr/>
        </p:nvSpPr>
        <p:spPr>
          <a:xfrm>
            <a:off x="9131796" y="4573680"/>
            <a:ext cx="115416"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11</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sp>
        <p:nvSpPr>
          <p:cNvPr id="669" name="Google Shape;669;p20"/>
          <p:cNvSpPr txBox="1"/>
          <p:nvPr/>
        </p:nvSpPr>
        <p:spPr>
          <a:xfrm>
            <a:off x="8570238" y="4573680"/>
            <a:ext cx="115416"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20</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9</a:t>
            </a:r>
            <a:endParaRPr sz="1800" b="0" i="0" u="none" strike="noStrike" cap="none">
              <a:solidFill>
                <a:schemeClr val="dk1"/>
              </a:solidFill>
              <a:latin typeface="Calibri"/>
              <a:ea typeface="Calibri"/>
              <a:cs typeface="Calibri"/>
              <a:sym typeface="Calibri"/>
            </a:endParaRPr>
          </a:p>
        </p:txBody>
      </p:sp>
      <p:sp>
        <p:nvSpPr>
          <p:cNvPr id="670" name="Google Shape;670;p20"/>
          <p:cNvSpPr txBox="1"/>
          <p:nvPr/>
        </p:nvSpPr>
        <p:spPr>
          <a:xfrm>
            <a:off x="8385671" y="4573680"/>
            <a:ext cx="115416"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21</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9</a:t>
            </a:r>
            <a:endParaRPr sz="1800" b="0" i="0" u="none" strike="noStrike" cap="none">
              <a:solidFill>
                <a:schemeClr val="dk1"/>
              </a:solidFill>
              <a:latin typeface="Calibri"/>
              <a:ea typeface="Calibri"/>
              <a:cs typeface="Calibri"/>
              <a:sym typeface="Calibri"/>
            </a:endParaRPr>
          </a:p>
        </p:txBody>
      </p:sp>
      <p:sp>
        <p:nvSpPr>
          <p:cNvPr id="671" name="Google Shape;671;p20"/>
          <p:cNvSpPr txBox="1"/>
          <p:nvPr/>
        </p:nvSpPr>
        <p:spPr>
          <a:xfrm>
            <a:off x="8205048" y="4573680"/>
            <a:ext cx="115416"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26</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12</a:t>
            </a:r>
            <a:endParaRPr sz="1800" b="0" i="0" u="none" strike="noStrike" cap="none">
              <a:solidFill>
                <a:schemeClr val="dk1"/>
              </a:solidFill>
              <a:latin typeface="Calibri"/>
              <a:ea typeface="Calibri"/>
              <a:cs typeface="Calibri"/>
              <a:sym typeface="Calibri"/>
            </a:endParaRPr>
          </a:p>
        </p:txBody>
      </p:sp>
      <p:sp>
        <p:nvSpPr>
          <p:cNvPr id="672" name="Google Shape;672;p20"/>
          <p:cNvSpPr txBox="1"/>
          <p:nvPr/>
        </p:nvSpPr>
        <p:spPr>
          <a:xfrm>
            <a:off x="8018530" y="4573680"/>
            <a:ext cx="115416"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26</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12</a:t>
            </a:r>
            <a:endParaRPr sz="1800" b="0" i="0" u="none" strike="noStrike" cap="none">
              <a:solidFill>
                <a:schemeClr val="dk1"/>
              </a:solidFill>
              <a:latin typeface="Calibri"/>
              <a:ea typeface="Calibri"/>
              <a:cs typeface="Calibri"/>
              <a:sym typeface="Calibri"/>
            </a:endParaRPr>
          </a:p>
        </p:txBody>
      </p:sp>
      <p:sp>
        <p:nvSpPr>
          <p:cNvPr id="673" name="Google Shape;673;p20"/>
          <p:cNvSpPr txBox="1"/>
          <p:nvPr/>
        </p:nvSpPr>
        <p:spPr>
          <a:xfrm>
            <a:off x="7846126" y="4573680"/>
            <a:ext cx="115416"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33</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18</a:t>
            </a:r>
            <a:endParaRPr sz="1800" b="0" i="0" u="none" strike="noStrike" cap="none">
              <a:solidFill>
                <a:schemeClr val="dk1"/>
              </a:solidFill>
              <a:latin typeface="Calibri"/>
              <a:ea typeface="Calibri"/>
              <a:cs typeface="Calibri"/>
              <a:sym typeface="Calibri"/>
            </a:endParaRPr>
          </a:p>
        </p:txBody>
      </p:sp>
      <p:sp>
        <p:nvSpPr>
          <p:cNvPr id="674" name="Google Shape;674;p20"/>
          <p:cNvSpPr txBox="1"/>
          <p:nvPr/>
        </p:nvSpPr>
        <p:spPr>
          <a:xfrm>
            <a:off x="7649340" y="4573680"/>
            <a:ext cx="115416"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35</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19</a:t>
            </a:r>
            <a:endParaRPr sz="1800" b="0" i="0" u="none" strike="noStrike" cap="none">
              <a:solidFill>
                <a:schemeClr val="dk1"/>
              </a:solidFill>
              <a:latin typeface="Calibri"/>
              <a:ea typeface="Calibri"/>
              <a:cs typeface="Calibri"/>
              <a:sym typeface="Calibri"/>
            </a:endParaRPr>
          </a:p>
        </p:txBody>
      </p:sp>
      <p:sp>
        <p:nvSpPr>
          <p:cNvPr id="675" name="Google Shape;675;p20"/>
          <p:cNvSpPr txBox="1"/>
          <p:nvPr/>
        </p:nvSpPr>
        <p:spPr>
          <a:xfrm>
            <a:off x="7477802" y="4573680"/>
            <a:ext cx="115416"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46</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34</a:t>
            </a:r>
            <a:endParaRPr sz="1800" b="0" i="0" u="none" strike="noStrike" cap="none">
              <a:solidFill>
                <a:schemeClr val="dk1"/>
              </a:solidFill>
              <a:latin typeface="Calibri"/>
              <a:ea typeface="Calibri"/>
              <a:cs typeface="Calibri"/>
              <a:sym typeface="Calibri"/>
            </a:endParaRPr>
          </a:p>
        </p:txBody>
      </p:sp>
      <p:sp>
        <p:nvSpPr>
          <p:cNvPr id="676" name="Google Shape;676;p20"/>
          <p:cNvSpPr txBox="1"/>
          <p:nvPr/>
        </p:nvSpPr>
        <p:spPr>
          <a:xfrm>
            <a:off x="7293750" y="4573680"/>
            <a:ext cx="115416"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54</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39</a:t>
            </a:r>
            <a:endParaRPr sz="1800" b="0" i="0" u="none" strike="noStrike" cap="none">
              <a:solidFill>
                <a:schemeClr val="dk1"/>
              </a:solidFill>
              <a:latin typeface="Calibri"/>
              <a:ea typeface="Calibri"/>
              <a:cs typeface="Calibri"/>
              <a:sym typeface="Calibri"/>
            </a:endParaRPr>
          </a:p>
        </p:txBody>
      </p:sp>
      <p:sp>
        <p:nvSpPr>
          <p:cNvPr id="677" name="Google Shape;677;p20"/>
          <p:cNvSpPr txBox="1"/>
          <p:nvPr/>
        </p:nvSpPr>
        <p:spPr>
          <a:xfrm>
            <a:off x="7069348" y="4573680"/>
            <a:ext cx="173124"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105</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99</a:t>
            </a:r>
            <a:endParaRPr sz="1800" b="0" i="0" u="none" strike="noStrike" cap="none">
              <a:solidFill>
                <a:schemeClr val="dk1"/>
              </a:solidFill>
              <a:latin typeface="Calibri"/>
              <a:ea typeface="Calibri"/>
              <a:cs typeface="Calibri"/>
              <a:sym typeface="Calibri"/>
            </a:endParaRPr>
          </a:p>
        </p:txBody>
      </p:sp>
      <p:sp>
        <p:nvSpPr>
          <p:cNvPr id="678" name="Google Shape;678;p20"/>
          <p:cNvSpPr txBox="1"/>
          <p:nvPr/>
        </p:nvSpPr>
        <p:spPr>
          <a:xfrm>
            <a:off x="10620806" y="4573680"/>
            <a:ext cx="57708" cy="104644"/>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sp>
        <p:nvSpPr>
          <p:cNvPr id="679" name="Google Shape;679;p20"/>
          <p:cNvSpPr txBox="1"/>
          <p:nvPr/>
        </p:nvSpPr>
        <p:spPr>
          <a:xfrm>
            <a:off x="10443437" y="4573680"/>
            <a:ext cx="57708" cy="104644"/>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sp>
        <p:nvSpPr>
          <p:cNvPr id="680" name="Google Shape;680;p20"/>
          <p:cNvSpPr txBox="1"/>
          <p:nvPr/>
        </p:nvSpPr>
        <p:spPr>
          <a:xfrm>
            <a:off x="10802216" y="4573680"/>
            <a:ext cx="57708" cy="104644"/>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sp>
        <p:nvSpPr>
          <p:cNvPr id="681" name="Google Shape;681;p20"/>
          <p:cNvSpPr txBox="1"/>
          <p:nvPr/>
        </p:nvSpPr>
        <p:spPr>
          <a:xfrm>
            <a:off x="10987955" y="4573680"/>
            <a:ext cx="57708" cy="104644"/>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sp>
        <p:nvSpPr>
          <p:cNvPr id="682" name="Google Shape;682;p20"/>
          <p:cNvSpPr txBox="1"/>
          <p:nvPr/>
        </p:nvSpPr>
        <p:spPr>
          <a:xfrm>
            <a:off x="11176277" y="4573680"/>
            <a:ext cx="57708" cy="104644"/>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sp>
        <p:nvSpPr>
          <p:cNvPr id="683" name="Google Shape;683;p20"/>
          <p:cNvSpPr txBox="1"/>
          <p:nvPr/>
        </p:nvSpPr>
        <p:spPr>
          <a:xfrm>
            <a:off x="11329533" y="4573680"/>
            <a:ext cx="92637" cy="104644"/>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0</a:t>
            </a:r>
            <a:endParaRPr sz="1800" b="0" i="0" u="none" strike="noStrike" cap="none">
              <a:solidFill>
                <a:schemeClr val="dk1"/>
              </a:solidFill>
              <a:latin typeface="Calibri"/>
              <a:ea typeface="Calibri"/>
              <a:cs typeface="Calibri"/>
              <a:sym typeface="Calibri"/>
            </a:endParaRPr>
          </a:p>
        </p:txBody>
      </p:sp>
      <p:sp>
        <p:nvSpPr>
          <p:cNvPr id="684" name="Google Shape;684;p20"/>
          <p:cNvSpPr txBox="1"/>
          <p:nvPr/>
        </p:nvSpPr>
        <p:spPr>
          <a:xfrm>
            <a:off x="10262027" y="4573680"/>
            <a:ext cx="57708" cy="104644"/>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4</a:t>
            </a:r>
            <a:endParaRPr sz="1800" b="0" i="0" u="none" strike="noStrike" cap="none">
              <a:solidFill>
                <a:schemeClr val="dk1"/>
              </a:solidFill>
              <a:latin typeface="Calibri"/>
              <a:ea typeface="Calibri"/>
              <a:cs typeface="Calibri"/>
              <a:sym typeface="Calibri"/>
            </a:endParaRPr>
          </a:p>
        </p:txBody>
      </p:sp>
      <p:sp>
        <p:nvSpPr>
          <p:cNvPr id="685" name="Google Shape;685;p20"/>
          <p:cNvSpPr txBox="1"/>
          <p:nvPr/>
        </p:nvSpPr>
        <p:spPr>
          <a:xfrm>
            <a:off x="10069000" y="4573680"/>
            <a:ext cx="57708" cy="104644"/>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4</a:t>
            </a:r>
            <a:endParaRPr sz="1800" b="0" i="0" u="none" strike="noStrike" cap="none">
              <a:solidFill>
                <a:schemeClr val="dk1"/>
              </a:solidFill>
              <a:latin typeface="Calibri"/>
              <a:ea typeface="Calibri"/>
              <a:cs typeface="Calibri"/>
              <a:sym typeface="Calibri"/>
            </a:endParaRPr>
          </a:p>
        </p:txBody>
      </p:sp>
      <p:sp>
        <p:nvSpPr>
          <p:cNvPr id="686" name="Google Shape;686;p20"/>
          <p:cNvSpPr txBox="1"/>
          <p:nvPr/>
        </p:nvSpPr>
        <p:spPr>
          <a:xfrm>
            <a:off x="9892989" y="4573680"/>
            <a:ext cx="57708" cy="104644"/>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5</a:t>
            </a:r>
            <a:endParaRPr sz="1800" b="0" i="0" u="none" strike="noStrike" cap="none">
              <a:solidFill>
                <a:schemeClr val="dk1"/>
              </a:solidFill>
              <a:latin typeface="Calibri"/>
              <a:ea typeface="Calibri"/>
              <a:cs typeface="Calibri"/>
              <a:sym typeface="Calibri"/>
            </a:endParaRPr>
          </a:p>
        </p:txBody>
      </p:sp>
      <p:sp>
        <p:nvSpPr>
          <p:cNvPr id="687" name="Google Shape;687;p20"/>
          <p:cNvSpPr txBox="1"/>
          <p:nvPr/>
        </p:nvSpPr>
        <p:spPr>
          <a:xfrm>
            <a:off x="9706471" y="4573680"/>
            <a:ext cx="57708" cy="104644"/>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5</a:t>
            </a:r>
            <a:endParaRPr sz="1800" b="0" i="0" u="none" strike="noStrike" cap="none">
              <a:solidFill>
                <a:schemeClr val="dk1"/>
              </a:solidFill>
              <a:latin typeface="Calibri"/>
              <a:ea typeface="Calibri"/>
              <a:cs typeface="Calibri"/>
              <a:sym typeface="Calibri"/>
            </a:endParaRPr>
          </a:p>
        </p:txBody>
      </p:sp>
      <p:sp>
        <p:nvSpPr>
          <p:cNvPr id="688" name="Google Shape;688;p20"/>
          <p:cNvSpPr txBox="1"/>
          <p:nvPr/>
        </p:nvSpPr>
        <p:spPr>
          <a:xfrm>
            <a:off x="9525992" y="4573680"/>
            <a:ext cx="57708"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7</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0</a:t>
            </a:r>
            <a:endParaRPr sz="1800" b="0" i="0" u="none" strike="noStrike" cap="none">
              <a:solidFill>
                <a:schemeClr val="dk1"/>
              </a:solidFill>
              <a:latin typeface="Calibri"/>
              <a:ea typeface="Calibri"/>
              <a:cs typeface="Calibri"/>
              <a:sym typeface="Calibri"/>
            </a:endParaRPr>
          </a:p>
        </p:txBody>
      </p:sp>
      <p:sp>
        <p:nvSpPr>
          <p:cNvPr id="689" name="Google Shape;689;p20"/>
          <p:cNvSpPr txBox="1"/>
          <p:nvPr/>
        </p:nvSpPr>
        <p:spPr>
          <a:xfrm>
            <a:off x="9344582" y="4573680"/>
            <a:ext cx="57708"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9</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sp>
        <p:nvSpPr>
          <p:cNvPr id="690" name="Google Shape;690;p20"/>
          <p:cNvSpPr txBox="1"/>
          <p:nvPr/>
        </p:nvSpPr>
        <p:spPr>
          <a:xfrm>
            <a:off x="6697645" y="2642717"/>
            <a:ext cx="128240" cy="138499"/>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70</a:t>
            </a:r>
            <a:endParaRPr sz="1800" b="0" i="0" u="none" strike="noStrike" cap="none">
              <a:solidFill>
                <a:schemeClr val="dk1"/>
              </a:solidFill>
              <a:latin typeface="Calibri"/>
              <a:ea typeface="Calibri"/>
              <a:cs typeface="Calibri"/>
              <a:sym typeface="Calibri"/>
            </a:endParaRPr>
          </a:p>
        </p:txBody>
      </p:sp>
      <p:cxnSp>
        <p:nvCxnSpPr>
          <p:cNvPr id="691" name="Google Shape;691;p20"/>
          <p:cNvCxnSpPr/>
          <p:nvPr/>
        </p:nvCxnSpPr>
        <p:spPr>
          <a:xfrm>
            <a:off x="6855393" y="2716728"/>
            <a:ext cx="54000" cy="0"/>
          </a:xfrm>
          <a:prstGeom prst="straightConnector1">
            <a:avLst/>
          </a:prstGeom>
          <a:noFill/>
          <a:ln w="12700" cap="flat" cmpd="sng">
            <a:solidFill>
              <a:schemeClr val="dk1"/>
            </a:solidFill>
            <a:prstDash val="solid"/>
            <a:round/>
            <a:headEnd type="none" w="sm" len="sm"/>
            <a:tailEnd type="none" w="sm" len="sm"/>
          </a:ln>
        </p:spPr>
      </p:cxnSp>
      <p:sp>
        <p:nvSpPr>
          <p:cNvPr id="692" name="Google Shape;692;p20"/>
          <p:cNvSpPr txBox="1"/>
          <p:nvPr/>
        </p:nvSpPr>
        <p:spPr>
          <a:xfrm>
            <a:off x="6697645" y="3026892"/>
            <a:ext cx="128240" cy="138499"/>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50</a:t>
            </a:r>
            <a:endParaRPr sz="1800" b="0" i="0" u="none" strike="noStrike" cap="none">
              <a:solidFill>
                <a:schemeClr val="dk1"/>
              </a:solidFill>
              <a:latin typeface="Calibri"/>
              <a:ea typeface="Calibri"/>
              <a:cs typeface="Calibri"/>
              <a:sym typeface="Calibri"/>
            </a:endParaRPr>
          </a:p>
        </p:txBody>
      </p:sp>
      <p:cxnSp>
        <p:nvCxnSpPr>
          <p:cNvPr id="693" name="Google Shape;693;p20"/>
          <p:cNvCxnSpPr/>
          <p:nvPr/>
        </p:nvCxnSpPr>
        <p:spPr>
          <a:xfrm>
            <a:off x="6855393" y="3100903"/>
            <a:ext cx="54000" cy="0"/>
          </a:xfrm>
          <a:prstGeom prst="straightConnector1">
            <a:avLst/>
          </a:prstGeom>
          <a:noFill/>
          <a:ln w="12700" cap="flat" cmpd="sng">
            <a:solidFill>
              <a:schemeClr val="dk1"/>
            </a:solidFill>
            <a:prstDash val="solid"/>
            <a:round/>
            <a:headEnd type="none" w="sm" len="sm"/>
            <a:tailEnd type="none" w="sm" len="sm"/>
          </a:ln>
        </p:spPr>
      </p:cxnSp>
      <p:sp>
        <p:nvSpPr>
          <p:cNvPr id="694" name="Google Shape;694;p20"/>
          <p:cNvSpPr txBox="1"/>
          <p:nvPr/>
        </p:nvSpPr>
        <p:spPr>
          <a:xfrm>
            <a:off x="6697645" y="3226917"/>
            <a:ext cx="128240" cy="138499"/>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40</a:t>
            </a:r>
            <a:endParaRPr sz="1800" b="0" i="0" u="none" strike="noStrike" cap="none">
              <a:solidFill>
                <a:schemeClr val="dk1"/>
              </a:solidFill>
              <a:latin typeface="Calibri"/>
              <a:ea typeface="Calibri"/>
              <a:cs typeface="Calibri"/>
              <a:sym typeface="Calibri"/>
            </a:endParaRPr>
          </a:p>
        </p:txBody>
      </p:sp>
      <p:cxnSp>
        <p:nvCxnSpPr>
          <p:cNvPr id="695" name="Google Shape;695;p20"/>
          <p:cNvCxnSpPr/>
          <p:nvPr/>
        </p:nvCxnSpPr>
        <p:spPr>
          <a:xfrm>
            <a:off x="6855393" y="3300928"/>
            <a:ext cx="54000" cy="0"/>
          </a:xfrm>
          <a:prstGeom prst="straightConnector1">
            <a:avLst/>
          </a:prstGeom>
          <a:noFill/>
          <a:ln w="12700" cap="flat" cmpd="sng">
            <a:solidFill>
              <a:schemeClr val="dk1"/>
            </a:solidFill>
            <a:prstDash val="solid"/>
            <a:round/>
            <a:headEnd type="none" w="sm" len="sm"/>
            <a:tailEnd type="none" w="sm" len="sm"/>
          </a:ln>
        </p:spPr>
      </p:cxnSp>
      <p:sp>
        <p:nvSpPr>
          <p:cNvPr id="696" name="Google Shape;696;p20"/>
          <p:cNvSpPr txBox="1"/>
          <p:nvPr/>
        </p:nvSpPr>
        <p:spPr>
          <a:xfrm>
            <a:off x="6697645" y="3423767"/>
            <a:ext cx="128240" cy="138499"/>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30</a:t>
            </a:r>
            <a:endParaRPr sz="1800" b="0" i="0" u="none" strike="noStrike" cap="none">
              <a:solidFill>
                <a:schemeClr val="dk1"/>
              </a:solidFill>
              <a:latin typeface="Calibri"/>
              <a:ea typeface="Calibri"/>
              <a:cs typeface="Calibri"/>
              <a:sym typeface="Calibri"/>
            </a:endParaRPr>
          </a:p>
        </p:txBody>
      </p:sp>
      <p:cxnSp>
        <p:nvCxnSpPr>
          <p:cNvPr id="697" name="Google Shape;697;p20"/>
          <p:cNvCxnSpPr/>
          <p:nvPr/>
        </p:nvCxnSpPr>
        <p:spPr>
          <a:xfrm>
            <a:off x="6855393" y="3497778"/>
            <a:ext cx="54000" cy="0"/>
          </a:xfrm>
          <a:prstGeom prst="straightConnector1">
            <a:avLst/>
          </a:prstGeom>
          <a:noFill/>
          <a:ln w="12700" cap="flat" cmpd="sng">
            <a:solidFill>
              <a:schemeClr val="dk1"/>
            </a:solidFill>
            <a:prstDash val="solid"/>
            <a:round/>
            <a:headEnd type="none" w="sm" len="sm"/>
            <a:tailEnd type="none" w="sm" len="sm"/>
          </a:ln>
        </p:spPr>
      </p:cxnSp>
      <p:sp>
        <p:nvSpPr>
          <p:cNvPr id="698" name="Google Shape;698;p20"/>
          <p:cNvSpPr txBox="1"/>
          <p:nvPr/>
        </p:nvSpPr>
        <p:spPr>
          <a:xfrm>
            <a:off x="6697645" y="3626967"/>
            <a:ext cx="128240" cy="138499"/>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20</a:t>
            </a:r>
            <a:endParaRPr sz="1800" b="0" i="0" u="none" strike="noStrike" cap="none">
              <a:solidFill>
                <a:schemeClr val="dk1"/>
              </a:solidFill>
              <a:latin typeface="Calibri"/>
              <a:ea typeface="Calibri"/>
              <a:cs typeface="Calibri"/>
              <a:sym typeface="Calibri"/>
            </a:endParaRPr>
          </a:p>
        </p:txBody>
      </p:sp>
      <p:cxnSp>
        <p:nvCxnSpPr>
          <p:cNvPr id="699" name="Google Shape;699;p20"/>
          <p:cNvCxnSpPr/>
          <p:nvPr/>
        </p:nvCxnSpPr>
        <p:spPr>
          <a:xfrm>
            <a:off x="6855393" y="3700978"/>
            <a:ext cx="54000" cy="0"/>
          </a:xfrm>
          <a:prstGeom prst="straightConnector1">
            <a:avLst/>
          </a:prstGeom>
          <a:noFill/>
          <a:ln w="12700" cap="flat" cmpd="sng">
            <a:solidFill>
              <a:schemeClr val="dk1"/>
            </a:solidFill>
            <a:prstDash val="solid"/>
            <a:round/>
            <a:headEnd type="none" w="sm" len="sm"/>
            <a:tailEnd type="none" w="sm" len="sm"/>
          </a:ln>
        </p:spPr>
      </p:cxnSp>
      <p:sp>
        <p:nvSpPr>
          <p:cNvPr id="700" name="Google Shape;700;p20"/>
          <p:cNvSpPr txBox="1"/>
          <p:nvPr/>
        </p:nvSpPr>
        <p:spPr>
          <a:xfrm>
            <a:off x="6697645" y="3826992"/>
            <a:ext cx="128240" cy="138499"/>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10</a:t>
            </a:r>
            <a:endParaRPr sz="1800" b="0" i="0" u="none" strike="noStrike" cap="none">
              <a:solidFill>
                <a:schemeClr val="dk1"/>
              </a:solidFill>
              <a:latin typeface="Calibri"/>
              <a:ea typeface="Calibri"/>
              <a:cs typeface="Calibri"/>
              <a:sym typeface="Calibri"/>
            </a:endParaRPr>
          </a:p>
        </p:txBody>
      </p:sp>
      <p:cxnSp>
        <p:nvCxnSpPr>
          <p:cNvPr id="701" name="Google Shape;701;p20"/>
          <p:cNvCxnSpPr/>
          <p:nvPr/>
        </p:nvCxnSpPr>
        <p:spPr>
          <a:xfrm>
            <a:off x="6855393" y="3901003"/>
            <a:ext cx="54000" cy="0"/>
          </a:xfrm>
          <a:prstGeom prst="straightConnector1">
            <a:avLst/>
          </a:prstGeom>
          <a:noFill/>
          <a:ln w="12700" cap="flat" cmpd="sng">
            <a:solidFill>
              <a:schemeClr val="dk1"/>
            </a:solidFill>
            <a:prstDash val="solid"/>
            <a:round/>
            <a:headEnd type="none" w="sm" len="sm"/>
            <a:tailEnd type="none" w="sm" len="sm"/>
          </a:ln>
        </p:spPr>
      </p:cxnSp>
      <p:sp>
        <p:nvSpPr>
          <p:cNvPr id="702" name="Google Shape;702;p20"/>
          <p:cNvSpPr txBox="1"/>
          <p:nvPr/>
        </p:nvSpPr>
        <p:spPr>
          <a:xfrm>
            <a:off x="6697645" y="2239492"/>
            <a:ext cx="128240" cy="138499"/>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90</a:t>
            </a:r>
            <a:endParaRPr sz="1800" b="0" i="0" u="none" strike="noStrike" cap="none">
              <a:solidFill>
                <a:schemeClr val="dk1"/>
              </a:solidFill>
              <a:latin typeface="Calibri"/>
              <a:ea typeface="Calibri"/>
              <a:cs typeface="Calibri"/>
              <a:sym typeface="Calibri"/>
            </a:endParaRPr>
          </a:p>
        </p:txBody>
      </p:sp>
      <p:cxnSp>
        <p:nvCxnSpPr>
          <p:cNvPr id="703" name="Google Shape;703;p20"/>
          <p:cNvCxnSpPr/>
          <p:nvPr/>
        </p:nvCxnSpPr>
        <p:spPr>
          <a:xfrm>
            <a:off x="6855393" y="2324564"/>
            <a:ext cx="54000" cy="0"/>
          </a:xfrm>
          <a:prstGeom prst="straightConnector1">
            <a:avLst/>
          </a:prstGeom>
          <a:noFill/>
          <a:ln w="12700" cap="flat" cmpd="sng">
            <a:solidFill>
              <a:schemeClr val="dk1"/>
            </a:solidFill>
            <a:prstDash val="solid"/>
            <a:round/>
            <a:headEnd type="none" w="sm" len="sm"/>
            <a:tailEnd type="none" w="sm" len="sm"/>
          </a:ln>
        </p:spPr>
      </p:cxnSp>
      <p:sp>
        <p:nvSpPr>
          <p:cNvPr id="704" name="Google Shape;704;p20"/>
          <p:cNvSpPr txBox="1"/>
          <p:nvPr/>
        </p:nvSpPr>
        <p:spPr>
          <a:xfrm>
            <a:off x="8728437" y="4353448"/>
            <a:ext cx="883255" cy="1538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a:solidFill>
                  <a:srgbClr val="000000"/>
                </a:solidFill>
                <a:latin typeface="Arial"/>
                <a:ea typeface="Arial"/>
                <a:cs typeface="Arial"/>
                <a:sym typeface="Arial"/>
              </a:rPr>
              <a:t>Time (months)</a:t>
            </a:r>
            <a:endParaRPr sz="1800" b="0" i="0" u="none" strike="noStrike" cap="none">
              <a:solidFill>
                <a:schemeClr val="dk1"/>
              </a:solidFill>
              <a:latin typeface="Calibri"/>
              <a:ea typeface="Calibri"/>
              <a:cs typeface="Calibri"/>
              <a:sym typeface="Calibri"/>
            </a:endParaRPr>
          </a:p>
        </p:txBody>
      </p:sp>
      <p:cxnSp>
        <p:nvCxnSpPr>
          <p:cNvPr id="705" name="Google Shape;705;p20"/>
          <p:cNvCxnSpPr/>
          <p:nvPr/>
        </p:nvCxnSpPr>
        <p:spPr>
          <a:xfrm rot="10800000">
            <a:off x="2493917" y="3447587"/>
            <a:ext cx="0" cy="693112"/>
          </a:xfrm>
          <a:prstGeom prst="straightConnector1">
            <a:avLst/>
          </a:prstGeom>
          <a:noFill/>
          <a:ln w="12700" cap="flat" cmpd="sng">
            <a:solidFill>
              <a:schemeClr val="accent6"/>
            </a:solidFill>
            <a:prstDash val="dash"/>
            <a:round/>
            <a:headEnd type="none" w="sm" len="sm"/>
            <a:tailEnd type="none" w="sm" len="sm"/>
          </a:ln>
        </p:spPr>
      </p:cxnSp>
      <p:cxnSp>
        <p:nvCxnSpPr>
          <p:cNvPr id="706" name="Google Shape;706;p20"/>
          <p:cNvCxnSpPr/>
          <p:nvPr/>
        </p:nvCxnSpPr>
        <p:spPr>
          <a:xfrm rot="10800000">
            <a:off x="3541667" y="3645024"/>
            <a:ext cx="0" cy="495675"/>
          </a:xfrm>
          <a:prstGeom prst="straightConnector1">
            <a:avLst/>
          </a:prstGeom>
          <a:noFill/>
          <a:ln w="12700" cap="flat" cmpd="sng">
            <a:solidFill>
              <a:schemeClr val="accent6"/>
            </a:solidFill>
            <a:prstDash val="dash"/>
            <a:round/>
            <a:headEnd type="none" w="sm" len="sm"/>
            <a:tailEnd type="none" w="sm" len="sm"/>
          </a:ln>
        </p:spPr>
      </p:cxnSp>
      <p:grpSp>
        <p:nvGrpSpPr>
          <p:cNvPr id="707" name="Google Shape;707;p20"/>
          <p:cNvGrpSpPr/>
          <p:nvPr/>
        </p:nvGrpSpPr>
        <p:grpSpPr>
          <a:xfrm>
            <a:off x="1441465" y="3807457"/>
            <a:ext cx="999586" cy="246221"/>
            <a:chOff x="2936174" y="2050178"/>
            <a:chExt cx="999586" cy="246221"/>
          </a:xfrm>
        </p:grpSpPr>
        <p:sp>
          <p:nvSpPr>
            <p:cNvPr id="708" name="Google Shape;708;p20"/>
            <p:cNvSpPr txBox="1"/>
            <p:nvPr/>
          </p:nvSpPr>
          <p:spPr>
            <a:xfrm>
              <a:off x="3148685" y="2050178"/>
              <a:ext cx="787075"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Elacestrant</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Standard of Care</a:t>
              </a:r>
              <a:endParaRPr sz="1800" b="0" i="0" u="none" strike="noStrike" cap="none">
                <a:solidFill>
                  <a:schemeClr val="dk1"/>
                </a:solidFill>
                <a:latin typeface="Calibri"/>
                <a:ea typeface="Calibri"/>
                <a:cs typeface="Calibri"/>
                <a:sym typeface="Calibri"/>
              </a:endParaRPr>
            </a:p>
          </p:txBody>
        </p:sp>
        <p:cxnSp>
          <p:nvCxnSpPr>
            <p:cNvPr id="709" name="Google Shape;709;p20"/>
            <p:cNvCxnSpPr/>
            <p:nvPr/>
          </p:nvCxnSpPr>
          <p:spPr>
            <a:xfrm>
              <a:off x="2936174" y="2116641"/>
              <a:ext cx="159841" cy="0"/>
            </a:xfrm>
            <a:prstGeom prst="straightConnector1">
              <a:avLst/>
            </a:prstGeom>
            <a:noFill/>
            <a:ln w="12700" cap="flat" cmpd="sng">
              <a:solidFill>
                <a:schemeClr val="accent1"/>
              </a:solidFill>
              <a:prstDash val="solid"/>
              <a:round/>
              <a:headEnd type="none" w="sm" len="sm"/>
              <a:tailEnd type="none" w="sm" len="sm"/>
            </a:ln>
          </p:spPr>
        </p:cxnSp>
        <p:sp>
          <p:nvSpPr>
            <p:cNvPr id="710" name="Google Shape;710;p20"/>
            <p:cNvSpPr/>
            <p:nvPr/>
          </p:nvSpPr>
          <p:spPr>
            <a:xfrm>
              <a:off x="2977000" y="2077547"/>
              <a:ext cx="78189" cy="78189"/>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cxnSp>
          <p:nvCxnSpPr>
            <p:cNvPr id="711" name="Google Shape;711;p20"/>
            <p:cNvCxnSpPr/>
            <p:nvPr/>
          </p:nvCxnSpPr>
          <p:spPr>
            <a:xfrm>
              <a:off x="2936174" y="2240466"/>
              <a:ext cx="159841" cy="0"/>
            </a:xfrm>
            <a:prstGeom prst="straightConnector1">
              <a:avLst/>
            </a:prstGeom>
            <a:noFill/>
            <a:ln w="12700" cap="flat" cmpd="sng">
              <a:solidFill>
                <a:schemeClr val="dk2"/>
              </a:solidFill>
              <a:prstDash val="solid"/>
              <a:round/>
              <a:headEnd type="none" w="sm" len="sm"/>
              <a:tailEnd type="none" w="sm" len="sm"/>
            </a:ln>
          </p:spPr>
        </p:cxnSp>
        <p:sp>
          <p:nvSpPr>
            <p:cNvPr id="712" name="Google Shape;712;p20"/>
            <p:cNvSpPr/>
            <p:nvPr/>
          </p:nvSpPr>
          <p:spPr>
            <a:xfrm>
              <a:off x="2977000" y="2201372"/>
              <a:ext cx="78189" cy="78189"/>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grpSp>
      <p:pic>
        <p:nvPicPr>
          <p:cNvPr id="713" name="Google Shape;713;p20" descr="A picture containing map, screenshot&#10;&#10;Description automatically generated"/>
          <p:cNvPicPr preferRelativeResize="0"/>
          <p:nvPr/>
        </p:nvPicPr>
        <p:blipFill rotWithShape="1">
          <a:blip r:embed="rId3">
            <a:alphaModFix/>
          </a:blip>
          <a:srcRect/>
          <a:stretch/>
        </p:blipFill>
        <p:spPr>
          <a:xfrm>
            <a:off x="1410795" y="2080539"/>
            <a:ext cx="4279900" cy="1854200"/>
          </a:xfrm>
          <a:prstGeom prst="rect">
            <a:avLst/>
          </a:prstGeom>
          <a:noFill/>
          <a:ln>
            <a:noFill/>
          </a:ln>
        </p:spPr>
      </p:pic>
      <p:graphicFrame>
        <p:nvGraphicFramePr>
          <p:cNvPr id="714" name="Google Shape;714;p20"/>
          <p:cNvGraphicFramePr/>
          <p:nvPr/>
        </p:nvGraphicFramePr>
        <p:xfrm>
          <a:off x="2575877" y="1632878"/>
          <a:ext cx="3466375" cy="1202400"/>
        </p:xfrm>
        <a:graphic>
          <a:graphicData uri="http://schemas.openxmlformats.org/drawingml/2006/table">
            <a:tbl>
              <a:tblPr firstRow="1" bandRow="1">
                <a:noFill/>
                <a:tableStyleId>{1C1CA5C9-9A98-4506-B72C-25FC32E75F1D}</a:tableStyleId>
              </a:tblPr>
              <a:tblGrid>
                <a:gridCol w="1681575">
                  <a:extLst>
                    <a:ext uri="{9D8B030D-6E8A-4147-A177-3AD203B41FA5}">
                      <a16:colId xmlns:a16="http://schemas.microsoft.com/office/drawing/2014/main" val="20000"/>
                    </a:ext>
                  </a:extLst>
                </a:gridCol>
                <a:gridCol w="892400">
                  <a:extLst>
                    <a:ext uri="{9D8B030D-6E8A-4147-A177-3AD203B41FA5}">
                      <a16:colId xmlns:a16="http://schemas.microsoft.com/office/drawing/2014/main" val="20001"/>
                    </a:ext>
                  </a:extLst>
                </a:gridCol>
                <a:gridCol w="892400">
                  <a:extLst>
                    <a:ext uri="{9D8B030D-6E8A-4147-A177-3AD203B41FA5}">
                      <a16:colId xmlns:a16="http://schemas.microsoft.com/office/drawing/2014/main" val="20002"/>
                    </a:ext>
                  </a:extLst>
                </a:gridCol>
              </a:tblGrid>
              <a:tr h="127000">
                <a:tc>
                  <a:txBody>
                    <a:bodyPr/>
                    <a:lstStyle/>
                    <a:p>
                      <a:pPr marL="0" marR="0" lvl="0" indent="0" algn="l" rtl="0">
                        <a:spcBef>
                          <a:spcPts val="0"/>
                        </a:spcBef>
                        <a:spcAft>
                          <a:spcPts val="0"/>
                        </a:spcAft>
                        <a:buClr>
                          <a:schemeClr val="dk1"/>
                        </a:buClr>
                        <a:buSzPts val="1000"/>
                        <a:buFont typeface="Calibri"/>
                        <a:buNone/>
                      </a:pPr>
                      <a:endParaRPr sz="1000" u="none" strike="noStrike" cap="none">
                        <a:latin typeface="Arial"/>
                        <a:ea typeface="Arial"/>
                        <a:cs typeface="Arial"/>
                        <a:sym typeface="Arial"/>
                      </a:endParaRPr>
                    </a:p>
                  </a:txBody>
                  <a:tcPr marL="55450" marR="55450" marT="36000" marB="360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Elacestrant</a:t>
                      </a:r>
                      <a:endParaRPr sz="1800" u="none" strike="noStrike" cap="none">
                        <a:latin typeface="Arial"/>
                        <a:ea typeface="Arial"/>
                        <a:cs typeface="Arial"/>
                        <a:sym typeface="Arial"/>
                      </a:endParaRPr>
                    </a:p>
                  </a:txBody>
                  <a:tcPr marL="55450" marR="55450" marT="36000" marB="360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SoC</a:t>
                      </a:r>
                      <a:endParaRPr sz="1800" u="none" strike="noStrike" cap="none">
                        <a:latin typeface="Arial"/>
                        <a:ea typeface="Arial"/>
                        <a:cs typeface="Arial"/>
                        <a:sym typeface="Arial"/>
                      </a:endParaRPr>
                    </a:p>
                  </a:txBody>
                  <a:tcPr marL="55450" marR="55450" marT="36000" marB="36000"/>
                </a:tc>
                <a:extLst>
                  <a:ext uri="{0D108BD9-81ED-4DB2-BD59-A6C34878D82A}">
                    <a16:rowId xmlns:a16="http://schemas.microsoft.com/office/drawing/2014/main" val="10000"/>
                  </a:ext>
                </a:extLst>
              </a:tr>
              <a:tr h="127000">
                <a:tc>
                  <a:txBody>
                    <a:bodyPr/>
                    <a:lstStyle/>
                    <a:p>
                      <a:pPr marL="0" marR="0" lvl="0" indent="0" algn="l" rtl="0">
                        <a:spcBef>
                          <a:spcPts val="0"/>
                        </a:spcBef>
                        <a:spcAft>
                          <a:spcPts val="0"/>
                        </a:spcAft>
                        <a:buClr>
                          <a:schemeClr val="dk1"/>
                        </a:buClr>
                        <a:buSzPts val="1000"/>
                        <a:buFont typeface="Arial"/>
                        <a:buNone/>
                      </a:pPr>
                      <a:r>
                        <a:rPr lang="en-GB" sz="1000" b="1" u="none" strike="noStrike" cap="none">
                          <a:latin typeface="Arial"/>
                          <a:ea typeface="Arial"/>
                          <a:cs typeface="Arial"/>
                          <a:sym typeface="Arial"/>
                        </a:rPr>
                        <a:t>N</a:t>
                      </a:r>
                      <a:endParaRPr sz="1800" u="none" strike="noStrike" cap="none">
                        <a:latin typeface="Arial"/>
                        <a:ea typeface="Arial"/>
                        <a:cs typeface="Arial"/>
                        <a:sym typeface="Arial"/>
                      </a:endParaRPr>
                    </a:p>
                  </a:txBody>
                  <a:tcPr marL="55450" marR="55450" marT="36000" marB="36000"/>
                </a:tc>
                <a:tc>
                  <a:txBody>
                    <a:bodyPr/>
                    <a:lstStyle/>
                    <a:p>
                      <a:pPr marL="0" marR="0" lvl="0" indent="0" algn="ctr" rtl="0">
                        <a:spcBef>
                          <a:spcPts val="0"/>
                        </a:spcBef>
                        <a:spcAft>
                          <a:spcPts val="0"/>
                        </a:spcAft>
                        <a:buClr>
                          <a:schemeClr val="dk1"/>
                        </a:buClr>
                        <a:buSzPts val="1000"/>
                        <a:buFont typeface="Arial"/>
                        <a:buNone/>
                      </a:pPr>
                      <a:r>
                        <a:rPr lang="en-GB" sz="1000" b="1" u="none" strike="noStrike" cap="none">
                          <a:latin typeface="Arial"/>
                          <a:ea typeface="Arial"/>
                          <a:cs typeface="Arial"/>
                          <a:sym typeface="Arial"/>
                        </a:rPr>
                        <a:t>239</a:t>
                      </a:r>
                      <a:endParaRPr sz="1800" u="none" strike="noStrike" cap="none">
                        <a:latin typeface="Arial"/>
                        <a:ea typeface="Arial"/>
                        <a:cs typeface="Arial"/>
                        <a:sym typeface="Arial"/>
                      </a:endParaRPr>
                    </a:p>
                  </a:txBody>
                  <a:tcPr marL="55450" marR="55450" marT="36000" marB="36000"/>
                </a:tc>
                <a:tc>
                  <a:txBody>
                    <a:bodyPr/>
                    <a:lstStyle/>
                    <a:p>
                      <a:pPr marL="0" marR="0" lvl="0" indent="0" algn="ctr" rtl="0">
                        <a:spcBef>
                          <a:spcPts val="0"/>
                        </a:spcBef>
                        <a:spcAft>
                          <a:spcPts val="0"/>
                        </a:spcAft>
                        <a:buClr>
                          <a:schemeClr val="dk1"/>
                        </a:buClr>
                        <a:buSzPts val="1000"/>
                        <a:buFont typeface="Arial"/>
                        <a:buNone/>
                      </a:pPr>
                      <a:r>
                        <a:rPr lang="en-GB" sz="1000" b="1" u="none" strike="noStrike" cap="none">
                          <a:latin typeface="Arial"/>
                          <a:ea typeface="Arial"/>
                          <a:cs typeface="Arial"/>
                          <a:sym typeface="Arial"/>
                        </a:rPr>
                        <a:t>238</a:t>
                      </a:r>
                      <a:endParaRPr sz="1800" u="none" strike="noStrike" cap="none">
                        <a:latin typeface="Arial"/>
                        <a:ea typeface="Arial"/>
                        <a:cs typeface="Arial"/>
                        <a:sym typeface="Arial"/>
                      </a:endParaRPr>
                    </a:p>
                  </a:txBody>
                  <a:tcPr marL="55450" marR="55450" marT="36000" marB="36000"/>
                </a:tc>
                <a:extLst>
                  <a:ext uri="{0D108BD9-81ED-4DB2-BD59-A6C34878D82A}">
                    <a16:rowId xmlns:a16="http://schemas.microsoft.com/office/drawing/2014/main" val="10001"/>
                  </a:ext>
                </a:extLst>
              </a:tr>
              <a:tr h="127000">
                <a:tc>
                  <a:txBody>
                    <a:bodyPr/>
                    <a:lstStyle/>
                    <a:p>
                      <a:pPr marL="0" marR="0" lvl="0" indent="0" algn="l" rtl="0">
                        <a:spcBef>
                          <a:spcPts val="0"/>
                        </a:spcBef>
                        <a:spcAft>
                          <a:spcPts val="0"/>
                        </a:spcAft>
                        <a:buClr>
                          <a:schemeClr val="dk1"/>
                        </a:buClr>
                        <a:buSzPts val="1000"/>
                        <a:buFont typeface="Arial"/>
                        <a:buNone/>
                      </a:pPr>
                      <a:r>
                        <a:rPr lang="en-GB" sz="1000" b="1" u="none" strike="noStrike" cap="none">
                          <a:latin typeface="Arial"/>
                          <a:ea typeface="Arial"/>
                          <a:cs typeface="Arial"/>
                          <a:sym typeface="Arial"/>
                        </a:rPr>
                        <a:t>PFS rate at 6 months, %</a:t>
                      </a:r>
                      <a:br>
                        <a:rPr lang="en-GB" sz="1000" b="1" u="none" strike="noStrike" cap="none">
                          <a:latin typeface="Arial"/>
                          <a:ea typeface="Arial"/>
                          <a:cs typeface="Arial"/>
                          <a:sym typeface="Arial"/>
                        </a:rPr>
                      </a:br>
                      <a:r>
                        <a:rPr lang="en-GB" sz="1000" b="1" u="none" strike="noStrike" cap="none">
                          <a:latin typeface="Arial"/>
                          <a:ea typeface="Arial"/>
                          <a:cs typeface="Arial"/>
                          <a:sym typeface="Arial"/>
                        </a:rPr>
                        <a:t>(95% CI)</a:t>
                      </a:r>
                      <a:endParaRPr sz="1800" u="none" strike="noStrike" cap="none">
                        <a:latin typeface="Arial"/>
                        <a:ea typeface="Arial"/>
                        <a:cs typeface="Arial"/>
                        <a:sym typeface="Arial"/>
                      </a:endParaRPr>
                    </a:p>
                  </a:txBody>
                  <a:tcPr marL="55450" marR="55450" marT="36000" marB="360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34.3</a:t>
                      </a:r>
                      <a:br>
                        <a:rPr lang="en-GB" sz="1000" u="none" strike="noStrike" cap="none">
                          <a:latin typeface="Arial"/>
                          <a:ea typeface="Arial"/>
                          <a:cs typeface="Arial"/>
                          <a:sym typeface="Arial"/>
                        </a:rPr>
                      </a:br>
                      <a:r>
                        <a:rPr lang="en-GB" sz="1000" u="none" strike="noStrike" cap="none">
                          <a:latin typeface="Arial"/>
                          <a:ea typeface="Arial"/>
                          <a:cs typeface="Arial"/>
                          <a:sym typeface="Arial"/>
                        </a:rPr>
                        <a:t>(27.2-41.5)</a:t>
                      </a:r>
                      <a:endParaRPr sz="1800" u="none" strike="noStrike" cap="none">
                        <a:latin typeface="Arial"/>
                        <a:ea typeface="Arial"/>
                        <a:cs typeface="Arial"/>
                        <a:sym typeface="Arial"/>
                      </a:endParaRPr>
                    </a:p>
                  </a:txBody>
                  <a:tcPr marL="55450" marR="55450" marT="36000" marB="360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20.4</a:t>
                      </a:r>
                      <a:br>
                        <a:rPr lang="en-GB" sz="1000" u="none" strike="noStrike" cap="none">
                          <a:latin typeface="Arial"/>
                          <a:ea typeface="Arial"/>
                          <a:cs typeface="Arial"/>
                          <a:sym typeface="Arial"/>
                        </a:rPr>
                      </a:br>
                      <a:r>
                        <a:rPr lang="en-GB" sz="1000" u="none" strike="noStrike" cap="none">
                          <a:latin typeface="Arial"/>
                          <a:ea typeface="Arial"/>
                          <a:cs typeface="Arial"/>
                          <a:sym typeface="Arial"/>
                        </a:rPr>
                        <a:t>(14.1-26.7)</a:t>
                      </a:r>
                      <a:endParaRPr sz="1800" u="none" strike="noStrike" cap="none">
                        <a:latin typeface="Arial"/>
                        <a:ea typeface="Arial"/>
                        <a:cs typeface="Arial"/>
                        <a:sym typeface="Arial"/>
                      </a:endParaRPr>
                    </a:p>
                  </a:txBody>
                  <a:tcPr marL="55450" marR="55450" marT="36000" marB="36000"/>
                </a:tc>
                <a:extLst>
                  <a:ext uri="{0D108BD9-81ED-4DB2-BD59-A6C34878D82A}">
                    <a16:rowId xmlns:a16="http://schemas.microsoft.com/office/drawing/2014/main" val="10002"/>
                  </a:ext>
                </a:extLst>
              </a:tr>
              <a:tr h="127000">
                <a:tc>
                  <a:txBody>
                    <a:bodyPr/>
                    <a:lstStyle/>
                    <a:p>
                      <a:pPr marL="0" marR="0" lvl="0" indent="0" algn="l" rtl="0">
                        <a:spcBef>
                          <a:spcPts val="0"/>
                        </a:spcBef>
                        <a:spcAft>
                          <a:spcPts val="0"/>
                        </a:spcAft>
                        <a:buClr>
                          <a:schemeClr val="dk1"/>
                        </a:buClr>
                        <a:buSzPts val="1000"/>
                        <a:buFont typeface="Arial"/>
                        <a:buNone/>
                      </a:pPr>
                      <a:r>
                        <a:rPr lang="en-GB" sz="1000" b="1" u="none" strike="noStrike" cap="none">
                          <a:latin typeface="Arial"/>
                          <a:ea typeface="Arial"/>
                          <a:cs typeface="Arial"/>
                          <a:sym typeface="Arial"/>
                        </a:rPr>
                        <a:t>PFS rate at 12 months, %</a:t>
                      </a:r>
                      <a:br>
                        <a:rPr lang="en-GB" sz="1000" b="1" u="none" strike="noStrike" cap="none">
                          <a:latin typeface="Arial"/>
                          <a:ea typeface="Arial"/>
                          <a:cs typeface="Arial"/>
                          <a:sym typeface="Arial"/>
                        </a:rPr>
                      </a:br>
                      <a:r>
                        <a:rPr lang="en-GB" sz="1000" b="1" u="none" strike="noStrike" cap="none">
                          <a:latin typeface="Arial"/>
                          <a:ea typeface="Arial"/>
                          <a:cs typeface="Arial"/>
                          <a:sym typeface="Arial"/>
                        </a:rPr>
                        <a:t>(95% CI)</a:t>
                      </a:r>
                      <a:endParaRPr sz="1800" u="none" strike="noStrike" cap="none">
                        <a:latin typeface="Arial"/>
                        <a:ea typeface="Arial"/>
                        <a:cs typeface="Arial"/>
                        <a:sym typeface="Arial"/>
                      </a:endParaRPr>
                    </a:p>
                  </a:txBody>
                  <a:tcPr marL="55450" marR="55450" marT="36000" marB="360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22.3</a:t>
                      </a:r>
                      <a:br>
                        <a:rPr lang="en-GB" sz="1000" u="none" strike="noStrike" cap="none">
                          <a:latin typeface="Arial"/>
                          <a:ea typeface="Arial"/>
                          <a:cs typeface="Arial"/>
                          <a:sym typeface="Arial"/>
                        </a:rPr>
                      </a:br>
                      <a:r>
                        <a:rPr lang="en-GB" sz="1000" u="none" strike="noStrike" cap="none">
                          <a:latin typeface="Arial"/>
                          <a:ea typeface="Arial"/>
                          <a:cs typeface="Arial"/>
                          <a:sym typeface="Arial"/>
                        </a:rPr>
                        <a:t>(15.2-29.4)</a:t>
                      </a:r>
                      <a:endParaRPr sz="1800" u="none" strike="noStrike" cap="none">
                        <a:latin typeface="Arial"/>
                        <a:ea typeface="Arial"/>
                        <a:cs typeface="Arial"/>
                        <a:sym typeface="Arial"/>
                      </a:endParaRPr>
                    </a:p>
                  </a:txBody>
                  <a:tcPr marL="55450" marR="55450" marT="36000" marB="360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9.4</a:t>
                      </a:r>
                      <a:br>
                        <a:rPr lang="en-GB" sz="1000" u="none" strike="noStrike" cap="none">
                          <a:latin typeface="Arial"/>
                          <a:ea typeface="Arial"/>
                          <a:cs typeface="Arial"/>
                          <a:sym typeface="Arial"/>
                        </a:rPr>
                      </a:br>
                      <a:r>
                        <a:rPr lang="en-GB" sz="1000" u="none" strike="noStrike" cap="none">
                          <a:latin typeface="Arial"/>
                          <a:ea typeface="Arial"/>
                          <a:cs typeface="Arial"/>
                          <a:sym typeface="Arial"/>
                        </a:rPr>
                        <a:t>(4.0-14.8)</a:t>
                      </a:r>
                      <a:endParaRPr sz="1800" u="none" strike="noStrike" cap="none">
                        <a:latin typeface="Arial"/>
                        <a:ea typeface="Arial"/>
                        <a:cs typeface="Arial"/>
                        <a:sym typeface="Arial"/>
                      </a:endParaRPr>
                    </a:p>
                  </a:txBody>
                  <a:tcPr marL="55450" marR="55450" marT="36000" marB="36000"/>
                </a:tc>
                <a:extLst>
                  <a:ext uri="{0D108BD9-81ED-4DB2-BD59-A6C34878D82A}">
                    <a16:rowId xmlns:a16="http://schemas.microsoft.com/office/drawing/2014/main" val="10003"/>
                  </a:ext>
                </a:extLst>
              </a:tr>
            </a:tbl>
          </a:graphicData>
        </a:graphic>
      </p:graphicFrame>
      <p:cxnSp>
        <p:nvCxnSpPr>
          <p:cNvPr id="715" name="Google Shape;715;p20"/>
          <p:cNvCxnSpPr/>
          <p:nvPr/>
        </p:nvCxnSpPr>
        <p:spPr>
          <a:xfrm rot="10800000">
            <a:off x="8016175" y="3300928"/>
            <a:ext cx="0" cy="839771"/>
          </a:xfrm>
          <a:prstGeom prst="straightConnector1">
            <a:avLst/>
          </a:prstGeom>
          <a:noFill/>
          <a:ln w="12700" cap="flat" cmpd="sng">
            <a:solidFill>
              <a:schemeClr val="accent6"/>
            </a:solidFill>
            <a:prstDash val="dash"/>
            <a:round/>
            <a:headEnd type="none" w="sm" len="sm"/>
            <a:tailEnd type="none" w="sm" len="sm"/>
          </a:ln>
        </p:spPr>
      </p:cxnSp>
      <p:cxnSp>
        <p:nvCxnSpPr>
          <p:cNvPr id="716" name="Google Shape;716;p20"/>
          <p:cNvCxnSpPr/>
          <p:nvPr/>
        </p:nvCxnSpPr>
        <p:spPr>
          <a:xfrm rot="10800000">
            <a:off x="9063925" y="3562266"/>
            <a:ext cx="0" cy="578433"/>
          </a:xfrm>
          <a:prstGeom prst="straightConnector1">
            <a:avLst/>
          </a:prstGeom>
          <a:noFill/>
          <a:ln w="12700" cap="flat" cmpd="sng">
            <a:solidFill>
              <a:schemeClr val="accent6"/>
            </a:solidFill>
            <a:prstDash val="dash"/>
            <a:round/>
            <a:headEnd type="none" w="sm" len="sm"/>
            <a:tailEnd type="none" w="sm" len="sm"/>
          </a:ln>
        </p:spPr>
      </p:cxnSp>
      <p:pic>
        <p:nvPicPr>
          <p:cNvPr id="717" name="Google Shape;717;p20" descr="A picture containing map, screenshot&#10;&#10;Description automatically generated"/>
          <p:cNvPicPr preferRelativeResize="0"/>
          <p:nvPr/>
        </p:nvPicPr>
        <p:blipFill rotWithShape="1">
          <a:blip r:embed="rId4">
            <a:alphaModFix/>
          </a:blip>
          <a:srcRect/>
          <a:stretch/>
        </p:blipFill>
        <p:spPr>
          <a:xfrm>
            <a:off x="6938901" y="2087305"/>
            <a:ext cx="4279900" cy="1879600"/>
          </a:xfrm>
          <a:prstGeom prst="rect">
            <a:avLst/>
          </a:prstGeom>
          <a:noFill/>
          <a:ln>
            <a:noFill/>
          </a:ln>
        </p:spPr>
      </p:pic>
      <p:grpSp>
        <p:nvGrpSpPr>
          <p:cNvPr id="718" name="Google Shape;718;p20"/>
          <p:cNvGrpSpPr/>
          <p:nvPr/>
        </p:nvGrpSpPr>
        <p:grpSpPr>
          <a:xfrm>
            <a:off x="6963331" y="3807457"/>
            <a:ext cx="999586" cy="246221"/>
            <a:chOff x="2936174" y="2050178"/>
            <a:chExt cx="999586" cy="246221"/>
          </a:xfrm>
        </p:grpSpPr>
        <p:sp>
          <p:nvSpPr>
            <p:cNvPr id="719" name="Google Shape;719;p20"/>
            <p:cNvSpPr txBox="1"/>
            <p:nvPr/>
          </p:nvSpPr>
          <p:spPr>
            <a:xfrm>
              <a:off x="3148685" y="2050178"/>
              <a:ext cx="787075"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Elacestrant</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Standard of Care</a:t>
              </a:r>
              <a:endParaRPr sz="1800" b="0" i="0" u="none" strike="noStrike" cap="none">
                <a:solidFill>
                  <a:schemeClr val="dk1"/>
                </a:solidFill>
                <a:latin typeface="Calibri"/>
                <a:ea typeface="Calibri"/>
                <a:cs typeface="Calibri"/>
                <a:sym typeface="Calibri"/>
              </a:endParaRPr>
            </a:p>
          </p:txBody>
        </p:sp>
        <p:cxnSp>
          <p:nvCxnSpPr>
            <p:cNvPr id="720" name="Google Shape;720;p20"/>
            <p:cNvCxnSpPr/>
            <p:nvPr/>
          </p:nvCxnSpPr>
          <p:spPr>
            <a:xfrm>
              <a:off x="2936174" y="2116641"/>
              <a:ext cx="159841" cy="0"/>
            </a:xfrm>
            <a:prstGeom prst="straightConnector1">
              <a:avLst/>
            </a:prstGeom>
            <a:noFill/>
            <a:ln w="12700" cap="flat" cmpd="sng">
              <a:solidFill>
                <a:schemeClr val="accent1"/>
              </a:solidFill>
              <a:prstDash val="solid"/>
              <a:round/>
              <a:headEnd type="none" w="sm" len="sm"/>
              <a:tailEnd type="none" w="sm" len="sm"/>
            </a:ln>
          </p:spPr>
        </p:cxnSp>
        <p:sp>
          <p:nvSpPr>
            <p:cNvPr id="721" name="Google Shape;721;p20"/>
            <p:cNvSpPr/>
            <p:nvPr/>
          </p:nvSpPr>
          <p:spPr>
            <a:xfrm>
              <a:off x="2977000" y="2077547"/>
              <a:ext cx="78189" cy="78189"/>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cxnSp>
          <p:nvCxnSpPr>
            <p:cNvPr id="722" name="Google Shape;722;p20"/>
            <p:cNvCxnSpPr/>
            <p:nvPr/>
          </p:nvCxnSpPr>
          <p:spPr>
            <a:xfrm>
              <a:off x="2936174" y="2240466"/>
              <a:ext cx="159841" cy="0"/>
            </a:xfrm>
            <a:prstGeom prst="straightConnector1">
              <a:avLst/>
            </a:prstGeom>
            <a:noFill/>
            <a:ln w="12700" cap="flat" cmpd="sng">
              <a:solidFill>
                <a:schemeClr val="dk2"/>
              </a:solidFill>
              <a:prstDash val="solid"/>
              <a:round/>
              <a:headEnd type="none" w="sm" len="sm"/>
              <a:tailEnd type="none" w="sm" len="sm"/>
            </a:ln>
          </p:spPr>
        </p:cxnSp>
        <p:sp>
          <p:nvSpPr>
            <p:cNvPr id="723" name="Google Shape;723;p20"/>
            <p:cNvSpPr/>
            <p:nvPr/>
          </p:nvSpPr>
          <p:spPr>
            <a:xfrm>
              <a:off x="2977000" y="2201372"/>
              <a:ext cx="78189" cy="78189"/>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grpSp>
      <p:graphicFrame>
        <p:nvGraphicFramePr>
          <p:cNvPr id="724" name="Google Shape;724;p20"/>
          <p:cNvGraphicFramePr/>
          <p:nvPr/>
        </p:nvGraphicFramePr>
        <p:xfrm>
          <a:off x="8097743" y="1632878"/>
          <a:ext cx="3466375" cy="1202400"/>
        </p:xfrm>
        <a:graphic>
          <a:graphicData uri="http://schemas.openxmlformats.org/drawingml/2006/table">
            <a:tbl>
              <a:tblPr firstRow="1" bandRow="1">
                <a:noFill/>
                <a:tableStyleId>{1C1CA5C9-9A98-4506-B72C-25FC32E75F1D}</a:tableStyleId>
              </a:tblPr>
              <a:tblGrid>
                <a:gridCol w="1681575">
                  <a:extLst>
                    <a:ext uri="{9D8B030D-6E8A-4147-A177-3AD203B41FA5}">
                      <a16:colId xmlns:a16="http://schemas.microsoft.com/office/drawing/2014/main" val="20000"/>
                    </a:ext>
                  </a:extLst>
                </a:gridCol>
                <a:gridCol w="892400">
                  <a:extLst>
                    <a:ext uri="{9D8B030D-6E8A-4147-A177-3AD203B41FA5}">
                      <a16:colId xmlns:a16="http://schemas.microsoft.com/office/drawing/2014/main" val="20001"/>
                    </a:ext>
                  </a:extLst>
                </a:gridCol>
                <a:gridCol w="892400">
                  <a:extLst>
                    <a:ext uri="{9D8B030D-6E8A-4147-A177-3AD203B41FA5}">
                      <a16:colId xmlns:a16="http://schemas.microsoft.com/office/drawing/2014/main" val="20002"/>
                    </a:ext>
                  </a:extLst>
                </a:gridCol>
              </a:tblGrid>
              <a:tr h="127000">
                <a:tc>
                  <a:txBody>
                    <a:bodyPr/>
                    <a:lstStyle/>
                    <a:p>
                      <a:pPr marL="0" marR="0" lvl="0" indent="0" algn="l" rtl="0">
                        <a:spcBef>
                          <a:spcPts val="0"/>
                        </a:spcBef>
                        <a:spcAft>
                          <a:spcPts val="0"/>
                        </a:spcAft>
                        <a:buClr>
                          <a:schemeClr val="dk1"/>
                        </a:buClr>
                        <a:buSzPts val="1000"/>
                        <a:buFont typeface="Calibri"/>
                        <a:buNone/>
                      </a:pPr>
                      <a:endParaRPr sz="1000" u="none" strike="noStrike" cap="none">
                        <a:latin typeface="Arial"/>
                        <a:ea typeface="Arial"/>
                        <a:cs typeface="Arial"/>
                        <a:sym typeface="Arial"/>
                      </a:endParaRPr>
                    </a:p>
                  </a:txBody>
                  <a:tcPr marL="55450" marR="55450" marT="36000" marB="360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Elacestrant</a:t>
                      </a:r>
                      <a:endParaRPr sz="1800" u="none" strike="noStrike" cap="none">
                        <a:latin typeface="Arial"/>
                        <a:ea typeface="Arial"/>
                        <a:cs typeface="Arial"/>
                        <a:sym typeface="Arial"/>
                      </a:endParaRPr>
                    </a:p>
                  </a:txBody>
                  <a:tcPr marL="55450" marR="55450" marT="36000" marB="360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SoC</a:t>
                      </a:r>
                      <a:endParaRPr sz="1800" u="none" strike="noStrike" cap="none">
                        <a:latin typeface="Arial"/>
                        <a:ea typeface="Arial"/>
                        <a:cs typeface="Arial"/>
                        <a:sym typeface="Arial"/>
                      </a:endParaRPr>
                    </a:p>
                  </a:txBody>
                  <a:tcPr marL="55450" marR="55450" marT="36000" marB="36000"/>
                </a:tc>
                <a:extLst>
                  <a:ext uri="{0D108BD9-81ED-4DB2-BD59-A6C34878D82A}">
                    <a16:rowId xmlns:a16="http://schemas.microsoft.com/office/drawing/2014/main" val="10000"/>
                  </a:ext>
                </a:extLst>
              </a:tr>
              <a:tr h="127000">
                <a:tc>
                  <a:txBody>
                    <a:bodyPr/>
                    <a:lstStyle/>
                    <a:p>
                      <a:pPr marL="0" marR="0" lvl="0" indent="0" algn="l" rtl="0">
                        <a:spcBef>
                          <a:spcPts val="0"/>
                        </a:spcBef>
                        <a:spcAft>
                          <a:spcPts val="0"/>
                        </a:spcAft>
                        <a:buClr>
                          <a:schemeClr val="dk1"/>
                        </a:buClr>
                        <a:buSzPts val="1000"/>
                        <a:buFont typeface="Arial"/>
                        <a:buNone/>
                      </a:pPr>
                      <a:r>
                        <a:rPr lang="en-GB" sz="1000" b="1" u="none" strike="noStrike" cap="none">
                          <a:latin typeface="Arial"/>
                          <a:ea typeface="Arial"/>
                          <a:cs typeface="Arial"/>
                          <a:sym typeface="Arial"/>
                        </a:rPr>
                        <a:t>N</a:t>
                      </a:r>
                      <a:endParaRPr sz="1800" u="none" strike="noStrike" cap="none">
                        <a:latin typeface="Arial"/>
                        <a:ea typeface="Arial"/>
                        <a:cs typeface="Arial"/>
                        <a:sym typeface="Arial"/>
                      </a:endParaRPr>
                    </a:p>
                  </a:txBody>
                  <a:tcPr marL="55450" marR="55450" marT="36000" marB="36000"/>
                </a:tc>
                <a:tc>
                  <a:txBody>
                    <a:bodyPr/>
                    <a:lstStyle/>
                    <a:p>
                      <a:pPr marL="0" marR="0" lvl="0" indent="0" algn="ctr" rtl="0">
                        <a:spcBef>
                          <a:spcPts val="0"/>
                        </a:spcBef>
                        <a:spcAft>
                          <a:spcPts val="0"/>
                        </a:spcAft>
                        <a:buClr>
                          <a:schemeClr val="dk1"/>
                        </a:buClr>
                        <a:buSzPts val="1000"/>
                        <a:buFont typeface="Arial"/>
                        <a:buNone/>
                      </a:pPr>
                      <a:r>
                        <a:rPr lang="en-GB" sz="1000" b="1" u="none" strike="noStrike" cap="none">
                          <a:latin typeface="Arial"/>
                          <a:ea typeface="Arial"/>
                          <a:cs typeface="Arial"/>
                          <a:sym typeface="Arial"/>
                        </a:rPr>
                        <a:t>115</a:t>
                      </a:r>
                      <a:endParaRPr sz="1800" u="none" strike="noStrike" cap="none">
                        <a:latin typeface="Arial"/>
                        <a:ea typeface="Arial"/>
                        <a:cs typeface="Arial"/>
                        <a:sym typeface="Arial"/>
                      </a:endParaRPr>
                    </a:p>
                  </a:txBody>
                  <a:tcPr marL="55450" marR="55450" marT="36000" marB="36000"/>
                </a:tc>
                <a:tc>
                  <a:txBody>
                    <a:bodyPr/>
                    <a:lstStyle/>
                    <a:p>
                      <a:pPr marL="0" marR="0" lvl="0" indent="0" algn="ctr" rtl="0">
                        <a:spcBef>
                          <a:spcPts val="0"/>
                        </a:spcBef>
                        <a:spcAft>
                          <a:spcPts val="0"/>
                        </a:spcAft>
                        <a:buClr>
                          <a:schemeClr val="dk1"/>
                        </a:buClr>
                        <a:buSzPts val="1000"/>
                        <a:buFont typeface="Arial"/>
                        <a:buNone/>
                      </a:pPr>
                      <a:r>
                        <a:rPr lang="en-GB" sz="1000" b="1" u="none" strike="noStrike" cap="none">
                          <a:latin typeface="Arial"/>
                          <a:ea typeface="Arial"/>
                          <a:cs typeface="Arial"/>
                          <a:sym typeface="Arial"/>
                        </a:rPr>
                        <a:t>113</a:t>
                      </a:r>
                      <a:endParaRPr sz="1800" u="none" strike="noStrike" cap="none">
                        <a:latin typeface="Arial"/>
                        <a:ea typeface="Arial"/>
                        <a:cs typeface="Arial"/>
                        <a:sym typeface="Arial"/>
                      </a:endParaRPr>
                    </a:p>
                  </a:txBody>
                  <a:tcPr marL="55450" marR="55450" marT="36000" marB="36000"/>
                </a:tc>
                <a:extLst>
                  <a:ext uri="{0D108BD9-81ED-4DB2-BD59-A6C34878D82A}">
                    <a16:rowId xmlns:a16="http://schemas.microsoft.com/office/drawing/2014/main" val="10001"/>
                  </a:ext>
                </a:extLst>
              </a:tr>
              <a:tr h="127000">
                <a:tc>
                  <a:txBody>
                    <a:bodyPr/>
                    <a:lstStyle/>
                    <a:p>
                      <a:pPr marL="0" marR="0" lvl="0" indent="0" algn="l" rtl="0">
                        <a:spcBef>
                          <a:spcPts val="0"/>
                        </a:spcBef>
                        <a:spcAft>
                          <a:spcPts val="0"/>
                        </a:spcAft>
                        <a:buClr>
                          <a:schemeClr val="dk1"/>
                        </a:buClr>
                        <a:buSzPts val="1000"/>
                        <a:buFont typeface="Arial"/>
                        <a:buNone/>
                      </a:pPr>
                      <a:r>
                        <a:rPr lang="en-GB" sz="1000" b="1" u="none" strike="noStrike" cap="none">
                          <a:latin typeface="Arial"/>
                          <a:ea typeface="Arial"/>
                          <a:cs typeface="Arial"/>
                          <a:sym typeface="Arial"/>
                        </a:rPr>
                        <a:t>PFS rate at 6 months, %</a:t>
                      </a:r>
                      <a:br>
                        <a:rPr lang="en-GB" sz="1000" b="1" u="none" strike="noStrike" cap="none">
                          <a:latin typeface="Arial"/>
                          <a:ea typeface="Arial"/>
                          <a:cs typeface="Arial"/>
                          <a:sym typeface="Arial"/>
                        </a:rPr>
                      </a:br>
                      <a:r>
                        <a:rPr lang="en-GB" sz="1000" b="1" u="none" strike="noStrike" cap="none">
                          <a:latin typeface="Arial"/>
                          <a:ea typeface="Arial"/>
                          <a:cs typeface="Arial"/>
                          <a:sym typeface="Arial"/>
                        </a:rPr>
                        <a:t>(95% CI)</a:t>
                      </a:r>
                      <a:endParaRPr sz="1800" u="none" strike="noStrike" cap="none">
                        <a:latin typeface="Arial"/>
                        <a:ea typeface="Arial"/>
                        <a:cs typeface="Arial"/>
                        <a:sym typeface="Arial"/>
                      </a:endParaRPr>
                    </a:p>
                  </a:txBody>
                  <a:tcPr marL="55450" marR="55450" marT="36000" marB="360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40.8</a:t>
                      </a:r>
                      <a:br>
                        <a:rPr lang="en-GB" sz="1000" u="none" strike="noStrike" cap="none">
                          <a:latin typeface="Arial"/>
                          <a:ea typeface="Arial"/>
                          <a:cs typeface="Arial"/>
                          <a:sym typeface="Arial"/>
                        </a:rPr>
                      </a:br>
                      <a:r>
                        <a:rPr lang="en-GB" sz="1000" u="none" strike="noStrike" cap="none">
                          <a:latin typeface="Arial"/>
                          <a:ea typeface="Arial"/>
                          <a:cs typeface="Arial"/>
                          <a:sym typeface="Arial"/>
                        </a:rPr>
                        <a:t>(30.1-51.4)</a:t>
                      </a:r>
                      <a:endParaRPr sz="1800" u="none" strike="noStrike" cap="none">
                        <a:latin typeface="Arial"/>
                        <a:ea typeface="Arial"/>
                        <a:cs typeface="Arial"/>
                        <a:sym typeface="Arial"/>
                      </a:endParaRPr>
                    </a:p>
                  </a:txBody>
                  <a:tcPr marL="55450" marR="55450" marT="36000" marB="360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19.1</a:t>
                      </a:r>
                      <a:br>
                        <a:rPr lang="en-GB" sz="1000" u="none" strike="noStrike" cap="none">
                          <a:latin typeface="Arial"/>
                          <a:ea typeface="Arial"/>
                          <a:cs typeface="Arial"/>
                          <a:sym typeface="Arial"/>
                        </a:rPr>
                      </a:br>
                      <a:r>
                        <a:rPr lang="en-GB" sz="1000" u="none" strike="noStrike" cap="none">
                          <a:latin typeface="Arial"/>
                          <a:ea typeface="Arial"/>
                          <a:cs typeface="Arial"/>
                          <a:sym typeface="Arial"/>
                        </a:rPr>
                        <a:t>(14.1-26.7)</a:t>
                      </a:r>
                      <a:endParaRPr sz="1800" u="none" strike="noStrike" cap="none">
                        <a:latin typeface="Arial"/>
                        <a:ea typeface="Arial"/>
                        <a:cs typeface="Arial"/>
                        <a:sym typeface="Arial"/>
                      </a:endParaRPr>
                    </a:p>
                  </a:txBody>
                  <a:tcPr marL="55450" marR="55450" marT="36000" marB="36000"/>
                </a:tc>
                <a:extLst>
                  <a:ext uri="{0D108BD9-81ED-4DB2-BD59-A6C34878D82A}">
                    <a16:rowId xmlns:a16="http://schemas.microsoft.com/office/drawing/2014/main" val="10002"/>
                  </a:ext>
                </a:extLst>
              </a:tr>
              <a:tr h="127000">
                <a:tc>
                  <a:txBody>
                    <a:bodyPr/>
                    <a:lstStyle/>
                    <a:p>
                      <a:pPr marL="0" marR="0" lvl="0" indent="0" algn="l" rtl="0">
                        <a:spcBef>
                          <a:spcPts val="0"/>
                        </a:spcBef>
                        <a:spcAft>
                          <a:spcPts val="0"/>
                        </a:spcAft>
                        <a:buClr>
                          <a:schemeClr val="dk1"/>
                        </a:buClr>
                        <a:buSzPts val="1000"/>
                        <a:buFont typeface="Arial"/>
                        <a:buNone/>
                      </a:pPr>
                      <a:r>
                        <a:rPr lang="en-GB" sz="1000" b="1" u="none" strike="noStrike" cap="none">
                          <a:latin typeface="Arial"/>
                          <a:ea typeface="Arial"/>
                          <a:cs typeface="Arial"/>
                          <a:sym typeface="Arial"/>
                        </a:rPr>
                        <a:t>PFS rate at 12 months, %</a:t>
                      </a:r>
                      <a:br>
                        <a:rPr lang="en-GB" sz="1000" b="1" u="none" strike="noStrike" cap="none">
                          <a:latin typeface="Arial"/>
                          <a:ea typeface="Arial"/>
                          <a:cs typeface="Arial"/>
                          <a:sym typeface="Arial"/>
                        </a:rPr>
                      </a:br>
                      <a:r>
                        <a:rPr lang="en-GB" sz="1000" b="1" u="none" strike="noStrike" cap="none">
                          <a:latin typeface="Arial"/>
                          <a:ea typeface="Arial"/>
                          <a:cs typeface="Arial"/>
                          <a:sym typeface="Arial"/>
                        </a:rPr>
                        <a:t>(95% CI)</a:t>
                      </a:r>
                      <a:endParaRPr sz="1800" u="none" strike="noStrike" cap="none">
                        <a:latin typeface="Arial"/>
                        <a:ea typeface="Arial"/>
                        <a:cs typeface="Arial"/>
                        <a:sym typeface="Arial"/>
                      </a:endParaRPr>
                    </a:p>
                  </a:txBody>
                  <a:tcPr marL="55450" marR="55450" marT="36000" marB="360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26.8</a:t>
                      </a:r>
                      <a:br>
                        <a:rPr lang="en-GB" sz="1000" u="none" strike="noStrike" cap="none">
                          <a:latin typeface="Arial"/>
                          <a:ea typeface="Arial"/>
                          <a:cs typeface="Arial"/>
                          <a:sym typeface="Arial"/>
                        </a:rPr>
                      </a:br>
                      <a:r>
                        <a:rPr lang="en-GB" sz="1000" u="none" strike="noStrike" cap="none">
                          <a:latin typeface="Arial"/>
                          <a:ea typeface="Arial"/>
                          <a:cs typeface="Arial"/>
                          <a:sym typeface="Arial"/>
                        </a:rPr>
                        <a:t>(16.2-37.4)</a:t>
                      </a:r>
                      <a:endParaRPr sz="1800" u="none" strike="noStrike" cap="none">
                        <a:latin typeface="Arial"/>
                        <a:ea typeface="Arial"/>
                        <a:cs typeface="Arial"/>
                        <a:sym typeface="Arial"/>
                      </a:endParaRPr>
                    </a:p>
                  </a:txBody>
                  <a:tcPr marL="55450" marR="55450" marT="36000" marB="360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8.2</a:t>
                      </a:r>
                      <a:br>
                        <a:rPr lang="en-GB" sz="1000" u="none" strike="noStrike" cap="none">
                          <a:latin typeface="Arial"/>
                          <a:ea typeface="Arial"/>
                          <a:cs typeface="Arial"/>
                          <a:sym typeface="Arial"/>
                        </a:rPr>
                      </a:br>
                      <a:r>
                        <a:rPr lang="en-GB" sz="1000" u="none" strike="noStrike" cap="none">
                          <a:latin typeface="Arial"/>
                          <a:ea typeface="Arial"/>
                          <a:cs typeface="Arial"/>
                          <a:sym typeface="Arial"/>
                        </a:rPr>
                        <a:t>(1.3-15.1)</a:t>
                      </a:r>
                      <a:endParaRPr sz="1800" u="none" strike="noStrike" cap="none">
                        <a:latin typeface="Arial"/>
                        <a:ea typeface="Arial"/>
                        <a:cs typeface="Arial"/>
                        <a:sym typeface="Arial"/>
                      </a:endParaRPr>
                    </a:p>
                  </a:txBody>
                  <a:tcPr marL="55450" marR="55450" marT="36000" marB="36000"/>
                </a:tc>
                <a:extLst>
                  <a:ext uri="{0D108BD9-81ED-4DB2-BD59-A6C34878D82A}">
                    <a16:rowId xmlns:a16="http://schemas.microsoft.com/office/drawing/2014/main" val="10003"/>
                  </a:ext>
                </a:extLst>
              </a:tr>
            </a:tbl>
          </a:graphicData>
        </a:graphic>
      </p:graphicFrame>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21"/>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t>EMERALD: PFS BY DURATION OF CDK4/6</a:t>
            </a:r>
            <a:r>
              <a:rPr lang="en-GB" cap="none"/>
              <a:t>i</a:t>
            </a:r>
            <a:r>
              <a:rPr lang="en-GB"/>
              <a:t> (</a:t>
            </a:r>
            <a:r>
              <a:rPr lang="en-GB" cap="none"/>
              <a:t>m</a:t>
            </a:r>
            <a:r>
              <a:rPr lang="en-GB" i="1"/>
              <a:t>ESR1</a:t>
            </a:r>
            <a:r>
              <a:rPr lang="en-GB"/>
              <a:t>) </a:t>
            </a:r>
            <a:endParaRPr/>
          </a:p>
        </p:txBody>
      </p:sp>
      <p:sp>
        <p:nvSpPr>
          <p:cNvPr id="730" name="Google Shape;730;p21"/>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5D8298"/>
              </a:buClr>
              <a:buSzPts val="1100"/>
              <a:buFont typeface="Arial"/>
              <a:buNone/>
            </a:pPr>
            <a:fld id="{00000000-1234-1234-1234-123412341234}" type="slidenum">
              <a:rPr lang="en-GB"/>
              <a:t>21</a:t>
            </a:fld>
            <a:endParaRPr/>
          </a:p>
        </p:txBody>
      </p:sp>
      <p:sp>
        <p:nvSpPr>
          <p:cNvPr id="731" name="Google Shape;731;p21"/>
          <p:cNvSpPr txBox="1">
            <a:spLocks noGrp="1"/>
          </p:cNvSpPr>
          <p:nvPr>
            <p:ph type="body" idx="2"/>
          </p:nvPr>
        </p:nvSpPr>
        <p:spPr>
          <a:xfrm>
            <a:off x="620183" y="6364800"/>
            <a:ext cx="10641790" cy="36512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chemeClr val="dk1"/>
              </a:buClr>
              <a:buSzPts val="1100"/>
              <a:buFont typeface="Arial"/>
              <a:buNone/>
            </a:pPr>
            <a:r>
              <a:rPr lang="en-GB" dirty="0">
                <a:solidFill>
                  <a:schemeClr val="dk2"/>
                </a:solidFill>
              </a:rPr>
              <a:t>CDK4/6i, cyclin-dependent kinase 4/6 inhibitor; CI, confidence interval; mESR1, </a:t>
            </a:r>
            <a:r>
              <a:rPr lang="en-GB" dirty="0" err="1">
                <a:solidFill>
                  <a:schemeClr val="dk2"/>
                </a:solidFill>
              </a:rPr>
              <a:t>estrogen</a:t>
            </a:r>
            <a:r>
              <a:rPr lang="en-GB" dirty="0">
                <a:solidFill>
                  <a:schemeClr val="dk2"/>
                </a:solidFill>
              </a:rPr>
              <a:t> receptor 1 mutation; </a:t>
            </a:r>
            <a:r>
              <a:rPr lang="en-GB" dirty="0" err="1">
                <a:solidFill>
                  <a:schemeClr val="dk2"/>
                </a:solidFill>
              </a:rPr>
              <a:t>mo</a:t>
            </a:r>
            <a:r>
              <a:rPr lang="en-GB" dirty="0">
                <a:solidFill>
                  <a:schemeClr val="dk2"/>
                </a:solidFill>
              </a:rPr>
              <a:t>, months; PFS, progression-free survival; </a:t>
            </a:r>
            <a:br>
              <a:rPr lang="en-GB" dirty="0"/>
            </a:br>
            <a:r>
              <a:rPr lang="en-GB" dirty="0">
                <a:solidFill>
                  <a:schemeClr val="dk2"/>
                </a:solidFill>
              </a:rPr>
              <a:t>SoC; standard of care</a:t>
            </a:r>
            <a:endParaRPr dirty="0">
              <a:solidFill>
                <a:schemeClr val="dk2"/>
              </a:solidFill>
            </a:endParaRPr>
          </a:p>
          <a:p>
            <a:pPr marL="0" indent="0"/>
            <a:r>
              <a:rPr lang="en-GB" dirty="0">
                <a:solidFill>
                  <a:schemeClr val="dk2"/>
                </a:solidFill>
              </a:rPr>
              <a:t>Bidard, J Clin Oncol. 2022; PMID: 35584336 </a:t>
            </a:r>
            <a:endParaRPr lang="en-GB" dirty="0"/>
          </a:p>
        </p:txBody>
      </p:sp>
      <p:sp>
        <p:nvSpPr>
          <p:cNvPr id="732" name="Google Shape;732;p21"/>
          <p:cNvSpPr txBox="1"/>
          <p:nvPr/>
        </p:nvSpPr>
        <p:spPr>
          <a:xfrm>
            <a:off x="1902545" y="980728"/>
            <a:ext cx="1436292" cy="55399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At least 6 mo</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CDK4/6i</a:t>
            </a:r>
            <a:endParaRPr sz="1800" b="0" i="0" u="none" strike="noStrike" cap="none">
              <a:solidFill>
                <a:schemeClr val="dk1"/>
              </a:solidFill>
              <a:latin typeface="Calibri"/>
              <a:ea typeface="Calibri"/>
              <a:cs typeface="Calibri"/>
              <a:sym typeface="Calibri"/>
            </a:endParaRPr>
          </a:p>
        </p:txBody>
      </p:sp>
      <p:sp>
        <p:nvSpPr>
          <p:cNvPr id="733" name="Google Shape;733;p21"/>
          <p:cNvSpPr txBox="1"/>
          <p:nvPr/>
        </p:nvSpPr>
        <p:spPr>
          <a:xfrm>
            <a:off x="2043871" y="3566172"/>
            <a:ext cx="883254" cy="1538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a:solidFill>
                  <a:srgbClr val="000000"/>
                </a:solidFill>
                <a:latin typeface="Arial"/>
                <a:ea typeface="Arial"/>
                <a:cs typeface="Arial"/>
                <a:sym typeface="Arial"/>
              </a:rPr>
              <a:t>Time (months)</a:t>
            </a:r>
            <a:endParaRPr sz="1800" b="0" i="0" u="none" strike="noStrike" cap="none">
              <a:solidFill>
                <a:schemeClr val="dk1"/>
              </a:solidFill>
              <a:latin typeface="Calibri"/>
              <a:ea typeface="Calibri"/>
              <a:cs typeface="Calibri"/>
              <a:sym typeface="Calibri"/>
            </a:endParaRPr>
          </a:p>
        </p:txBody>
      </p:sp>
      <p:sp>
        <p:nvSpPr>
          <p:cNvPr id="734" name="Google Shape;734;p21"/>
          <p:cNvSpPr txBox="1"/>
          <p:nvPr/>
        </p:nvSpPr>
        <p:spPr>
          <a:xfrm rot="-5400000">
            <a:off x="-69577" y="2475931"/>
            <a:ext cx="1336904" cy="1538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a:solidFill>
                  <a:srgbClr val="000000"/>
                </a:solidFill>
                <a:latin typeface="Arial"/>
                <a:ea typeface="Arial"/>
                <a:cs typeface="Arial"/>
                <a:sym typeface="Arial"/>
              </a:rPr>
              <a:t>Probability of PFS (%)</a:t>
            </a:r>
            <a:endParaRPr sz="1800" b="0" i="0" u="none" strike="noStrike" cap="none">
              <a:solidFill>
                <a:schemeClr val="dk1"/>
              </a:solidFill>
              <a:latin typeface="Calibri"/>
              <a:ea typeface="Calibri"/>
              <a:cs typeface="Calibri"/>
              <a:sym typeface="Calibri"/>
            </a:endParaRPr>
          </a:p>
        </p:txBody>
      </p:sp>
      <p:sp>
        <p:nvSpPr>
          <p:cNvPr id="735" name="Google Shape;735;p21"/>
          <p:cNvSpPr txBox="1"/>
          <p:nvPr/>
        </p:nvSpPr>
        <p:spPr>
          <a:xfrm>
            <a:off x="818813" y="3272391"/>
            <a:ext cx="64120" cy="138499"/>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0</a:t>
            </a:r>
            <a:endParaRPr sz="1800" b="0" i="0" u="none" strike="noStrike" cap="none">
              <a:solidFill>
                <a:schemeClr val="dk1"/>
              </a:solidFill>
              <a:latin typeface="Calibri"/>
              <a:ea typeface="Calibri"/>
              <a:cs typeface="Calibri"/>
              <a:sym typeface="Calibri"/>
            </a:endParaRPr>
          </a:p>
        </p:txBody>
      </p:sp>
      <p:cxnSp>
        <p:nvCxnSpPr>
          <p:cNvPr id="736" name="Google Shape;736;p21"/>
          <p:cNvCxnSpPr/>
          <p:nvPr/>
        </p:nvCxnSpPr>
        <p:spPr>
          <a:xfrm>
            <a:off x="912441" y="3346402"/>
            <a:ext cx="54000" cy="0"/>
          </a:xfrm>
          <a:prstGeom prst="straightConnector1">
            <a:avLst/>
          </a:prstGeom>
          <a:noFill/>
          <a:ln w="12700" cap="flat" cmpd="sng">
            <a:solidFill>
              <a:schemeClr val="dk1"/>
            </a:solidFill>
            <a:prstDash val="solid"/>
            <a:round/>
            <a:headEnd type="none" w="sm" len="sm"/>
            <a:tailEnd type="none" w="sm" len="sm"/>
          </a:ln>
        </p:spPr>
      </p:cxnSp>
      <p:cxnSp>
        <p:nvCxnSpPr>
          <p:cNvPr id="737" name="Google Shape;737;p21"/>
          <p:cNvCxnSpPr/>
          <p:nvPr/>
        </p:nvCxnSpPr>
        <p:spPr>
          <a:xfrm>
            <a:off x="966441" y="3387664"/>
            <a:ext cx="3041514" cy="0"/>
          </a:xfrm>
          <a:prstGeom prst="straightConnector1">
            <a:avLst/>
          </a:prstGeom>
          <a:noFill/>
          <a:ln w="12700" cap="flat" cmpd="sng">
            <a:solidFill>
              <a:schemeClr val="dk1"/>
            </a:solidFill>
            <a:prstDash val="solid"/>
            <a:round/>
            <a:headEnd type="none" w="sm" len="sm"/>
            <a:tailEnd type="none" w="sm" len="sm"/>
          </a:ln>
        </p:spPr>
      </p:cxnSp>
      <p:cxnSp>
        <p:nvCxnSpPr>
          <p:cNvPr id="738" name="Google Shape;738;p21"/>
          <p:cNvCxnSpPr/>
          <p:nvPr/>
        </p:nvCxnSpPr>
        <p:spPr>
          <a:xfrm rot="10800000">
            <a:off x="967520" y="1684891"/>
            <a:ext cx="0" cy="1703852"/>
          </a:xfrm>
          <a:prstGeom prst="straightConnector1">
            <a:avLst/>
          </a:prstGeom>
          <a:noFill/>
          <a:ln w="12700" cap="flat" cmpd="sng">
            <a:solidFill>
              <a:schemeClr val="dk1"/>
            </a:solidFill>
            <a:prstDash val="solid"/>
            <a:round/>
            <a:headEnd type="none" w="sm" len="sm"/>
            <a:tailEnd type="none" w="sm" len="sm"/>
          </a:ln>
        </p:spPr>
      </p:cxnSp>
      <p:cxnSp>
        <p:nvCxnSpPr>
          <p:cNvPr id="739" name="Google Shape;739;p21"/>
          <p:cNvCxnSpPr/>
          <p:nvPr/>
        </p:nvCxnSpPr>
        <p:spPr>
          <a:xfrm rot="-5400000">
            <a:off x="1462560" y="3416219"/>
            <a:ext cx="54000" cy="0"/>
          </a:xfrm>
          <a:prstGeom prst="straightConnector1">
            <a:avLst/>
          </a:prstGeom>
          <a:noFill/>
          <a:ln w="12700" cap="flat" cmpd="sng">
            <a:solidFill>
              <a:schemeClr val="dk1"/>
            </a:solidFill>
            <a:prstDash val="solid"/>
            <a:round/>
            <a:headEnd type="none" w="sm" len="sm"/>
            <a:tailEnd type="none" w="sm" len="sm"/>
          </a:ln>
        </p:spPr>
      </p:cxnSp>
      <p:sp>
        <p:nvSpPr>
          <p:cNvPr id="740" name="Google Shape;740;p21"/>
          <p:cNvSpPr txBox="1"/>
          <p:nvPr/>
        </p:nvSpPr>
        <p:spPr>
          <a:xfrm>
            <a:off x="1457500" y="3448008"/>
            <a:ext cx="6412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5</a:t>
            </a:r>
            <a:endParaRPr sz="1800" b="0" i="0" u="none" strike="noStrike" cap="none">
              <a:solidFill>
                <a:schemeClr val="dk1"/>
              </a:solidFill>
              <a:latin typeface="Calibri"/>
              <a:ea typeface="Calibri"/>
              <a:cs typeface="Calibri"/>
              <a:sym typeface="Calibri"/>
            </a:endParaRPr>
          </a:p>
        </p:txBody>
      </p:sp>
      <p:sp>
        <p:nvSpPr>
          <p:cNvPr id="741" name="Google Shape;741;p21"/>
          <p:cNvSpPr txBox="1"/>
          <p:nvPr/>
        </p:nvSpPr>
        <p:spPr>
          <a:xfrm>
            <a:off x="916186" y="3738252"/>
            <a:ext cx="173124"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103</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102</a:t>
            </a:r>
            <a:endParaRPr sz="1800" b="0" i="0" u="none" strike="noStrike" cap="none">
              <a:solidFill>
                <a:schemeClr val="dk1"/>
              </a:solidFill>
              <a:latin typeface="Calibri"/>
              <a:ea typeface="Calibri"/>
              <a:cs typeface="Calibri"/>
              <a:sym typeface="Calibri"/>
            </a:endParaRPr>
          </a:p>
        </p:txBody>
      </p:sp>
      <p:sp>
        <p:nvSpPr>
          <p:cNvPr id="742" name="Google Shape;742;p21"/>
          <p:cNvSpPr txBox="1"/>
          <p:nvPr/>
        </p:nvSpPr>
        <p:spPr>
          <a:xfrm>
            <a:off x="335360" y="3701319"/>
            <a:ext cx="556242"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accent1"/>
              </a:buClr>
              <a:buSzPts val="800"/>
              <a:buFont typeface="Arial"/>
              <a:buNone/>
            </a:pPr>
            <a:r>
              <a:rPr lang="en-GB" sz="800" b="1" i="0" u="none" strike="noStrike" cap="none">
                <a:solidFill>
                  <a:schemeClr val="accent1"/>
                </a:solidFill>
                <a:latin typeface="Arial"/>
                <a:ea typeface="Arial"/>
                <a:cs typeface="Arial"/>
                <a:sym typeface="Arial"/>
              </a:rPr>
              <a:t>Elacestrant</a:t>
            </a:r>
            <a:endParaRPr sz="1800" b="0" i="0" u="none" strike="noStrike" cap="none">
              <a:solidFill>
                <a:schemeClr val="dk1"/>
              </a:solidFill>
              <a:latin typeface="Calibri"/>
              <a:ea typeface="Calibri"/>
              <a:cs typeface="Calibri"/>
              <a:sym typeface="Calibri"/>
            </a:endParaRPr>
          </a:p>
          <a:p>
            <a:pPr marL="0" marR="0" lvl="0" indent="0" algn="r" rtl="0">
              <a:lnSpc>
                <a:spcPct val="100000"/>
              </a:lnSpc>
              <a:spcBef>
                <a:spcPts val="0"/>
              </a:spcBef>
              <a:spcAft>
                <a:spcPts val="0"/>
              </a:spcAft>
              <a:buClr>
                <a:schemeClr val="dk2"/>
              </a:buClr>
              <a:buSzPts val="800"/>
              <a:buFont typeface="Arial"/>
              <a:buNone/>
            </a:pPr>
            <a:r>
              <a:rPr lang="en-GB" sz="800" b="1" i="0" u="none" strike="noStrike" cap="none">
                <a:solidFill>
                  <a:schemeClr val="dk2"/>
                </a:solidFill>
                <a:latin typeface="Arial"/>
                <a:ea typeface="Arial"/>
                <a:cs typeface="Arial"/>
                <a:sym typeface="Arial"/>
              </a:rPr>
              <a:t>SOC</a:t>
            </a:r>
            <a:endParaRPr sz="1800" b="0" i="0" u="none" strike="noStrike" cap="none">
              <a:solidFill>
                <a:schemeClr val="dk1"/>
              </a:solidFill>
              <a:latin typeface="Calibri"/>
              <a:ea typeface="Calibri"/>
              <a:cs typeface="Calibri"/>
              <a:sym typeface="Calibri"/>
            </a:endParaRPr>
          </a:p>
        </p:txBody>
      </p:sp>
      <p:cxnSp>
        <p:nvCxnSpPr>
          <p:cNvPr id="743" name="Google Shape;743;p21"/>
          <p:cNvCxnSpPr/>
          <p:nvPr/>
        </p:nvCxnSpPr>
        <p:spPr>
          <a:xfrm rot="-5400000">
            <a:off x="1964210" y="3416219"/>
            <a:ext cx="54000" cy="0"/>
          </a:xfrm>
          <a:prstGeom prst="straightConnector1">
            <a:avLst/>
          </a:prstGeom>
          <a:noFill/>
          <a:ln w="12700" cap="flat" cmpd="sng">
            <a:solidFill>
              <a:schemeClr val="dk1"/>
            </a:solidFill>
            <a:prstDash val="solid"/>
            <a:round/>
            <a:headEnd type="none" w="sm" len="sm"/>
            <a:tailEnd type="none" w="sm" len="sm"/>
          </a:ln>
        </p:spPr>
      </p:cxnSp>
      <p:sp>
        <p:nvSpPr>
          <p:cNvPr id="744" name="Google Shape;744;p21"/>
          <p:cNvSpPr txBox="1"/>
          <p:nvPr/>
        </p:nvSpPr>
        <p:spPr>
          <a:xfrm>
            <a:off x="1927090" y="3448008"/>
            <a:ext cx="12824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10</a:t>
            </a:r>
            <a:endParaRPr sz="1800" b="0" i="0" u="none" strike="noStrike" cap="none">
              <a:solidFill>
                <a:schemeClr val="dk1"/>
              </a:solidFill>
              <a:latin typeface="Calibri"/>
              <a:ea typeface="Calibri"/>
              <a:cs typeface="Calibri"/>
              <a:sym typeface="Calibri"/>
            </a:endParaRPr>
          </a:p>
        </p:txBody>
      </p:sp>
      <p:cxnSp>
        <p:nvCxnSpPr>
          <p:cNvPr id="745" name="Google Shape;745;p21"/>
          <p:cNvCxnSpPr/>
          <p:nvPr/>
        </p:nvCxnSpPr>
        <p:spPr>
          <a:xfrm rot="-5400000">
            <a:off x="2951635" y="3416219"/>
            <a:ext cx="54000" cy="0"/>
          </a:xfrm>
          <a:prstGeom prst="straightConnector1">
            <a:avLst/>
          </a:prstGeom>
          <a:noFill/>
          <a:ln w="12700" cap="flat" cmpd="sng">
            <a:solidFill>
              <a:schemeClr val="dk1"/>
            </a:solidFill>
            <a:prstDash val="solid"/>
            <a:round/>
            <a:headEnd type="none" w="sm" len="sm"/>
            <a:tailEnd type="none" w="sm" len="sm"/>
          </a:ln>
        </p:spPr>
      </p:cxnSp>
      <p:sp>
        <p:nvSpPr>
          <p:cNvPr id="746" name="Google Shape;746;p21"/>
          <p:cNvSpPr txBox="1"/>
          <p:nvPr/>
        </p:nvSpPr>
        <p:spPr>
          <a:xfrm>
            <a:off x="2914515" y="3448008"/>
            <a:ext cx="12824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20</a:t>
            </a:r>
            <a:endParaRPr sz="1800" b="0" i="0" u="none" strike="noStrike" cap="none">
              <a:solidFill>
                <a:schemeClr val="dk1"/>
              </a:solidFill>
              <a:latin typeface="Calibri"/>
              <a:ea typeface="Calibri"/>
              <a:cs typeface="Calibri"/>
              <a:sym typeface="Calibri"/>
            </a:endParaRPr>
          </a:p>
        </p:txBody>
      </p:sp>
      <p:cxnSp>
        <p:nvCxnSpPr>
          <p:cNvPr id="747" name="Google Shape;747;p21"/>
          <p:cNvCxnSpPr/>
          <p:nvPr/>
        </p:nvCxnSpPr>
        <p:spPr>
          <a:xfrm rot="-5400000">
            <a:off x="995835" y="3416219"/>
            <a:ext cx="54000" cy="0"/>
          </a:xfrm>
          <a:prstGeom prst="straightConnector1">
            <a:avLst/>
          </a:prstGeom>
          <a:noFill/>
          <a:ln w="12700" cap="flat" cmpd="sng">
            <a:solidFill>
              <a:schemeClr val="dk1"/>
            </a:solidFill>
            <a:prstDash val="solid"/>
            <a:round/>
            <a:headEnd type="none" w="sm" len="sm"/>
            <a:tailEnd type="none" w="sm" len="sm"/>
          </a:ln>
        </p:spPr>
      </p:cxnSp>
      <p:sp>
        <p:nvSpPr>
          <p:cNvPr id="748" name="Google Shape;748;p21"/>
          <p:cNvSpPr txBox="1"/>
          <p:nvPr/>
        </p:nvSpPr>
        <p:spPr>
          <a:xfrm>
            <a:off x="990775" y="3448008"/>
            <a:ext cx="6412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0</a:t>
            </a:r>
            <a:endParaRPr sz="1800" b="0" i="0" u="none" strike="noStrike" cap="none">
              <a:solidFill>
                <a:schemeClr val="dk1"/>
              </a:solidFill>
              <a:latin typeface="Calibri"/>
              <a:ea typeface="Calibri"/>
              <a:cs typeface="Calibri"/>
              <a:sym typeface="Calibri"/>
            </a:endParaRPr>
          </a:p>
        </p:txBody>
      </p:sp>
      <p:cxnSp>
        <p:nvCxnSpPr>
          <p:cNvPr id="749" name="Google Shape;749;p21"/>
          <p:cNvCxnSpPr/>
          <p:nvPr/>
        </p:nvCxnSpPr>
        <p:spPr>
          <a:xfrm rot="-5400000">
            <a:off x="2449985" y="3416219"/>
            <a:ext cx="54000" cy="0"/>
          </a:xfrm>
          <a:prstGeom prst="straightConnector1">
            <a:avLst/>
          </a:prstGeom>
          <a:noFill/>
          <a:ln w="12700" cap="flat" cmpd="sng">
            <a:solidFill>
              <a:schemeClr val="dk1"/>
            </a:solidFill>
            <a:prstDash val="solid"/>
            <a:round/>
            <a:headEnd type="none" w="sm" len="sm"/>
            <a:tailEnd type="none" w="sm" len="sm"/>
          </a:ln>
        </p:spPr>
      </p:cxnSp>
      <p:sp>
        <p:nvSpPr>
          <p:cNvPr id="750" name="Google Shape;750;p21"/>
          <p:cNvSpPr txBox="1"/>
          <p:nvPr/>
        </p:nvSpPr>
        <p:spPr>
          <a:xfrm>
            <a:off x="2412865" y="3448008"/>
            <a:ext cx="12824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15</a:t>
            </a:r>
            <a:endParaRPr sz="1800" b="0" i="0" u="none" strike="noStrike" cap="none">
              <a:solidFill>
                <a:schemeClr val="dk1"/>
              </a:solidFill>
              <a:latin typeface="Calibri"/>
              <a:ea typeface="Calibri"/>
              <a:cs typeface="Calibri"/>
              <a:sym typeface="Calibri"/>
            </a:endParaRPr>
          </a:p>
        </p:txBody>
      </p:sp>
      <p:cxnSp>
        <p:nvCxnSpPr>
          <p:cNvPr id="751" name="Google Shape;751;p21"/>
          <p:cNvCxnSpPr/>
          <p:nvPr/>
        </p:nvCxnSpPr>
        <p:spPr>
          <a:xfrm rot="-5400000">
            <a:off x="3427885" y="3416219"/>
            <a:ext cx="54000" cy="0"/>
          </a:xfrm>
          <a:prstGeom prst="straightConnector1">
            <a:avLst/>
          </a:prstGeom>
          <a:noFill/>
          <a:ln w="12700" cap="flat" cmpd="sng">
            <a:solidFill>
              <a:schemeClr val="dk1"/>
            </a:solidFill>
            <a:prstDash val="solid"/>
            <a:round/>
            <a:headEnd type="none" w="sm" len="sm"/>
            <a:tailEnd type="none" w="sm" len="sm"/>
          </a:ln>
        </p:spPr>
      </p:cxnSp>
      <p:sp>
        <p:nvSpPr>
          <p:cNvPr id="752" name="Google Shape;752;p21"/>
          <p:cNvSpPr txBox="1"/>
          <p:nvPr/>
        </p:nvSpPr>
        <p:spPr>
          <a:xfrm>
            <a:off x="3390765" y="3448008"/>
            <a:ext cx="12824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25</a:t>
            </a:r>
            <a:endParaRPr sz="1800" b="0" i="0" u="none" strike="noStrike" cap="none">
              <a:solidFill>
                <a:schemeClr val="dk1"/>
              </a:solidFill>
              <a:latin typeface="Calibri"/>
              <a:ea typeface="Calibri"/>
              <a:cs typeface="Calibri"/>
              <a:sym typeface="Calibri"/>
            </a:endParaRPr>
          </a:p>
        </p:txBody>
      </p:sp>
      <p:cxnSp>
        <p:nvCxnSpPr>
          <p:cNvPr id="753" name="Google Shape;753;p21"/>
          <p:cNvCxnSpPr/>
          <p:nvPr/>
        </p:nvCxnSpPr>
        <p:spPr>
          <a:xfrm rot="-5400000">
            <a:off x="3916835" y="3416219"/>
            <a:ext cx="54000" cy="0"/>
          </a:xfrm>
          <a:prstGeom prst="straightConnector1">
            <a:avLst/>
          </a:prstGeom>
          <a:noFill/>
          <a:ln w="12700" cap="flat" cmpd="sng">
            <a:solidFill>
              <a:schemeClr val="dk1"/>
            </a:solidFill>
            <a:prstDash val="solid"/>
            <a:round/>
            <a:headEnd type="none" w="sm" len="sm"/>
            <a:tailEnd type="none" w="sm" len="sm"/>
          </a:ln>
        </p:spPr>
      </p:cxnSp>
      <p:sp>
        <p:nvSpPr>
          <p:cNvPr id="754" name="Google Shape;754;p21"/>
          <p:cNvSpPr txBox="1"/>
          <p:nvPr/>
        </p:nvSpPr>
        <p:spPr>
          <a:xfrm>
            <a:off x="3879715" y="3448008"/>
            <a:ext cx="12824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30</a:t>
            </a:r>
            <a:endParaRPr sz="1800" b="0" i="0" u="none" strike="noStrike" cap="none">
              <a:solidFill>
                <a:schemeClr val="dk1"/>
              </a:solidFill>
              <a:latin typeface="Calibri"/>
              <a:ea typeface="Calibri"/>
              <a:cs typeface="Calibri"/>
              <a:sym typeface="Calibri"/>
            </a:endParaRPr>
          </a:p>
        </p:txBody>
      </p:sp>
      <p:sp>
        <p:nvSpPr>
          <p:cNvPr id="755" name="Google Shape;755;p21"/>
          <p:cNvSpPr txBox="1"/>
          <p:nvPr/>
        </p:nvSpPr>
        <p:spPr>
          <a:xfrm>
            <a:off x="754693" y="2954891"/>
            <a:ext cx="128240" cy="138499"/>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20</a:t>
            </a:r>
            <a:endParaRPr sz="1800" b="0" i="0" u="none" strike="noStrike" cap="none">
              <a:solidFill>
                <a:schemeClr val="dk1"/>
              </a:solidFill>
              <a:latin typeface="Calibri"/>
              <a:ea typeface="Calibri"/>
              <a:cs typeface="Calibri"/>
              <a:sym typeface="Calibri"/>
            </a:endParaRPr>
          </a:p>
        </p:txBody>
      </p:sp>
      <p:sp>
        <p:nvSpPr>
          <p:cNvPr id="756" name="Google Shape;756;p21"/>
          <p:cNvSpPr txBox="1"/>
          <p:nvPr/>
        </p:nvSpPr>
        <p:spPr>
          <a:xfrm>
            <a:off x="1326040" y="3738252"/>
            <a:ext cx="115416"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33</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16</a:t>
            </a:r>
            <a:endParaRPr sz="1800" b="0" i="0" u="none" strike="noStrike" cap="none">
              <a:solidFill>
                <a:schemeClr val="dk1"/>
              </a:solidFill>
              <a:latin typeface="Calibri"/>
              <a:ea typeface="Calibri"/>
              <a:cs typeface="Calibri"/>
              <a:sym typeface="Calibri"/>
            </a:endParaRPr>
          </a:p>
        </p:txBody>
      </p:sp>
      <p:sp>
        <p:nvSpPr>
          <p:cNvPr id="757" name="Google Shape;757;p21"/>
          <p:cNvSpPr txBox="1"/>
          <p:nvPr/>
        </p:nvSpPr>
        <p:spPr>
          <a:xfrm>
            <a:off x="1526065" y="3738252"/>
            <a:ext cx="115416"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25</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11</a:t>
            </a:r>
            <a:endParaRPr sz="1800" b="0" i="0" u="none" strike="noStrike" cap="none">
              <a:solidFill>
                <a:schemeClr val="dk1"/>
              </a:solidFill>
              <a:latin typeface="Calibri"/>
              <a:ea typeface="Calibri"/>
              <a:cs typeface="Calibri"/>
              <a:sym typeface="Calibri"/>
            </a:endParaRPr>
          </a:p>
        </p:txBody>
      </p:sp>
      <p:sp>
        <p:nvSpPr>
          <p:cNvPr id="758" name="Google Shape;758;p21"/>
          <p:cNvSpPr txBox="1"/>
          <p:nvPr/>
        </p:nvSpPr>
        <p:spPr>
          <a:xfrm>
            <a:off x="1145065" y="3738252"/>
            <a:ext cx="115416"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50</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34</a:t>
            </a:r>
            <a:endParaRPr sz="1800" b="0" i="0" u="none" strike="noStrike" cap="none">
              <a:solidFill>
                <a:schemeClr val="dk1"/>
              </a:solidFill>
              <a:latin typeface="Calibri"/>
              <a:ea typeface="Calibri"/>
              <a:cs typeface="Calibri"/>
              <a:sym typeface="Calibri"/>
            </a:endParaRPr>
          </a:p>
        </p:txBody>
      </p:sp>
      <p:sp>
        <p:nvSpPr>
          <p:cNvPr id="759" name="Google Shape;759;p21"/>
          <p:cNvSpPr txBox="1"/>
          <p:nvPr/>
        </p:nvSpPr>
        <p:spPr>
          <a:xfrm>
            <a:off x="1735615" y="3738252"/>
            <a:ext cx="115416"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20</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9</a:t>
            </a:r>
            <a:endParaRPr sz="1800" b="0" i="0" u="none" strike="noStrike" cap="none">
              <a:solidFill>
                <a:schemeClr val="dk1"/>
              </a:solidFill>
              <a:latin typeface="Calibri"/>
              <a:ea typeface="Calibri"/>
              <a:cs typeface="Calibri"/>
              <a:sym typeface="Calibri"/>
            </a:endParaRPr>
          </a:p>
        </p:txBody>
      </p:sp>
      <p:sp>
        <p:nvSpPr>
          <p:cNvPr id="760" name="Google Shape;760;p21"/>
          <p:cNvSpPr txBox="1"/>
          <p:nvPr/>
        </p:nvSpPr>
        <p:spPr>
          <a:xfrm>
            <a:off x="1919765" y="3738252"/>
            <a:ext cx="115416"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16</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5</a:t>
            </a:r>
            <a:endParaRPr sz="1800" b="0" i="0" u="none" strike="noStrike" cap="none">
              <a:solidFill>
                <a:schemeClr val="dk1"/>
              </a:solidFill>
              <a:latin typeface="Calibri"/>
              <a:ea typeface="Calibri"/>
              <a:cs typeface="Calibri"/>
              <a:sym typeface="Calibri"/>
            </a:endParaRPr>
          </a:p>
        </p:txBody>
      </p:sp>
      <p:sp>
        <p:nvSpPr>
          <p:cNvPr id="761" name="Google Shape;761;p21"/>
          <p:cNvSpPr txBox="1"/>
          <p:nvPr/>
        </p:nvSpPr>
        <p:spPr>
          <a:xfrm>
            <a:off x="2116615" y="3738252"/>
            <a:ext cx="115416"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11</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2</a:t>
            </a:r>
            <a:endParaRPr sz="1800" b="0" i="0" u="none" strike="noStrike" cap="none">
              <a:solidFill>
                <a:schemeClr val="dk1"/>
              </a:solidFill>
              <a:latin typeface="Calibri"/>
              <a:ea typeface="Calibri"/>
              <a:cs typeface="Calibri"/>
              <a:sym typeface="Calibri"/>
            </a:endParaRPr>
          </a:p>
        </p:txBody>
      </p:sp>
      <p:sp>
        <p:nvSpPr>
          <p:cNvPr id="762" name="Google Shape;762;p21"/>
          <p:cNvSpPr txBox="1"/>
          <p:nvPr/>
        </p:nvSpPr>
        <p:spPr>
          <a:xfrm>
            <a:off x="2332794" y="3738252"/>
            <a:ext cx="57708"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9</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sp>
        <p:nvSpPr>
          <p:cNvPr id="763" name="Google Shape;763;p21"/>
          <p:cNvSpPr txBox="1"/>
          <p:nvPr/>
        </p:nvSpPr>
        <p:spPr>
          <a:xfrm>
            <a:off x="2545519" y="3738252"/>
            <a:ext cx="57708"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8</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sp>
        <p:nvSpPr>
          <p:cNvPr id="764" name="Google Shape;764;p21"/>
          <p:cNvSpPr txBox="1"/>
          <p:nvPr/>
        </p:nvSpPr>
        <p:spPr>
          <a:xfrm>
            <a:off x="2720144" y="3738252"/>
            <a:ext cx="57708"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7</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0</a:t>
            </a:r>
            <a:endParaRPr sz="1800" b="0" i="0" u="none" strike="noStrike" cap="none">
              <a:solidFill>
                <a:schemeClr val="dk1"/>
              </a:solidFill>
              <a:latin typeface="Calibri"/>
              <a:ea typeface="Calibri"/>
              <a:cs typeface="Calibri"/>
              <a:sym typeface="Calibri"/>
            </a:endParaRPr>
          </a:p>
        </p:txBody>
      </p:sp>
      <p:sp>
        <p:nvSpPr>
          <p:cNvPr id="765" name="Google Shape;765;p21"/>
          <p:cNvSpPr txBox="1"/>
          <p:nvPr/>
        </p:nvSpPr>
        <p:spPr>
          <a:xfrm>
            <a:off x="2842674" y="3738253"/>
            <a:ext cx="264674" cy="104644"/>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6</a:t>
            </a:r>
            <a:endParaRPr sz="800" b="0" i="0" u="none" strike="noStrike" cap="none">
              <a:solidFill>
                <a:srgbClr val="000000"/>
              </a:solidFill>
              <a:latin typeface="Arial"/>
              <a:ea typeface="Arial"/>
              <a:cs typeface="Arial"/>
              <a:sym typeface="Arial"/>
            </a:endParaRPr>
          </a:p>
        </p:txBody>
      </p:sp>
      <p:sp>
        <p:nvSpPr>
          <p:cNvPr id="766" name="Google Shape;766;p21"/>
          <p:cNvSpPr txBox="1"/>
          <p:nvPr/>
        </p:nvSpPr>
        <p:spPr>
          <a:xfrm>
            <a:off x="3136069" y="3738252"/>
            <a:ext cx="57708" cy="104644"/>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5</a:t>
            </a:r>
            <a:endParaRPr sz="1800" b="0" i="0" u="none" strike="noStrike" cap="none">
              <a:solidFill>
                <a:schemeClr val="dk1"/>
              </a:solidFill>
              <a:latin typeface="Calibri"/>
              <a:ea typeface="Calibri"/>
              <a:cs typeface="Calibri"/>
              <a:sym typeface="Calibri"/>
            </a:endParaRPr>
          </a:p>
        </p:txBody>
      </p:sp>
      <p:sp>
        <p:nvSpPr>
          <p:cNvPr id="767" name="Google Shape;767;p21"/>
          <p:cNvSpPr txBox="1"/>
          <p:nvPr/>
        </p:nvSpPr>
        <p:spPr>
          <a:xfrm>
            <a:off x="3332919" y="3738252"/>
            <a:ext cx="57708" cy="104644"/>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5</a:t>
            </a:r>
            <a:endParaRPr sz="1800" b="0" i="0" u="none" strike="noStrike" cap="none">
              <a:solidFill>
                <a:schemeClr val="dk1"/>
              </a:solidFill>
              <a:latin typeface="Calibri"/>
              <a:ea typeface="Calibri"/>
              <a:cs typeface="Calibri"/>
              <a:sym typeface="Calibri"/>
            </a:endParaRPr>
          </a:p>
        </p:txBody>
      </p:sp>
      <p:sp>
        <p:nvSpPr>
          <p:cNvPr id="768" name="Google Shape;768;p21"/>
          <p:cNvSpPr txBox="1"/>
          <p:nvPr/>
        </p:nvSpPr>
        <p:spPr>
          <a:xfrm>
            <a:off x="3529769" y="3738252"/>
            <a:ext cx="57708" cy="104644"/>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sp>
        <p:nvSpPr>
          <p:cNvPr id="769" name="Google Shape;769;p21"/>
          <p:cNvSpPr txBox="1"/>
          <p:nvPr/>
        </p:nvSpPr>
        <p:spPr>
          <a:xfrm>
            <a:off x="3723444" y="3738252"/>
            <a:ext cx="57708" cy="104644"/>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sp>
        <p:nvSpPr>
          <p:cNvPr id="770" name="Google Shape;770;p21"/>
          <p:cNvSpPr txBox="1"/>
          <p:nvPr/>
        </p:nvSpPr>
        <p:spPr>
          <a:xfrm>
            <a:off x="3913944" y="3738252"/>
            <a:ext cx="57708" cy="104644"/>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0</a:t>
            </a:r>
            <a:endParaRPr sz="1800" b="0" i="0" u="none" strike="noStrike" cap="none">
              <a:solidFill>
                <a:schemeClr val="dk1"/>
              </a:solidFill>
              <a:latin typeface="Calibri"/>
              <a:ea typeface="Calibri"/>
              <a:cs typeface="Calibri"/>
              <a:sym typeface="Calibri"/>
            </a:endParaRPr>
          </a:p>
        </p:txBody>
      </p:sp>
      <p:pic>
        <p:nvPicPr>
          <p:cNvPr id="771" name="Google Shape;771;p21" descr="A picture containing map, screenshot&#10;&#10;Description automatically generated"/>
          <p:cNvPicPr preferRelativeResize="0"/>
          <p:nvPr/>
        </p:nvPicPr>
        <p:blipFill rotWithShape="1">
          <a:blip r:embed="rId3">
            <a:alphaModFix/>
          </a:blip>
          <a:srcRect/>
          <a:stretch/>
        </p:blipFill>
        <p:spPr>
          <a:xfrm>
            <a:off x="986315" y="1727164"/>
            <a:ext cx="2921000" cy="1612900"/>
          </a:xfrm>
          <a:prstGeom prst="rect">
            <a:avLst/>
          </a:prstGeom>
          <a:noFill/>
          <a:ln>
            <a:noFill/>
          </a:ln>
        </p:spPr>
      </p:pic>
      <p:cxnSp>
        <p:nvCxnSpPr>
          <p:cNvPr id="772" name="Google Shape;772;p21"/>
          <p:cNvCxnSpPr/>
          <p:nvPr/>
        </p:nvCxnSpPr>
        <p:spPr>
          <a:xfrm>
            <a:off x="912441" y="3028902"/>
            <a:ext cx="54000" cy="0"/>
          </a:xfrm>
          <a:prstGeom prst="straightConnector1">
            <a:avLst/>
          </a:prstGeom>
          <a:noFill/>
          <a:ln w="12700" cap="flat" cmpd="sng">
            <a:solidFill>
              <a:schemeClr val="dk1"/>
            </a:solidFill>
            <a:prstDash val="solid"/>
            <a:round/>
            <a:headEnd type="none" w="sm" len="sm"/>
            <a:tailEnd type="none" w="sm" len="sm"/>
          </a:ln>
        </p:spPr>
      </p:cxnSp>
      <p:sp>
        <p:nvSpPr>
          <p:cNvPr id="773" name="Google Shape;773;p21"/>
          <p:cNvSpPr txBox="1"/>
          <p:nvPr/>
        </p:nvSpPr>
        <p:spPr>
          <a:xfrm>
            <a:off x="754693" y="2634216"/>
            <a:ext cx="128240" cy="138499"/>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40</a:t>
            </a:r>
            <a:endParaRPr sz="1800" b="0" i="0" u="none" strike="noStrike" cap="none">
              <a:solidFill>
                <a:schemeClr val="dk1"/>
              </a:solidFill>
              <a:latin typeface="Calibri"/>
              <a:ea typeface="Calibri"/>
              <a:cs typeface="Calibri"/>
              <a:sym typeface="Calibri"/>
            </a:endParaRPr>
          </a:p>
        </p:txBody>
      </p:sp>
      <p:cxnSp>
        <p:nvCxnSpPr>
          <p:cNvPr id="774" name="Google Shape;774;p21"/>
          <p:cNvCxnSpPr/>
          <p:nvPr/>
        </p:nvCxnSpPr>
        <p:spPr>
          <a:xfrm>
            <a:off x="912441" y="2708227"/>
            <a:ext cx="54000" cy="0"/>
          </a:xfrm>
          <a:prstGeom prst="straightConnector1">
            <a:avLst/>
          </a:prstGeom>
          <a:noFill/>
          <a:ln w="12700" cap="flat" cmpd="sng">
            <a:solidFill>
              <a:schemeClr val="dk1"/>
            </a:solidFill>
            <a:prstDash val="solid"/>
            <a:round/>
            <a:headEnd type="none" w="sm" len="sm"/>
            <a:tailEnd type="none" w="sm" len="sm"/>
          </a:ln>
        </p:spPr>
      </p:cxnSp>
      <p:sp>
        <p:nvSpPr>
          <p:cNvPr id="775" name="Google Shape;775;p21"/>
          <p:cNvSpPr txBox="1"/>
          <p:nvPr/>
        </p:nvSpPr>
        <p:spPr>
          <a:xfrm>
            <a:off x="754693" y="2326241"/>
            <a:ext cx="128240" cy="138499"/>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60</a:t>
            </a:r>
            <a:endParaRPr sz="1800" b="0" i="0" u="none" strike="noStrike" cap="none">
              <a:solidFill>
                <a:schemeClr val="dk1"/>
              </a:solidFill>
              <a:latin typeface="Calibri"/>
              <a:ea typeface="Calibri"/>
              <a:cs typeface="Calibri"/>
              <a:sym typeface="Calibri"/>
            </a:endParaRPr>
          </a:p>
        </p:txBody>
      </p:sp>
      <p:cxnSp>
        <p:nvCxnSpPr>
          <p:cNvPr id="776" name="Google Shape;776;p21"/>
          <p:cNvCxnSpPr/>
          <p:nvPr/>
        </p:nvCxnSpPr>
        <p:spPr>
          <a:xfrm>
            <a:off x="912441" y="2400252"/>
            <a:ext cx="54000" cy="0"/>
          </a:xfrm>
          <a:prstGeom prst="straightConnector1">
            <a:avLst/>
          </a:prstGeom>
          <a:noFill/>
          <a:ln w="12700" cap="flat" cmpd="sng">
            <a:solidFill>
              <a:schemeClr val="dk1"/>
            </a:solidFill>
            <a:prstDash val="solid"/>
            <a:round/>
            <a:headEnd type="none" w="sm" len="sm"/>
            <a:tailEnd type="none" w="sm" len="sm"/>
          </a:ln>
        </p:spPr>
      </p:cxnSp>
      <p:sp>
        <p:nvSpPr>
          <p:cNvPr id="777" name="Google Shape;777;p21"/>
          <p:cNvSpPr txBox="1"/>
          <p:nvPr/>
        </p:nvSpPr>
        <p:spPr>
          <a:xfrm>
            <a:off x="754693" y="2002391"/>
            <a:ext cx="128240" cy="138499"/>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80</a:t>
            </a:r>
            <a:endParaRPr sz="1800" b="0" i="0" u="none" strike="noStrike" cap="none">
              <a:solidFill>
                <a:schemeClr val="dk1"/>
              </a:solidFill>
              <a:latin typeface="Calibri"/>
              <a:ea typeface="Calibri"/>
              <a:cs typeface="Calibri"/>
              <a:sym typeface="Calibri"/>
            </a:endParaRPr>
          </a:p>
        </p:txBody>
      </p:sp>
      <p:cxnSp>
        <p:nvCxnSpPr>
          <p:cNvPr id="778" name="Google Shape;778;p21"/>
          <p:cNvCxnSpPr/>
          <p:nvPr/>
        </p:nvCxnSpPr>
        <p:spPr>
          <a:xfrm>
            <a:off x="912441" y="2076402"/>
            <a:ext cx="54000" cy="0"/>
          </a:xfrm>
          <a:prstGeom prst="straightConnector1">
            <a:avLst/>
          </a:prstGeom>
          <a:noFill/>
          <a:ln w="12700" cap="flat" cmpd="sng">
            <a:solidFill>
              <a:schemeClr val="dk1"/>
            </a:solidFill>
            <a:prstDash val="solid"/>
            <a:round/>
            <a:headEnd type="none" w="sm" len="sm"/>
            <a:tailEnd type="none" w="sm" len="sm"/>
          </a:ln>
        </p:spPr>
      </p:cxnSp>
      <p:sp>
        <p:nvSpPr>
          <p:cNvPr id="779" name="Google Shape;779;p21"/>
          <p:cNvSpPr txBox="1"/>
          <p:nvPr/>
        </p:nvSpPr>
        <p:spPr>
          <a:xfrm>
            <a:off x="690573" y="1684891"/>
            <a:ext cx="192360" cy="138499"/>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100</a:t>
            </a:r>
            <a:endParaRPr sz="1800" b="0" i="0" u="none" strike="noStrike" cap="none">
              <a:solidFill>
                <a:schemeClr val="dk1"/>
              </a:solidFill>
              <a:latin typeface="Calibri"/>
              <a:ea typeface="Calibri"/>
              <a:cs typeface="Calibri"/>
              <a:sym typeface="Calibri"/>
            </a:endParaRPr>
          </a:p>
        </p:txBody>
      </p:sp>
      <p:cxnSp>
        <p:nvCxnSpPr>
          <p:cNvPr id="780" name="Google Shape;780;p21"/>
          <p:cNvCxnSpPr/>
          <p:nvPr/>
        </p:nvCxnSpPr>
        <p:spPr>
          <a:xfrm>
            <a:off x="912441" y="1758902"/>
            <a:ext cx="54000" cy="0"/>
          </a:xfrm>
          <a:prstGeom prst="straightConnector1">
            <a:avLst/>
          </a:prstGeom>
          <a:noFill/>
          <a:ln w="12700" cap="flat" cmpd="sng">
            <a:solidFill>
              <a:schemeClr val="dk1"/>
            </a:solidFill>
            <a:prstDash val="solid"/>
            <a:round/>
            <a:headEnd type="none" w="sm" len="sm"/>
            <a:tailEnd type="none" w="sm" len="sm"/>
          </a:ln>
        </p:spPr>
      </p:cxnSp>
      <p:grpSp>
        <p:nvGrpSpPr>
          <p:cNvPr id="781" name="Google Shape;781;p21"/>
          <p:cNvGrpSpPr/>
          <p:nvPr/>
        </p:nvGrpSpPr>
        <p:grpSpPr>
          <a:xfrm>
            <a:off x="2847175" y="1873753"/>
            <a:ext cx="977144" cy="246221"/>
            <a:chOff x="2936174" y="2050178"/>
            <a:chExt cx="977144" cy="246221"/>
          </a:xfrm>
        </p:grpSpPr>
        <p:sp>
          <p:nvSpPr>
            <p:cNvPr id="782" name="Google Shape;782;p21"/>
            <p:cNvSpPr txBox="1"/>
            <p:nvPr/>
          </p:nvSpPr>
          <p:spPr>
            <a:xfrm>
              <a:off x="3148685" y="2050178"/>
              <a:ext cx="764633"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Elacestrant</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Standard of care</a:t>
              </a:r>
              <a:endParaRPr sz="1800" b="0" i="0" u="none" strike="noStrike" cap="none">
                <a:solidFill>
                  <a:schemeClr val="dk1"/>
                </a:solidFill>
                <a:latin typeface="Calibri"/>
                <a:ea typeface="Calibri"/>
                <a:cs typeface="Calibri"/>
                <a:sym typeface="Calibri"/>
              </a:endParaRPr>
            </a:p>
          </p:txBody>
        </p:sp>
        <p:cxnSp>
          <p:nvCxnSpPr>
            <p:cNvPr id="783" name="Google Shape;783;p21"/>
            <p:cNvCxnSpPr/>
            <p:nvPr/>
          </p:nvCxnSpPr>
          <p:spPr>
            <a:xfrm>
              <a:off x="2936174" y="2116641"/>
              <a:ext cx="159841" cy="0"/>
            </a:xfrm>
            <a:prstGeom prst="straightConnector1">
              <a:avLst/>
            </a:prstGeom>
            <a:noFill/>
            <a:ln w="12700" cap="flat" cmpd="sng">
              <a:solidFill>
                <a:schemeClr val="accent1"/>
              </a:solidFill>
              <a:prstDash val="solid"/>
              <a:round/>
              <a:headEnd type="none" w="sm" len="sm"/>
              <a:tailEnd type="none" w="sm" len="sm"/>
            </a:ln>
          </p:spPr>
        </p:cxnSp>
        <p:sp>
          <p:nvSpPr>
            <p:cNvPr id="784" name="Google Shape;784;p21"/>
            <p:cNvSpPr/>
            <p:nvPr/>
          </p:nvSpPr>
          <p:spPr>
            <a:xfrm>
              <a:off x="2977000" y="2077547"/>
              <a:ext cx="78189" cy="78189"/>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cxnSp>
          <p:nvCxnSpPr>
            <p:cNvPr id="785" name="Google Shape;785;p21"/>
            <p:cNvCxnSpPr/>
            <p:nvPr/>
          </p:nvCxnSpPr>
          <p:spPr>
            <a:xfrm>
              <a:off x="2936174" y="2240466"/>
              <a:ext cx="159841" cy="0"/>
            </a:xfrm>
            <a:prstGeom prst="straightConnector1">
              <a:avLst/>
            </a:prstGeom>
            <a:noFill/>
            <a:ln w="12700" cap="flat" cmpd="sng">
              <a:solidFill>
                <a:schemeClr val="dk2"/>
              </a:solidFill>
              <a:prstDash val="solid"/>
              <a:round/>
              <a:headEnd type="none" w="sm" len="sm"/>
              <a:tailEnd type="none" w="sm" len="sm"/>
            </a:ln>
          </p:spPr>
        </p:cxnSp>
        <p:sp>
          <p:nvSpPr>
            <p:cNvPr id="786" name="Google Shape;786;p21"/>
            <p:cNvSpPr/>
            <p:nvPr/>
          </p:nvSpPr>
          <p:spPr>
            <a:xfrm>
              <a:off x="2977000" y="2201372"/>
              <a:ext cx="78189" cy="78189"/>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grpSp>
      <p:sp>
        <p:nvSpPr>
          <p:cNvPr id="787" name="Google Shape;787;p21"/>
          <p:cNvSpPr txBox="1"/>
          <p:nvPr/>
        </p:nvSpPr>
        <p:spPr>
          <a:xfrm>
            <a:off x="5880117" y="3566172"/>
            <a:ext cx="883254" cy="1538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a:solidFill>
                  <a:srgbClr val="000000"/>
                </a:solidFill>
                <a:latin typeface="Arial"/>
                <a:ea typeface="Arial"/>
                <a:cs typeface="Arial"/>
                <a:sym typeface="Arial"/>
              </a:rPr>
              <a:t>Time (months)</a:t>
            </a:r>
            <a:endParaRPr sz="1800" b="0" i="0" u="none" strike="noStrike" cap="none">
              <a:solidFill>
                <a:schemeClr val="dk1"/>
              </a:solidFill>
              <a:latin typeface="Calibri"/>
              <a:ea typeface="Calibri"/>
              <a:cs typeface="Calibri"/>
              <a:sym typeface="Calibri"/>
            </a:endParaRPr>
          </a:p>
        </p:txBody>
      </p:sp>
      <p:sp>
        <p:nvSpPr>
          <p:cNvPr id="788" name="Google Shape;788;p21"/>
          <p:cNvSpPr txBox="1"/>
          <p:nvPr/>
        </p:nvSpPr>
        <p:spPr>
          <a:xfrm rot="-5400000">
            <a:off x="3766669" y="2475931"/>
            <a:ext cx="1336904" cy="1538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a:solidFill>
                  <a:srgbClr val="000000"/>
                </a:solidFill>
                <a:latin typeface="Arial"/>
                <a:ea typeface="Arial"/>
                <a:cs typeface="Arial"/>
                <a:sym typeface="Arial"/>
              </a:rPr>
              <a:t>Probability of PFS (%)</a:t>
            </a:r>
            <a:endParaRPr sz="1800" b="0" i="0" u="none" strike="noStrike" cap="none">
              <a:solidFill>
                <a:schemeClr val="dk1"/>
              </a:solidFill>
              <a:latin typeface="Calibri"/>
              <a:ea typeface="Calibri"/>
              <a:cs typeface="Calibri"/>
              <a:sym typeface="Calibri"/>
            </a:endParaRPr>
          </a:p>
        </p:txBody>
      </p:sp>
      <p:sp>
        <p:nvSpPr>
          <p:cNvPr id="789" name="Google Shape;789;p21"/>
          <p:cNvSpPr txBox="1"/>
          <p:nvPr/>
        </p:nvSpPr>
        <p:spPr>
          <a:xfrm>
            <a:off x="4655059" y="3250234"/>
            <a:ext cx="64120" cy="138499"/>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0</a:t>
            </a:r>
            <a:endParaRPr sz="1800" b="0" i="0" u="none" strike="noStrike" cap="none">
              <a:solidFill>
                <a:schemeClr val="dk1"/>
              </a:solidFill>
              <a:latin typeface="Calibri"/>
              <a:ea typeface="Calibri"/>
              <a:cs typeface="Calibri"/>
              <a:sym typeface="Calibri"/>
            </a:endParaRPr>
          </a:p>
        </p:txBody>
      </p:sp>
      <p:cxnSp>
        <p:nvCxnSpPr>
          <p:cNvPr id="790" name="Google Shape;790;p21"/>
          <p:cNvCxnSpPr/>
          <p:nvPr/>
        </p:nvCxnSpPr>
        <p:spPr>
          <a:xfrm>
            <a:off x="4748687" y="3324245"/>
            <a:ext cx="54000" cy="0"/>
          </a:xfrm>
          <a:prstGeom prst="straightConnector1">
            <a:avLst/>
          </a:prstGeom>
          <a:noFill/>
          <a:ln w="12700" cap="flat" cmpd="sng">
            <a:solidFill>
              <a:schemeClr val="dk1"/>
            </a:solidFill>
            <a:prstDash val="solid"/>
            <a:round/>
            <a:headEnd type="none" w="sm" len="sm"/>
            <a:tailEnd type="none" w="sm" len="sm"/>
          </a:ln>
        </p:spPr>
      </p:cxnSp>
      <p:cxnSp>
        <p:nvCxnSpPr>
          <p:cNvPr id="791" name="Google Shape;791;p21"/>
          <p:cNvCxnSpPr/>
          <p:nvPr/>
        </p:nvCxnSpPr>
        <p:spPr>
          <a:xfrm>
            <a:off x="4802687" y="3387664"/>
            <a:ext cx="3100450" cy="0"/>
          </a:xfrm>
          <a:prstGeom prst="straightConnector1">
            <a:avLst/>
          </a:prstGeom>
          <a:noFill/>
          <a:ln w="12700" cap="flat" cmpd="sng">
            <a:solidFill>
              <a:schemeClr val="dk1"/>
            </a:solidFill>
            <a:prstDash val="solid"/>
            <a:round/>
            <a:headEnd type="none" w="sm" len="sm"/>
            <a:tailEnd type="none" w="sm" len="sm"/>
          </a:ln>
        </p:spPr>
      </p:cxnSp>
      <p:cxnSp>
        <p:nvCxnSpPr>
          <p:cNvPr id="792" name="Google Shape;792;p21"/>
          <p:cNvCxnSpPr/>
          <p:nvPr/>
        </p:nvCxnSpPr>
        <p:spPr>
          <a:xfrm rot="10800000">
            <a:off x="4803766" y="1684891"/>
            <a:ext cx="0" cy="1703852"/>
          </a:xfrm>
          <a:prstGeom prst="straightConnector1">
            <a:avLst/>
          </a:prstGeom>
          <a:noFill/>
          <a:ln w="12700" cap="flat" cmpd="sng">
            <a:solidFill>
              <a:schemeClr val="dk1"/>
            </a:solidFill>
            <a:prstDash val="solid"/>
            <a:round/>
            <a:headEnd type="none" w="sm" len="sm"/>
            <a:tailEnd type="none" w="sm" len="sm"/>
          </a:ln>
        </p:spPr>
      </p:cxnSp>
      <p:cxnSp>
        <p:nvCxnSpPr>
          <p:cNvPr id="793" name="Google Shape;793;p21"/>
          <p:cNvCxnSpPr/>
          <p:nvPr/>
        </p:nvCxnSpPr>
        <p:spPr>
          <a:xfrm rot="-5400000">
            <a:off x="5330146" y="3416219"/>
            <a:ext cx="54000" cy="0"/>
          </a:xfrm>
          <a:prstGeom prst="straightConnector1">
            <a:avLst/>
          </a:prstGeom>
          <a:noFill/>
          <a:ln w="12700" cap="flat" cmpd="sng">
            <a:solidFill>
              <a:schemeClr val="dk1"/>
            </a:solidFill>
            <a:prstDash val="solid"/>
            <a:round/>
            <a:headEnd type="none" w="sm" len="sm"/>
            <a:tailEnd type="none" w="sm" len="sm"/>
          </a:ln>
        </p:spPr>
      </p:cxnSp>
      <p:sp>
        <p:nvSpPr>
          <p:cNvPr id="794" name="Google Shape;794;p21"/>
          <p:cNvSpPr txBox="1"/>
          <p:nvPr/>
        </p:nvSpPr>
        <p:spPr>
          <a:xfrm>
            <a:off x="5325086" y="3448008"/>
            <a:ext cx="6412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5</a:t>
            </a:r>
            <a:endParaRPr sz="1800" b="0" i="0" u="none" strike="noStrike" cap="none">
              <a:solidFill>
                <a:schemeClr val="dk1"/>
              </a:solidFill>
              <a:latin typeface="Calibri"/>
              <a:ea typeface="Calibri"/>
              <a:cs typeface="Calibri"/>
              <a:sym typeface="Calibri"/>
            </a:endParaRPr>
          </a:p>
        </p:txBody>
      </p:sp>
      <p:sp>
        <p:nvSpPr>
          <p:cNvPr id="795" name="Google Shape;795;p21"/>
          <p:cNvSpPr txBox="1"/>
          <p:nvPr/>
        </p:nvSpPr>
        <p:spPr>
          <a:xfrm>
            <a:off x="4781286" y="3738252"/>
            <a:ext cx="115416"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78</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81</a:t>
            </a:r>
            <a:endParaRPr sz="1800" b="0" i="0" u="none" strike="noStrike" cap="none">
              <a:solidFill>
                <a:schemeClr val="dk1"/>
              </a:solidFill>
              <a:latin typeface="Calibri"/>
              <a:ea typeface="Calibri"/>
              <a:cs typeface="Calibri"/>
              <a:sym typeface="Calibri"/>
            </a:endParaRPr>
          </a:p>
        </p:txBody>
      </p:sp>
      <p:sp>
        <p:nvSpPr>
          <p:cNvPr id="796" name="Google Shape;796;p21"/>
          <p:cNvSpPr txBox="1"/>
          <p:nvPr/>
        </p:nvSpPr>
        <p:spPr>
          <a:xfrm>
            <a:off x="4171606" y="3701319"/>
            <a:ext cx="556242"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accent1"/>
              </a:buClr>
              <a:buSzPts val="800"/>
              <a:buFont typeface="Arial"/>
              <a:buNone/>
            </a:pPr>
            <a:r>
              <a:rPr lang="en-GB" sz="800" b="1" i="0" u="none" strike="noStrike" cap="none">
                <a:solidFill>
                  <a:schemeClr val="accent1"/>
                </a:solidFill>
                <a:latin typeface="Arial"/>
                <a:ea typeface="Arial"/>
                <a:cs typeface="Arial"/>
                <a:sym typeface="Arial"/>
              </a:rPr>
              <a:t>Elacestrant</a:t>
            </a:r>
            <a:endParaRPr sz="1800" b="0" i="0" u="none" strike="noStrike" cap="none">
              <a:solidFill>
                <a:schemeClr val="dk1"/>
              </a:solidFill>
              <a:latin typeface="Calibri"/>
              <a:ea typeface="Calibri"/>
              <a:cs typeface="Calibri"/>
              <a:sym typeface="Calibri"/>
            </a:endParaRPr>
          </a:p>
          <a:p>
            <a:pPr marL="0" marR="0" lvl="0" indent="0" algn="r" rtl="0">
              <a:lnSpc>
                <a:spcPct val="100000"/>
              </a:lnSpc>
              <a:spcBef>
                <a:spcPts val="0"/>
              </a:spcBef>
              <a:spcAft>
                <a:spcPts val="0"/>
              </a:spcAft>
              <a:buClr>
                <a:schemeClr val="dk2"/>
              </a:buClr>
              <a:buSzPts val="800"/>
              <a:buFont typeface="Arial"/>
              <a:buNone/>
            </a:pPr>
            <a:r>
              <a:rPr lang="en-GB" sz="800" b="1" i="0" u="none" strike="noStrike" cap="none">
                <a:solidFill>
                  <a:schemeClr val="dk2"/>
                </a:solidFill>
                <a:latin typeface="Arial"/>
                <a:ea typeface="Arial"/>
                <a:cs typeface="Arial"/>
                <a:sym typeface="Arial"/>
              </a:rPr>
              <a:t>SOC</a:t>
            </a:r>
            <a:endParaRPr sz="1800" b="0" i="0" u="none" strike="noStrike" cap="none">
              <a:solidFill>
                <a:schemeClr val="dk1"/>
              </a:solidFill>
              <a:latin typeface="Calibri"/>
              <a:ea typeface="Calibri"/>
              <a:cs typeface="Calibri"/>
              <a:sym typeface="Calibri"/>
            </a:endParaRPr>
          </a:p>
        </p:txBody>
      </p:sp>
      <p:cxnSp>
        <p:nvCxnSpPr>
          <p:cNvPr id="797" name="Google Shape;797;p21"/>
          <p:cNvCxnSpPr/>
          <p:nvPr/>
        </p:nvCxnSpPr>
        <p:spPr>
          <a:xfrm rot="-5400000">
            <a:off x="5830124" y="3416219"/>
            <a:ext cx="54000" cy="0"/>
          </a:xfrm>
          <a:prstGeom prst="straightConnector1">
            <a:avLst/>
          </a:prstGeom>
          <a:noFill/>
          <a:ln w="12700" cap="flat" cmpd="sng">
            <a:solidFill>
              <a:schemeClr val="dk1"/>
            </a:solidFill>
            <a:prstDash val="solid"/>
            <a:round/>
            <a:headEnd type="none" w="sm" len="sm"/>
            <a:tailEnd type="none" w="sm" len="sm"/>
          </a:ln>
        </p:spPr>
      </p:cxnSp>
      <p:sp>
        <p:nvSpPr>
          <p:cNvPr id="798" name="Google Shape;798;p21"/>
          <p:cNvSpPr txBox="1"/>
          <p:nvPr/>
        </p:nvSpPr>
        <p:spPr>
          <a:xfrm>
            <a:off x="5793004" y="3448008"/>
            <a:ext cx="12824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10</a:t>
            </a:r>
            <a:endParaRPr sz="1800" b="0" i="0" u="none" strike="noStrike" cap="none">
              <a:solidFill>
                <a:schemeClr val="dk1"/>
              </a:solidFill>
              <a:latin typeface="Calibri"/>
              <a:ea typeface="Calibri"/>
              <a:cs typeface="Calibri"/>
              <a:sym typeface="Calibri"/>
            </a:endParaRPr>
          </a:p>
        </p:txBody>
      </p:sp>
      <p:cxnSp>
        <p:nvCxnSpPr>
          <p:cNvPr id="799" name="Google Shape;799;p21"/>
          <p:cNvCxnSpPr/>
          <p:nvPr/>
        </p:nvCxnSpPr>
        <p:spPr>
          <a:xfrm rot="-5400000">
            <a:off x="6821273" y="3416219"/>
            <a:ext cx="54000" cy="0"/>
          </a:xfrm>
          <a:prstGeom prst="straightConnector1">
            <a:avLst/>
          </a:prstGeom>
          <a:noFill/>
          <a:ln w="12700" cap="flat" cmpd="sng">
            <a:solidFill>
              <a:schemeClr val="dk1"/>
            </a:solidFill>
            <a:prstDash val="solid"/>
            <a:round/>
            <a:headEnd type="none" w="sm" len="sm"/>
            <a:tailEnd type="none" w="sm" len="sm"/>
          </a:ln>
        </p:spPr>
      </p:cxnSp>
      <p:sp>
        <p:nvSpPr>
          <p:cNvPr id="800" name="Google Shape;800;p21"/>
          <p:cNvSpPr txBox="1"/>
          <p:nvPr/>
        </p:nvSpPr>
        <p:spPr>
          <a:xfrm>
            <a:off x="6784153" y="3448008"/>
            <a:ext cx="12824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20</a:t>
            </a:r>
            <a:endParaRPr sz="1800" b="0" i="0" u="none" strike="noStrike" cap="none">
              <a:solidFill>
                <a:schemeClr val="dk1"/>
              </a:solidFill>
              <a:latin typeface="Calibri"/>
              <a:ea typeface="Calibri"/>
              <a:cs typeface="Calibri"/>
              <a:sym typeface="Calibri"/>
            </a:endParaRPr>
          </a:p>
        </p:txBody>
      </p:sp>
      <p:cxnSp>
        <p:nvCxnSpPr>
          <p:cNvPr id="801" name="Google Shape;801;p21"/>
          <p:cNvCxnSpPr/>
          <p:nvPr/>
        </p:nvCxnSpPr>
        <p:spPr>
          <a:xfrm rot="-5400000">
            <a:off x="4832081" y="3416219"/>
            <a:ext cx="54000" cy="0"/>
          </a:xfrm>
          <a:prstGeom prst="straightConnector1">
            <a:avLst/>
          </a:prstGeom>
          <a:noFill/>
          <a:ln w="12700" cap="flat" cmpd="sng">
            <a:solidFill>
              <a:schemeClr val="dk1"/>
            </a:solidFill>
            <a:prstDash val="solid"/>
            <a:round/>
            <a:headEnd type="none" w="sm" len="sm"/>
            <a:tailEnd type="none" w="sm" len="sm"/>
          </a:ln>
        </p:spPr>
      </p:cxnSp>
      <p:sp>
        <p:nvSpPr>
          <p:cNvPr id="802" name="Google Shape;802;p21"/>
          <p:cNvSpPr txBox="1"/>
          <p:nvPr/>
        </p:nvSpPr>
        <p:spPr>
          <a:xfrm>
            <a:off x="4827021" y="3448008"/>
            <a:ext cx="6412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0</a:t>
            </a:r>
            <a:endParaRPr sz="1800" b="0" i="0" u="none" strike="noStrike" cap="none">
              <a:solidFill>
                <a:schemeClr val="dk1"/>
              </a:solidFill>
              <a:latin typeface="Calibri"/>
              <a:ea typeface="Calibri"/>
              <a:cs typeface="Calibri"/>
              <a:sym typeface="Calibri"/>
            </a:endParaRPr>
          </a:p>
        </p:txBody>
      </p:sp>
      <p:cxnSp>
        <p:nvCxnSpPr>
          <p:cNvPr id="803" name="Google Shape;803;p21"/>
          <p:cNvCxnSpPr/>
          <p:nvPr/>
        </p:nvCxnSpPr>
        <p:spPr>
          <a:xfrm rot="-5400000">
            <a:off x="6324532" y="3416219"/>
            <a:ext cx="54000" cy="0"/>
          </a:xfrm>
          <a:prstGeom prst="straightConnector1">
            <a:avLst/>
          </a:prstGeom>
          <a:noFill/>
          <a:ln w="12700" cap="flat" cmpd="sng">
            <a:solidFill>
              <a:schemeClr val="dk1"/>
            </a:solidFill>
            <a:prstDash val="solid"/>
            <a:round/>
            <a:headEnd type="none" w="sm" len="sm"/>
            <a:tailEnd type="none" w="sm" len="sm"/>
          </a:ln>
        </p:spPr>
      </p:cxnSp>
      <p:sp>
        <p:nvSpPr>
          <p:cNvPr id="804" name="Google Shape;804;p21"/>
          <p:cNvSpPr txBox="1"/>
          <p:nvPr/>
        </p:nvSpPr>
        <p:spPr>
          <a:xfrm>
            <a:off x="6287412" y="3448008"/>
            <a:ext cx="12824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15</a:t>
            </a:r>
            <a:endParaRPr sz="1800" b="0" i="0" u="none" strike="noStrike" cap="none">
              <a:solidFill>
                <a:schemeClr val="dk1"/>
              </a:solidFill>
              <a:latin typeface="Calibri"/>
              <a:ea typeface="Calibri"/>
              <a:cs typeface="Calibri"/>
              <a:sym typeface="Calibri"/>
            </a:endParaRPr>
          </a:p>
        </p:txBody>
      </p:sp>
      <p:cxnSp>
        <p:nvCxnSpPr>
          <p:cNvPr id="805" name="Google Shape;805;p21"/>
          <p:cNvCxnSpPr/>
          <p:nvPr/>
        </p:nvCxnSpPr>
        <p:spPr>
          <a:xfrm rot="-5400000">
            <a:off x="7314563" y="3416219"/>
            <a:ext cx="54000" cy="0"/>
          </a:xfrm>
          <a:prstGeom prst="straightConnector1">
            <a:avLst/>
          </a:prstGeom>
          <a:noFill/>
          <a:ln w="12700" cap="flat" cmpd="sng">
            <a:solidFill>
              <a:schemeClr val="dk1"/>
            </a:solidFill>
            <a:prstDash val="solid"/>
            <a:round/>
            <a:headEnd type="none" w="sm" len="sm"/>
            <a:tailEnd type="none" w="sm" len="sm"/>
          </a:ln>
        </p:spPr>
      </p:cxnSp>
      <p:sp>
        <p:nvSpPr>
          <p:cNvPr id="806" name="Google Shape;806;p21"/>
          <p:cNvSpPr txBox="1"/>
          <p:nvPr/>
        </p:nvSpPr>
        <p:spPr>
          <a:xfrm>
            <a:off x="7277443" y="3448008"/>
            <a:ext cx="12824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25</a:t>
            </a:r>
            <a:endParaRPr sz="1800" b="0" i="0" u="none" strike="noStrike" cap="none">
              <a:solidFill>
                <a:schemeClr val="dk1"/>
              </a:solidFill>
              <a:latin typeface="Calibri"/>
              <a:ea typeface="Calibri"/>
              <a:cs typeface="Calibri"/>
              <a:sym typeface="Calibri"/>
            </a:endParaRPr>
          </a:p>
        </p:txBody>
      </p:sp>
      <p:cxnSp>
        <p:nvCxnSpPr>
          <p:cNvPr id="807" name="Google Shape;807;p21"/>
          <p:cNvCxnSpPr/>
          <p:nvPr/>
        </p:nvCxnSpPr>
        <p:spPr>
          <a:xfrm rot="-5400000">
            <a:off x="7812017" y="3416219"/>
            <a:ext cx="54000" cy="0"/>
          </a:xfrm>
          <a:prstGeom prst="straightConnector1">
            <a:avLst/>
          </a:prstGeom>
          <a:noFill/>
          <a:ln w="12700" cap="flat" cmpd="sng">
            <a:solidFill>
              <a:schemeClr val="dk1"/>
            </a:solidFill>
            <a:prstDash val="solid"/>
            <a:round/>
            <a:headEnd type="none" w="sm" len="sm"/>
            <a:tailEnd type="none" w="sm" len="sm"/>
          </a:ln>
        </p:spPr>
      </p:cxnSp>
      <p:sp>
        <p:nvSpPr>
          <p:cNvPr id="808" name="Google Shape;808;p21"/>
          <p:cNvSpPr txBox="1"/>
          <p:nvPr/>
        </p:nvSpPr>
        <p:spPr>
          <a:xfrm>
            <a:off x="7774897" y="3448008"/>
            <a:ext cx="12824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30</a:t>
            </a:r>
            <a:endParaRPr sz="1800" b="0" i="0" u="none" strike="noStrike" cap="none">
              <a:solidFill>
                <a:schemeClr val="dk1"/>
              </a:solidFill>
              <a:latin typeface="Calibri"/>
              <a:ea typeface="Calibri"/>
              <a:cs typeface="Calibri"/>
              <a:sym typeface="Calibri"/>
            </a:endParaRPr>
          </a:p>
        </p:txBody>
      </p:sp>
      <p:sp>
        <p:nvSpPr>
          <p:cNvPr id="809" name="Google Shape;809;p21"/>
          <p:cNvSpPr txBox="1"/>
          <p:nvPr/>
        </p:nvSpPr>
        <p:spPr>
          <a:xfrm>
            <a:off x="4590939" y="2933074"/>
            <a:ext cx="128240" cy="138499"/>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20</a:t>
            </a:r>
            <a:endParaRPr sz="1800" b="0" i="0" u="none" strike="noStrike" cap="none">
              <a:solidFill>
                <a:schemeClr val="dk1"/>
              </a:solidFill>
              <a:latin typeface="Calibri"/>
              <a:ea typeface="Calibri"/>
              <a:cs typeface="Calibri"/>
              <a:sym typeface="Calibri"/>
            </a:endParaRPr>
          </a:p>
        </p:txBody>
      </p:sp>
      <p:sp>
        <p:nvSpPr>
          <p:cNvPr id="810" name="Google Shape;810;p21"/>
          <p:cNvSpPr txBox="1"/>
          <p:nvPr/>
        </p:nvSpPr>
        <p:spPr>
          <a:xfrm>
            <a:off x="5162286" y="3738252"/>
            <a:ext cx="115416"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31</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12</a:t>
            </a:r>
            <a:endParaRPr sz="1800" b="0" i="0" u="none" strike="noStrike" cap="none">
              <a:solidFill>
                <a:schemeClr val="dk1"/>
              </a:solidFill>
              <a:latin typeface="Calibri"/>
              <a:ea typeface="Calibri"/>
              <a:cs typeface="Calibri"/>
              <a:sym typeface="Calibri"/>
            </a:endParaRPr>
          </a:p>
        </p:txBody>
      </p:sp>
      <p:sp>
        <p:nvSpPr>
          <p:cNvPr id="811" name="Google Shape;811;p21"/>
          <p:cNvSpPr txBox="1"/>
          <p:nvPr/>
        </p:nvSpPr>
        <p:spPr>
          <a:xfrm>
            <a:off x="5362311" y="3738252"/>
            <a:ext cx="115416"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24</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10</a:t>
            </a:r>
            <a:endParaRPr sz="1800" b="0" i="0" u="none" strike="noStrike" cap="none">
              <a:solidFill>
                <a:schemeClr val="dk1"/>
              </a:solidFill>
              <a:latin typeface="Calibri"/>
              <a:ea typeface="Calibri"/>
              <a:cs typeface="Calibri"/>
              <a:sym typeface="Calibri"/>
            </a:endParaRPr>
          </a:p>
        </p:txBody>
      </p:sp>
      <p:sp>
        <p:nvSpPr>
          <p:cNvPr id="812" name="Google Shape;812;p21"/>
          <p:cNvSpPr txBox="1"/>
          <p:nvPr/>
        </p:nvSpPr>
        <p:spPr>
          <a:xfrm>
            <a:off x="4981311" y="3738252"/>
            <a:ext cx="115416"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42</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26</a:t>
            </a:r>
            <a:endParaRPr sz="1800" b="0" i="0" u="none" strike="noStrike" cap="none">
              <a:solidFill>
                <a:schemeClr val="dk1"/>
              </a:solidFill>
              <a:latin typeface="Calibri"/>
              <a:ea typeface="Calibri"/>
              <a:cs typeface="Calibri"/>
              <a:sym typeface="Calibri"/>
            </a:endParaRPr>
          </a:p>
        </p:txBody>
      </p:sp>
      <p:sp>
        <p:nvSpPr>
          <p:cNvPr id="813" name="Google Shape;813;p21"/>
          <p:cNvSpPr txBox="1"/>
          <p:nvPr/>
        </p:nvSpPr>
        <p:spPr>
          <a:xfrm>
            <a:off x="5591424" y="3738252"/>
            <a:ext cx="115416"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20</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9</a:t>
            </a:r>
            <a:endParaRPr sz="1800" b="0" i="0" u="none" strike="noStrike" cap="none">
              <a:solidFill>
                <a:schemeClr val="dk1"/>
              </a:solidFill>
              <a:latin typeface="Calibri"/>
              <a:ea typeface="Calibri"/>
              <a:cs typeface="Calibri"/>
              <a:sym typeface="Calibri"/>
            </a:endParaRPr>
          </a:p>
        </p:txBody>
      </p:sp>
      <p:sp>
        <p:nvSpPr>
          <p:cNvPr id="814" name="Google Shape;814;p21"/>
          <p:cNvSpPr txBox="1"/>
          <p:nvPr/>
        </p:nvSpPr>
        <p:spPr>
          <a:xfrm>
            <a:off x="5774956" y="3738252"/>
            <a:ext cx="115416"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16</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5</a:t>
            </a:r>
            <a:endParaRPr sz="1800" b="0" i="0" u="none" strike="noStrike" cap="none">
              <a:solidFill>
                <a:schemeClr val="dk1"/>
              </a:solidFill>
              <a:latin typeface="Calibri"/>
              <a:ea typeface="Calibri"/>
              <a:cs typeface="Calibri"/>
              <a:sym typeface="Calibri"/>
            </a:endParaRPr>
          </a:p>
        </p:txBody>
      </p:sp>
      <p:sp>
        <p:nvSpPr>
          <p:cNvPr id="815" name="Google Shape;815;p21"/>
          <p:cNvSpPr txBox="1"/>
          <p:nvPr/>
        </p:nvSpPr>
        <p:spPr>
          <a:xfrm>
            <a:off x="5984506" y="3738252"/>
            <a:ext cx="115416"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11</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2</a:t>
            </a:r>
            <a:endParaRPr sz="1800" b="0" i="0" u="none" strike="noStrike" cap="none">
              <a:solidFill>
                <a:schemeClr val="dk1"/>
              </a:solidFill>
              <a:latin typeface="Calibri"/>
              <a:ea typeface="Calibri"/>
              <a:cs typeface="Calibri"/>
              <a:sym typeface="Calibri"/>
            </a:endParaRPr>
          </a:p>
        </p:txBody>
      </p:sp>
      <p:sp>
        <p:nvSpPr>
          <p:cNvPr id="816" name="Google Shape;816;p21"/>
          <p:cNvSpPr txBox="1"/>
          <p:nvPr/>
        </p:nvSpPr>
        <p:spPr>
          <a:xfrm>
            <a:off x="6199916" y="3738252"/>
            <a:ext cx="57708"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9</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sp>
        <p:nvSpPr>
          <p:cNvPr id="817" name="Google Shape;817;p21"/>
          <p:cNvSpPr txBox="1"/>
          <p:nvPr/>
        </p:nvSpPr>
        <p:spPr>
          <a:xfrm>
            <a:off x="6418526" y="3738252"/>
            <a:ext cx="57708"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8</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sp>
        <p:nvSpPr>
          <p:cNvPr id="818" name="Google Shape;818;p21"/>
          <p:cNvSpPr txBox="1"/>
          <p:nvPr/>
        </p:nvSpPr>
        <p:spPr>
          <a:xfrm>
            <a:off x="6606694" y="3738252"/>
            <a:ext cx="57708"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7</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0</a:t>
            </a:r>
            <a:endParaRPr sz="1800" b="0" i="0" u="none" strike="noStrike" cap="none">
              <a:solidFill>
                <a:schemeClr val="dk1"/>
              </a:solidFill>
              <a:latin typeface="Calibri"/>
              <a:ea typeface="Calibri"/>
              <a:cs typeface="Calibri"/>
              <a:sym typeface="Calibri"/>
            </a:endParaRPr>
          </a:p>
        </p:txBody>
      </p:sp>
      <p:sp>
        <p:nvSpPr>
          <p:cNvPr id="819" name="Google Shape;819;p21"/>
          <p:cNvSpPr txBox="1"/>
          <p:nvPr/>
        </p:nvSpPr>
        <p:spPr>
          <a:xfrm>
            <a:off x="6819419" y="3738252"/>
            <a:ext cx="57708" cy="104644"/>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6</a:t>
            </a:r>
            <a:endParaRPr sz="1800" b="0" i="0" u="none" strike="noStrike" cap="none">
              <a:solidFill>
                <a:schemeClr val="dk1"/>
              </a:solidFill>
              <a:latin typeface="Calibri"/>
              <a:ea typeface="Calibri"/>
              <a:cs typeface="Calibri"/>
              <a:sym typeface="Calibri"/>
            </a:endParaRPr>
          </a:p>
        </p:txBody>
      </p:sp>
      <p:sp>
        <p:nvSpPr>
          <p:cNvPr id="820" name="Google Shape;820;p21"/>
          <p:cNvSpPr txBox="1"/>
          <p:nvPr/>
        </p:nvSpPr>
        <p:spPr>
          <a:xfrm>
            <a:off x="7013360" y="3738252"/>
            <a:ext cx="57708" cy="104644"/>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5</a:t>
            </a:r>
            <a:endParaRPr sz="1800" b="0" i="0" u="none" strike="noStrike" cap="none">
              <a:solidFill>
                <a:schemeClr val="dk1"/>
              </a:solidFill>
              <a:latin typeface="Calibri"/>
              <a:ea typeface="Calibri"/>
              <a:cs typeface="Calibri"/>
              <a:sym typeface="Calibri"/>
            </a:endParaRPr>
          </a:p>
        </p:txBody>
      </p:sp>
      <p:sp>
        <p:nvSpPr>
          <p:cNvPr id="821" name="Google Shape;821;p21"/>
          <p:cNvSpPr txBox="1"/>
          <p:nvPr/>
        </p:nvSpPr>
        <p:spPr>
          <a:xfrm>
            <a:off x="7219735" y="3738252"/>
            <a:ext cx="57708" cy="104644"/>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5</a:t>
            </a:r>
            <a:endParaRPr sz="1800" b="0" i="0" u="none" strike="noStrike" cap="none">
              <a:solidFill>
                <a:schemeClr val="dk1"/>
              </a:solidFill>
              <a:latin typeface="Calibri"/>
              <a:ea typeface="Calibri"/>
              <a:cs typeface="Calibri"/>
              <a:sym typeface="Calibri"/>
            </a:endParaRPr>
          </a:p>
        </p:txBody>
      </p:sp>
      <p:sp>
        <p:nvSpPr>
          <p:cNvPr id="822" name="Google Shape;822;p21"/>
          <p:cNvSpPr txBox="1"/>
          <p:nvPr/>
        </p:nvSpPr>
        <p:spPr>
          <a:xfrm>
            <a:off x="7423064" y="3738252"/>
            <a:ext cx="57708" cy="104644"/>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sp>
        <p:nvSpPr>
          <p:cNvPr id="823" name="Google Shape;823;p21"/>
          <p:cNvSpPr txBox="1"/>
          <p:nvPr/>
        </p:nvSpPr>
        <p:spPr>
          <a:xfrm>
            <a:off x="7625299" y="3738252"/>
            <a:ext cx="57708" cy="104644"/>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sp>
        <p:nvSpPr>
          <p:cNvPr id="824" name="Google Shape;824;p21"/>
          <p:cNvSpPr txBox="1"/>
          <p:nvPr/>
        </p:nvSpPr>
        <p:spPr>
          <a:xfrm>
            <a:off x="7827534" y="3738252"/>
            <a:ext cx="57708" cy="104644"/>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0</a:t>
            </a:r>
            <a:endParaRPr sz="1800" b="0" i="0" u="none" strike="noStrike" cap="none">
              <a:solidFill>
                <a:schemeClr val="dk1"/>
              </a:solidFill>
              <a:latin typeface="Calibri"/>
              <a:ea typeface="Calibri"/>
              <a:cs typeface="Calibri"/>
              <a:sym typeface="Calibri"/>
            </a:endParaRPr>
          </a:p>
        </p:txBody>
      </p:sp>
      <p:cxnSp>
        <p:nvCxnSpPr>
          <p:cNvPr id="825" name="Google Shape;825;p21"/>
          <p:cNvCxnSpPr/>
          <p:nvPr/>
        </p:nvCxnSpPr>
        <p:spPr>
          <a:xfrm>
            <a:off x="4748687" y="3007085"/>
            <a:ext cx="54000" cy="0"/>
          </a:xfrm>
          <a:prstGeom prst="straightConnector1">
            <a:avLst/>
          </a:prstGeom>
          <a:noFill/>
          <a:ln w="12700" cap="flat" cmpd="sng">
            <a:solidFill>
              <a:schemeClr val="dk1"/>
            </a:solidFill>
            <a:prstDash val="solid"/>
            <a:round/>
            <a:headEnd type="none" w="sm" len="sm"/>
            <a:tailEnd type="none" w="sm" len="sm"/>
          </a:ln>
        </p:spPr>
      </p:cxnSp>
      <p:sp>
        <p:nvSpPr>
          <p:cNvPr id="826" name="Google Shape;826;p21"/>
          <p:cNvSpPr txBox="1"/>
          <p:nvPr/>
        </p:nvSpPr>
        <p:spPr>
          <a:xfrm>
            <a:off x="4590939" y="2634216"/>
            <a:ext cx="128240" cy="138499"/>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40</a:t>
            </a:r>
            <a:endParaRPr sz="1800" b="0" i="0" u="none" strike="noStrike" cap="none">
              <a:solidFill>
                <a:schemeClr val="dk1"/>
              </a:solidFill>
              <a:latin typeface="Calibri"/>
              <a:ea typeface="Calibri"/>
              <a:cs typeface="Calibri"/>
              <a:sym typeface="Calibri"/>
            </a:endParaRPr>
          </a:p>
        </p:txBody>
      </p:sp>
      <p:cxnSp>
        <p:nvCxnSpPr>
          <p:cNvPr id="827" name="Google Shape;827;p21"/>
          <p:cNvCxnSpPr/>
          <p:nvPr/>
        </p:nvCxnSpPr>
        <p:spPr>
          <a:xfrm>
            <a:off x="4748687" y="2708227"/>
            <a:ext cx="54000" cy="0"/>
          </a:xfrm>
          <a:prstGeom prst="straightConnector1">
            <a:avLst/>
          </a:prstGeom>
          <a:noFill/>
          <a:ln w="12700" cap="flat" cmpd="sng">
            <a:solidFill>
              <a:schemeClr val="dk1"/>
            </a:solidFill>
            <a:prstDash val="solid"/>
            <a:round/>
            <a:headEnd type="none" w="sm" len="sm"/>
            <a:tailEnd type="none" w="sm" len="sm"/>
          </a:ln>
        </p:spPr>
      </p:cxnSp>
      <p:sp>
        <p:nvSpPr>
          <p:cNvPr id="828" name="Google Shape;828;p21"/>
          <p:cNvSpPr txBox="1"/>
          <p:nvPr/>
        </p:nvSpPr>
        <p:spPr>
          <a:xfrm>
            <a:off x="4590939" y="2326241"/>
            <a:ext cx="128240" cy="138499"/>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60</a:t>
            </a:r>
            <a:endParaRPr sz="1800" b="0" i="0" u="none" strike="noStrike" cap="none">
              <a:solidFill>
                <a:schemeClr val="dk1"/>
              </a:solidFill>
              <a:latin typeface="Calibri"/>
              <a:ea typeface="Calibri"/>
              <a:cs typeface="Calibri"/>
              <a:sym typeface="Calibri"/>
            </a:endParaRPr>
          </a:p>
        </p:txBody>
      </p:sp>
      <p:cxnSp>
        <p:nvCxnSpPr>
          <p:cNvPr id="829" name="Google Shape;829;p21"/>
          <p:cNvCxnSpPr/>
          <p:nvPr/>
        </p:nvCxnSpPr>
        <p:spPr>
          <a:xfrm>
            <a:off x="4748687" y="2400252"/>
            <a:ext cx="54000" cy="0"/>
          </a:xfrm>
          <a:prstGeom prst="straightConnector1">
            <a:avLst/>
          </a:prstGeom>
          <a:noFill/>
          <a:ln w="12700" cap="flat" cmpd="sng">
            <a:solidFill>
              <a:schemeClr val="dk1"/>
            </a:solidFill>
            <a:prstDash val="solid"/>
            <a:round/>
            <a:headEnd type="none" w="sm" len="sm"/>
            <a:tailEnd type="none" w="sm" len="sm"/>
          </a:ln>
        </p:spPr>
      </p:cxnSp>
      <p:sp>
        <p:nvSpPr>
          <p:cNvPr id="830" name="Google Shape;830;p21"/>
          <p:cNvSpPr txBox="1"/>
          <p:nvPr/>
        </p:nvSpPr>
        <p:spPr>
          <a:xfrm>
            <a:off x="4590939" y="2002391"/>
            <a:ext cx="128240" cy="138499"/>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80</a:t>
            </a:r>
            <a:endParaRPr sz="1800" b="0" i="0" u="none" strike="noStrike" cap="none">
              <a:solidFill>
                <a:schemeClr val="dk1"/>
              </a:solidFill>
              <a:latin typeface="Calibri"/>
              <a:ea typeface="Calibri"/>
              <a:cs typeface="Calibri"/>
              <a:sym typeface="Calibri"/>
            </a:endParaRPr>
          </a:p>
        </p:txBody>
      </p:sp>
      <p:cxnSp>
        <p:nvCxnSpPr>
          <p:cNvPr id="831" name="Google Shape;831;p21"/>
          <p:cNvCxnSpPr/>
          <p:nvPr/>
        </p:nvCxnSpPr>
        <p:spPr>
          <a:xfrm>
            <a:off x="4748687" y="2076402"/>
            <a:ext cx="54000" cy="0"/>
          </a:xfrm>
          <a:prstGeom prst="straightConnector1">
            <a:avLst/>
          </a:prstGeom>
          <a:noFill/>
          <a:ln w="12700" cap="flat" cmpd="sng">
            <a:solidFill>
              <a:schemeClr val="dk1"/>
            </a:solidFill>
            <a:prstDash val="solid"/>
            <a:round/>
            <a:headEnd type="none" w="sm" len="sm"/>
            <a:tailEnd type="none" w="sm" len="sm"/>
          </a:ln>
        </p:spPr>
      </p:cxnSp>
      <p:sp>
        <p:nvSpPr>
          <p:cNvPr id="832" name="Google Shape;832;p21"/>
          <p:cNvSpPr txBox="1"/>
          <p:nvPr/>
        </p:nvSpPr>
        <p:spPr>
          <a:xfrm>
            <a:off x="4526819" y="1684891"/>
            <a:ext cx="192360" cy="138499"/>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100</a:t>
            </a:r>
            <a:endParaRPr sz="1800" b="0" i="0" u="none" strike="noStrike" cap="none">
              <a:solidFill>
                <a:schemeClr val="dk1"/>
              </a:solidFill>
              <a:latin typeface="Calibri"/>
              <a:ea typeface="Calibri"/>
              <a:cs typeface="Calibri"/>
              <a:sym typeface="Calibri"/>
            </a:endParaRPr>
          </a:p>
        </p:txBody>
      </p:sp>
      <p:cxnSp>
        <p:nvCxnSpPr>
          <p:cNvPr id="833" name="Google Shape;833;p21"/>
          <p:cNvCxnSpPr/>
          <p:nvPr/>
        </p:nvCxnSpPr>
        <p:spPr>
          <a:xfrm>
            <a:off x="4748687" y="1758902"/>
            <a:ext cx="54000" cy="0"/>
          </a:xfrm>
          <a:prstGeom prst="straightConnector1">
            <a:avLst/>
          </a:prstGeom>
          <a:noFill/>
          <a:ln w="12700" cap="flat" cmpd="sng">
            <a:solidFill>
              <a:schemeClr val="dk1"/>
            </a:solidFill>
            <a:prstDash val="solid"/>
            <a:round/>
            <a:headEnd type="none" w="sm" len="sm"/>
            <a:tailEnd type="none" w="sm" len="sm"/>
          </a:ln>
        </p:spPr>
      </p:cxnSp>
      <p:sp>
        <p:nvSpPr>
          <p:cNvPr id="834" name="Google Shape;834;p21"/>
          <p:cNvSpPr txBox="1"/>
          <p:nvPr/>
        </p:nvSpPr>
        <p:spPr>
          <a:xfrm>
            <a:off x="5585980" y="980728"/>
            <a:ext cx="1564531" cy="55399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At least 12 mo</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CDK4/6i</a:t>
            </a:r>
            <a:endParaRPr sz="1800" b="0" i="0" u="none" strike="noStrike" cap="none">
              <a:solidFill>
                <a:schemeClr val="dk1"/>
              </a:solidFill>
              <a:latin typeface="Calibri"/>
              <a:ea typeface="Calibri"/>
              <a:cs typeface="Calibri"/>
              <a:sym typeface="Calibri"/>
            </a:endParaRPr>
          </a:p>
        </p:txBody>
      </p:sp>
      <p:pic>
        <p:nvPicPr>
          <p:cNvPr id="835" name="Google Shape;835;p21" descr="A picture containing map&#10;&#10;Description automatically generated"/>
          <p:cNvPicPr preferRelativeResize="0"/>
          <p:nvPr/>
        </p:nvPicPr>
        <p:blipFill rotWithShape="1">
          <a:blip r:embed="rId4">
            <a:alphaModFix/>
          </a:blip>
          <a:srcRect/>
          <a:stretch/>
        </p:blipFill>
        <p:spPr>
          <a:xfrm>
            <a:off x="4827021" y="1720982"/>
            <a:ext cx="2971800" cy="1587500"/>
          </a:xfrm>
          <a:prstGeom prst="rect">
            <a:avLst/>
          </a:prstGeom>
          <a:noFill/>
          <a:ln>
            <a:noFill/>
          </a:ln>
        </p:spPr>
      </p:pic>
      <p:sp>
        <p:nvSpPr>
          <p:cNvPr id="836" name="Google Shape;836;p21"/>
          <p:cNvSpPr txBox="1"/>
          <p:nvPr/>
        </p:nvSpPr>
        <p:spPr>
          <a:xfrm>
            <a:off x="9752870" y="3566172"/>
            <a:ext cx="883254" cy="1538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a:solidFill>
                  <a:srgbClr val="000000"/>
                </a:solidFill>
                <a:latin typeface="Arial"/>
                <a:ea typeface="Arial"/>
                <a:cs typeface="Arial"/>
                <a:sym typeface="Arial"/>
              </a:rPr>
              <a:t>Time (months)</a:t>
            </a:r>
            <a:endParaRPr sz="1800" b="0" i="0" u="none" strike="noStrike" cap="none">
              <a:solidFill>
                <a:schemeClr val="dk1"/>
              </a:solidFill>
              <a:latin typeface="Calibri"/>
              <a:ea typeface="Calibri"/>
              <a:cs typeface="Calibri"/>
              <a:sym typeface="Calibri"/>
            </a:endParaRPr>
          </a:p>
        </p:txBody>
      </p:sp>
      <p:sp>
        <p:nvSpPr>
          <p:cNvPr id="837" name="Google Shape;837;p21"/>
          <p:cNvSpPr txBox="1"/>
          <p:nvPr/>
        </p:nvSpPr>
        <p:spPr>
          <a:xfrm rot="-5400000">
            <a:off x="7639422" y="2475931"/>
            <a:ext cx="1336904" cy="1538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a:solidFill>
                  <a:srgbClr val="000000"/>
                </a:solidFill>
                <a:latin typeface="Arial"/>
                <a:ea typeface="Arial"/>
                <a:cs typeface="Arial"/>
                <a:sym typeface="Arial"/>
              </a:rPr>
              <a:t>Probability of PFS (%)</a:t>
            </a:r>
            <a:endParaRPr sz="1800" b="0" i="0" u="none" strike="noStrike" cap="none">
              <a:solidFill>
                <a:schemeClr val="dk1"/>
              </a:solidFill>
              <a:latin typeface="Calibri"/>
              <a:ea typeface="Calibri"/>
              <a:cs typeface="Calibri"/>
              <a:sym typeface="Calibri"/>
            </a:endParaRPr>
          </a:p>
        </p:txBody>
      </p:sp>
      <p:sp>
        <p:nvSpPr>
          <p:cNvPr id="838" name="Google Shape;838;p21"/>
          <p:cNvSpPr txBox="1"/>
          <p:nvPr/>
        </p:nvSpPr>
        <p:spPr>
          <a:xfrm>
            <a:off x="8527812" y="3250234"/>
            <a:ext cx="64120" cy="138499"/>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0</a:t>
            </a:r>
            <a:endParaRPr sz="1800" b="0" i="0" u="none" strike="noStrike" cap="none">
              <a:solidFill>
                <a:schemeClr val="dk1"/>
              </a:solidFill>
              <a:latin typeface="Calibri"/>
              <a:ea typeface="Calibri"/>
              <a:cs typeface="Calibri"/>
              <a:sym typeface="Calibri"/>
            </a:endParaRPr>
          </a:p>
        </p:txBody>
      </p:sp>
      <p:cxnSp>
        <p:nvCxnSpPr>
          <p:cNvPr id="839" name="Google Shape;839;p21"/>
          <p:cNvCxnSpPr/>
          <p:nvPr/>
        </p:nvCxnSpPr>
        <p:spPr>
          <a:xfrm>
            <a:off x="8621440" y="3324245"/>
            <a:ext cx="54000" cy="0"/>
          </a:xfrm>
          <a:prstGeom prst="straightConnector1">
            <a:avLst/>
          </a:prstGeom>
          <a:noFill/>
          <a:ln w="12700" cap="flat" cmpd="sng">
            <a:solidFill>
              <a:schemeClr val="dk1"/>
            </a:solidFill>
            <a:prstDash val="solid"/>
            <a:round/>
            <a:headEnd type="none" w="sm" len="sm"/>
            <a:tailEnd type="none" w="sm" len="sm"/>
          </a:ln>
        </p:spPr>
      </p:cxnSp>
      <p:cxnSp>
        <p:nvCxnSpPr>
          <p:cNvPr id="840" name="Google Shape;840;p21"/>
          <p:cNvCxnSpPr/>
          <p:nvPr/>
        </p:nvCxnSpPr>
        <p:spPr>
          <a:xfrm>
            <a:off x="8675440" y="3387664"/>
            <a:ext cx="3100450" cy="0"/>
          </a:xfrm>
          <a:prstGeom prst="straightConnector1">
            <a:avLst/>
          </a:prstGeom>
          <a:noFill/>
          <a:ln w="12700" cap="flat" cmpd="sng">
            <a:solidFill>
              <a:schemeClr val="dk1"/>
            </a:solidFill>
            <a:prstDash val="solid"/>
            <a:round/>
            <a:headEnd type="none" w="sm" len="sm"/>
            <a:tailEnd type="none" w="sm" len="sm"/>
          </a:ln>
        </p:spPr>
      </p:cxnSp>
      <p:cxnSp>
        <p:nvCxnSpPr>
          <p:cNvPr id="841" name="Google Shape;841;p21"/>
          <p:cNvCxnSpPr/>
          <p:nvPr/>
        </p:nvCxnSpPr>
        <p:spPr>
          <a:xfrm rot="10800000">
            <a:off x="8676519" y="1684891"/>
            <a:ext cx="0" cy="1703852"/>
          </a:xfrm>
          <a:prstGeom prst="straightConnector1">
            <a:avLst/>
          </a:prstGeom>
          <a:noFill/>
          <a:ln w="12700" cap="flat" cmpd="sng">
            <a:solidFill>
              <a:schemeClr val="dk1"/>
            </a:solidFill>
            <a:prstDash val="solid"/>
            <a:round/>
            <a:headEnd type="none" w="sm" len="sm"/>
            <a:tailEnd type="none" w="sm" len="sm"/>
          </a:ln>
        </p:spPr>
      </p:cxnSp>
      <p:cxnSp>
        <p:nvCxnSpPr>
          <p:cNvPr id="842" name="Google Shape;842;p21"/>
          <p:cNvCxnSpPr/>
          <p:nvPr/>
        </p:nvCxnSpPr>
        <p:spPr>
          <a:xfrm rot="-5400000">
            <a:off x="9190168" y="3416219"/>
            <a:ext cx="54000" cy="0"/>
          </a:xfrm>
          <a:prstGeom prst="straightConnector1">
            <a:avLst/>
          </a:prstGeom>
          <a:noFill/>
          <a:ln w="12700" cap="flat" cmpd="sng">
            <a:solidFill>
              <a:schemeClr val="dk1"/>
            </a:solidFill>
            <a:prstDash val="solid"/>
            <a:round/>
            <a:headEnd type="none" w="sm" len="sm"/>
            <a:tailEnd type="none" w="sm" len="sm"/>
          </a:ln>
        </p:spPr>
      </p:cxnSp>
      <p:sp>
        <p:nvSpPr>
          <p:cNvPr id="843" name="Google Shape;843;p21"/>
          <p:cNvSpPr txBox="1"/>
          <p:nvPr/>
        </p:nvSpPr>
        <p:spPr>
          <a:xfrm>
            <a:off x="9185108" y="3448008"/>
            <a:ext cx="6412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5</a:t>
            </a:r>
            <a:endParaRPr sz="1800" b="0" i="0" u="none" strike="noStrike" cap="none">
              <a:solidFill>
                <a:schemeClr val="dk1"/>
              </a:solidFill>
              <a:latin typeface="Calibri"/>
              <a:ea typeface="Calibri"/>
              <a:cs typeface="Calibri"/>
              <a:sym typeface="Calibri"/>
            </a:endParaRPr>
          </a:p>
        </p:txBody>
      </p:sp>
      <p:sp>
        <p:nvSpPr>
          <p:cNvPr id="844" name="Google Shape;844;p21"/>
          <p:cNvSpPr txBox="1"/>
          <p:nvPr/>
        </p:nvSpPr>
        <p:spPr>
          <a:xfrm>
            <a:off x="8654039" y="3738252"/>
            <a:ext cx="115416"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55</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56</a:t>
            </a:r>
            <a:endParaRPr sz="1800" b="0" i="0" u="none" strike="noStrike" cap="none">
              <a:solidFill>
                <a:schemeClr val="dk1"/>
              </a:solidFill>
              <a:latin typeface="Calibri"/>
              <a:ea typeface="Calibri"/>
              <a:cs typeface="Calibri"/>
              <a:sym typeface="Calibri"/>
            </a:endParaRPr>
          </a:p>
        </p:txBody>
      </p:sp>
      <p:sp>
        <p:nvSpPr>
          <p:cNvPr id="845" name="Google Shape;845;p21"/>
          <p:cNvSpPr txBox="1"/>
          <p:nvPr/>
        </p:nvSpPr>
        <p:spPr>
          <a:xfrm>
            <a:off x="8044359" y="3701319"/>
            <a:ext cx="556242"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accent1"/>
              </a:buClr>
              <a:buSzPts val="800"/>
              <a:buFont typeface="Arial"/>
              <a:buNone/>
            </a:pPr>
            <a:r>
              <a:rPr lang="en-GB" sz="800" b="1" i="0" u="none" strike="noStrike" cap="none">
                <a:solidFill>
                  <a:schemeClr val="accent1"/>
                </a:solidFill>
                <a:latin typeface="Arial"/>
                <a:ea typeface="Arial"/>
                <a:cs typeface="Arial"/>
                <a:sym typeface="Arial"/>
              </a:rPr>
              <a:t>Elacestrant</a:t>
            </a:r>
            <a:endParaRPr sz="1800" b="0" i="0" u="none" strike="noStrike" cap="none">
              <a:solidFill>
                <a:schemeClr val="dk1"/>
              </a:solidFill>
              <a:latin typeface="Calibri"/>
              <a:ea typeface="Calibri"/>
              <a:cs typeface="Calibri"/>
              <a:sym typeface="Calibri"/>
            </a:endParaRPr>
          </a:p>
          <a:p>
            <a:pPr marL="0" marR="0" lvl="0" indent="0" algn="r" rtl="0">
              <a:lnSpc>
                <a:spcPct val="100000"/>
              </a:lnSpc>
              <a:spcBef>
                <a:spcPts val="0"/>
              </a:spcBef>
              <a:spcAft>
                <a:spcPts val="0"/>
              </a:spcAft>
              <a:buClr>
                <a:schemeClr val="dk2"/>
              </a:buClr>
              <a:buSzPts val="800"/>
              <a:buFont typeface="Arial"/>
              <a:buNone/>
            </a:pPr>
            <a:r>
              <a:rPr lang="en-GB" sz="800" b="1" i="0" u="none" strike="noStrike" cap="none">
                <a:solidFill>
                  <a:schemeClr val="dk2"/>
                </a:solidFill>
                <a:latin typeface="Arial"/>
                <a:ea typeface="Arial"/>
                <a:cs typeface="Arial"/>
                <a:sym typeface="Arial"/>
              </a:rPr>
              <a:t>SOC</a:t>
            </a:r>
            <a:endParaRPr sz="1800" b="0" i="0" u="none" strike="noStrike" cap="none">
              <a:solidFill>
                <a:schemeClr val="dk1"/>
              </a:solidFill>
              <a:latin typeface="Calibri"/>
              <a:ea typeface="Calibri"/>
              <a:cs typeface="Calibri"/>
              <a:sym typeface="Calibri"/>
            </a:endParaRPr>
          </a:p>
        </p:txBody>
      </p:sp>
      <p:cxnSp>
        <p:nvCxnSpPr>
          <p:cNvPr id="846" name="Google Shape;846;p21"/>
          <p:cNvCxnSpPr/>
          <p:nvPr/>
        </p:nvCxnSpPr>
        <p:spPr>
          <a:xfrm rot="-5400000">
            <a:off x="9689441" y="3416219"/>
            <a:ext cx="54000" cy="0"/>
          </a:xfrm>
          <a:prstGeom prst="straightConnector1">
            <a:avLst/>
          </a:prstGeom>
          <a:noFill/>
          <a:ln w="12700" cap="flat" cmpd="sng">
            <a:solidFill>
              <a:schemeClr val="dk1"/>
            </a:solidFill>
            <a:prstDash val="solid"/>
            <a:round/>
            <a:headEnd type="none" w="sm" len="sm"/>
            <a:tailEnd type="none" w="sm" len="sm"/>
          </a:ln>
        </p:spPr>
      </p:cxnSp>
      <p:sp>
        <p:nvSpPr>
          <p:cNvPr id="847" name="Google Shape;847;p21"/>
          <p:cNvSpPr txBox="1"/>
          <p:nvPr/>
        </p:nvSpPr>
        <p:spPr>
          <a:xfrm>
            <a:off x="9652321" y="3448008"/>
            <a:ext cx="12824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10</a:t>
            </a:r>
            <a:endParaRPr sz="1800" b="0" i="0" u="none" strike="noStrike" cap="none">
              <a:solidFill>
                <a:schemeClr val="dk1"/>
              </a:solidFill>
              <a:latin typeface="Calibri"/>
              <a:ea typeface="Calibri"/>
              <a:cs typeface="Calibri"/>
              <a:sym typeface="Calibri"/>
            </a:endParaRPr>
          </a:p>
        </p:txBody>
      </p:sp>
      <p:cxnSp>
        <p:nvCxnSpPr>
          <p:cNvPr id="848" name="Google Shape;848;p21"/>
          <p:cNvCxnSpPr/>
          <p:nvPr/>
        </p:nvCxnSpPr>
        <p:spPr>
          <a:xfrm rot="-5400000">
            <a:off x="10673244" y="3416219"/>
            <a:ext cx="54000" cy="0"/>
          </a:xfrm>
          <a:prstGeom prst="straightConnector1">
            <a:avLst/>
          </a:prstGeom>
          <a:noFill/>
          <a:ln w="12700" cap="flat" cmpd="sng">
            <a:solidFill>
              <a:schemeClr val="dk1"/>
            </a:solidFill>
            <a:prstDash val="solid"/>
            <a:round/>
            <a:headEnd type="none" w="sm" len="sm"/>
            <a:tailEnd type="none" w="sm" len="sm"/>
          </a:ln>
        </p:spPr>
      </p:cxnSp>
      <p:sp>
        <p:nvSpPr>
          <p:cNvPr id="849" name="Google Shape;849;p21"/>
          <p:cNvSpPr txBox="1"/>
          <p:nvPr/>
        </p:nvSpPr>
        <p:spPr>
          <a:xfrm>
            <a:off x="10636124" y="3448008"/>
            <a:ext cx="12824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20</a:t>
            </a:r>
            <a:endParaRPr sz="1800" b="0" i="0" u="none" strike="noStrike" cap="none">
              <a:solidFill>
                <a:schemeClr val="dk1"/>
              </a:solidFill>
              <a:latin typeface="Calibri"/>
              <a:ea typeface="Calibri"/>
              <a:cs typeface="Calibri"/>
              <a:sym typeface="Calibri"/>
            </a:endParaRPr>
          </a:p>
        </p:txBody>
      </p:sp>
      <p:cxnSp>
        <p:nvCxnSpPr>
          <p:cNvPr id="850" name="Google Shape;850;p21"/>
          <p:cNvCxnSpPr/>
          <p:nvPr/>
        </p:nvCxnSpPr>
        <p:spPr>
          <a:xfrm rot="-5400000">
            <a:off x="8704834" y="3416219"/>
            <a:ext cx="54000" cy="0"/>
          </a:xfrm>
          <a:prstGeom prst="straightConnector1">
            <a:avLst/>
          </a:prstGeom>
          <a:noFill/>
          <a:ln w="12700" cap="flat" cmpd="sng">
            <a:solidFill>
              <a:schemeClr val="dk1"/>
            </a:solidFill>
            <a:prstDash val="solid"/>
            <a:round/>
            <a:headEnd type="none" w="sm" len="sm"/>
            <a:tailEnd type="none" w="sm" len="sm"/>
          </a:ln>
        </p:spPr>
      </p:cxnSp>
      <p:sp>
        <p:nvSpPr>
          <p:cNvPr id="851" name="Google Shape;851;p21"/>
          <p:cNvSpPr txBox="1"/>
          <p:nvPr/>
        </p:nvSpPr>
        <p:spPr>
          <a:xfrm>
            <a:off x="8699774" y="3448008"/>
            <a:ext cx="6412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0</a:t>
            </a:r>
            <a:endParaRPr sz="1800" b="0" i="0" u="none" strike="noStrike" cap="none">
              <a:solidFill>
                <a:schemeClr val="dk1"/>
              </a:solidFill>
              <a:latin typeface="Calibri"/>
              <a:ea typeface="Calibri"/>
              <a:cs typeface="Calibri"/>
              <a:sym typeface="Calibri"/>
            </a:endParaRPr>
          </a:p>
        </p:txBody>
      </p:sp>
      <p:cxnSp>
        <p:nvCxnSpPr>
          <p:cNvPr id="852" name="Google Shape;852;p21"/>
          <p:cNvCxnSpPr/>
          <p:nvPr/>
        </p:nvCxnSpPr>
        <p:spPr>
          <a:xfrm rot="-5400000">
            <a:off x="10174775" y="3416219"/>
            <a:ext cx="54000" cy="0"/>
          </a:xfrm>
          <a:prstGeom prst="straightConnector1">
            <a:avLst/>
          </a:prstGeom>
          <a:noFill/>
          <a:ln w="12700" cap="flat" cmpd="sng">
            <a:solidFill>
              <a:schemeClr val="dk1"/>
            </a:solidFill>
            <a:prstDash val="solid"/>
            <a:round/>
            <a:headEnd type="none" w="sm" len="sm"/>
            <a:tailEnd type="none" w="sm" len="sm"/>
          </a:ln>
        </p:spPr>
      </p:cxnSp>
      <p:sp>
        <p:nvSpPr>
          <p:cNvPr id="853" name="Google Shape;853;p21"/>
          <p:cNvSpPr txBox="1"/>
          <p:nvPr/>
        </p:nvSpPr>
        <p:spPr>
          <a:xfrm>
            <a:off x="10137655" y="3448008"/>
            <a:ext cx="12824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15</a:t>
            </a:r>
            <a:endParaRPr sz="1800" b="0" i="0" u="none" strike="noStrike" cap="none">
              <a:solidFill>
                <a:schemeClr val="dk1"/>
              </a:solidFill>
              <a:latin typeface="Calibri"/>
              <a:ea typeface="Calibri"/>
              <a:cs typeface="Calibri"/>
              <a:sym typeface="Calibri"/>
            </a:endParaRPr>
          </a:p>
        </p:txBody>
      </p:sp>
      <p:cxnSp>
        <p:nvCxnSpPr>
          <p:cNvPr id="854" name="Google Shape;854;p21"/>
          <p:cNvCxnSpPr/>
          <p:nvPr/>
        </p:nvCxnSpPr>
        <p:spPr>
          <a:xfrm rot="-5400000">
            <a:off x="11159108" y="3416219"/>
            <a:ext cx="54000" cy="0"/>
          </a:xfrm>
          <a:prstGeom prst="straightConnector1">
            <a:avLst/>
          </a:prstGeom>
          <a:noFill/>
          <a:ln w="12700" cap="flat" cmpd="sng">
            <a:solidFill>
              <a:schemeClr val="dk1"/>
            </a:solidFill>
            <a:prstDash val="solid"/>
            <a:round/>
            <a:headEnd type="none" w="sm" len="sm"/>
            <a:tailEnd type="none" w="sm" len="sm"/>
          </a:ln>
        </p:spPr>
      </p:cxnSp>
      <p:sp>
        <p:nvSpPr>
          <p:cNvPr id="855" name="Google Shape;855;p21"/>
          <p:cNvSpPr txBox="1"/>
          <p:nvPr/>
        </p:nvSpPr>
        <p:spPr>
          <a:xfrm>
            <a:off x="11121988" y="3448008"/>
            <a:ext cx="12824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25</a:t>
            </a:r>
            <a:endParaRPr sz="1800" b="0" i="0" u="none" strike="noStrike" cap="none">
              <a:solidFill>
                <a:schemeClr val="dk1"/>
              </a:solidFill>
              <a:latin typeface="Calibri"/>
              <a:ea typeface="Calibri"/>
              <a:cs typeface="Calibri"/>
              <a:sym typeface="Calibri"/>
            </a:endParaRPr>
          </a:p>
        </p:txBody>
      </p:sp>
      <p:cxnSp>
        <p:nvCxnSpPr>
          <p:cNvPr id="856" name="Google Shape;856;p21"/>
          <p:cNvCxnSpPr/>
          <p:nvPr/>
        </p:nvCxnSpPr>
        <p:spPr>
          <a:xfrm rot="-5400000">
            <a:off x="11654033" y="3416219"/>
            <a:ext cx="54000" cy="0"/>
          </a:xfrm>
          <a:prstGeom prst="straightConnector1">
            <a:avLst/>
          </a:prstGeom>
          <a:noFill/>
          <a:ln w="12700" cap="flat" cmpd="sng">
            <a:solidFill>
              <a:schemeClr val="dk1"/>
            </a:solidFill>
            <a:prstDash val="solid"/>
            <a:round/>
            <a:headEnd type="none" w="sm" len="sm"/>
            <a:tailEnd type="none" w="sm" len="sm"/>
          </a:ln>
        </p:spPr>
      </p:cxnSp>
      <p:sp>
        <p:nvSpPr>
          <p:cNvPr id="857" name="Google Shape;857;p21"/>
          <p:cNvSpPr txBox="1"/>
          <p:nvPr/>
        </p:nvSpPr>
        <p:spPr>
          <a:xfrm>
            <a:off x="11616913" y="3448008"/>
            <a:ext cx="128240"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30</a:t>
            </a:r>
            <a:endParaRPr sz="1800" b="0" i="0" u="none" strike="noStrike" cap="none">
              <a:solidFill>
                <a:schemeClr val="dk1"/>
              </a:solidFill>
              <a:latin typeface="Calibri"/>
              <a:ea typeface="Calibri"/>
              <a:cs typeface="Calibri"/>
              <a:sym typeface="Calibri"/>
            </a:endParaRPr>
          </a:p>
        </p:txBody>
      </p:sp>
      <p:sp>
        <p:nvSpPr>
          <p:cNvPr id="858" name="Google Shape;858;p21"/>
          <p:cNvSpPr txBox="1"/>
          <p:nvPr/>
        </p:nvSpPr>
        <p:spPr>
          <a:xfrm>
            <a:off x="8463692" y="2933074"/>
            <a:ext cx="128240" cy="138499"/>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20</a:t>
            </a:r>
            <a:endParaRPr sz="1800" b="0" i="0" u="none" strike="noStrike" cap="none">
              <a:solidFill>
                <a:schemeClr val="dk1"/>
              </a:solidFill>
              <a:latin typeface="Calibri"/>
              <a:ea typeface="Calibri"/>
              <a:cs typeface="Calibri"/>
              <a:sym typeface="Calibri"/>
            </a:endParaRPr>
          </a:p>
        </p:txBody>
      </p:sp>
      <p:sp>
        <p:nvSpPr>
          <p:cNvPr id="859" name="Google Shape;859;p21"/>
          <p:cNvSpPr txBox="1"/>
          <p:nvPr/>
        </p:nvSpPr>
        <p:spPr>
          <a:xfrm>
            <a:off x="9055657" y="3738252"/>
            <a:ext cx="115416"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23</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9</a:t>
            </a:r>
            <a:endParaRPr sz="1800" b="0" i="0" u="none" strike="noStrike" cap="none">
              <a:solidFill>
                <a:schemeClr val="dk1"/>
              </a:solidFill>
              <a:latin typeface="Calibri"/>
              <a:ea typeface="Calibri"/>
              <a:cs typeface="Calibri"/>
              <a:sym typeface="Calibri"/>
            </a:endParaRPr>
          </a:p>
        </p:txBody>
      </p:sp>
      <p:sp>
        <p:nvSpPr>
          <p:cNvPr id="860" name="Google Shape;860;p21"/>
          <p:cNvSpPr txBox="1"/>
          <p:nvPr/>
        </p:nvSpPr>
        <p:spPr>
          <a:xfrm>
            <a:off x="9235064" y="3738252"/>
            <a:ext cx="115416"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18</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8</a:t>
            </a:r>
            <a:endParaRPr sz="1800" b="0" i="0" u="none" strike="noStrike" cap="none">
              <a:solidFill>
                <a:schemeClr val="dk1"/>
              </a:solidFill>
              <a:latin typeface="Calibri"/>
              <a:ea typeface="Calibri"/>
              <a:cs typeface="Calibri"/>
              <a:sym typeface="Calibri"/>
            </a:endParaRPr>
          </a:p>
        </p:txBody>
      </p:sp>
      <p:sp>
        <p:nvSpPr>
          <p:cNvPr id="861" name="Google Shape;861;p21"/>
          <p:cNvSpPr txBox="1"/>
          <p:nvPr/>
        </p:nvSpPr>
        <p:spPr>
          <a:xfrm>
            <a:off x="8854064" y="3738252"/>
            <a:ext cx="115416"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30</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21</a:t>
            </a:r>
            <a:endParaRPr sz="1800" b="0" i="0" u="none" strike="noStrike" cap="none">
              <a:solidFill>
                <a:schemeClr val="dk1"/>
              </a:solidFill>
              <a:latin typeface="Calibri"/>
              <a:ea typeface="Calibri"/>
              <a:cs typeface="Calibri"/>
              <a:sym typeface="Calibri"/>
            </a:endParaRPr>
          </a:p>
        </p:txBody>
      </p:sp>
      <p:sp>
        <p:nvSpPr>
          <p:cNvPr id="862" name="Google Shape;862;p21"/>
          <p:cNvSpPr txBox="1"/>
          <p:nvPr/>
        </p:nvSpPr>
        <p:spPr>
          <a:xfrm>
            <a:off x="9443759" y="3738252"/>
            <a:ext cx="115416"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15</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7</a:t>
            </a:r>
            <a:endParaRPr sz="1800" b="0" i="0" u="none" strike="noStrike" cap="none">
              <a:solidFill>
                <a:schemeClr val="dk1"/>
              </a:solidFill>
              <a:latin typeface="Calibri"/>
              <a:ea typeface="Calibri"/>
              <a:cs typeface="Calibri"/>
              <a:sym typeface="Calibri"/>
            </a:endParaRPr>
          </a:p>
        </p:txBody>
      </p:sp>
      <p:sp>
        <p:nvSpPr>
          <p:cNvPr id="863" name="Google Shape;863;p21"/>
          <p:cNvSpPr txBox="1"/>
          <p:nvPr/>
        </p:nvSpPr>
        <p:spPr>
          <a:xfrm>
            <a:off x="9628599" y="3738252"/>
            <a:ext cx="115416"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12</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4</a:t>
            </a:r>
            <a:endParaRPr sz="1800" b="0" i="0" u="none" strike="noStrike" cap="none">
              <a:solidFill>
                <a:schemeClr val="dk1"/>
              </a:solidFill>
              <a:latin typeface="Calibri"/>
              <a:ea typeface="Calibri"/>
              <a:cs typeface="Calibri"/>
              <a:sym typeface="Calibri"/>
            </a:endParaRPr>
          </a:p>
        </p:txBody>
      </p:sp>
      <p:sp>
        <p:nvSpPr>
          <p:cNvPr id="864" name="Google Shape;864;p21"/>
          <p:cNvSpPr txBox="1"/>
          <p:nvPr/>
        </p:nvSpPr>
        <p:spPr>
          <a:xfrm>
            <a:off x="9873579" y="3738252"/>
            <a:ext cx="57708"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8</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sp>
        <p:nvSpPr>
          <p:cNvPr id="865" name="Google Shape;865;p21"/>
          <p:cNvSpPr txBox="1"/>
          <p:nvPr/>
        </p:nvSpPr>
        <p:spPr>
          <a:xfrm>
            <a:off x="10053634" y="3738252"/>
            <a:ext cx="57708"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8</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sp>
        <p:nvSpPr>
          <p:cNvPr id="866" name="Google Shape;866;p21"/>
          <p:cNvSpPr txBox="1"/>
          <p:nvPr/>
        </p:nvSpPr>
        <p:spPr>
          <a:xfrm>
            <a:off x="10261509" y="3738252"/>
            <a:ext cx="57708"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7</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sp>
        <p:nvSpPr>
          <p:cNvPr id="867" name="Google Shape;867;p21"/>
          <p:cNvSpPr txBox="1"/>
          <p:nvPr/>
        </p:nvSpPr>
        <p:spPr>
          <a:xfrm>
            <a:off x="10442442" y="3738252"/>
            <a:ext cx="57708" cy="209288"/>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6</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0</a:t>
            </a:r>
            <a:endParaRPr sz="1800" b="0" i="0" u="none" strike="noStrike" cap="none">
              <a:solidFill>
                <a:schemeClr val="dk1"/>
              </a:solidFill>
              <a:latin typeface="Calibri"/>
              <a:ea typeface="Calibri"/>
              <a:cs typeface="Calibri"/>
              <a:sym typeface="Calibri"/>
            </a:endParaRPr>
          </a:p>
        </p:txBody>
      </p:sp>
      <p:sp>
        <p:nvSpPr>
          <p:cNvPr id="868" name="Google Shape;868;p21"/>
          <p:cNvSpPr txBox="1"/>
          <p:nvPr/>
        </p:nvSpPr>
        <p:spPr>
          <a:xfrm>
            <a:off x="10655666" y="3738252"/>
            <a:ext cx="57708" cy="104644"/>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6</a:t>
            </a:r>
            <a:endParaRPr sz="1800" b="0" i="0" u="none" strike="noStrike" cap="none">
              <a:solidFill>
                <a:schemeClr val="dk1"/>
              </a:solidFill>
              <a:latin typeface="Calibri"/>
              <a:ea typeface="Calibri"/>
              <a:cs typeface="Calibri"/>
              <a:sym typeface="Calibri"/>
            </a:endParaRPr>
          </a:p>
        </p:txBody>
      </p:sp>
      <p:sp>
        <p:nvSpPr>
          <p:cNvPr id="869" name="Google Shape;869;p21"/>
          <p:cNvSpPr txBox="1"/>
          <p:nvPr/>
        </p:nvSpPr>
        <p:spPr>
          <a:xfrm>
            <a:off x="10857259" y="3738252"/>
            <a:ext cx="57708" cy="104644"/>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5</a:t>
            </a:r>
            <a:endParaRPr sz="1800" b="0" i="0" u="none" strike="noStrike" cap="none">
              <a:solidFill>
                <a:schemeClr val="dk1"/>
              </a:solidFill>
              <a:latin typeface="Calibri"/>
              <a:ea typeface="Calibri"/>
              <a:cs typeface="Calibri"/>
              <a:sym typeface="Calibri"/>
            </a:endParaRPr>
          </a:p>
        </p:txBody>
      </p:sp>
      <p:sp>
        <p:nvSpPr>
          <p:cNvPr id="870" name="Google Shape;870;p21"/>
          <p:cNvSpPr txBox="1"/>
          <p:nvPr/>
        </p:nvSpPr>
        <p:spPr>
          <a:xfrm>
            <a:off x="11056932" y="3738252"/>
            <a:ext cx="57708" cy="104644"/>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5</a:t>
            </a:r>
            <a:endParaRPr sz="1800" b="0" i="0" u="none" strike="noStrike" cap="none">
              <a:solidFill>
                <a:schemeClr val="dk1"/>
              </a:solidFill>
              <a:latin typeface="Calibri"/>
              <a:ea typeface="Calibri"/>
              <a:cs typeface="Calibri"/>
              <a:sym typeface="Calibri"/>
            </a:endParaRPr>
          </a:p>
        </p:txBody>
      </p:sp>
      <p:sp>
        <p:nvSpPr>
          <p:cNvPr id="871" name="Google Shape;871;p21"/>
          <p:cNvSpPr txBox="1"/>
          <p:nvPr/>
        </p:nvSpPr>
        <p:spPr>
          <a:xfrm>
            <a:off x="11261973" y="3738252"/>
            <a:ext cx="57708" cy="104644"/>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sp>
        <p:nvSpPr>
          <p:cNvPr id="872" name="Google Shape;872;p21"/>
          <p:cNvSpPr txBox="1"/>
          <p:nvPr/>
        </p:nvSpPr>
        <p:spPr>
          <a:xfrm>
            <a:off x="11461646" y="3738252"/>
            <a:ext cx="57708" cy="104644"/>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sp>
        <p:nvSpPr>
          <p:cNvPr id="873" name="Google Shape;873;p21"/>
          <p:cNvSpPr txBox="1"/>
          <p:nvPr/>
        </p:nvSpPr>
        <p:spPr>
          <a:xfrm>
            <a:off x="11642579" y="3738252"/>
            <a:ext cx="57708" cy="104644"/>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0</a:t>
            </a:r>
            <a:endParaRPr sz="1800" b="0" i="0" u="none" strike="noStrike" cap="none">
              <a:solidFill>
                <a:schemeClr val="dk1"/>
              </a:solidFill>
              <a:latin typeface="Calibri"/>
              <a:ea typeface="Calibri"/>
              <a:cs typeface="Calibri"/>
              <a:sym typeface="Calibri"/>
            </a:endParaRPr>
          </a:p>
        </p:txBody>
      </p:sp>
      <p:cxnSp>
        <p:nvCxnSpPr>
          <p:cNvPr id="874" name="Google Shape;874;p21"/>
          <p:cNvCxnSpPr/>
          <p:nvPr/>
        </p:nvCxnSpPr>
        <p:spPr>
          <a:xfrm>
            <a:off x="8621440" y="3007085"/>
            <a:ext cx="54000" cy="0"/>
          </a:xfrm>
          <a:prstGeom prst="straightConnector1">
            <a:avLst/>
          </a:prstGeom>
          <a:noFill/>
          <a:ln w="12700" cap="flat" cmpd="sng">
            <a:solidFill>
              <a:schemeClr val="dk1"/>
            </a:solidFill>
            <a:prstDash val="solid"/>
            <a:round/>
            <a:headEnd type="none" w="sm" len="sm"/>
            <a:tailEnd type="none" w="sm" len="sm"/>
          </a:ln>
        </p:spPr>
      </p:cxnSp>
      <p:sp>
        <p:nvSpPr>
          <p:cNvPr id="875" name="Google Shape;875;p21"/>
          <p:cNvSpPr txBox="1"/>
          <p:nvPr/>
        </p:nvSpPr>
        <p:spPr>
          <a:xfrm>
            <a:off x="8463692" y="2634216"/>
            <a:ext cx="128240" cy="138499"/>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40</a:t>
            </a:r>
            <a:endParaRPr sz="1800" b="0" i="0" u="none" strike="noStrike" cap="none">
              <a:solidFill>
                <a:schemeClr val="dk1"/>
              </a:solidFill>
              <a:latin typeface="Calibri"/>
              <a:ea typeface="Calibri"/>
              <a:cs typeface="Calibri"/>
              <a:sym typeface="Calibri"/>
            </a:endParaRPr>
          </a:p>
        </p:txBody>
      </p:sp>
      <p:cxnSp>
        <p:nvCxnSpPr>
          <p:cNvPr id="876" name="Google Shape;876;p21"/>
          <p:cNvCxnSpPr/>
          <p:nvPr/>
        </p:nvCxnSpPr>
        <p:spPr>
          <a:xfrm>
            <a:off x="8621440" y="2708227"/>
            <a:ext cx="54000" cy="0"/>
          </a:xfrm>
          <a:prstGeom prst="straightConnector1">
            <a:avLst/>
          </a:prstGeom>
          <a:noFill/>
          <a:ln w="12700" cap="flat" cmpd="sng">
            <a:solidFill>
              <a:schemeClr val="dk1"/>
            </a:solidFill>
            <a:prstDash val="solid"/>
            <a:round/>
            <a:headEnd type="none" w="sm" len="sm"/>
            <a:tailEnd type="none" w="sm" len="sm"/>
          </a:ln>
        </p:spPr>
      </p:cxnSp>
      <p:sp>
        <p:nvSpPr>
          <p:cNvPr id="877" name="Google Shape;877;p21"/>
          <p:cNvSpPr txBox="1"/>
          <p:nvPr/>
        </p:nvSpPr>
        <p:spPr>
          <a:xfrm>
            <a:off x="8463692" y="2326241"/>
            <a:ext cx="128240" cy="138499"/>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60</a:t>
            </a:r>
            <a:endParaRPr sz="1800" b="0" i="0" u="none" strike="noStrike" cap="none">
              <a:solidFill>
                <a:schemeClr val="dk1"/>
              </a:solidFill>
              <a:latin typeface="Calibri"/>
              <a:ea typeface="Calibri"/>
              <a:cs typeface="Calibri"/>
              <a:sym typeface="Calibri"/>
            </a:endParaRPr>
          </a:p>
        </p:txBody>
      </p:sp>
      <p:cxnSp>
        <p:nvCxnSpPr>
          <p:cNvPr id="878" name="Google Shape;878;p21"/>
          <p:cNvCxnSpPr/>
          <p:nvPr/>
        </p:nvCxnSpPr>
        <p:spPr>
          <a:xfrm>
            <a:off x="8621440" y="2400252"/>
            <a:ext cx="54000" cy="0"/>
          </a:xfrm>
          <a:prstGeom prst="straightConnector1">
            <a:avLst/>
          </a:prstGeom>
          <a:noFill/>
          <a:ln w="12700" cap="flat" cmpd="sng">
            <a:solidFill>
              <a:schemeClr val="dk1"/>
            </a:solidFill>
            <a:prstDash val="solid"/>
            <a:round/>
            <a:headEnd type="none" w="sm" len="sm"/>
            <a:tailEnd type="none" w="sm" len="sm"/>
          </a:ln>
        </p:spPr>
      </p:cxnSp>
      <p:sp>
        <p:nvSpPr>
          <p:cNvPr id="879" name="Google Shape;879;p21"/>
          <p:cNvSpPr txBox="1"/>
          <p:nvPr/>
        </p:nvSpPr>
        <p:spPr>
          <a:xfrm>
            <a:off x="8463692" y="2002391"/>
            <a:ext cx="128240" cy="138499"/>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80</a:t>
            </a:r>
            <a:endParaRPr sz="1800" b="0" i="0" u="none" strike="noStrike" cap="none">
              <a:solidFill>
                <a:schemeClr val="dk1"/>
              </a:solidFill>
              <a:latin typeface="Calibri"/>
              <a:ea typeface="Calibri"/>
              <a:cs typeface="Calibri"/>
              <a:sym typeface="Calibri"/>
            </a:endParaRPr>
          </a:p>
        </p:txBody>
      </p:sp>
      <p:cxnSp>
        <p:nvCxnSpPr>
          <p:cNvPr id="880" name="Google Shape;880;p21"/>
          <p:cNvCxnSpPr/>
          <p:nvPr/>
        </p:nvCxnSpPr>
        <p:spPr>
          <a:xfrm>
            <a:off x="8621440" y="2076402"/>
            <a:ext cx="54000" cy="0"/>
          </a:xfrm>
          <a:prstGeom prst="straightConnector1">
            <a:avLst/>
          </a:prstGeom>
          <a:noFill/>
          <a:ln w="12700" cap="flat" cmpd="sng">
            <a:solidFill>
              <a:schemeClr val="dk1"/>
            </a:solidFill>
            <a:prstDash val="solid"/>
            <a:round/>
            <a:headEnd type="none" w="sm" len="sm"/>
            <a:tailEnd type="none" w="sm" len="sm"/>
          </a:ln>
        </p:spPr>
      </p:cxnSp>
      <p:sp>
        <p:nvSpPr>
          <p:cNvPr id="881" name="Google Shape;881;p21"/>
          <p:cNvSpPr txBox="1"/>
          <p:nvPr/>
        </p:nvSpPr>
        <p:spPr>
          <a:xfrm>
            <a:off x="8399572" y="1697739"/>
            <a:ext cx="192360" cy="138499"/>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100</a:t>
            </a:r>
            <a:endParaRPr sz="1800" b="0" i="0" u="none" strike="noStrike" cap="none">
              <a:solidFill>
                <a:schemeClr val="dk1"/>
              </a:solidFill>
              <a:latin typeface="Calibri"/>
              <a:ea typeface="Calibri"/>
              <a:cs typeface="Calibri"/>
              <a:sym typeface="Calibri"/>
            </a:endParaRPr>
          </a:p>
        </p:txBody>
      </p:sp>
      <p:cxnSp>
        <p:nvCxnSpPr>
          <p:cNvPr id="882" name="Google Shape;882;p21"/>
          <p:cNvCxnSpPr/>
          <p:nvPr/>
        </p:nvCxnSpPr>
        <p:spPr>
          <a:xfrm>
            <a:off x="8621440" y="1771750"/>
            <a:ext cx="54000" cy="0"/>
          </a:xfrm>
          <a:prstGeom prst="straightConnector1">
            <a:avLst/>
          </a:prstGeom>
          <a:noFill/>
          <a:ln w="12700" cap="flat" cmpd="sng">
            <a:solidFill>
              <a:schemeClr val="dk1"/>
            </a:solidFill>
            <a:prstDash val="solid"/>
            <a:round/>
            <a:headEnd type="none" w="sm" len="sm"/>
            <a:tailEnd type="none" w="sm" len="sm"/>
          </a:ln>
        </p:spPr>
      </p:cxnSp>
      <p:sp>
        <p:nvSpPr>
          <p:cNvPr id="883" name="Google Shape;883;p21"/>
          <p:cNvSpPr txBox="1"/>
          <p:nvPr/>
        </p:nvSpPr>
        <p:spPr>
          <a:xfrm>
            <a:off x="9534884" y="980728"/>
            <a:ext cx="1564531" cy="55399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At least 18 mo</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CDK4/6i</a:t>
            </a:r>
            <a:endParaRPr sz="1800" b="0" i="0" u="none" strike="noStrike" cap="none">
              <a:solidFill>
                <a:schemeClr val="dk1"/>
              </a:solidFill>
              <a:latin typeface="Calibri"/>
              <a:ea typeface="Calibri"/>
              <a:cs typeface="Calibri"/>
              <a:sym typeface="Calibri"/>
            </a:endParaRPr>
          </a:p>
        </p:txBody>
      </p:sp>
      <p:pic>
        <p:nvPicPr>
          <p:cNvPr id="884" name="Google Shape;884;p21" descr="A picture containing map, text&#10;&#10;Description automatically generated"/>
          <p:cNvPicPr preferRelativeResize="0"/>
          <p:nvPr/>
        </p:nvPicPr>
        <p:blipFill rotWithShape="1">
          <a:blip r:embed="rId5">
            <a:alphaModFix/>
          </a:blip>
          <a:srcRect/>
          <a:stretch/>
        </p:blipFill>
        <p:spPr>
          <a:xfrm>
            <a:off x="8699662" y="1736963"/>
            <a:ext cx="2933700" cy="1562100"/>
          </a:xfrm>
          <a:prstGeom prst="rect">
            <a:avLst/>
          </a:prstGeom>
          <a:noFill/>
          <a:ln>
            <a:noFill/>
          </a:ln>
        </p:spPr>
      </p:pic>
      <p:grpSp>
        <p:nvGrpSpPr>
          <p:cNvPr id="885" name="Google Shape;885;p21"/>
          <p:cNvGrpSpPr/>
          <p:nvPr/>
        </p:nvGrpSpPr>
        <p:grpSpPr>
          <a:xfrm>
            <a:off x="10556174" y="1873753"/>
            <a:ext cx="977144" cy="246221"/>
            <a:chOff x="2936174" y="2050178"/>
            <a:chExt cx="977144" cy="246221"/>
          </a:xfrm>
        </p:grpSpPr>
        <p:sp>
          <p:nvSpPr>
            <p:cNvPr id="886" name="Google Shape;886;p21"/>
            <p:cNvSpPr txBox="1"/>
            <p:nvPr/>
          </p:nvSpPr>
          <p:spPr>
            <a:xfrm>
              <a:off x="3148685" y="2050178"/>
              <a:ext cx="764633"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Elacestrant</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Standard of care</a:t>
              </a:r>
              <a:endParaRPr sz="1800" b="0" i="0" u="none" strike="noStrike" cap="none">
                <a:solidFill>
                  <a:schemeClr val="dk1"/>
                </a:solidFill>
                <a:latin typeface="Calibri"/>
                <a:ea typeface="Calibri"/>
                <a:cs typeface="Calibri"/>
                <a:sym typeface="Calibri"/>
              </a:endParaRPr>
            </a:p>
          </p:txBody>
        </p:sp>
        <p:cxnSp>
          <p:nvCxnSpPr>
            <p:cNvPr id="887" name="Google Shape;887;p21"/>
            <p:cNvCxnSpPr/>
            <p:nvPr/>
          </p:nvCxnSpPr>
          <p:spPr>
            <a:xfrm>
              <a:off x="2936174" y="2116641"/>
              <a:ext cx="159841" cy="0"/>
            </a:xfrm>
            <a:prstGeom prst="straightConnector1">
              <a:avLst/>
            </a:prstGeom>
            <a:noFill/>
            <a:ln w="12700" cap="flat" cmpd="sng">
              <a:solidFill>
                <a:schemeClr val="accent1"/>
              </a:solidFill>
              <a:prstDash val="solid"/>
              <a:round/>
              <a:headEnd type="none" w="sm" len="sm"/>
              <a:tailEnd type="none" w="sm" len="sm"/>
            </a:ln>
          </p:spPr>
        </p:cxnSp>
        <p:sp>
          <p:nvSpPr>
            <p:cNvPr id="888" name="Google Shape;888;p21"/>
            <p:cNvSpPr/>
            <p:nvPr/>
          </p:nvSpPr>
          <p:spPr>
            <a:xfrm>
              <a:off x="2977000" y="2077547"/>
              <a:ext cx="78189" cy="78189"/>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cxnSp>
          <p:nvCxnSpPr>
            <p:cNvPr id="889" name="Google Shape;889;p21"/>
            <p:cNvCxnSpPr/>
            <p:nvPr/>
          </p:nvCxnSpPr>
          <p:spPr>
            <a:xfrm>
              <a:off x="2936174" y="2240466"/>
              <a:ext cx="159841" cy="0"/>
            </a:xfrm>
            <a:prstGeom prst="straightConnector1">
              <a:avLst/>
            </a:prstGeom>
            <a:noFill/>
            <a:ln w="12700" cap="flat" cmpd="sng">
              <a:solidFill>
                <a:schemeClr val="dk2"/>
              </a:solidFill>
              <a:prstDash val="solid"/>
              <a:round/>
              <a:headEnd type="none" w="sm" len="sm"/>
              <a:tailEnd type="none" w="sm" len="sm"/>
            </a:ln>
          </p:spPr>
        </p:cxnSp>
        <p:sp>
          <p:nvSpPr>
            <p:cNvPr id="890" name="Google Shape;890;p21"/>
            <p:cNvSpPr/>
            <p:nvPr/>
          </p:nvSpPr>
          <p:spPr>
            <a:xfrm>
              <a:off x="2977000" y="2201372"/>
              <a:ext cx="78189" cy="78189"/>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grpSp>
      <p:grpSp>
        <p:nvGrpSpPr>
          <p:cNvPr id="891" name="Google Shape;891;p21"/>
          <p:cNvGrpSpPr/>
          <p:nvPr/>
        </p:nvGrpSpPr>
        <p:grpSpPr>
          <a:xfrm>
            <a:off x="6683421" y="1873753"/>
            <a:ext cx="977144" cy="246221"/>
            <a:chOff x="2936174" y="2050178"/>
            <a:chExt cx="977144" cy="246221"/>
          </a:xfrm>
        </p:grpSpPr>
        <p:sp>
          <p:nvSpPr>
            <p:cNvPr id="892" name="Google Shape;892;p21"/>
            <p:cNvSpPr txBox="1"/>
            <p:nvPr/>
          </p:nvSpPr>
          <p:spPr>
            <a:xfrm>
              <a:off x="3148685" y="2050178"/>
              <a:ext cx="764633"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Elacestrant</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Standard of care</a:t>
              </a:r>
              <a:endParaRPr sz="1800" b="0" i="0" u="none" strike="noStrike" cap="none">
                <a:solidFill>
                  <a:schemeClr val="dk1"/>
                </a:solidFill>
                <a:latin typeface="Calibri"/>
                <a:ea typeface="Calibri"/>
                <a:cs typeface="Calibri"/>
                <a:sym typeface="Calibri"/>
              </a:endParaRPr>
            </a:p>
          </p:txBody>
        </p:sp>
        <p:cxnSp>
          <p:nvCxnSpPr>
            <p:cNvPr id="893" name="Google Shape;893;p21"/>
            <p:cNvCxnSpPr/>
            <p:nvPr/>
          </p:nvCxnSpPr>
          <p:spPr>
            <a:xfrm>
              <a:off x="2936174" y="2116641"/>
              <a:ext cx="159841" cy="0"/>
            </a:xfrm>
            <a:prstGeom prst="straightConnector1">
              <a:avLst/>
            </a:prstGeom>
            <a:noFill/>
            <a:ln w="12700" cap="flat" cmpd="sng">
              <a:solidFill>
                <a:schemeClr val="accent1"/>
              </a:solidFill>
              <a:prstDash val="solid"/>
              <a:round/>
              <a:headEnd type="none" w="sm" len="sm"/>
              <a:tailEnd type="none" w="sm" len="sm"/>
            </a:ln>
          </p:spPr>
        </p:cxnSp>
        <p:sp>
          <p:nvSpPr>
            <p:cNvPr id="894" name="Google Shape;894;p21"/>
            <p:cNvSpPr/>
            <p:nvPr/>
          </p:nvSpPr>
          <p:spPr>
            <a:xfrm>
              <a:off x="2977000" y="2077547"/>
              <a:ext cx="78189" cy="78189"/>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cxnSp>
          <p:nvCxnSpPr>
            <p:cNvPr id="895" name="Google Shape;895;p21"/>
            <p:cNvCxnSpPr/>
            <p:nvPr/>
          </p:nvCxnSpPr>
          <p:spPr>
            <a:xfrm>
              <a:off x="2936174" y="2240466"/>
              <a:ext cx="159841" cy="0"/>
            </a:xfrm>
            <a:prstGeom prst="straightConnector1">
              <a:avLst/>
            </a:prstGeom>
            <a:noFill/>
            <a:ln w="12700" cap="flat" cmpd="sng">
              <a:solidFill>
                <a:schemeClr val="dk2"/>
              </a:solidFill>
              <a:prstDash val="solid"/>
              <a:round/>
              <a:headEnd type="none" w="sm" len="sm"/>
              <a:tailEnd type="none" w="sm" len="sm"/>
            </a:ln>
          </p:spPr>
        </p:cxnSp>
        <p:sp>
          <p:nvSpPr>
            <p:cNvPr id="896" name="Google Shape;896;p21"/>
            <p:cNvSpPr/>
            <p:nvPr/>
          </p:nvSpPr>
          <p:spPr>
            <a:xfrm>
              <a:off x="2977000" y="2201372"/>
              <a:ext cx="78189" cy="78189"/>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grpSp>
      <p:graphicFrame>
        <p:nvGraphicFramePr>
          <p:cNvPr id="897" name="Google Shape;897;p21"/>
          <p:cNvGraphicFramePr/>
          <p:nvPr/>
        </p:nvGraphicFramePr>
        <p:xfrm>
          <a:off x="541573" y="4163517"/>
          <a:ext cx="3466375" cy="1659600"/>
        </p:xfrm>
        <a:graphic>
          <a:graphicData uri="http://schemas.openxmlformats.org/drawingml/2006/table">
            <a:tbl>
              <a:tblPr firstRow="1" bandRow="1">
                <a:noFill/>
                <a:tableStyleId>{1C1CA5C9-9A98-4506-B72C-25FC32E75F1D}</a:tableStyleId>
              </a:tblPr>
              <a:tblGrid>
                <a:gridCol w="1681575">
                  <a:extLst>
                    <a:ext uri="{9D8B030D-6E8A-4147-A177-3AD203B41FA5}">
                      <a16:colId xmlns:a16="http://schemas.microsoft.com/office/drawing/2014/main" val="20000"/>
                    </a:ext>
                  </a:extLst>
                </a:gridCol>
                <a:gridCol w="892400">
                  <a:extLst>
                    <a:ext uri="{9D8B030D-6E8A-4147-A177-3AD203B41FA5}">
                      <a16:colId xmlns:a16="http://schemas.microsoft.com/office/drawing/2014/main" val="20001"/>
                    </a:ext>
                  </a:extLst>
                </a:gridCol>
                <a:gridCol w="892400">
                  <a:extLst>
                    <a:ext uri="{9D8B030D-6E8A-4147-A177-3AD203B41FA5}">
                      <a16:colId xmlns:a16="http://schemas.microsoft.com/office/drawing/2014/main" val="20002"/>
                    </a:ext>
                  </a:extLst>
                </a:gridCol>
              </a:tblGrid>
              <a:tr h="127000">
                <a:tc>
                  <a:txBody>
                    <a:bodyPr/>
                    <a:lstStyle/>
                    <a:p>
                      <a:pPr marL="0" marR="0" lvl="0" indent="0" algn="l" rtl="0">
                        <a:spcBef>
                          <a:spcPts val="0"/>
                        </a:spcBef>
                        <a:spcAft>
                          <a:spcPts val="0"/>
                        </a:spcAft>
                        <a:buClr>
                          <a:schemeClr val="dk1"/>
                        </a:buClr>
                        <a:buSzPts val="1000"/>
                        <a:buFont typeface="Calibri"/>
                        <a:buNone/>
                      </a:pPr>
                      <a:endParaRPr sz="1000" u="none" strike="noStrike" cap="none">
                        <a:latin typeface="Arial"/>
                        <a:ea typeface="Arial"/>
                        <a:cs typeface="Arial"/>
                        <a:sym typeface="Arial"/>
                      </a:endParaRPr>
                    </a:p>
                  </a:txBody>
                  <a:tcPr marL="55450" marR="55450" marT="36000" marB="36000"/>
                </a:tc>
                <a:tc>
                  <a:txBody>
                    <a:bodyPr/>
                    <a:lstStyle/>
                    <a:p>
                      <a:pPr marL="0" marR="0" lvl="0" indent="0" algn="ctr" rtl="0">
                        <a:spcBef>
                          <a:spcPts val="0"/>
                        </a:spcBef>
                        <a:spcAft>
                          <a:spcPts val="0"/>
                        </a:spcAft>
                        <a:buClr>
                          <a:schemeClr val="lt1"/>
                        </a:buClr>
                        <a:buSzPts val="1000"/>
                        <a:buFont typeface="Calibri"/>
                        <a:buNone/>
                      </a:pPr>
                      <a:r>
                        <a:rPr lang="en-GB" sz="1000" u="none" strike="noStrike" cap="none">
                          <a:solidFill>
                            <a:schemeClr val="lt1"/>
                          </a:solidFill>
                        </a:rPr>
                        <a:t>Elacestrant</a:t>
                      </a:r>
                      <a:endParaRPr sz="1800" u="none" strike="noStrike" cap="none">
                        <a:solidFill>
                          <a:schemeClr val="lt1"/>
                        </a:solidFill>
                      </a:endParaRPr>
                    </a:p>
                  </a:txBody>
                  <a:tcPr marL="55450" marR="55450" marT="36000" marB="36000"/>
                </a:tc>
                <a:tc>
                  <a:txBody>
                    <a:bodyPr/>
                    <a:lstStyle/>
                    <a:p>
                      <a:pPr marL="0" marR="0" lvl="0" indent="0" algn="ctr" rtl="0">
                        <a:spcBef>
                          <a:spcPts val="0"/>
                        </a:spcBef>
                        <a:spcAft>
                          <a:spcPts val="0"/>
                        </a:spcAft>
                        <a:buClr>
                          <a:schemeClr val="lt1"/>
                        </a:buClr>
                        <a:buSzPts val="1000"/>
                        <a:buFont typeface="Calibri"/>
                        <a:buNone/>
                      </a:pPr>
                      <a:r>
                        <a:rPr lang="en-GB" sz="1000" u="none" strike="noStrike" cap="none">
                          <a:solidFill>
                            <a:schemeClr val="lt1"/>
                          </a:solidFill>
                        </a:rPr>
                        <a:t>SoC </a:t>
                      </a:r>
                      <a:br>
                        <a:rPr lang="en-GB" sz="1000" u="none" strike="noStrike" cap="none">
                          <a:solidFill>
                            <a:schemeClr val="lt1"/>
                          </a:solidFill>
                        </a:rPr>
                      </a:br>
                      <a:r>
                        <a:rPr lang="en-GB" sz="1000" u="none" strike="noStrike" cap="none">
                          <a:solidFill>
                            <a:schemeClr val="lt1"/>
                          </a:solidFill>
                        </a:rPr>
                        <a:t>Endocrine Therapy</a:t>
                      </a:r>
                      <a:endParaRPr sz="1800" u="none" strike="noStrike" cap="none">
                        <a:solidFill>
                          <a:schemeClr val="lt1"/>
                        </a:solidFill>
                      </a:endParaRPr>
                    </a:p>
                  </a:txBody>
                  <a:tcPr marL="55450" marR="55450" marT="36000" marB="36000"/>
                </a:tc>
                <a:extLst>
                  <a:ext uri="{0D108BD9-81ED-4DB2-BD59-A6C34878D82A}">
                    <a16:rowId xmlns:a16="http://schemas.microsoft.com/office/drawing/2014/main" val="10000"/>
                  </a:ext>
                </a:extLst>
              </a:tr>
              <a:tr h="127000">
                <a:tc>
                  <a:txBody>
                    <a:bodyPr/>
                    <a:lstStyle/>
                    <a:p>
                      <a:pPr marL="0" marR="0" lvl="0" indent="0" algn="l" rtl="0">
                        <a:spcBef>
                          <a:spcPts val="0"/>
                        </a:spcBef>
                        <a:spcAft>
                          <a:spcPts val="0"/>
                        </a:spcAft>
                        <a:buClr>
                          <a:schemeClr val="dk1"/>
                        </a:buClr>
                        <a:buSzPts val="1000"/>
                        <a:buFont typeface="Calibri"/>
                        <a:buNone/>
                      </a:pPr>
                      <a:r>
                        <a:rPr lang="en-GB" sz="1000" b="1" u="none" strike="noStrike" cap="none"/>
                        <a:t>Median PFS, months</a:t>
                      </a:r>
                      <a:br>
                        <a:rPr lang="en-GB" sz="1000" b="1" u="none" strike="noStrike" cap="none"/>
                      </a:br>
                      <a:r>
                        <a:rPr lang="en-GB" sz="1000" b="1" u="none" strike="noStrike" cap="none"/>
                        <a:t>(95% CI)</a:t>
                      </a:r>
                      <a:endParaRPr sz="1800" u="none" strike="noStrike" cap="none"/>
                    </a:p>
                  </a:txBody>
                  <a:tcPr marL="55450" marR="55450" marT="36000" marB="36000"/>
                </a:tc>
                <a:tc>
                  <a:txBody>
                    <a:bodyPr/>
                    <a:lstStyle/>
                    <a:p>
                      <a:pPr marL="0" marR="0" lvl="0" indent="0" algn="ctr" rtl="0">
                        <a:spcBef>
                          <a:spcPts val="0"/>
                        </a:spcBef>
                        <a:spcAft>
                          <a:spcPts val="0"/>
                        </a:spcAft>
                        <a:buClr>
                          <a:schemeClr val="dk1"/>
                        </a:buClr>
                        <a:buSzPts val="1000"/>
                        <a:buFont typeface="Calibri"/>
                        <a:buNone/>
                      </a:pPr>
                      <a:r>
                        <a:rPr lang="en-GB" sz="1000" b="1" u="none" strike="noStrike" cap="none"/>
                        <a:t>4.14</a:t>
                      </a:r>
                      <a:br>
                        <a:rPr lang="en-GB" sz="1000" u="none" strike="noStrike" cap="none"/>
                      </a:br>
                      <a:r>
                        <a:rPr lang="en-GB" sz="1000" u="none" strike="noStrike" cap="none"/>
                        <a:t>(2.20-7.79)</a:t>
                      </a:r>
                      <a:endParaRPr sz="1800" u="none" strike="noStrike" cap="none"/>
                    </a:p>
                  </a:txBody>
                  <a:tcPr marL="55450" marR="55450" marT="36000" marB="36000"/>
                </a:tc>
                <a:tc>
                  <a:txBody>
                    <a:bodyPr/>
                    <a:lstStyle/>
                    <a:p>
                      <a:pPr marL="0" marR="0" lvl="0" indent="0" algn="ctr" rtl="0">
                        <a:spcBef>
                          <a:spcPts val="0"/>
                        </a:spcBef>
                        <a:spcAft>
                          <a:spcPts val="0"/>
                        </a:spcAft>
                        <a:buClr>
                          <a:schemeClr val="dk1"/>
                        </a:buClr>
                        <a:buSzPts val="1000"/>
                        <a:buFont typeface="Calibri"/>
                        <a:buNone/>
                      </a:pPr>
                      <a:r>
                        <a:rPr lang="en-GB" sz="1000" b="1" u="none" strike="noStrike" cap="none"/>
                        <a:t>1.87</a:t>
                      </a:r>
                      <a:br>
                        <a:rPr lang="en-GB" sz="1000" u="none" strike="noStrike" cap="none"/>
                      </a:br>
                      <a:r>
                        <a:rPr lang="en-GB" sz="1000" u="none" strike="noStrike" cap="none"/>
                        <a:t>(1.87-3.29)</a:t>
                      </a:r>
                      <a:endParaRPr sz="1800" u="none" strike="noStrike" cap="none"/>
                    </a:p>
                  </a:txBody>
                  <a:tcPr marL="55450" marR="55450" marT="36000" marB="36000"/>
                </a:tc>
                <a:extLst>
                  <a:ext uri="{0D108BD9-81ED-4DB2-BD59-A6C34878D82A}">
                    <a16:rowId xmlns:a16="http://schemas.microsoft.com/office/drawing/2014/main" val="10001"/>
                  </a:ext>
                </a:extLst>
              </a:tr>
              <a:tr h="127000">
                <a:tc>
                  <a:txBody>
                    <a:bodyPr/>
                    <a:lstStyle/>
                    <a:p>
                      <a:pPr marL="0" marR="0" lvl="0" indent="0" algn="l" rtl="0">
                        <a:spcBef>
                          <a:spcPts val="0"/>
                        </a:spcBef>
                        <a:spcAft>
                          <a:spcPts val="0"/>
                        </a:spcAft>
                        <a:buClr>
                          <a:schemeClr val="dk1"/>
                        </a:buClr>
                        <a:buSzPts val="1000"/>
                        <a:buFont typeface="Calibri"/>
                        <a:buNone/>
                      </a:pPr>
                      <a:r>
                        <a:rPr lang="en-GB" sz="1000" b="1" u="none" strike="noStrike" cap="none"/>
                        <a:t>PFS rate at 12 months, %</a:t>
                      </a:r>
                      <a:br>
                        <a:rPr lang="en-GB" sz="1000" b="1" u="none" strike="noStrike" cap="none"/>
                      </a:br>
                      <a:r>
                        <a:rPr lang="en-GB" sz="1000" b="1" u="none" strike="noStrike" cap="none"/>
                        <a:t>(95% CI)</a:t>
                      </a:r>
                      <a:endParaRPr sz="1800" u="none" strike="noStrike" cap="none"/>
                    </a:p>
                  </a:txBody>
                  <a:tcPr marL="55450" marR="55450" marT="36000" marB="36000"/>
                </a:tc>
                <a:tc>
                  <a:txBody>
                    <a:bodyPr/>
                    <a:lstStyle/>
                    <a:p>
                      <a:pPr marL="0" marR="0" lvl="0" indent="0" algn="ctr" rtl="0">
                        <a:spcBef>
                          <a:spcPts val="0"/>
                        </a:spcBef>
                        <a:spcAft>
                          <a:spcPts val="0"/>
                        </a:spcAft>
                        <a:buClr>
                          <a:schemeClr val="dk1"/>
                        </a:buClr>
                        <a:buSzPts val="1000"/>
                        <a:buFont typeface="Calibri"/>
                        <a:buNone/>
                      </a:pPr>
                      <a:r>
                        <a:rPr lang="en-GB" sz="1000" u="none" strike="noStrike" cap="none"/>
                        <a:t>26.02</a:t>
                      </a:r>
                      <a:br>
                        <a:rPr lang="en-GB" sz="1000" u="none" strike="noStrike" cap="none"/>
                      </a:br>
                      <a:r>
                        <a:rPr lang="en-GB" sz="1000" u="none" strike="noStrike" cap="none"/>
                        <a:t>(15.12-36.92)</a:t>
                      </a:r>
                      <a:endParaRPr sz="1800" u="none" strike="noStrike" cap="none"/>
                    </a:p>
                  </a:txBody>
                  <a:tcPr marL="55450" marR="55450" marT="36000" marB="36000"/>
                </a:tc>
                <a:tc>
                  <a:txBody>
                    <a:bodyPr/>
                    <a:lstStyle/>
                    <a:p>
                      <a:pPr marL="0" marR="0" lvl="0" indent="0" algn="ctr" rtl="0">
                        <a:spcBef>
                          <a:spcPts val="0"/>
                        </a:spcBef>
                        <a:spcAft>
                          <a:spcPts val="0"/>
                        </a:spcAft>
                        <a:buClr>
                          <a:schemeClr val="dk1"/>
                        </a:buClr>
                        <a:buSzPts val="1000"/>
                        <a:buFont typeface="Calibri"/>
                        <a:buNone/>
                      </a:pPr>
                      <a:r>
                        <a:rPr lang="en-GB" sz="1000" u="none" strike="noStrike" cap="none"/>
                        <a:t>6.45</a:t>
                      </a:r>
                      <a:br>
                        <a:rPr lang="en-GB" sz="1000" u="none" strike="noStrike" cap="none"/>
                      </a:br>
                      <a:r>
                        <a:rPr lang="en-GB" sz="1000" u="none" strike="noStrike" cap="none"/>
                        <a:t>(0.00-13.65)</a:t>
                      </a:r>
                      <a:endParaRPr sz="1800" u="none" strike="noStrike" cap="none"/>
                    </a:p>
                  </a:txBody>
                  <a:tcPr marL="55450" marR="55450" marT="36000" marB="36000"/>
                </a:tc>
                <a:extLst>
                  <a:ext uri="{0D108BD9-81ED-4DB2-BD59-A6C34878D82A}">
                    <a16:rowId xmlns:a16="http://schemas.microsoft.com/office/drawing/2014/main" val="10002"/>
                  </a:ext>
                </a:extLst>
              </a:tr>
              <a:tr h="127000">
                <a:tc>
                  <a:txBody>
                    <a:bodyPr/>
                    <a:lstStyle/>
                    <a:p>
                      <a:pPr marL="0" marR="0" lvl="0" indent="0" algn="l" rtl="0">
                        <a:spcBef>
                          <a:spcPts val="0"/>
                        </a:spcBef>
                        <a:spcAft>
                          <a:spcPts val="0"/>
                        </a:spcAft>
                        <a:buClr>
                          <a:schemeClr val="dk1"/>
                        </a:buClr>
                        <a:buSzPts val="1000"/>
                        <a:buFont typeface="Calibri"/>
                        <a:buNone/>
                      </a:pPr>
                      <a:r>
                        <a:rPr lang="en-GB" sz="1000" b="1" u="none" strike="noStrike" cap="none"/>
                        <a:t>Hazard ratio (95% CI)</a:t>
                      </a:r>
                      <a:endParaRPr sz="1800" u="none" strike="noStrike" cap="none"/>
                    </a:p>
                  </a:txBody>
                  <a:tcPr marL="55450" marR="55450" marT="36000" marB="36000"/>
                </a:tc>
                <a:tc gridSpan="2">
                  <a:txBody>
                    <a:bodyPr/>
                    <a:lstStyle/>
                    <a:p>
                      <a:pPr marL="0" marR="0" lvl="0" indent="0" algn="ctr" rtl="0">
                        <a:spcBef>
                          <a:spcPts val="0"/>
                        </a:spcBef>
                        <a:spcAft>
                          <a:spcPts val="0"/>
                        </a:spcAft>
                        <a:buClr>
                          <a:schemeClr val="dk1"/>
                        </a:buClr>
                        <a:buSzPts val="1000"/>
                        <a:buFont typeface="Calibri"/>
                        <a:buNone/>
                      </a:pPr>
                      <a:r>
                        <a:rPr lang="en-GB" sz="1000" b="1" u="none" strike="noStrike" cap="none"/>
                        <a:t>0.517</a:t>
                      </a:r>
                      <a:endParaRPr sz="1800" u="none" strike="noStrike" cap="none"/>
                    </a:p>
                    <a:p>
                      <a:pPr marL="0" marR="0" lvl="0" indent="0" algn="ctr" rtl="0">
                        <a:spcBef>
                          <a:spcPts val="0"/>
                        </a:spcBef>
                        <a:spcAft>
                          <a:spcPts val="0"/>
                        </a:spcAft>
                        <a:buClr>
                          <a:schemeClr val="dk1"/>
                        </a:buClr>
                        <a:buSzPts val="1000"/>
                        <a:buFont typeface="Calibri"/>
                        <a:buNone/>
                      </a:pPr>
                      <a:r>
                        <a:rPr lang="en-GB" sz="1000" u="none" strike="noStrike" cap="none"/>
                        <a:t>(0.361-0.738)</a:t>
                      </a:r>
                      <a:endParaRPr sz="1800" u="none" strike="noStrike" cap="none"/>
                    </a:p>
                  </a:txBody>
                  <a:tcPr marL="55450" marR="55450" marT="36000" marB="36000"/>
                </a:tc>
                <a:tc hMerge="1">
                  <a:txBody>
                    <a:bodyPr/>
                    <a:lstStyle/>
                    <a:p>
                      <a:endParaRPr lang="en-US"/>
                    </a:p>
                  </a:txBody>
                  <a:tcPr/>
                </a:tc>
                <a:extLst>
                  <a:ext uri="{0D108BD9-81ED-4DB2-BD59-A6C34878D82A}">
                    <a16:rowId xmlns:a16="http://schemas.microsoft.com/office/drawing/2014/main" val="10003"/>
                  </a:ext>
                </a:extLst>
              </a:tr>
            </a:tbl>
          </a:graphicData>
        </a:graphic>
      </p:graphicFrame>
      <p:graphicFrame>
        <p:nvGraphicFramePr>
          <p:cNvPr id="898" name="Google Shape;898;p21"/>
          <p:cNvGraphicFramePr/>
          <p:nvPr/>
        </p:nvGraphicFramePr>
        <p:xfrm>
          <a:off x="4403791" y="4163517"/>
          <a:ext cx="3466375" cy="1659600"/>
        </p:xfrm>
        <a:graphic>
          <a:graphicData uri="http://schemas.openxmlformats.org/drawingml/2006/table">
            <a:tbl>
              <a:tblPr firstRow="1" bandRow="1">
                <a:noFill/>
                <a:tableStyleId>{1C1CA5C9-9A98-4506-B72C-25FC32E75F1D}</a:tableStyleId>
              </a:tblPr>
              <a:tblGrid>
                <a:gridCol w="1681575">
                  <a:extLst>
                    <a:ext uri="{9D8B030D-6E8A-4147-A177-3AD203B41FA5}">
                      <a16:colId xmlns:a16="http://schemas.microsoft.com/office/drawing/2014/main" val="20000"/>
                    </a:ext>
                  </a:extLst>
                </a:gridCol>
                <a:gridCol w="892400">
                  <a:extLst>
                    <a:ext uri="{9D8B030D-6E8A-4147-A177-3AD203B41FA5}">
                      <a16:colId xmlns:a16="http://schemas.microsoft.com/office/drawing/2014/main" val="20001"/>
                    </a:ext>
                  </a:extLst>
                </a:gridCol>
                <a:gridCol w="892400">
                  <a:extLst>
                    <a:ext uri="{9D8B030D-6E8A-4147-A177-3AD203B41FA5}">
                      <a16:colId xmlns:a16="http://schemas.microsoft.com/office/drawing/2014/main" val="20002"/>
                    </a:ext>
                  </a:extLst>
                </a:gridCol>
              </a:tblGrid>
              <a:tr h="127000">
                <a:tc>
                  <a:txBody>
                    <a:bodyPr/>
                    <a:lstStyle/>
                    <a:p>
                      <a:pPr marL="0" marR="0" lvl="0" indent="0" algn="l" rtl="0">
                        <a:spcBef>
                          <a:spcPts val="0"/>
                        </a:spcBef>
                        <a:spcAft>
                          <a:spcPts val="0"/>
                        </a:spcAft>
                        <a:buClr>
                          <a:schemeClr val="dk1"/>
                        </a:buClr>
                        <a:buSzPts val="1000"/>
                        <a:buFont typeface="Calibri"/>
                        <a:buNone/>
                      </a:pPr>
                      <a:endParaRPr sz="1000" u="none" strike="noStrike" cap="none">
                        <a:latin typeface="Arial"/>
                        <a:ea typeface="Arial"/>
                        <a:cs typeface="Arial"/>
                        <a:sym typeface="Arial"/>
                      </a:endParaRPr>
                    </a:p>
                  </a:txBody>
                  <a:tcPr marL="55450" marR="55450" marT="36000" marB="36000"/>
                </a:tc>
                <a:tc>
                  <a:txBody>
                    <a:bodyPr/>
                    <a:lstStyle/>
                    <a:p>
                      <a:pPr marL="0" marR="0" lvl="0" indent="0" algn="ctr" rtl="0">
                        <a:spcBef>
                          <a:spcPts val="0"/>
                        </a:spcBef>
                        <a:spcAft>
                          <a:spcPts val="0"/>
                        </a:spcAft>
                        <a:buClr>
                          <a:schemeClr val="lt1"/>
                        </a:buClr>
                        <a:buSzPts val="1000"/>
                        <a:buFont typeface="Calibri"/>
                        <a:buNone/>
                      </a:pPr>
                      <a:r>
                        <a:rPr lang="en-GB" sz="1000" u="none" strike="noStrike" cap="none">
                          <a:solidFill>
                            <a:schemeClr val="lt1"/>
                          </a:solidFill>
                        </a:rPr>
                        <a:t>Elacestrant</a:t>
                      </a:r>
                      <a:endParaRPr sz="1800" u="none" strike="noStrike" cap="none">
                        <a:solidFill>
                          <a:schemeClr val="lt1"/>
                        </a:solidFill>
                      </a:endParaRPr>
                    </a:p>
                  </a:txBody>
                  <a:tcPr marL="55450" marR="55450" marT="36000" marB="36000"/>
                </a:tc>
                <a:tc>
                  <a:txBody>
                    <a:bodyPr/>
                    <a:lstStyle/>
                    <a:p>
                      <a:pPr marL="0" marR="0" lvl="0" indent="0" algn="ctr" rtl="0">
                        <a:spcBef>
                          <a:spcPts val="0"/>
                        </a:spcBef>
                        <a:spcAft>
                          <a:spcPts val="0"/>
                        </a:spcAft>
                        <a:buClr>
                          <a:schemeClr val="lt1"/>
                        </a:buClr>
                        <a:buSzPts val="1000"/>
                        <a:buFont typeface="Calibri"/>
                        <a:buNone/>
                      </a:pPr>
                      <a:r>
                        <a:rPr lang="en-GB" sz="1000" u="none" strike="noStrike" cap="none">
                          <a:solidFill>
                            <a:schemeClr val="lt1"/>
                          </a:solidFill>
                        </a:rPr>
                        <a:t>SoC </a:t>
                      </a:r>
                      <a:br>
                        <a:rPr lang="en-GB" sz="1000" u="none" strike="noStrike" cap="none">
                          <a:solidFill>
                            <a:schemeClr val="lt1"/>
                          </a:solidFill>
                        </a:rPr>
                      </a:br>
                      <a:r>
                        <a:rPr lang="en-GB" sz="1000" u="none" strike="noStrike" cap="none">
                          <a:solidFill>
                            <a:schemeClr val="lt1"/>
                          </a:solidFill>
                        </a:rPr>
                        <a:t>Endocrine Therapy</a:t>
                      </a:r>
                      <a:endParaRPr sz="1800" u="none" strike="noStrike" cap="none">
                        <a:solidFill>
                          <a:schemeClr val="lt1"/>
                        </a:solidFill>
                      </a:endParaRPr>
                    </a:p>
                  </a:txBody>
                  <a:tcPr marL="55450" marR="55450" marT="36000" marB="36000"/>
                </a:tc>
                <a:extLst>
                  <a:ext uri="{0D108BD9-81ED-4DB2-BD59-A6C34878D82A}">
                    <a16:rowId xmlns:a16="http://schemas.microsoft.com/office/drawing/2014/main" val="10000"/>
                  </a:ext>
                </a:extLst>
              </a:tr>
              <a:tr h="127000">
                <a:tc>
                  <a:txBody>
                    <a:bodyPr/>
                    <a:lstStyle/>
                    <a:p>
                      <a:pPr marL="0" marR="0" lvl="0" indent="0" algn="l" rtl="0">
                        <a:spcBef>
                          <a:spcPts val="0"/>
                        </a:spcBef>
                        <a:spcAft>
                          <a:spcPts val="0"/>
                        </a:spcAft>
                        <a:buClr>
                          <a:schemeClr val="dk1"/>
                        </a:buClr>
                        <a:buSzPts val="1000"/>
                        <a:buFont typeface="Calibri"/>
                        <a:buNone/>
                      </a:pPr>
                      <a:r>
                        <a:rPr lang="en-GB" sz="1000" b="1" u="none" strike="noStrike" cap="none"/>
                        <a:t>Median PFS, months</a:t>
                      </a:r>
                      <a:br>
                        <a:rPr lang="en-GB" sz="1000" b="1" u="none" strike="noStrike" cap="none"/>
                      </a:br>
                      <a:r>
                        <a:rPr lang="en-GB" sz="1000" b="1" u="none" strike="noStrike" cap="none"/>
                        <a:t>(95% CI)</a:t>
                      </a:r>
                      <a:endParaRPr sz="1800" u="none" strike="noStrike" cap="none"/>
                    </a:p>
                  </a:txBody>
                  <a:tcPr marL="55450" marR="55450" marT="36000" marB="36000"/>
                </a:tc>
                <a:tc>
                  <a:txBody>
                    <a:bodyPr/>
                    <a:lstStyle/>
                    <a:p>
                      <a:pPr marL="0" marR="0" lvl="0" indent="0" algn="ctr" rtl="0">
                        <a:spcBef>
                          <a:spcPts val="0"/>
                        </a:spcBef>
                        <a:spcAft>
                          <a:spcPts val="0"/>
                        </a:spcAft>
                        <a:buClr>
                          <a:schemeClr val="dk1"/>
                        </a:buClr>
                        <a:buSzPts val="1000"/>
                        <a:buFont typeface="Calibri"/>
                        <a:buNone/>
                      </a:pPr>
                      <a:r>
                        <a:rPr lang="en-GB" sz="1000" b="1" u="none" strike="noStrike" cap="none"/>
                        <a:t>8.61</a:t>
                      </a:r>
                      <a:br>
                        <a:rPr lang="en-GB" sz="1000" u="none" strike="noStrike" cap="none"/>
                      </a:br>
                      <a:r>
                        <a:rPr lang="en-GB" sz="1000" u="none" strike="noStrike" cap="none"/>
                        <a:t>(4.14-10.84)</a:t>
                      </a:r>
                      <a:endParaRPr sz="1800" u="none" strike="noStrike" cap="none"/>
                    </a:p>
                  </a:txBody>
                  <a:tcPr marL="55450" marR="55450" marT="36000" marB="36000"/>
                </a:tc>
                <a:tc>
                  <a:txBody>
                    <a:bodyPr/>
                    <a:lstStyle/>
                    <a:p>
                      <a:pPr marL="0" marR="0" lvl="0" indent="0" algn="ctr" rtl="0">
                        <a:spcBef>
                          <a:spcPts val="0"/>
                        </a:spcBef>
                        <a:spcAft>
                          <a:spcPts val="0"/>
                        </a:spcAft>
                        <a:buClr>
                          <a:schemeClr val="dk1"/>
                        </a:buClr>
                        <a:buSzPts val="1000"/>
                        <a:buFont typeface="Calibri"/>
                        <a:buNone/>
                      </a:pPr>
                      <a:r>
                        <a:rPr lang="en-GB" sz="1000" b="1" u="none" strike="noStrike" cap="none"/>
                        <a:t>1.91</a:t>
                      </a:r>
                      <a:br>
                        <a:rPr lang="en-GB" sz="1000" u="none" strike="noStrike" cap="none"/>
                      </a:br>
                      <a:r>
                        <a:rPr lang="en-GB" sz="1000" u="none" strike="noStrike" cap="none"/>
                        <a:t>(1.87-3.68)</a:t>
                      </a:r>
                      <a:endParaRPr sz="1800" u="none" strike="noStrike" cap="none"/>
                    </a:p>
                  </a:txBody>
                  <a:tcPr marL="55450" marR="55450" marT="36000" marB="36000"/>
                </a:tc>
                <a:extLst>
                  <a:ext uri="{0D108BD9-81ED-4DB2-BD59-A6C34878D82A}">
                    <a16:rowId xmlns:a16="http://schemas.microsoft.com/office/drawing/2014/main" val="10001"/>
                  </a:ext>
                </a:extLst>
              </a:tr>
              <a:tr h="127000">
                <a:tc>
                  <a:txBody>
                    <a:bodyPr/>
                    <a:lstStyle/>
                    <a:p>
                      <a:pPr marL="0" marR="0" lvl="0" indent="0" algn="l" rtl="0">
                        <a:spcBef>
                          <a:spcPts val="0"/>
                        </a:spcBef>
                        <a:spcAft>
                          <a:spcPts val="0"/>
                        </a:spcAft>
                        <a:buClr>
                          <a:schemeClr val="dk1"/>
                        </a:buClr>
                        <a:buSzPts val="1000"/>
                        <a:buFont typeface="Calibri"/>
                        <a:buNone/>
                      </a:pPr>
                      <a:r>
                        <a:rPr lang="en-GB" sz="1000" b="1" u="none" strike="noStrike" cap="none"/>
                        <a:t>PFS rate at 12 months, %</a:t>
                      </a:r>
                      <a:br>
                        <a:rPr lang="en-GB" sz="1000" b="1" u="none" strike="noStrike" cap="none"/>
                      </a:br>
                      <a:r>
                        <a:rPr lang="en-GB" sz="1000" b="1" u="none" strike="noStrike" cap="none"/>
                        <a:t>(95% CI)</a:t>
                      </a:r>
                      <a:endParaRPr sz="1800" u="none" strike="noStrike" cap="none"/>
                    </a:p>
                  </a:txBody>
                  <a:tcPr marL="55450" marR="55450" marT="36000" marB="36000"/>
                </a:tc>
                <a:tc>
                  <a:txBody>
                    <a:bodyPr/>
                    <a:lstStyle/>
                    <a:p>
                      <a:pPr marL="0" marR="0" lvl="0" indent="0" algn="ctr" rtl="0">
                        <a:spcBef>
                          <a:spcPts val="0"/>
                        </a:spcBef>
                        <a:spcAft>
                          <a:spcPts val="0"/>
                        </a:spcAft>
                        <a:buClr>
                          <a:schemeClr val="dk1"/>
                        </a:buClr>
                        <a:buSzPts val="1000"/>
                        <a:buFont typeface="Calibri"/>
                        <a:buNone/>
                      </a:pPr>
                      <a:r>
                        <a:rPr lang="en-GB" sz="1000" u="none" strike="noStrike" cap="none"/>
                        <a:t>35.81</a:t>
                      </a:r>
                      <a:br>
                        <a:rPr lang="en-GB" sz="1000" u="none" strike="noStrike" cap="none"/>
                      </a:br>
                      <a:r>
                        <a:rPr lang="en-GB" sz="1000" u="none" strike="noStrike" cap="none"/>
                        <a:t>(21.84-49.78)</a:t>
                      </a:r>
                      <a:endParaRPr sz="1800" u="none" strike="noStrike" cap="none"/>
                    </a:p>
                  </a:txBody>
                  <a:tcPr marL="55450" marR="55450" marT="36000" marB="36000"/>
                </a:tc>
                <a:tc>
                  <a:txBody>
                    <a:bodyPr/>
                    <a:lstStyle/>
                    <a:p>
                      <a:pPr marL="0" marR="0" lvl="0" indent="0" algn="ctr" rtl="0">
                        <a:spcBef>
                          <a:spcPts val="0"/>
                        </a:spcBef>
                        <a:spcAft>
                          <a:spcPts val="0"/>
                        </a:spcAft>
                        <a:buClr>
                          <a:schemeClr val="dk1"/>
                        </a:buClr>
                        <a:buSzPts val="1000"/>
                        <a:buFont typeface="Calibri"/>
                        <a:buNone/>
                      </a:pPr>
                      <a:r>
                        <a:rPr lang="en-GB" sz="1000" u="none" strike="noStrike" cap="none"/>
                        <a:t>8.39</a:t>
                      </a:r>
                      <a:br>
                        <a:rPr lang="en-GB" sz="1000" u="none" strike="noStrike" cap="none"/>
                      </a:br>
                      <a:r>
                        <a:rPr lang="en-GB" sz="1000" u="none" strike="noStrike" cap="none"/>
                        <a:t>(0.00-17.66)</a:t>
                      </a:r>
                      <a:endParaRPr sz="1800" u="none" strike="noStrike" cap="none"/>
                    </a:p>
                  </a:txBody>
                  <a:tcPr marL="55450" marR="55450" marT="36000" marB="36000"/>
                </a:tc>
                <a:extLst>
                  <a:ext uri="{0D108BD9-81ED-4DB2-BD59-A6C34878D82A}">
                    <a16:rowId xmlns:a16="http://schemas.microsoft.com/office/drawing/2014/main" val="10002"/>
                  </a:ext>
                </a:extLst>
              </a:tr>
              <a:tr h="127000">
                <a:tc>
                  <a:txBody>
                    <a:bodyPr/>
                    <a:lstStyle/>
                    <a:p>
                      <a:pPr marL="0" marR="0" lvl="0" indent="0" algn="l" rtl="0">
                        <a:spcBef>
                          <a:spcPts val="0"/>
                        </a:spcBef>
                        <a:spcAft>
                          <a:spcPts val="0"/>
                        </a:spcAft>
                        <a:buClr>
                          <a:schemeClr val="dk1"/>
                        </a:buClr>
                        <a:buSzPts val="1000"/>
                        <a:buFont typeface="Calibri"/>
                        <a:buNone/>
                      </a:pPr>
                      <a:r>
                        <a:rPr lang="en-GB" sz="1000" b="1" u="none" strike="noStrike" cap="none"/>
                        <a:t>Hazard ratio (95% CI)</a:t>
                      </a:r>
                      <a:endParaRPr sz="1800" u="none" strike="noStrike" cap="none"/>
                    </a:p>
                  </a:txBody>
                  <a:tcPr marL="55450" marR="55450" marT="36000" marB="36000"/>
                </a:tc>
                <a:tc gridSpan="2">
                  <a:txBody>
                    <a:bodyPr/>
                    <a:lstStyle/>
                    <a:p>
                      <a:pPr marL="0" marR="0" lvl="0" indent="0" algn="ctr" rtl="0">
                        <a:spcBef>
                          <a:spcPts val="0"/>
                        </a:spcBef>
                        <a:spcAft>
                          <a:spcPts val="0"/>
                        </a:spcAft>
                        <a:buClr>
                          <a:schemeClr val="dk1"/>
                        </a:buClr>
                        <a:buSzPts val="1000"/>
                        <a:buFont typeface="Calibri"/>
                        <a:buNone/>
                      </a:pPr>
                      <a:r>
                        <a:rPr lang="en-GB" sz="1000" b="1" u="none" strike="noStrike" cap="none"/>
                        <a:t>0.410</a:t>
                      </a:r>
                      <a:endParaRPr sz="1800" u="none" strike="noStrike" cap="none"/>
                    </a:p>
                    <a:p>
                      <a:pPr marL="0" marR="0" lvl="0" indent="0" algn="ctr" rtl="0">
                        <a:spcBef>
                          <a:spcPts val="0"/>
                        </a:spcBef>
                        <a:spcAft>
                          <a:spcPts val="0"/>
                        </a:spcAft>
                        <a:buClr>
                          <a:schemeClr val="dk1"/>
                        </a:buClr>
                        <a:buSzPts val="1000"/>
                        <a:buFont typeface="Calibri"/>
                        <a:buNone/>
                      </a:pPr>
                      <a:r>
                        <a:rPr lang="en-GB" sz="1000" u="none" strike="noStrike" cap="none"/>
                        <a:t>(0.262-0.634)</a:t>
                      </a:r>
                      <a:endParaRPr sz="1800" u="none" strike="noStrike" cap="none"/>
                    </a:p>
                  </a:txBody>
                  <a:tcPr marL="55450" marR="55450" marT="36000" marB="36000"/>
                </a:tc>
                <a:tc hMerge="1">
                  <a:txBody>
                    <a:bodyPr/>
                    <a:lstStyle/>
                    <a:p>
                      <a:endParaRPr lang="en-US"/>
                    </a:p>
                  </a:txBody>
                  <a:tcPr/>
                </a:tc>
                <a:extLst>
                  <a:ext uri="{0D108BD9-81ED-4DB2-BD59-A6C34878D82A}">
                    <a16:rowId xmlns:a16="http://schemas.microsoft.com/office/drawing/2014/main" val="10003"/>
                  </a:ext>
                </a:extLst>
              </a:tr>
            </a:tbl>
          </a:graphicData>
        </a:graphic>
      </p:graphicFrame>
      <p:graphicFrame>
        <p:nvGraphicFramePr>
          <p:cNvPr id="899" name="Google Shape;899;p21"/>
          <p:cNvGraphicFramePr/>
          <p:nvPr/>
        </p:nvGraphicFramePr>
        <p:xfrm>
          <a:off x="8318250" y="4154758"/>
          <a:ext cx="3466375" cy="1507200"/>
        </p:xfrm>
        <a:graphic>
          <a:graphicData uri="http://schemas.openxmlformats.org/drawingml/2006/table">
            <a:tbl>
              <a:tblPr firstRow="1" bandRow="1">
                <a:noFill/>
                <a:tableStyleId>{1C1CA5C9-9A98-4506-B72C-25FC32E75F1D}</a:tableStyleId>
              </a:tblPr>
              <a:tblGrid>
                <a:gridCol w="1681575">
                  <a:extLst>
                    <a:ext uri="{9D8B030D-6E8A-4147-A177-3AD203B41FA5}">
                      <a16:colId xmlns:a16="http://schemas.microsoft.com/office/drawing/2014/main" val="20000"/>
                    </a:ext>
                  </a:extLst>
                </a:gridCol>
                <a:gridCol w="892400">
                  <a:extLst>
                    <a:ext uri="{9D8B030D-6E8A-4147-A177-3AD203B41FA5}">
                      <a16:colId xmlns:a16="http://schemas.microsoft.com/office/drawing/2014/main" val="20001"/>
                    </a:ext>
                  </a:extLst>
                </a:gridCol>
                <a:gridCol w="892400">
                  <a:extLst>
                    <a:ext uri="{9D8B030D-6E8A-4147-A177-3AD203B41FA5}">
                      <a16:colId xmlns:a16="http://schemas.microsoft.com/office/drawing/2014/main" val="20002"/>
                    </a:ext>
                  </a:extLst>
                </a:gridCol>
              </a:tblGrid>
              <a:tr h="127000">
                <a:tc>
                  <a:txBody>
                    <a:bodyPr/>
                    <a:lstStyle/>
                    <a:p>
                      <a:pPr marL="0" marR="0" lvl="0" indent="0" algn="l" rtl="0">
                        <a:spcBef>
                          <a:spcPts val="0"/>
                        </a:spcBef>
                        <a:spcAft>
                          <a:spcPts val="0"/>
                        </a:spcAft>
                        <a:buClr>
                          <a:schemeClr val="dk1"/>
                        </a:buClr>
                        <a:buSzPts val="1000"/>
                        <a:buFont typeface="Calibri"/>
                        <a:buNone/>
                      </a:pPr>
                      <a:endParaRPr sz="1000" u="none" strike="noStrike" cap="none">
                        <a:solidFill>
                          <a:schemeClr val="lt1"/>
                        </a:solidFill>
                        <a:latin typeface="Arial"/>
                        <a:ea typeface="Arial"/>
                        <a:cs typeface="Arial"/>
                        <a:sym typeface="Arial"/>
                      </a:endParaRPr>
                    </a:p>
                  </a:txBody>
                  <a:tcPr marL="55450" marR="55450" marT="36000" marB="36000"/>
                </a:tc>
                <a:tc>
                  <a:txBody>
                    <a:bodyPr/>
                    <a:lstStyle/>
                    <a:p>
                      <a:pPr marL="0" marR="0" lvl="0" indent="0" algn="ctr" rtl="0">
                        <a:spcBef>
                          <a:spcPts val="0"/>
                        </a:spcBef>
                        <a:spcAft>
                          <a:spcPts val="0"/>
                        </a:spcAft>
                        <a:buClr>
                          <a:schemeClr val="lt1"/>
                        </a:buClr>
                        <a:buSzPts val="1000"/>
                        <a:buFont typeface="Calibri"/>
                        <a:buNone/>
                      </a:pPr>
                      <a:r>
                        <a:rPr lang="en-GB" sz="1000" u="none" strike="noStrike" cap="none">
                          <a:solidFill>
                            <a:schemeClr val="lt1"/>
                          </a:solidFill>
                        </a:rPr>
                        <a:t>Elacestrant</a:t>
                      </a:r>
                      <a:endParaRPr sz="1800" u="none" strike="noStrike" cap="none">
                        <a:solidFill>
                          <a:schemeClr val="lt1"/>
                        </a:solidFill>
                      </a:endParaRPr>
                    </a:p>
                  </a:txBody>
                  <a:tcPr marL="55450" marR="55450" marT="36000" marB="36000"/>
                </a:tc>
                <a:tc>
                  <a:txBody>
                    <a:bodyPr/>
                    <a:lstStyle/>
                    <a:p>
                      <a:pPr marL="0" marR="0" lvl="0" indent="0" algn="ctr" rtl="0">
                        <a:spcBef>
                          <a:spcPts val="0"/>
                        </a:spcBef>
                        <a:spcAft>
                          <a:spcPts val="0"/>
                        </a:spcAft>
                        <a:buClr>
                          <a:schemeClr val="lt1"/>
                        </a:buClr>
                        <a:buSzPts val="1000"/>
                        <a:buFont typeface="Calibri"/>
                        <a:buNone/>
                      </a:pPr>
                      <a:r>
                        <a:rPr lang="en-GB" sz="1000" u="none" strike="noStrike" cap="none">
                          <a:solidFill>
                            <a:schemeClr val="lt1"/>
                          </a:solidFill>
                        </a:rPr>
                        <a:t>SoC Endocrine Therapy</a:t>
                      </a:r>
                      <a:endParaRPr sz="1800" u="none" strike="noStrike" cap="none">
                        <a:solidFill>
                          <a:schemeClr val="lt1"/>
                        </a:solidFill>
                      </a:endParaRPr>
                    </a:p>
                  </a:txBody>
                  <a:tcPr marL="55450" marR="55450" marT="36000" marB="36000"/>
                </a:tc>
                <a:extLst>
                  <a:ext uri="{0D108BD9-81ED-4DB2-BD59-A6C34878D82A}">
                    <a16:rowId xmlns:a16="http://schemas.microsoft.com/office/drawing/2014/main" val="10000"/>
                  </a:ext>
                </a:extLst>
              </a:tr>
              <a:tr h="127000">
                <a:tc>
                  <a:txBody>
                    <a:bodyPr/>
                    <a:lstStyle/>
                    <a:p>
                      <a:pPr marL="0" marR="0" lvl="0" indent="0" algn="l" rtl="0">
                        <a:spcBef>
                          <a:spcPts val="0"/>
                        </a:spcBef>
                        <a:spcAft>
                          <a:spcPts val="0"/>
                        </a:spcAft>
                        <a:buClr>
                          <a:schemeClr val="dk1"/>
                        </a:buClr>
                        <a:buSzPts val="1000"/>
                        <a:buFont typeface="Calibri"/>
                        <a:buNone/>
                      </a:pPr>
                      <a:r>
                        <a:rPr lang="en-GB" sz="1000" b="1" u="none" strike="noStrike" cap="none"/>
                        <a:t>Median PFS, months</a:t>
                      </a:r>
                      <a:br>
                        <a:rPr lang="en-GB" sz="1000" b="1" u="none" strike="noStrike" cap="none"/>
                      </a:br>
                      <a:r>
                        <a:rPr lang="en-GB" sz="1000" b="1" u="none" strike="noStrike" cap="none"/>
                        <a:t>(95% CI)</a:t>
                      </a:r>
                      <a:endParaRPr sz="1800" u="none" strike="noStrike" cap="none"/>
                    </a:p>
                  </a:txBody>
                  <a:tcPr marL="55450" marR="55450" marT="36000" marB="36000"/>
                </a:tc>
                <a:tc>
                  <a:txBody>
                    <a:bodyPr/>
                    <a:lstStyle/>
                    <a:p>
                      <a:pPr marL="0" marR="0" lvl="0" indent="0" algn="ctr" rtl="0">
                        <a:spcBef>
                          <a:spcPts val="0"/>
                        </a:spcBef>
                        <a:spcAft>
                          <a:spcPts val="0"/>
                        </a:spcAft>
                        <a:buClr>
                          <a:schemeClr val="dk1"/>
                        </a:buClr>
                        <a:buSzPts val="1000"/>
                        <a:buFont typeface="Calibri"/>
                        <a:buNone/>
                      </a:pPr>
                      <a:r>
                        <a:rPr lang="en-GB" sz="1000" b="1" u="none" strike="noStrike" cap="none"/>
                        <a:t>8.61</a:t>
                      </a:r>
                      <a:br>
                        <a:rPr lang="en-GB" sz="1000" u="none" strike="noStrike" cap="none"/>
                      </a:br>
                      <a:r>
                        <a:rPr lang="en-GB" sz="1000" u="none" strike="noStrike" cap="none"/>
                        <a:t>(5.45-16.89)</a:t>
                      </a:r>
                      <a:endParaRPr sz="1800" u="none" strike="noStrike" cap="none"/>
                    </a:p>
                  </a:txBody>
                  <a:tcPr marL="55450" marR="55450" marT="36000" marB="36000"/>
                </a:tc>
                <a:tc>
                  <a:txBody>
                    <a:bodyPr/>
                    <a:lstStyle/>
                    <a:p>
                      <a:pPr marL="0" marR="0" lvl="0" indent="0" algn="ctr" rtl="0">
                        <a:spcBef>
                          <a:spcPts val="0"/>
                        </a:spcBef>
                        <a:spcAft>
                          <a:spcPts val="0"/>
                        </a:spcAft>
                        <a:buClr>
                          <a:schemeClr val="dk1"/>
                        </a:buClr>
                        <a:buSzPts val="1000"/>
                        <a:buFont typeface="Calibri"/>
                        <a:buNone/>
                      </a:pPr>
                      <a:r>
                        <a:rPr lang="en-GB" sz="1000" b="1" u="none" strike="noStrike" cap="none"/>
                        <a:t>2.10</a:t>
                      </a:r>
                      <a:br>
                        <a:rPr lang="en-GB" sz="1000" u="none" strike="noStrike" cap="none"/>
                      </a:br>
                      <a:r>
                        <a:rPr lang="en-GB" sz="1000" u="none" strike="noStrike" cap="none"/>
                        <a:t>(1.87-3.75)</a:t>
                      </a:r>
                      <a:endParaRPr sz="1800" u="none" strike="noStrike" cap="none"/>
                    </a:p>
                  </a:txBody>
                  <a:tcPr marL="55450" marR="55450" marT="36000" marB="36000"/>
                </a:tc>
                <a:extLst>
                  <a:ext uri="{0D108BD9-81ED-4DB2-BD59-A6C34878D82A}">
                    <a16:rowId xmlns:a16="http://schemas.microsoft.com/office/drawing/2014/main" val="10001"/>
                  </a:ext>
                </a:extLst>
              </a:tr>
              <a:tr h="127000">
                <a:tc>
                  <a:txBody>
                    <a:bodyPr/>
                    <a:lstStyle/>
                    <a:p>
                      <a:pPr marL="0" marR="0" lvl="0" indent="0" algn="l" rtl="0">
                        <a:spcBef>
                          <a:spcPts val="0"/>
                        </a:spcBef>
                        <a:spcAft>
                          <a:spcPts val="0"/>
                        </a:spcAft>
                        <a:buClr>
                          <a:schemeClr val="dk1"/>
                        </a:buClr>
                        <a:buSzPts val="1000"/>
                        <a:buFont typeface="Calibri"/>
                        <a:buNone/>
                      </a:pPr>
                      <a:r>
                        <a:rPr lang="en-GB" sz="1000" b="1" u="none" strike="noStrike" cap="none"/>
                        <a:t>PFS rate at 12 months, %</a:t>
                      </a:r>
                      <a:br>
                        <a:rPr lang="en-GB" sz="1000" b="1" u="none" strike="noStrike" cap="none"/>
                      </a:br>
                      <a:r>
                        <a:rPr lang="en-GB" sz="1000" b="1" u="none" strike="noStrike" cap="none"/>
                        <a:t>(95% CI)</a:t>
                      </a:r>
                      <a:endParaRPr sz="1800" u="none" strike="noStrike" cap="none"/>
                    </a:p>
                  </a:txBody>
                  <a:tcPr marL="55450" marR="55450" marT="36000" marB="36000"/>
                </a:tc>
                <a:tc>
                  <a:txBody>
                    <a:bodyPr/>
                    <a:lstStyle/>
                    <a:p>
                      <a:pPr marL="0" marR="0" lvl="0" indent="0" algn="ctr" rtl="0">
                        <a:spcBef>
                          <a:spcPts val="0"/>
                        </a:spcBef>
                        <a:spcAft>
                          <a:spcPts val="0"/>
                        </a:spcAft>
                        <a:buClr>
                          <a:schemeClr val="dk1"/>
                        </a:buClr>
                        <a:buSzPts val="1000"/>
                        <a:buFont typeface="Calibri"/>
                        <a:buNone/>
                      </a:pPr>
                      <a:r>
                        <a:rPr lang="en-GB" sz="1000" u="none" strike="noStrike" cap="none"/>
                        <a:t>35.79</a:t>
                      </a:r>
                      <a:br>
                        <a:rPr lang="en-GB" sz="1000" u="none" strike="noStrike" cap="none"/>
                      </a:br>
                      <a:r>
                        <a:rPr lang="en-GB" sz="1000" u="none" strike="noStrike" cap="none"/>
                        <a:t>(19.54-52.05)</a:t>
                      </a:r>
                      <a:endParaRPr sz="1800" u="none" strike="noStrike" cap="none"/>
                    </a:p>
                  </a:txBody>
                  <a:tcPr marL="55450" marR="55450" marT="36000" marB="36000"/>
                </a:tc>
                <a:tc>
                  <a:txBody>
                    <a:bodyPr/>
                    <a:lstStyle/>
                    <a:p>
                      <a:pPr marL="0" marR="0" lvl="0" indent="0" algn="ctr" rtl="0">
                        <a:spcBef>
                          <a:spcPts val="0"/>
                        </a:spcBef>
                        <a:spcAft>
                          <a:spcPts val="0"/>
                        </a:spcAft>
                        <a:buClr>
                          <a:schemeClr val="dk1"/>
                        </a:buClr>
                        <a:buSzPts val="1000"/>
                        <a:buFont typeface="Calibri"/>
                        <a:buNone/>
                      </a:pPr>
                      <a:r>
                        <a:rPr lang="en-GB" sz="1000" u="none" strike="noStrike" cap="none"/>
                        <a:t>7.73</a:t>
                      </a:r>
                      <a:br>
                        <a:rPr lang="en-GB" sz="1000" u="none" strike="noStrike" cap="none"/>
                      </a:br>
                      <a:r>
                        <a:rPr lang="en-GB" sz="1000" u="none" strike="noStrike" cap="none"/>
                        <a:t>(0.00-20.20)</a:t>
                      </a:r>
                      <a:endParaRPr sz="1800" u="none" strike="noStrike" cap="none"/>
                    </a:p>
                  </a:txBody>
                  <a:tcPr marL="55450" marR="55450" marT="36000" marB="36000"/>
                </a:tc>
                <a:extLst>
                  <a:ext uri="{0D108BD9-81ED-4DB2-BD59-A6C34878D82A}">
                    <a16:rowId xmlns:a16="http://schemas.microsoft.com/office/drawing/2014/main" val="10002"/>
                  </a:ext>
                </a:extLst>
              </a:tr>
              <a:tr h="127000">
                <a:tc>
                  <a:txBody>
                    <a:bodyPr/>
                    <a:lstStyle/>
                    <a:p>
                      <a:pPr marL="0" marR="0" lvl="0" indent="0" algn="l" rtl="0">
                        <a:spcBef>
                          <a:spcPts val="0"/>
                        </a:spcBef>
                        <a:spcAft>
                          <a:spcPts val="0"/>
                        </a:spcAft>
                        <a:buClr>
                          <a:schemeClr val="dk1"/>
                        </a:buClr>
                        <a:buSzPts val="1000"/>
                        <a:buFont typeface="Calibri"/>
                        <a:buNone/>
                      </a:pPr>
                      <a:r>
                        <a:rPr lang="en-GB" sz="1000" b="1" u="none" strike="noStrike" cap="none"/>
                        <a:t>Hazard ratio (95% CI)</a:t>
                      </a:r>
                      <a:endParaRPr sz="1800" u="none" strike="noStrike" cap="none"/>
                    </a:p>
                  </a:txBody>
                  <a:tcPr marL="55450" marR="55450" marT="36000" marB="36000"/>
                </a:tc>
                <a:tc gridSpan="2">
                  <a:txBody>
                    <a:bodyPr/>
                    <a:lstStyle/>
                    <a:p>
                      <a:pPr marL="0" marR="0" lvl="0" indent="0" algn="ctr" rtl="0">
                        <a:spcBef>
                          <a:spcPts val="0"/>
                        </a:spcBef>
                        <a:spcAft>
                          <a:spcPts val="0"/>
                        </a:spcAft>
                        <a:buClr>
                          <a:schemeClr val="dk1"/>
                        </a:buClr>
                        <a:buSzPts val="1000"/>
                        <a:buFont typeface="Calibri"/>
                        <a:buNone/>
                      </a:pPr>
                      <a:r>
                        <a:rPr lang="en-GB" sz="1000" b="1" u="none" strike="noStrike" cap="none"/>
                        <a:t>0.466</a:t>
                      </a:r>
                      <a:endParaRPr sz="1800" u="none" strike="noStrike" cap="none"/>
                    </a:p>
                    <a:p>
                      <a:pPr marL="0" marR="0" lvl="0" indent="0" algn="ctr" rtl="0">
                        <a:spcBef>
                          <a:spcPts val="0"/>
                        </a:spcBef>
                        <a:spcAft>
                          <a:spcPts val="0"/>
                        </a:spcAft>
                        <a:buClr>
                          <a:schemeClr val="dk1"/>
                        </a:buClr>
                        <a:buSzPts val="1000"/>
                        <a:buFont typeface="Calibri"/>
                        <a:buNone/>
                      </a:pPr>
                      <a:r>
                        <a:rPr lang="en-GB" sz="1000" u="none" strike="noStrike" cap="none"/>
                        <a:t>(0.270-0.791)</a:t>
                      </a:r>
                      <a:endParaRPr sz="1800" u="none" strike="noStrike" cap="none"/>
                    </a:p>
                  </a:txBody>
                  <a:tcPr marL="55450" marR="55450" marT="36000" marB="36000"/>
                </a:tc>
                <a:tc hMerge="1">
                  <a:txBody>
                    <a:bodyPr/>
                    <a:lstStyle/>
                    <a:p>
                      <a:endParaRPr lang="en-US"/>
                    </a:p>
                  </a:txBody>
                  <a:tcPr/>
                </a:tc>
                <a:extLst>
                  <a:ext uri="{0D108BD9-81ED-4DB2-BD59-A6C34878D82A}">
                    <a16:rowId xmlns:a16="http://schemas.microsoft.com/office/drawing/2014/main" val="10003"/>
                  </a:ext>
                </a:extLst>
              </a:tr>
            </a:tbl>
          </a:graphicData>
        </a:graphic>
      </p:graphicFrame>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graphicFrame>
        <p:nvGraphicFramePr>
          <p:cNvPr id="904" name="Google Shape;904;p22"/>
          <p:cNvGraphicFramePr/>
          <p:nvPr/>
        </p:nvGraphicFramePr>
        <p:xfrm>
          <a:off x="620713" y="2486398"/>
          <a:ext cx="10963350" cy="3174850"/>
        </p:xfrm>
        <a:graphic>
          <a:graphicData uri="http://schemas.openxmlformats.org/drawingml/2006/table">
            <a:tbl>
              <a:tblPr firstRow="1" bandRow="1">
                <a:noFill/>
                <a:tableStyleId>{1C1CA5C9-9A98-4506-B72C-25FC32E75F1D}</a:tableStyleId>
              </a:tblPr>
              <a:tblGrid>
                <a:gridCol w="2378950">
                  <a:extLst>
                    <a:ext uri="{9D8B030D-6E8A-4147-A177-3AD203B41FA5}">
                      <a16:colId xmlns:a16="http://schemas.microsoft.com/office/drawing/2014/main" val="20000"/>
                    </a:ext>
                  </a:extLst>
                </a:gridCol>
                <a:gridCol w="1073050">
                  <a:extLst>
                    <a:ext uri="{9D8B030D-6E8A-4147-A177-3AD203B41FA5}">
                      <a16:colId xmlns:a16="http://schemas.microsoft.com/office/drawing/2014/main" val="20001"/>
                    </a:ext>
                  </a:extLst>
                </a:gridCol>
                <a:gridCol w="1073050">
                  <a:extLst>
                    <a:ext uri="{9D8B030D-6E8A-4147-A177-3AD203B41FA5}">
                      <a16:colId xmlns:a16="http://schemas.microsoft.com/office/drawing/2014/main" val="20002"/>
                    </a:ext>
                  </a:extLst>
                </a:gridCol>
                <a:gridCol w="1073050">
                  <a:extLst>
                    <a:ext uri="{9D8B030D-6E8A-4147-A177-3AD203B41FA5}">
                      <a16:colId xmlns:a16="http://schemas.microsoft.com/office/drawing/2014/main" val="20003"/>
                    </a:ext>
                  </a:extLst>
                </a:gridCol>
                <a:gridCol w="1073050">
                  <a:extLst>
                    <a:ext uri="{9D8B030D-6E8A-4147-A177-3AD203B41FA5}">
                      <a16:colId xmlns:a16="http://schemas.microsoft.com/office/drawing/2014/main" val="20004"/>
                    </a:ext>
                  </a:extLst>
                </a:gridCol>
                <a:gridCol w="1073050">
                  <a:extLst>
                    <a:ext uri="{9D8B030D-6E8A-4147-A177-3AD203B41FA5}">
                      <a16:colId xmlns:a16="http://schemas.microsoft.com/office/drawing/2014/main" val="20005"/>
                    </a:ext>
                  </a:extLst>
                </a:gridCol>
                <a:gridCol w="1073050">
                  <a:extLst>
                    <a:ext uri="{9D8B030D-6E8A-4147-A177-3AD203B41FA5}">
                      <a16:colId xmlns:a16="http://schemas.microsoft.com/office/drawing/2014/main" val="20006"/>
                    </a:ext>
                  </a:extLst>
                </a:gridCol>
                <a:gridCol w="1073050">
                  <a:extLst>
                    <a:ext uri="{9D8B030D-6E8A-4147-A177-3AD203B41FA5}">
                      <a16:colId xmlns:a16="http://schemas.microsoft.com/office/drawing/2014/main" val="20007"/>
                    </a:ext>
                  </a:extLst>
                </a:gridCol>
                <a:gridCol w="1073050">
                  <a:extLst>
                    <a:ext uri="{9D8B030D-6E8A-4147-A177-3AD203B41FA5}">
                      <a16:colId xmlns:a16="http://schemas.microsoft.com/office/drawing/2014/main" val="20008"/>
                    </a:ext>
                  </a:extLst>
                </a:gridCol>
              </a:tblGrid>
              <a:tr h="209525">
                <a:tc rowSpan="2">
                  <a:txBody>
                    <a:bodyPr/>
                    <a:lstStyle/>
                    <a:p>
                      <a:pPr marL="0" marR="0" lvl="0" indent="0" algn="l" rtl="0">
                        <a:spcBef>
                          <a:spcPts val="0"/>
                        </a:spcBef>
                        <a:spcAft>
                          <a:spcPts val="0"/>
                        </a:spcAft>
                        <a:buClr>
                          <a:schemeClr val="lt1"/>
                        </a:buClr>
                        <a:buSzPts val="1000"/>
                        <a:buFont typeface="Arial"/>
                        <a:buNone/>
                      </a:pPr>
                      <a:r>
                        <a:rPr lang="en-GB" sz="1000" b="1" u="none" strike="noStrike" cap="none">
                          <a:solidFill>
                            <a:schemeClr val="lt1"/>
                          </a:solidFill>
                          <a:latin typeface="Arial"/>
                          <a:ea typeface="Arial"/>
                          <a:cs typeface="Arial"/>
                          <a:sym typeface="Arial"/>
                        </a:rPr>
                        <a:t>AEs</a:t>
                      </a:r>
                      <a:r>
                        <a:rPr lang="en-GB" sz="1000" b="1" u="none" strike="noStrike" cap="none" baseline="30000">
                          <a:solidFill>
                            <a:schemeClr val="lt1"/>
                          </a:solidFill>
                          <a:latin typeface="Arial"/>
                          <a:ea typeface="Arial"/>
                          <a:cs typeface="Arial"/>
                          <a:sym typeface="Arial"/>
                        </a:rPr>
                        <a:t>c</a:t>
                      </a:r>
                      <a:r>
                        <a:rPr lang="en-GB" sz="1000" b="1" u="none" strike="noStrike" cap="none">
                          <a:solidFill>
                            <a:schemeClr val="lt1"/>
                          </a:solidFill>
                          <a:latin typeface="Arial"/>
                          <a:ea typeface="Arial"/>
                          <a:cs typeface="Arial"/>
                          <a:sym typeface="Arial"/>
                        </a:rPr>
                        <a:t> occurring in ≥10% of patients </a:t>
                      </a:r>
                      <a:br>
                        <a:rPr lang="en-GB" sz="1000" b="1" u="none" strike="noStrike" cap="none">
                          <a:solidFill>
                            <a:srgbClr val="FFFFFF"/>
                          </a:solidFill>
                          <a:latin typeface="Arial"/>
                          <a:ea typeface="Arial"/>
                          <a:cs typeface="Arial"/>
                          <a:sym typeface="Arial"/>
                        </a:rPr>
                      </a:br>
                      <a:r>
                        <a:rPr lang="en-GB" sz="1000" b="1" u="none" strike="noStrike" cap="none">
                          <a:solidFill>
                            <a:schemeClr val="lt1"/>
                          </a:solidFill>
                          <a:latin typeface="Arial"/>
                          <a:ea typeface="Arial"/>
                          <a:cs typeface="Arial"/>
                          <a:sym typeface="Arial"/>
                        </a:rPr>
                        <a:t>in any arm</a:t>
                      </a:r>
                      <a:endParaRPr sz="1800" u="none" strike="noStrike" cap="none">
                        <a:latin typeface="Arial"/>
                        <a:ea typeface="Arial"/>
                        <a:cs typeface="Arial"/>
                        <a:sym typeface="Arial"/>
                      </a:endParaRPr>
                    </a:p>
                  </a:txBody>
                  <a:tcPr marL="55450" marR="55450" marT="28800" marB="28800" anchor="b"/>
                </a:tc>
                <a:tc gridSpan="2">
                  <a:txBody>
                    <a:bodyPr/>
                    <a:lstStyle/>
                    <a:p>
                      <a:pPr marL="0" marR="0" lvl="0" indent="0" algn="ctr" rtl="0">
                        <a:spcBef>
                          <a:spcPts val="0"/>
                        </a:spcBef>
                        <a:spcAft>
                          <a:spcPts val="0"/>
                        </a:spcAft>
                        <a:buClr>
                          <a:schemeClr val="lt1"/>
                        </a:buClr>
                        <a:buSzPts val="1000"/>
                        <a:buFont typeface="Arial"/>
                        <a:buNone/>
                      </a:pPr>
                      <a:r>
                        <a:rPr lang="en-GB" sz="1000" b="1" u="none" strike="noStrike" cap="none">
                          <a:solidFill>
                            <a:schemeClr val="lt1"/>
                          </a:solidFill>
                          <a:latin typeface="Arial"/>
                          <a:ea typeface="Arial"/>
                          <a:cs typeface="Arial"/>
                          <a:sym typeface="Arial"/>
                        </a:rPr>
                        <a:t>Elacestrant</a:t>
                      </a:r>
                      <a:endParaRPr sz="1800" u="none" strike="noStrike" cap="none">
                        <a:latin typeface="Arial"/>
                        <a:ea typeface="Arial"/>
                        <a:cs typeface="Arial"/>
                        <a:sym typeface="Arial"/>
                      </a:endParaRPr>
                    </a:p>
                  </a:txBody>
                  <a:tcPr marL="91450" marR="55450" marT="28800" marB="28800">
                    <a:lnB w="12700" cap="flat" cmpd="sng">
                      <a:solidFill>
                        <a:schemeClr val="lt1"/>
                      </a:solidFill>
                      <a:prstDash val="solid"/>
                      <a:round/>
                      <a:headEnd type="none" w="sm" len="sm"/>
                      <a:tailEnd type="none" w="sm" len="sm"/>
                    </a:lnB>
                  </a:tcPr>
                </a:tc>
                <a:tc hMerge="1">
                  <a:txBody>
                    <a:bodyPr/>
                    <a:lstStyle/>
                    <a:p>
                      <a:endParaRPr lang="en-US"/>
                    </a:p>
                  </a:txBody>
                  <a:tcPr/>
                </a:tc>
                <a:tc gridSpan="2">
                  <a:txBody>
                    <a:bodyPr/>
                    <a:lstStyle/>
                    <a:p>
                      <a:pPr marL="0" marR="0" lvl="0" indent="0" algn="ctr" rtl="0">
                        <a:spcBef>
                          <a:spcPts val="0"/>
                        </a:spcBef>
                        <a:spcAft>
                          <a:spcPts val="0"/>
                        </a:spcAft>
                        <a:buClr>
                          <a:schemeClr val="lt1"/>
                        </a:buClr>
                        <a:buSzPts val="1000"/>
                        <a:buFont typeface="Arial"/>
                        <a:buNone/>
                      </a:pPr>
                      <a:r>
                        <a:rPr lang="en-GB" sz="1000" b="1" u="none" strike="noStrike" cap="none">
                          <a:solidFill>
                            <a:schemeClr val="lt1"/>
                          </a:solidFill>
                          <a:latin typeface="Arial"/>
                          <a:ea typeface="Arial"/>
                          <a:cs typeface="Arial"/>
                          <a:sym typeface="Arial"/>
                        </a:rPr>
                        <a:t>Total</a:t>
                      </a:r>
                      <a:endParaRPr sz="1800" u="none" strike="noStrike" cap="none">
                        <a:latin typeface="Arial"/>
                        <a:ea typeface="Arial"/>
                        <a:cs typeface="Arial"/>
                        <a:sym typeface="Arial"/>
                      </a:endParaRPr>
                    </a:p>
                  </a:txBody>
                  <a:tcPr marL="91450" marR="55450" marT="28800" marB="28800">
                    <a:lnB w="12700" cap="flat" cmpd="sng">
                      <a:solidFill>
                        <a:schemeClr val="lt1"/>
                      </a:solidFill>
                      <a:prstDash val="solid"/>
                      <a:round/>
                      <a:headEnd type="none" w="sm" len="sm"/>
                      <a:tailEnd type="none" w="sm" len="sm"/>
                    </a:lnB>
                  </a:tcPr>
                </a:tc>
                <a:tc hMerge="1">
                  <a:txBody>
                    <a:bodyPr/>
                    <a:lstStyle/>
                    <a:p>
                      <a:endParaRPr lang="en-US"/>
                    </a:p>
                  </a:txBody>
                  <a:tcPr/>
                </a:tc>
                <a:tc gridSpan="2">
                  <a:txBody>
                    <a:bodyPr/>
                    <a:lstStyle/>
                    <a:p>
                      <a:pPr marL="0" marR="0" lvl="0" indent="0" algn="ctr" rtl="0">
                        <a:spcBef>
                          <a:spcPts val="0"/>
                        </a:spcBef>
                        <a:spcAft>
                          <a:spcPts val="0"/>
                        </a:spcAft>
                        <a:buClr>
                          <a:schemeClr val="lt1"/>
                        </a:buClr>
                        <a:buSzPts val="1000"/>
                        <a:buFont typeface="Arial"/>
                        <a:buNone/>
                      </a:pPr>
                      <a:r>
                        <a:rPr lang="en-GB" sz="1000" b="1" u="none" strike="noStrike" cap="none">
                          <a:solidFill>
                            <a:schemeClr val="lt1"/>
                          </a:solidFill>
                          <a:latin typeface="Arial"/>
                          <a:ea typeface="Arial"/>
                          <a:cs typeface="Arial"/>
                          <a:sym typeface="Arial"/>
                        </a:rPr>
                        <a:t>Fulvestrant</a:t>
                      </a:r>
                      <a:endParaRPr sz="1800" u="none" strike="noStrike" cap="none">
                        <a:latin typeface="Arial"/>
                        <a:ea typeface="Arial"/>
                        <a:cs typeface="Arial"/>
                        <a:sym typeface="Arial"/>
                      </a:endParaRPr>
                    </a:p>
                  </a:txBody>
                  <a:tcPr marL="91450" marR="55450" marT="28800" marB="28800">
                    <a:lnB w="12700" cap="flat" cmpd="sng">
                      <a:solidFill>
                        <a:schemeClr val="lt1"/>
                      </a:solidFill>
                      <a:prstDash val="solid"/>
                      <a:round/>
                      <a:headEnd type="none" w="sm" len="sm"/>
                      <a:tailEnd type="none" w="sm" len="sm"/>
                    </a:lnB>
                  </a:tcPr>
                </a:tc>
                <a:tc hMerge="1">
                  <a:txBody>
                    <a:bodyPr/>
                    <a:lstStyle/>
                    <a:p>
                      <a:endParaRPr lang="en-US"/>
                    </a:p>
                  </a:txBody>
                  <a:tcPr/>
                </a:tc>
                <a:tc gridSpan="2">
                  <a:txBody>
                    <a:bodyPr/>
                    <a:lstStyle/>
                    <a:p>
                      <a:pPr marL="0" marR="0" lvl="0" indent="0" algn="ctr" rtl="0">
                        <a:spcBef>
                          <a:spcPts val="0"/>
                        </a:spcBef>
                        <a:spcAft>
                          <a:spcPts val="0"/>
                        </a:spcAft>
                        <a:buClr>
                          <a:schemeClr val="lt1"/>
                        </a:buClr>
                        <a:buSzPts val="1000"/>
                        <a:buFont typeface="Arial"/>
                        <a:buNone/>
                      </a:pPr>
                      <a:r>
                        <a:rPr lang="en-GB" sz="1000" b="1" u="none" strike="noStrike" cap="none">
                          <a:solidFill>
                            <a:schemeClr val="lt1"/>
                          </a:solidFill>
                          <a:latin typeface="Arial"/>
                          <a:ea typeface="Arial"/>
                          <a:cs typeface="Arial"/>
                          <a:sym typeface="Arial"/>
                        </a:rPr>
                        <a:t>AI</a:t>
                      </a:r>
                      <a:endParaRPr sz="1800" u="none" strike="noStrike" cap="none">
                        <a:latin typeface="Arial"/>
                        <a:ea typeface="Arial"/>
                        <a:cs typeface="Arial"/>
                        <a:sym typeface="Arial"/>
                      </a:endParaRPr>
                    </a:p>
                  </a:txBody>
                  <a:tcPr marL="91450" marR="55450" marT="28800" marB="28800">
                    <a:lnB w="12700" cap="flat" cmpd="sng">
                      <a:solidFill>
                        <a:schemeClr val="lt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234850">
                <a:tc vMerge="1">
                  <a:txBody>
                    <a:bodyPr/>
                    <a:lstStyle/>
                    <a:p>
                      <a:endParaRPr lang="en-US"/>
                    </a:p>
                  </a:txBody>
                  <a:tcPr/>
                </a:tc>
                <a:tc>
                  <a:txBody>
                    <a:bodyPr/>
                    <a:lstStyle/>
                    <a:p>
                      <a:pPr marL="0" marR="0" lvl="0" indent="0" algn="ctr" rtl="0">
                        <a:spcBef>
                          <a:spcPts val="0"/>
                        </a:spcBef>
                        <a:spcAft>
                          <a:spcPts val="0"/>
                        </a:spcAft>
                        <a:buClr>
                          <a:schemeClr val="lt1"/>
                        </a:buClr>
                        <a:buSzPts val="1000"/>
                        <a:buFont typeface="Arial"/>
                        <a:buNone/>
                      </a:pPr>
                      <a:r>
                        <a:rPr lang="en-GB" sz="1000" b="1" u="none" strike="noStrike" cap="none">
                          <a:solidFill>
                            <a:schemeClr val="lt1"/>
                          </a:solidFill>
                          <a:latin typeface="Arial"/>
                          <a:ea typeface="Arial"/>
                          <a:cs typeface="Arial"/>
                          <a:sym typeface="Arial"/>
                        </a:rPr>
                        <a:t>All grades</a:t>
                      </a:r>
                      <a:endParaRPr sz="1800" u="none" strike="noStrike" cap="none">
                        <a:latin typeface="Arial"/>
                        <a:ea typeface="Arial"/>
                        <a:cs typeface="Arial"/>
                        <a:sym typeface="Arial"/>
                      </a:endParaRPr>
                    </a:p>
                  </a:txBody>
                  <a:tcPr marL="91450" marR="55450" marT="28800" marB="28800">
                    <a:lnL w="12700" cap="flat" cmpd="sng">
                      <a:solidFill>
                        <a:schemeClr val="lt1"/>
                      </a:solidFill>
                      <a:prstDash val="solid"/>
                      <a:round/>
                      <a:headEnd type="none" w="sm" len="sm"/>
                      <a:tailEnd type="none" w="sm" len="sm"/>
                    </a:lnL>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Clr>
                          <a:schemeClr val="lt1"/>
                        </a:buClr>
                        <a:buSzPts val="1000"/>
                        <a:buFont typeface="Arial"/>
                        <a:buNone/>
                      </a:pPr>
                      <a:r>
                        <a:rPr lang="en-GB" sz="1000" b="1" u="none" strike="noStrike" cap="none">
                          <a:solidFill>
                            <a:schemeClr val="lt1"/>
                          </a:solidFill>
                          <a:latin typeface="Arial"/>
                          <a:ea typeface="Arial"/>
                          <a:cs typeface="Arial"/>
                          <a:sym typeface="Arial"/>
                        </a:rPr>
                        <a:t>Grade 3 or 4</a:t>
                      </a:r>
                      <a:endParaRPr sz="1800" u="none" strike="noStrike" cap="none">
                        <a:latin typeface="Arial"/>
                        <a:ea typeface="Arial"/>
                        <a:cs typeface="Arial"/>
                        <a:sym typeface="Arial"/>
                      </a:endParaRPr>
                    </a:p>
                  </a:txBody>
                  <a:tcPr marL="91450" marR="55450" marT="28800" marB="28800">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Clr>
                          <a:schemeClr val="lt1"/>
                        </a:buClr>
                        <a:buSzPts val="1000"/>
                        <a:buFont typeface="Arial"/>
                        <a:buNone/>
                      </a:pPr>
                      <a:r>
                        <a:rPr lang="en-GB" sz="1000" b="1" u="none" strike="noStrike" cap="none">
                          <a:solidFill>
                            <a:schemeClr val="lt1"/>
                          </a:solidFill>
                          <a:latin typeface="Arial"/>
                          <a:ea typeface="Arial"/>
                          <a:cs typeface="Arial"/>
                          <a:sym typeface="Arial"/>
                        </a:rPr>
                        <a:t>All grades</a:t>
                      </a:r>
                      <a:endParaRPr sz="1800" u="none" strike="noStrike" cap="none">
                        <a:latin typeface="Arial"/>
                        <a:ea typeface="Arial"/>
                        <a:cs typeface="Arial"/>
                        <a:sym typeface="Arial"/>
                      </a:endParaRPr>
                    </a:p>
                  </a:txBody>
                  <a:tcPr marL="91450" marR="55450" marT="28800" marB="28800">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Clr>
                          <a:schemeClr val="lt1"/>
                        </a:buClr>
                        <a:buSzPts val="1000"/>
                        <a:buFont typeface="Arial"/>
                        <a:buNone/>
                      </a:pPr>
                      <a:r>
                        <a:rPr lang="en-GB" sz="1000" b="1" u="none" strike="noStrike" cap="none">
                          <a:solidFill>
                            <a:schemeClr val="lt1"/>
                          </a:solidFill>
                          <a:latin typeface="Arial"/>
                          <a:ea typeface="Arial"/>
                          <a:cs typeface="Arial"/>
                          <a:sym typeface="Arial"/>
                        </a:rPr>
                        <a:t>Grade 3 or 4</a:t>
                      </a:r>
                      <a:endParaRPr sz="1800" u="none" strike="noStrike" cap="none">
                        <a:latin typeface="Arial"/>
                        <a:ea typeface="Arial"/>
                        <a:cs typeface="Arial"/>
                        <a:sym typeface="Arial"/>
                      </a:endParaRPr>
                    </a:p>
                  </a:txBody>
                  <a:tcPr marL="91450" marR="55450" marT="28800" marB="28800">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Clr>
                          <a:schemeClr val="lt1"/>
                        </a:buClr>
                        <a:buSzPts val="1000"/>
                        <a:buFont typeface="Arial"/>
                        <a:buNone/>
                      </a:pPr>
                      <a:r>
                        <a:rPr lang="en-GB" sz="1000" b="1" u="none" strike="noStrike" cap="none">
                          <a:solidFill>
                            <a:schemeClr val="lt1"/>
                          </a:solidFill>
                          <a:latin typeface="Arial"/>
                          <a:ea typeface="Arial"/>
                          <a:cs typeface="Arial"/>
                          <a:sym typeface="Arial"/>
                        </a:rPr>
                        <a:t>All grades</a:t>
                      </a:r>
                      <a:endParaRPr sz="1800" u="none" strike="noStrike" cap="none">
                        <a:latin typeface="Arial"/>
                        <a:ea typeface="Arial"/>
                        <a:cs typeface="Arial"/>
                        <a:sym typeface="Arial"/>
                      </a:endParaRPr>
                    </a:p>
                  </a:txBody>
                  <a:tcPr marL="91450" marR="55450" marT="28800" marB="28800">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Clr>
                          <a:schemeClr val="lt1"/>
                        </a:buClr>
                        <a:buSzPts val="1000"/>
                        <a:buFont typeface="Arial"/>
                        <a:buNone/>
                      </a:pPr>
                      <a:r>
                        <a:rPr lang="en-GB" sz="1000" b="1" u="none" strike="noStrike" cap="none">
                          <a:solidFill>
                            <a:schemeClr val="lt1"/>
                          </a:solidFill>
                          <a:latin typeface="Arial"/>
                          <a:ea typeface="Arial"/>
                          <a:cs typeface="Arial"/>
                          <a:sym typeface="Arial"/>
                        </a:rPr>
                        <a:t>Grade 3 or</a:t>
                      </a:r>
                      <a:r>
                        <a:rPr lang="en-GB" sz="1000" b="1" u="none" strike="noStrike" cap="none">
                          <a:solidFill>
                            <a:srgbClr val="0000FF"/>
                          </a:solidFill>
                          <a:latin typeface="Arial"/>
                          <a:ea typeface="Arial"/>
                          <a:cs typeface="Arial"/>
                          <a:sym typeface="Arial"/>
                        </a:rPr>
                        <a:t> </a:t>
                      </a:r>
                      <a:r>
                        <a:rPr lang="en-GB" sz="1000" b="1" u="none" strike="noStrike" cap="none">
                          <a:solidFill>
                            <a:schemeClr val="lt1"/>
                          </a:solidFill>
                          <a:latin typeface="Arial"/>
                          <a:ea typeface="Arial"/>
                          <a:cs typeface="Arial"/>
                          <a:sym typeface="Arial"/>
                        </a:rPr>
                        <a:t>4</a:t>
                      </a:r>
                      <a:endParaRPr sz="1800" u="none" strike="noStrike" cap="none">
                        <a:latin typeface="Arial"/>
                        <a:ea typeface="Arial"/>
                        <a:cs typeface="Arial"/>
                        <a:sym typeface="Arial"/>
                      </a:endParaRPr>
                    </a:p>
                  </a:txBody>
                  <a:tcPr marL="91450" marR="55450" marT="28800" marB="28800">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Clr>
                          <a:schemeClr val="lt1"/>
                        </a:buClr>
                        <a:buSzPts val="1000"/>
                        <a:buFont typeface="Arial"/>
                        <a:buNone/>
                      </a:pPr>
                      <a:r>
                        <a:rPr lang="en-GB" sz="1000" b="1" u="none" strike="noStrike" cap="none">
                          <a:solidFill>
                            <a:schemeClr val="lt1"/>
                          </a:solidFill>
                          <a:latin typeface="Arial"/>
                          <a:ea typeface="Arial"/>
                          <a:cs typeface="Arial"/>
                          <a:sym typeface="Arial"/>
                        </a:rPr>
                        <a:t>All grades</a:t>
                      </a:r>
                      <a:endParaRPr sz="1800" u="none" strike="noStrike" cap="none">
                        <a:latin typeface="Arial"/>
                        <a:ea typeface="Arial"/>
                        <a:cs typeface="Arial"/>
                        <a:sym typeface="Arial"/>
                      </a:endParaRPr>
                    </a:p>
                  </a:txBody>
                  <a:tcPr marL="91450" marR="55450" marT="28800" marB="28800">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Clr>
                          <a:schemeClr val="lt1"/>
                        </a:buClr>
                        <a:buSzPts val="1000"/>
                        <a:buFont typeface="Arial"/>
                        <a:buNone/>
                      </a:pPr>
                      <a:r>
                        <a:rPr lang="en-GB" sz="1000" b="1" u="none" strike="noStrike" cap="none">
                          <a:solidFill>
                            <a:schemeClr val="lt1"/>
                          </a:solidFill>
                          <a:latin typeface="Arial"/>
                          <a:ea typeface="Arial"/>
                          <a:cs typeface="Arial"/>
                          <a:sym typeface="Arial"/>
                        </a:rPr>
                        <a:t>Grade 3 or 4</a:t>
                      </a:r>
                      <a:endParaRPr sz="1800" u="none" strike="noStrike" cap="none">
                        <a:latin typeface="Arial"/>
                        <a:ea typeface="Arial"/>
                        <a:cs typeface="Arial"/>
                        <a:sym typeface="Arial"/>
                      </a:endParaRPr>
                    </a:p>
                  </a:txBody>
                  <a:tcPr marL="91450" marR="55450" marT="28800" marB="28800">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09525">
                <a:tc>
                  <a:txBody>
                    <a:bodyPr/>
                    <a:lstStyle/>
                    <a:p>
                      <a:pPr marL="0" marR="0" lvl="0" indent="0" algn="l" rtl="0">
                        <a:spcBef>
                          <a:spcPts val="0"/>
                        </a:spcBef>
                        <a:spcAft>
                          <a:spcPts val="0"/>
                        </a:spcAft>
                        <a:buClr>
                          <a:schemeClr val="dk1"/>
                        </a:buClr>
                        <a:buSzPts val="1000"/>
                        <a:buFont typeface="Arial"/>
                        <a:buNone/>
                      </a:pPr>
                      <a:r>
                        <a:rPr lang="en-GB" sz="1000" b="1" u="none" strike="noStrike" cap="none">
                          <a:latin typeface="Arial"/>
                          <a:ea typeface="Arial"/>
                          <a:cs typeface="Arial"/>
                          <a:sym typeface="Arial"/>
                        </a:rPr>
                        <a:t>Nausea</a:t>
                      </a:r>
                      <a:endParaRPr sz="1800" u="none" strike="noStrike" cap="none">
                        <a:latin typeface="Arial"/>
                        <a:ea typeface="Arial"/>
                        <a:cs typeface="Arial"/>
                        <a:sym typeface="Arial"/>
                      </a:endParaRPr>
                    </a:p>
                  </a:txBody>
                  <a:tcPr marL="55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83 (35.0)</a:t>
                      </a:r>
                      <a:r>
                        <a:rPr lang="en-GB" sz="1000" u="none" strike="noStrike" cap="none" baseline="30000">
                          <a:latin typeface="Arial"/>
                          <a:ea typeface="Arial"/>
                          <a:cs typeface="Arial"/>
                          <a:sym typeface="Arial"/>
                        </a:rPr>
                        <a:t>d</a:t>
                      </a:r>
                      <a:endParaRPr sz="1800" u="none" strike="noStrike" cap="none">
                        <a:latin typeface="Arial"/>
                        <a:ea typeface="Arial"/>
                        <a:cs typeface="Arial"/>
                        <a:sym typeface="Arial"/>
                      </a:endParaRPr>
                    </a:p>
                  </a:txBody>
                  <a:tcPr marL="91450" marR="55450" marT="28800" marB="28800">
                    <a:lnT w="38100" cap="flat" cmpd="sng">
                      <a:solidFill>
                        <a:schemeClr val="lt1"/>
                      </a:solidFill>
                      <a:prstDash val="solid"/>
                      <a:round/>
                      <a:headEnd type="none" w="sm" len="sm"/>
                      <a:tailEnd type="none" w="sm" len="sm"/>
                    </a:lnT>
                  </a:tcPr>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6 (2.5)</a:t>
                      </a:r>
                      <a:endParaRPr sz="1800" u="none" strike="noStrike" cap="none">
                        <a:latin typeface="Arial"/>
                        <a:ea typeface="Arial"/>
                        <a:cs typeface="Arial"/>
                        <a:sym typeface="Arial"/>
                      </a:endParaRPr>
                    </a:p>
                  </a:txBody>
                  <a:tcPr marL="91450" marR="55450" marT="28800" marB="28800">
                    <a:lnT w="38100" cap="flat" cmpd="sng">
                      <a:solidFill>
                        <a:schemeClr val="lt1"/>
                      </a:solidFill>
                      <a:prstDash val="solid"/>
                      <a:round/>
                      <a:headEnd type="none" w="sm" len="sm"/>
                      <a:tailEnd type="none" w="sm" len="sm"/>
                    </a:lnT>
                  </a:tcPr>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43 (18.8)</a:t>
                      </a:r>
                      <a:endParaRPr sz="1800" u="none" strike="noStrike" cap="none">
                        <a:latin typeface="Arial"/>
                        <a:ea typeface="Arial"/>
                        <a:cs typeface="Arial"/>
                        <a:sym typeface="Arial"/>
                      </a:endParaRPr>
                    </a:p>
                  </a:txBody>
                  <a:tcPr marL="91450" marR="55450" marT="28800" marB="28800">
                    <a:lnT w="38100" cap="flat" cmpd="sng">
                      <a:solidFill>
                        <a:schemeClr val="lt1"/>
                      </a:solidFill>
                      <a:prstDash val="solid"/>
                      <a:round/>
                      <a:headEnd type="none" w="sm" len="sm"/>
                      <a:tailEnd type="none" w="sm" len="sm"/>
                    </a:lnT>
                  </a:tcPr>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2 (0.9)</a:t>
                      </a:r>
                      <a:endParaRPr sz="1800" u="none" strike="noStrike" cap="none">
                        <a:latin typeface="Arial"/>
                        <a:ea typeface="Arial"/>
                        <a:cs typeface="Arial"/>
                        <a:sym typeface="Arial"/>
                      </a:endParaRPr>
                    </a:p>
                  </a:txBody>
                  <a:tcPr marL="91450" marR="55450" marT="28800" marB="28800">
                    <a:lnT w="38100" cap="flat" cmpd="sng">
                      <a:solidFill>
                        <a:schemeClr val="lt1"/>
                      </a:solidFill>
                      <a:prstDash val="solid"/>
                      <a:round/>
                      <a:headEnd type="none" w="sm" len="sm"/>
                      <a:tailEnd type="none" w="sm" len="sm"/>
                    </a:lnT>
                  </a:tcPr>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26 (16.1)</a:t>
                      </a:r>
                      <a:endParaRPr sz="1800" u="none" strike="noStrike" cap="none">
                        <a:latin typeface="Arial"/>
                        <a:ea typeface="Arial"/>
                        <a:cs typeface="Arial"/>
                        <a:sym typeface="Arial"/>
                      </a:endParaRPr>
                    </a:p>
                  </a:txBody>
                  <a:tcPr marL="91450" marR="55450" marT="28800" marB="28800">
                    <a:lnT w="38100" cap="flat" cmpd="sng">
                      <a:solidFill>
                        <a:schemeClr val="lt1"/>
                      </a:solidFill>
                      <a:prstDash val="solid"/>
                      <a:round/>
                      <a:headEnd type="none" w="sm" len="sm"/>
                      <a:tailEnd type="none" w="sm" len="sm"/>
                    </a:lnT>
                  </a:tcPr>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lnT w="38100" cap="flat" cmpd="sng">
                      <a:solidFill>
                        <a:schemeClr val="lt1"/>
                      </a:solidFill>
                      <a:prstDash val="solid"/>
                      <a:round/>
                      <a:headEnd type="none" w="sm" len="sm"/>
                      <a:tailEnd type="none" w="sm" len="sm"/>
                    </a:lnT>
                  </a:tcPr>
                </a:tc>
                <a:tc>
                  <a:txBody>
                    <a:bodyPr/>
                    <a:lstStyle/>
                    <a:p>
                      <a:pPr marL="0" marR="0" lvl="0" indent="0" algn="ctr" rtl="0">
                        <a:spcBef>
                          <a:spcPts val="0"/>
                        </a:spcBef>
                        <a:spcAft>
                          <a:spcPts val="0"/>
                        </a:spcAft>
                        <a:buClr>
                          <a:schemeClr val="dk1"/>
                        </a:buClr>
                        <a:buSzPts val="1000"/>
                        <a:buFont typeface="Arial"/>
                        <a:buNone/>
                      </a:pPr>
                      <a:r>
                        <a:rPr lang="en-GB" sz="1000" b="0" u="none" strike="noStrike" cap="none">
                          <a:latin typeface="Arial"/>
                          <a:ea typeface="Arial"/>
                          <a:cs typeface="Arial"/>
                          <a:sym typeface="Arial"/>
                        </a:rPr>
                        <a:t>17 (25.0)</a:t>
                      </a:r>
                      <a:endParaRPr sz="1800" u="none" strike="noStrike" cap="none">
                        <a:latin typeface="Arial"/>
                        <a:ea typeface="Arial"/>
                        <a:cs typeface="Arial"/>
                        <a:sym typeface="Arial"/>
                      </a:endParaRPr>
                    </a:p>
                  </a:txBody>
                  <a:tcPr marL="91450" marR="55450" marT="28800" marB="28800">
                    <a:lnT w="38100" cap="flat" cmpd="sng">
                      <a:solidFill>
                        <a:schemeClr val="lt1"/>
                      </a:solidFill>
                      <a:prstDash val="solid"/>
                      <a:round/>
                      <a:headEnd type="none" w="sm" len="sm"/>
                      <a:tailEnd type="none" w="sm" len="sm"/>
                    </a:lnT>
                  </a:tcPr>
                </a:tc>
                <a:tc>
                  <a:txBody>
                    <a:bodyPr/>
                    <a:lstStyle/>
                    <a:p>
                      <a:pPr marL="0" marR="0" lvl="0" indent="0" algn="ctr" rtl="0">
                        <a:spcBef>
                          <a:spcPts val="0"/>
                        </a:spcBef>
                        <a:spcAft>
                          <a:spcPts val="0"/>
                        </a:spcAft>
                        <a:buClr>
                          <a:schemeClr val="dk1"/>
                        </a:buClr>
                        <a:buSzPts val="1000"/>
                        <a:buFont typeface="Arial"/>
                        <a:buNone/>
                      </a:pPr>
                      <a:r>
                        <a:rPr lang="en-GB" sz="1000" b="0" u="none" strike="noStrike" cap="none">
                          <a:latin typeface="Arial"/>
                          <a:ea typeface="Arial"/>
                          <a:cs typeface="Arial"/>
                          <a:sym typeface="Arial"/>
                        </a:rPr>
                        <a:t>2 (2.9)</a:t>
                      </a:r>
                      <a:endParaRPr sz="1800" u="none" strike="noStrike" cap="none">
                        <a:latin typeface="Arial"/>
                        <a:ea typeface="Arial"/>
                        <a:cs typeface="Arial"/>
                        <a:sym typeface="Arial"/>
                      </a:endParaRPr>
                    </a:p>
                  </a:txBody>
                  <a:tcPr marL="91450" marR="55450" marT="28800" marB="28800">
                    <a:lnT w="38100" cap="flat" cmpd="sng">
                      <a:solidFill>
                        <a:schemeClr val="lt1"/>
                      </a:solidFill>
                      <a:prstDash val="solid"/>
                      <a:round/>
                      <a:headEnd type="none" w="sm" len="sm"/>
                      <a:tailEnd type="none" w="sm" len="sm"/>
                    </a:lnT>
                  </a:tcPr>
                </a:tc>
                <a:extLst>
                  <a:ext uri="{0D108BD9-81ED-4DB2-BD59-A6C34878D82A}">
                    <a16:rowId xmlns:a16="http://schemas.microsoft.com/office/drawing/2014/main" val="10002"/>
                  </a:ext>
                </a:extLst>
              </a:tr>
              <a:tr h="209525">
                <a:tc>
                  <a:txBody>
                    <a:bodyPr/>
                    <a:lstStyle/>
                    <a:p>
                      <a:pPr marL="0" marR="0" lvl="0" indent="0" algn="l" rtl="0">
                        <a:spcBef>
                          <a:spcPts val="0"/>
                        </a:spcBef>
                        <a:spcAft>
                          <a:spcPts val="0"/>
                        </a:spcAft>
                        <a:buClr>
                          <a:schemeClr val="dk1"/>
                        </a:buClr>
                        <a:buSzPts val="1000"/>
                        <a:buFont typeface="Arial"/>
                        <a:buNone/>
                      </a:pPr>
                      <a:r>
                        <a:rPr lang="en-GB" sz="1000" b="1" u="none" strike="noStrike" cap="none">
                          <a:latin typeface="Arial"/>
                          <a:ea typeface="Arial"/>
                          <a:cs typeface="Arial"/>
                          <a:sym typeface="Arial"/>
                        </a:rPr>
                        <a:t>Fatigue</a:t>
                      </a:r>
                      <a:endParaRPr sz="1800" u="none" strike="noStrike" cap="none">
                        <a:latin typeface="Arial"/>
                        <a:ea typeface="Arial"/>
                        <a:cs typeface="Arial"/>
                        <a:sym typeface="Arial"/>
                      </a:endParaRPr>
                    </a:p>
                  </a:txBody>
                  <a:tcPr marL="55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45 (19.0)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2 (0.8)</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43 (18.8)</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2 (0.9)</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35 (21.7)</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1 (0.6)</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b="0" u="none" strike="noStrike" cap="none">
                          <a:latin typeface="Arial"/>
                          <a:ea typeface="Arial"/>
                          <a:cs typeface="Arial"/>
                          <a:sym typeface="Arial"/>
                        </a:rPr>
                        <a:t>8 (11.8)</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b="0" u="none" strike="noStrike" cap="none">
                          <a:latin typeface="Arial"/>
                          <a:ea typeface="Arial"/>
                          <a:cs typeface="Arial"/>
                          <a:sym typeface="Arial"/>
                        </a:rPr>
                        <a:t>1 (1.5)</a:t>
                      </a:r>
                      <a:endParaRPr sz="1800" u="none" strike="noStrike" cap="none">
                        <a:latin typeface="Arial"/>
                        <a:ea typeface="Arial"/>
                        <a:cs typeface="Arial"/>
                        <a:sym typeface="Arial"/>
                      </a:endParaRPr>
                    </a:p>
                  </a:txBody>
                  <a:tcPr marL="91450" marR="55450" marT="28800" marB="28800"/>
                </a:tc>
                <a:extLst>
                  <a:ext uri="{0D108BD9-81ED-4DB2-BD59-A6C34878D82A}">
                    <a16:rowId xmlns:a16="http://schemas.microsoft.com/office/drawing/2014/main" val="10003"/>
                  </a:ext>
                </a:extLst>
              </a:tr>
              <a:tr h="209525">
                <a:tc>
                  <a:txBody>
                    <a:bodyPr/>
                    <a:lstStyle/>
                    <a:p>
                      <a:pPr marL="0" marR="0" lvl="0" indent="0" algn="l" rtl="0">
                        <a:spcBef>
                          <a:spcPts val="0"/>
                        </a:spcBef>
                        <a:spcAft>
                          <a:spcPts val="0"/>
                        </a:spcAft>
                        <a:buClr>
                          <a:schemeClr val="dk1"/>
                        </a:buClr>
                        <a:buSzPts val="1000"/>
                        <a:buFont typeface="Arial"/>
                        <a:buNone/>
                      </a:pPr>
                      <a:r>
                        <a:rPr lang="en-GB" sz="1000" b="1" u="none" strike="noStrike" cap="none">
                          <a:latin typeface="Arial"/>
                          <a:ea typeface="Arial"/>
                          <a:cs typeface="Arial"/>
                          <a:sym typeface="Arial"/>
                        </a:rPr>
                        <a:t>Vomiting</a:t>
                      </a:r>
                      <a:endParaRPr sz="1800" u="none" strike="noStrike" cap="none">
                        <a:latin typeface="Arial"/>
                        <a:ea typeface="Arial"/>
                        <a:cs typeface="Arial"/>
                        <a:sym typeface="Arial"/>
                      </a:endParaRPr>
                    </a:p>
                  </a:txBody>
                  <a:tcPr marL="55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45 (19.0)</a:t>
                      </a:r>
                      <a:r>
                        <a:rPr lang="en-GB" sz="1000" u="none" strike="noStrike" cap="none" baseline="30000">
                          <a:latin typeface="Arial"/>
                          <a:ea typeface="Arial"/>
                          <a:cs typeface="Arial"/>
                          <a:sym typeface="Arial"/>
                        </a:rPr>
                        <a:t>e</a:t>
                      </a:r>
                      <a:endParaRPr sz="1000" u="none" strike="noStrike" cap="none" baseline="30000">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2 (0.8)</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19 (8.3)</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12 (7.5)</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b="0" u="none" strike="noStrike" cap="none">
                          <a:latin typeface="Arial"/>
                          <a:ea typeface="Arial"/>
                          <a:cs typeface="Arial"/>
                          <a:sym typeface="Arial"/>
                        </a:rPr>
                        <a:t>7 (10.3)</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b="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extLst>
                  <a:ext uri="{0D108BD9-81ED-4DB2-BD59-A6C34878D82A}">
                    <a16:rowId xmlns:a16="http://schemas.microsoft.com/office/drawing/2014/main" val="10004"/>
                  </a:ext>
                </a:extLst>
              </a:tr>
              <a:tr h="209525">
                <a:tc>
                  <a:txBody>
                    <a:bodyPr/>
                    <a:lstStyle/>
                    <a:p>
                      <a:pPr marL="0" marR="0" lvl="0" indent="0" algn="l" rtl="0">
                        <a:spcBef>
                          <a:spcPts val="0"/>
                        </a:spcBef>
                        <a:spcAft>
                          <a:spcPts val="0"/>
                        </a:spcAft>
                        <a:buClr>
                          <a:schemeClr val="dk1"/>
                        </a:buClr>
                        <a:buSzPts val="1000"/>
                        <a:buFont typeface="Arial"/>
                        <a:buNone/>
                      </a:pPr>
                      <a:r>
                        <a:rPr lang="en-GB" sz="1000" b="1" u="none" strike="noStrike" cap="none">
                          <a:latin typeface="Arial"/>
                          <a:ea typeface="Arial"/>
                          <a:cs typeface="Arial"/>
                          <a:sym typeface="Arial"/>
                        </a:rPr>
                        <a:t>Decreased appetite</a:t>
                      </a:r>
                      <a:endParaRPr sz="1800" u="none" strike="noStrike" cap="none">
                        <a:latin typeface="Arial"/>
                        <a:ea typeface="Arial"/>
                        <a:cs typeface="Arial"/>
                        <a:sym typeface="Arial"/>
                      </a:endParaRPr>
                    </a:p>
                  </a:txBody>
                  <a:tcPr marL="55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35 (14.8)</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2 (0.8)</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21 (9.2)</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1 (0.4)</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12 (7.5)</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b="0" u="none" strike="noStrike" cap="none">
                          <a:latin typeface="Arial"/>
                          <a:ea typeface="Arial"/>
                          <a:cs typeface="Arial"/>
                          <a:sym typeface="Arial"/>
                        </a:rPr>
                        <a:t>9 (13.2)</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b="0" u="none" strike="noStrike" cap="none">
                          <a:latin typeface="Arial"/>
                          <a:ea typeface="Arial"/>
                          <a:cs typeface="Arial"/>
                          <a:sym typeface="Arial"/>
                        </a:rPr>
                        <a:t>1 (1.5)</a:t>
                      </a:r>
                      <a:endParaRPr sz="1800" u="none" strike="noStrike" cap="none">
                        <a:latin typeface="Arial"/>
                        <a:ea typeface="Arial"/>
                        <a:cs typeface="Arial"/>
                        <a:sym typeface="Arial"/>
                      </a:endParaRPr>
                    </a:p>
                  </a:txBody>
                  <a:tcPr marL="91450" marR="55450" marT="28800" marB="28800"/>
                </a:tc>
                <a:extLst>
                  <a:ext uri="{0D108BD9-81ED-4DB2-BD59-A6C34878D82A}">
                    <a16:rowId xmlns:a16="http://schemas.microsoft.com/office/drawing/2014/main" val="10005"/>
                  </a:ext>
                </a:extLst>
              </a:tr>
              <a:tr h="209525">
                <a:tc>
                  <a:txBody>
                    <a:bodyPr/>
                    <a:lstStyle/>
                    <a:p>
                      <a:pPr marL="0" marR="0" lvl="0" indent="0" algn="l" rtl="0">
                        <a:spcBef>
                          <a:spcPts val="0"/>
                        </a:spcBef>
                        <a:spcAft>
                          <a:spcPts val="0"/>
                        </a:spcAft>
                        <a:buClr>
                          <a:schemeClr val="dk1"/>
                        </a:buClr>
                        <a:buSzPts val="1000"/>
                        <a:buFont typeface="Arial"/>
                        <a:buNone/>
                      </a:pPr>
                      <a:r>
                        <a:rPr lang="en-GB" sz="1000" b="1" u="none" strike="noStrike" cap="none">
                          <a:latin typeface="Arial"/>
                          <a:ea typeface="Arial"/>
                          <a:cs typeface="Arial"/>
                          <a:sym typeface="Arial"/>
                        </a:rPr>
                        <a:t>Arthralgia</a:t>
                      </a:r>
                      <a:endParaRPr sz="1800" u="none" strike="noStrike" cap="none">
                        <a:latin typeface="Arial"/>
                        <a:ea typeface="Arial"/>
                        <a:cs typeface="Arial"/>
                        <a:sym typeface="Arial"/>
                      </a:endParaRPr>
                    </a:p>
                  </a:txBody>
                  <a:tcPr marL="55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34 (14.3)</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2 (0.8)</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37 (16.2)</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28 (17.4)</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b="0" u="none" strike="noStrike" cap="none">
                          <a:latin typeface="Arial"/>
                          <a:ea typeface="Arial"/>
                          <a:cs typeface="Arial"/>
                          <a:sym typeface="Arial"/>
                        </a:rPr>
                        <a:t>9 (13.2)</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b="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extLst>
                  <a:ext uri="{0D108BD9-81ED-4DB2-BD59-A6C34878D82A}">
                    <a16:rowId xmlns:a16="http://schemas.microsoft.com/office/drawing/2014/main" val="10006"/>
                  </a:ext>
                </a:extLst>
              </a:tr>
              <a:tr h="209525">
                <a:tc>
                  <a:txBody>
                    <a:bodyPr/>
                    <a:lstStyle/>
                    <a:p>
                      <a:pPr marL="0" marR="0" lvl="0" indent="0" algn="l" rtl="0">
                        <a:spcBef>
                          <a:spcPts val="0"/>
                        </a:spcBef>
                        <a:spcAft>
                          <a:spcPts val="0"/>
                        </a:spcAft>
                        <a:buClr>
                          <a:schemeClr val="dk1"/>
                        </a:buClr>
                        <a:buSzPts val="1000"/>
                        <a:buFont typeface="Arial"/>
                        <a:buNone/>
                      </a:pPr>
                      <a:r>
                        <a:rPr lang="en-GB" sz="1000" b="1" u="none" strike="noStrike" cap="none">
                          <a:latin typeface="Arial"/>
                          <a:ea typeface="Arial"/>
                          <a:cs typeface="Arial"/>
                          <a:sym typeface="Arial"/>
                        </a:rPr>
                        <a:t>Diarrhoea</a:t>
                      </a:r>
                      <a:endParaRPr sz="1800" u="none" strike="noStrike" cap="none">
                        <a:latin typeface="Arial"/>
                        <a:ea typeface="Arial"/>
                        <a:cs typeface="Arial"/>
                        <a:sym typeface="Arial"/>
                      </a:endParaRPr>
                    </a:p>
                  </a:txBody>
                  <a:tcPr marL="55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33 (13.9)</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23 (10.0)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2 (0.9)</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14 (8.7)</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1 (0.6)</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b="0" u="none" strike="noStrike" cap="none">
                          <a:latin typeface="Arial"/>
                          <a:ea typeface="Arial"/>
                          <a:cs typeface="Arial"/>
                          <a:sym typeface="Arial"/>
                        </a:rPr>
                        <a:t>9 (13.2)</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GB" sz="1000" b="0" u="none" strike="noStrike" cap="none">
                          <a:latin typeface="Arial"/>
                          <a:ea typeface="Arial"/>
                          <a:cs typeface="Arial"/>
                          <a:sym typeface="Arial"/>
                        </a:rPr>
                        <a:t>1 (1.5)</a:t>
                      </a:r>
                      <a:endParaRPr sz="1800" u="none" strike="noStrike" cap="none">
                        <a:latin typeface="Arial"/>
                        <a:ea typeface="Arial"/>
                        <a:cs typeface="Arial"/>
                        <a:sym typeface="Arial"/>
                      </a:endParaRPr>
                    </a:p>
                  </a:txBody>
                  <a:tcPr marL="91450" marR="55450" marT="28800" marB="28800"/>
                </a:tc>
                <a:extLst>
                  <a:ext uri="{0D108BD9-81ED-4DB2-BD59-A6C34878D82A}">
                    <a16:rowId xmlns:a16="http://schemas.microsoft.com/office/drawing/2014/main" val="10007"/>
                  </a:ext>
                </a:extLst>
              </a:tr>
              <a:tr h="209525">
                <a:tc>
                  <a:txBody>
                    <a:bodyPr/>
                    <a:lstStyle/>
                    <a:p>
                      <a:pPr marL="0" marR="0" lvl="0" indent="0" algn="l" rtl="0">
                        <a:spcBef>
                          <a:spcPts val="0"/>
                        </a:spcBef>
                        <a:spcAft>
                          <a:spcPts val="0"/>
                        </a:spcAft>
                        <a:buClr>
                          <a:schemeClr val="dk1"/>
                        </a:buClr>
                        <a:buSzPts val="1000"/>
                        <a:buFont typeface="Arial"/>
                        <a:buNone/>
                      </a:pPr>
                      <a:r>
                        <a:rPr lang="en-GB" sz="1000" b="1" u="none" strike="noStrike" cap="none">
                          <a:latin typeface="Arial"/>
                          <a:ea typeface="Arial"/>
                          <a:cs typeface="Arial"/>
                          <a:sym typeface="Arial"/>
                        </a:rPr>
                        <a:t>Back pain</a:t>
                      </a:r>
                      <a:endParaRPr sz="1800" u="none" strike="noStrike" cap="none">
                        <a:latin typeface="Arial"/>
                        <a:ea typeface="Arial"/>
                        <a:cs typeface="Arial"/>
                        <a:sym typeface="Arial"/>
                      </a:endParaRPr>
                    </a:p>
                  </a:txBody>
                  <a:tcPr marL="55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33 (13.9)</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6 (2.5)</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22 (9.6)</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1 (0.4)</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16 (9.9)</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1 (0.6)</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b="0" u="none" strike="noStrike" cap="none">
                          <a:latin typeface="Arial"/>
                          <a:ea typeface="Arial"/>
                          <a:cs typeface="Arial"/>
                          <a:sym typeface="Arial"/>
                        </a:rPr>
                        <a:t>6 (8.8)</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b="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extLst>
                  <a:ext uri="{0D108BD9-81ED-4DB2-BD59-A6C34878D82A}">
                    <a16:rowId xmlns:a16="http://schemas.microsoft.com/office/drawing/2014/main" val="10008"/>
                  </a:ext>
                </a:extLst>
              </a:tr>
              <a:tr h="209525">
                <a:tc>
                  <a:txBody>
                    <a:bodyPr/>
                    <a:lstStyle/>
                    <a:p>
                      <a:pPr marL="0" marR="0" lvl="0" indent="0" algn="l" rtl="0">
                        <a:spcBef>
                          <a:spcPts val="0"/>
                        </a:spcBef>
                        <a:spcAft>
                          <a:spcPts val="0"/>
                        </a:spcAft>
                        <a:buClr>
                          <a:schemeClr val="dk1"/>
                        </a:buClr>
                        <a:buSzPts val="1000"/>
                        <a:buFont typeface="Arial"/>
                        <a:buNone/>
                      </a:pPr>
                      <a:r>
                        <a:rPr lang="en-GB" sz="1000" b="1" u="none" strike="noStrike" cap="none">
                          <a:latin typeface="Arial"/>
                          <a:ea typeface="Arial"/>
                          <a:cs typeface="Arial"/>
                          <a:sym typeface="Arial"/>
                        </a:rPr>
                        <a:t>AST increased</a:t>
                      </a:r>
                      <a:endParaRPr sz="1800" u="none" strike="noStrike" cap="none">
                        <a:latin typeface="Arial"/>
                        <a:ea typeface="Arial"/>
                        <a:cs typeface="Arial"/>
                        <a:sym typeface="Arial"/>
                      </a:endParaRPr>
                    </a:p>
                  </a:txBody>
                  <a:tcPr marL="55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31 (13.1)</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4 (1.7)</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28 (12.2)</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2 (0.9)</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20 (12.4)</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2 (1.2)</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b="0" u="none" strike="noStrike" cap="none">
                          <a:latin typeface="Arial"/>
                          <a:ea typeface="Arial"/>
                          <a:cs typeface="Arial"/>
                          <a:sym typeface="Arial"/>
                        </a:rPr>
                        <a:t>8 (11.8)</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b="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extLst>
                  <a:ext uri="{0D108BD9-81ED-4DB2-BD59-A6C34878D82A}">
                    <a16:rowId xmlns:a16="http://schemas.microsoft.com/office/drawing/2014/main" val="10009"/>
                  </a:ext>
                </a:extLst>
              </a:tr>
              <a:tr h="209525">
                <a:tc>
                  <a:txBody>
                    <a:bodyPr/>
                    <a:lstStyle/>
                    <a:p>
                      <a:pPr marL="0" marR="0" lvl="0" indent="0" algn="l" rtl="0">
                        <a:spcBef>
                          <a:spcPts val="0"/>
                        </a:spcBef>
                        <a:spcAft>
                          <a:spcPts val="0"/>
                        </a:spcAft>
                        <a:buClr>
                          <a:schemeClr val="dk1"/>
                        </a:buClr>
                        <a:buSzPts val="1000"/>
                        <a:buFont typeface="Arial"/>
                        <a:buNone/>
                      </a:pPr>
                      <a:r>
                        <a:rPr lang="en-GB" sz="1000" b="1" u="none" strike="noStrike" cap="none">
                          <a:latin typeface="Arial"/>
                          <a:ea typeface="Arial"/>
                          <a:cs typeface="Arial"/>
                          <a:sym typeface="Arial"/>
                        </a:rPr>
                        <a:t>Headache</a:t>
                      </a:r>
                      <a:endParaRPr sz="1800" u="none" strike="noStrike" cap="none">
                        <a:latin typeface="Arial"/>
                        <a:ea typeface="Arial"/>
                        <a:cs typeface="Arial"/>
                        <a:sym typeface="Arial"/>
                      </a:endParaRPr>
                    </a:p>
                  </a:txBody>
                  <a:tcPr marL="55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29 (12.2)</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4 (1.7)</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26 (11.4)</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18 (11.2)</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b="0" u="none" strike="noStrike" cap="none">
                          <a:latin typeface="Arial"/>
                          <a:ea typeface="Arial"/>
                          <a:cs typeface="Arial"/>
                          <a:sym typeface="Arial"/>
                        </a:rPr>
                        <a:t>8 (11.8)</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b="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extLst>
                  <a:ext uri="{0D108BD9-81ED-4DB2-BD59-A6C34878D82A}">
                    <a16:rowId xmlns:a16="http://schemas.microsoft.com/office/drawing/2014/main" val="10010"/>
                  </a:ext>
                </a:extLst>
              </a:tr>
              <a:tr h="209525">
                <a:tc>
                  <a:txBody>
                    <a:bodyPr/>
                    <a:lstStyle/>
                    <a:p>
                      <a:pPr marL="0" marR="0" lvl="0" indent="0" algn="l" rtl="0">
                        <a:spcBef>
                          <a:spcPts val="0"/>
                        </a:spcBef>
                        <a:spcAft>
                          <a:spcPts val="0"/>
                        </a:spcAft>
                        <a:buClr>
                          <a:schemeClr val="dk1"/>
                        </a:buClr>
                        <a:buSzPts val="1000"/>
                        <a:buFont typeface="Arial"/>
                        <a:buNone/>
                      </a:pPr>
                      <a:r>
                        <a:rPr lang="en-GB" sz="1000" b="1" u="none" strike="noStrike" cap="none">
                          <a:latin typeface="Arial"/>
                          <a:ea typeface="Arial"/>
                          <a:cs typeface="Arial"/>
                          <a:sym typeface="Arial"/>
                        </a:rPr>
                        <a:t>Constipation</a:t>
                      </a:r>
                      <a:endParaRPr sz="1800" u="none" strike="noStrike" cap="none">
                        <a:latin typeface="Arial"/>
                        <a:ea typeface="Arial"/>
                        <a:cs typeface="Arial"/>
                        <a:sym typeface="Arial"/>
                      </a:endParaRPr>
                    </a:p>
                  </a:txBody>
                  <a:tcPr marL="55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29 (12.2)</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15 (6.6)</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10 (6.2)</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b="0" u="none" strike="noStrike" cap="none">
                          <a:latin typeface="Arial"/>
                          <a:ea typeface="Arial"/>
                          <a:cs typeface="Arial"/>
                          <a:sym typeface="Arial"/>
                        </a:rPr>
                        <a:t>5 (7.4)</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b="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extLst>
                  <a:ext uri="{0D108BD9-81ED-4DB2-BD59-A6C34878D82A}">
                    <a16:rowId xmlns:a16="http://schemas.microsoft.com/office/drawing/2014/main" val="10011"/>
                  </a:ext>
                </a:extLst>
              </a:tr>
              <a:tr h="209525">
                <a:tc>
                  <a:txBody>
                    <a:bodyPr/>
                    <a:lstStyle/>
                    <a:p>
                      <a:pPr marL="0" marR="0" lvl="0" indent="0" algn="l" rtl="0">
                        <a:spcBef>
                          <a:spcPts val="0"/>
                        </a:spcBef>
                        <a:spcAft>
                          <a:spcPts val="0"/>
                        </a:spcAft>
                        <a:buClr>
                          <a:schemeClr val="dk1"/>
                        </a:buClr>
                        <a:buSzPts val="1000"/>
                        <a:buFont typeface="Arial"/>
                        <a:buNone/>
                      </a:pPr>
                      <a:r>
                        <a:rPr lang="en-GB" sz="1000" b="1" u="none" strike="noStrike" cap="none">
                          <a:latin typeface="Arial"/>
                          <a:ea typeface="Arial"/>
                          <a:cs typeface="Arial"/>
                          <a:sym typeface="Arial"/>
                        </a:rPr>
                        <a:t>Hot flush</a:t>
                      </a:r>
                      <a:endParaRPr sz="1800" u="none" strike="noStrike" cap="none">
                        <a:latin typeface="Arial"/>
                        <a:ea typeface="Arial"/>
                        <a:cs typeface="Arial"/>
                        <a:sym typeface="Arial"/>
                      </a:endParaRPr>
                    </a:p>
                  </a:txBody>
                  <a:tcPr marL="55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27 (11.4)</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19 (8.3)</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15 (9.3)</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b="0" u="none" strike="noStrike" cap="none">
                          <a:latin typeface="Arial"/>
                          <a:ea typeface="Arial"/>
                          <a:cs typeface="Arial"/>
                          <a:sym typeface="Arial"/>
                        </a:rPr>
                        <a:t>4 (5.9)</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b="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extLst>
                  <a:ext uri="{0D108BD9-81ED-4DB2-BD59-A6C34878D82A}">
                    <a16:rowId xmlns:a16="http://schemas.microsoft.com/office/drawing/2014/main" val="10012"/>
                  </a:ext>
                </a:extLst>
              </a:tr>
              <a:tr h="209525">
                <a:tc>
                  <a:txBody>
                    <a:bodyPr/>
                    <a:lstStyle/>
                    <a:p>
                      <a:pPr marL="0" marR="0" lvl="0" indent="0" algn="l" rtl="0">
                        <a:spcBef>
                          <a:spcPts val="0"/>
                        </a:spcBef>
                        <a:spcAft>
                          <a:spcPts val="0"/>
                        </a:spcAft>
                        <a:buClr>
                          <a:schemeClr val="dk1"/>
                        </a:buClr>
                        <a:buSzPts val="1000"/>
                        <a:buFont typeface="Arial"/>
                        <a:buNone/>
                      </a:pPr>
                      <a:r>
                        <a:rPr lang="en-GB" sz="1000" b="1" u="none" strike="noStrike" cap="none">
                          <a:latin typeface="Arial"/>
                          <a:ea typeface="Arial"/>
                          <a:cs typeface="Arial"/>
                          <a:sym typeface="Arial"/>
                        </a:rPr>
                        <a:t>Dyspepsia</a:t>
                      </a:r>
                      <a:endParaRPr sz="1800" u="none" strike="noStrike" cap="none">
                        <a:latin typeface="Arial"/>
                        <a:ea typeface="Arial"/>
                        <a:cs typeface="Arial"/>
                        <a:sym typeface="Arial"/>
                      </a:endParaRPr>
                    </a:p>
                  </a:txBody>
                  <a:tcPr marL="55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24 (10.1)</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6 (2.6)</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4 (2.5)</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b="0" u="none" strike="noStrike" cap="none">
                          <a:latin typeface="Arial"/>
                          <a:ea typeface="Arial"/>
                          <a:cs typeface="Arial"/>
                          <a:sym typeface="Arial"/>
                        </a:rPr>
                        <a:t>2 (2.9)</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b="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extLst>
                  <a:ext uri="{0D108BD9-81ED-4DB2-BD59-A6C34878D82A}">
                    <a16:rowId xmlns:a16="http://schemas.microsoft.com/office/drawing/2014/main" val="10013"/>
                  </a:ext>
                </a:extLst>
              </a:tr>
              <a:tr h="209525">
                <a:tc>
                  <a:txBody>
                    <a:bodyPr/>
                    <a:lstStyle/>
                    <a:p>
                      <a:pPr marL="0" marR="0" lvl="0" indent="0" algn="l" rtl="0">
                        <a:spcBef>
                          <a:spcPts val="0"/>
                        </a:spcBef>
                        <a:spcAft>
                          <a:spcPts val="0"/>
                        </a:spcAft>
                        <a:buClr>
                          <a:schemeClr val="dk1"/>
                        </a:buClr>
                        <a:buSzPts val="1000"/>
                        <a:buFont typeface="Arial"/>
                        <a:buNone/>
                      </a:pPr>
                      <a:r>
                        <a:rPr lang="en-GB" sz="1000" b="1" u="none" strike="noStrike" cap="none">
                          <a:latin typeface="Arial"/>
                          <a:ea typeface="Arial"/>
                          <a:cs typeface="Arial"/>
                          <a:sym typeface="Arial"/>
                        </a:rPr>
                        <a:t>ALT increased</a:t>
                      </a:r>
                      <a:endParaRPr sz="1800" u="none" strike="noStrike" cap="none">
                        <a:latin typeface="Arial"/>
                        <a:ea typeface="Arial"/>
                        <a:cs typeface="Arial"/>
                        <a:sym typeface="Arial"/>
                      </a:endParaRPr>
                    </a:p>
                  </a:txBody>
                  <a:tcPr marL="55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22 (9.3)</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5 (2.1)</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23 (10.0)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1 (0.4)</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17 (10.6)</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b="0" u="none" strike="noStrike" cap="none">
                          <a:latin typeface="Arial"/>
                          <a:ea typeface="Arial"/>
                          <a:cs typeface="Arial"/>
                          <a:sym typeface="Arial"/>
                        </a:rPr>
                        <a:t>6 (8.8)</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b="0" u="none" strike="noStrike" cap="none">
                          <a:latin typeface="Arial"/>
                          <a:ea typeface="Arial"/>
                          <a:cs typeface="Arial"/>
                          <a:sym typeface="Arial"/>
                        </a:rPr>
                        <a:t>1 (1.5)</a:t>
                      </a:r>
                      <a:endParaRPr sz="1800" u="none" strike="noStrike" cap="none">
                        <a:latin typeface="Arial"/>
                        <a:ea typeface="Arial"/>
                        <a:cs typeface="Arial"/>
                        <a:sym typeface="Arial"/>
                      </a:endParaRPr>
                    </a:p>
                  </a:txBody>
                  <a:tcPr marL="91450" marR="55450" marT="28800" marB="28800"/>
                </a:tc>
                <a:extLst>
                  <a:ext uri="{0D108BD9-81ED-4DB2-BD59-A6C34878D82A}">
                    <a16:rowId xmlns:a16="http://schemas.microsoft.com/office/drawing/2014/main" val="10014"/>
                  </a:ext>
                </a:extLst>
              </a:tr>
            </a:tbl>
          </a:graphicData>
        </a:graphic>
      </p:graphicFrame>
      <p:sp>
        <p:nvSpPr>
          <p:cNvPr id="905" name="Google Shape;905;p22"/>
          <p:cNvSpPr txBox="1">
            <a:spLocks noGrp="1"/>
          </p:cNvSpPr>
          <p:nvPr>
            <p:ph type="title"/>
          </p:nvPr>
        </p:nvSpPr>
        <p:spPr>
          <a:xfrm>
            <a:off x="619125" y="258763"/>
            <a:ext cx="10963275" cy="865187"/>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t>ELACESTRANT VS SOC: ADVERSE EVENTS</a:t>
            </a:r>
            <a:endParaRPr/>
          </a:p>
        </p:txBody>
      </p:sp>
      <p:sp>
        <p:nvSpPr>
          <p:cNvPr id="906" name="Google Shape;906;p22"/>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22</a:t>
            </a:fld>
            <a:endParaRPr/>
          </a:p>
        </p:txBody>
      </p:sp>
      <p:sp>
        <p:nvSpPr>
          <p:cNvPr id="907" name="Google Shape;907;p22"/>
          <p:cNvSpPr txBox="1">
            <a:spLocks noGrp="1"/>
          </p:cNvSpPr>
          <p:nvPr>
            <p:ph type="body" idx="2"/>
          </p:nvPr>
        </p:nvSpPr>
        <p:spPr>
          <a:xfrm>
            <a:off x="620713" y="6364800"/>
            <a:ext cx="10948962" cy="36512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SzPts val="1000"/>
              <a:buNone/>
            </a:pPr>
            <a:r>
              <a:rPr lang="en-GB" sz="900" baseline="30000" dirty="0"/>
              <a:t>a </a:t>
            </a:r>
            <a:r>
              <a:rPr lang="en-GB" sz="900" dirty="0"/>
              <a:t>AE severity was graded according to the National Cancer Institute’s Common Terminology Criteria for Adverse Events version 5.0. </a:t>
            </a:r>
            <a:r>
              <a:rPr lang="en-GB" sz="900" baseline="30000" dirty="0"/>
              <a:t>b </a:t>
            </a:r>
            <a:r>
              <a:rPr lang="en-GB" sz="900" dirty="0"/>
              <a:t>No fatal events were attributed to study drug by the investigator. </a:t>
            </a:r>
            <a:br>
              <a:rPr lang="en-GB" sz="900" dirty="0"/>
            </a:br>
            <a:r>
              <a:rPr lang="en-GB" sz="900" baseline="30000" dirty="0"/>
              <a:t>c </a:t>
            </a:r>
            <a:r>
              <a:rPr lang="en-GB" sz="900" dirty="0"/>
              <a:t>Preferred terms were coded using the Medical Dictionary for Regulatory Activities version 23.0. </a:t>
            </a:r>
            <a:r>
              <a:rPr lang="en-GB" sz="900" dirty="0" err="1"/>
              <a:t>dGrade</a:t>
            </a:r>
            <a:r>
              <a:rPr lang="en-GB" sz="900" dirty="0"/>
              <a:t> 1 nausea, n=59 (24.9%); grade 2 nausea, n=18 (7.6%); grade 3 nausea, n= 6 (2.5%); and no patients experienced grade 4 nausea. Percentages reflect maximum grade experienced. </a:t>
            </a:r>
            <a:r>
              <a:rPr lang="en-GB" sz="900" dirty="0" err="1"/>
              <a:t>eGrade</a:t>
            </a:r>
            <a:r>
              <a:rPr lang="en-GB" sz="900" dirty="0"/>
              <a:t> 1 vomiting, n=36 (15.2%); grade 2 vomiting, n=7 (3.0%); grade 3  vomiting, n=2 (0.8%); and no patients experienced grade 4 vomiting. Percentages reflect maximum grade experienced</a:t>
            </a:r>
            <a:endParaRPr lang="en-US" sz="900"/>
          </a:p>
          <a:p>
            <a:pPr marL="0" indent="0">
              <a:spcBef>
                <a:spcPts val="0"/>
              </a:spcBef>
              <a:buSzPts val="1000"/>
            </a:pPr>
            <a:r>
              <a:rPr lang="en-GB" sz="900" dirty="0"/>
              <a:t>AE, adverse event; AI, aromatase inhibitor; ALT, alanine transaminase; AST, aspartate transferase; n, sample size; SoC, standard of care</a:t>
            </a:r>
          </a:p>
          <a:p>
            <a:pPr marL="0" indent="0">
              <a:spcBef>
                <a:spcPts val="0"/>
              </a:spcBef>
              <a:buSzPts val="1000"/>
            </a:pPr>
            <a:r>
              <a:rPr lang="en-GB" sz="900" dirty="0">
                <a:solidFill>
                  <a:schemeClr val="dk2"/>
                </a:solidFill>
              </a:rPr>
              <a:t>Bidard, J Clin Oncol. 2022; PMID: 35584336 </a:t>
            </a:r>
            <a:endParaRPr sz="900" dirty="0">
              <a:solidFill>
                <a:schemeClr val="dk2"/>
              </a:solidFill>
            </a:endParaRPr>
          </a:p>
        </p:txBody>
      </p:sp>
      <p:graphicFrame>
        <p:nvGraphicFramePr>
          <p:cNvPr id="908" name="Google Shape;908;p22"/>
          <p:cNvGraphicFramePr/>
          <p:nvPr/>
        </p:nvGraphicFramePr>
        <p:xfrm>
          <a:off x="619125" y="928748"/>
          <a:ext cx="10950550" cy="1470000"/>
        </p:xfrm>
        <a:graphic>
          <a:graphicData uri="http://schemas.openxmlformats.org/drawingml/2006/table">
            <a:tbl>
              <a:tblPr firstRow="1" bandRow="1">
                <a:noFill/>
                <a:tableStyleId>{1C1CA5C9-9A98-4506-B72C-25FC32E75F1D}</a:tableStyleId>
              </a:tblPr>
              <a:tblGrid>
                <a:gridCol w="3243050">
                  <a:extLst>
                    <a:ext uri="{9D8B030D-6E8A-4147-A177-3AD203B41FA5}">
                      <a16:colId xmlns:a16="http://schemas.microsoft.com/office/drawing/2014/main" val="20000"/>
                    </a:ext>
                  </a:extLst>
                </a:gridCol>
                <a:gridCol w="1926875">
                  <a:extLst>
                    <a:ext uri="{9D8B030D-6E8A-4147-A177-3AD203B41FA5}">
                      <a16:colId xmlns:a16="http://schemas.microsoft.com/office/drawing/2014/main" val="20001"/>
                    </a:ext>
                  </a:extLst>
                </a:gridCol>
                <a:gridCol w="1926875">
                  <a:extLst>
                    <a:ext uri="{9D8B030D-6E8A-4147-A177-3AD203B41FA5}">
                      <a16:colId xmlns:a16="http://schemas.microsoft.com/office/drawing/2014/main" val="20002"/>
                    </a:ext>
                  </a:extLst>
                </a:gridCol>
                <a:gridCol w="1926875">
                  <a:extLst>
                    <a:ext uri="{9D8B030D-6E8A-4147-A177-3AD203B41FA5}">
                      <a16:colId xmlns:a16="http://schemas.microsoft.com/office/drawing/2014/main" val="20003"/>
                    </a:ext>
                  </a:extLst>
                </a:gridCol>
                <a:gridCol w="1926875">
                  <a:extLst>
                    <a:ext uri="{9D8B030D-6E8A-4147-A177-3AD203B41FA5}">
                      <a16:colId xmlns:a16="http://schemas.microsoft.com/office/drawing/2014/main" val="20004"/>
                    </a:ext>
                  </a:extLst>
                </a:gridCol>
              </a:tblGrid>
              <a:tr h="146150">
                <a:tc rowSpan="2">
                  <a:txBody>
                    <a:bodyPr/>
                    <a:lstStyle/>
                    <a:p>
                      <a:pPr marL="0" marR="0" lvl="0" indent="0" algn="l" rtl="0">
                        <a:spcBef>
                          <a:spcPts val="0"/>
                        </a:spcBef>
                        <a:spcAft>
                          <a:spcPts val="0"/>
                        </a:spcAft>
                        <a:buClr>
                          <a:schemeClr val="lt1"/>
                        </a:buClr>
                        <a:buSzPts val="1000"/>
                        <a:buFont typeface="Arial"/>
                        <a:buNone/>
                      </a:pPr>
                      <a:r>
                        <a:rPr lang="en-GB" sz="1000" b="1" u="none" strike="noStrike" cap="none">
                          <a:solidFill>
                            <a:schemeClr val="lt1"/>
                          </a:solidFill>
                          <a:latin typeface="Arial"/>
                          <a:ea typeface="Arial"/>
                          <a:cs typeface="Arial"/>
                          <a:sym typeface="Arial"/>
                        </a:rPr>
                        <a:t>Event</a:t>
                      </a:r>
                      <a:endParaRPr sz="1800" u="none" strike="noStrike" cap="none">
                        <a:latin typeface="Arial"/>
                        <a:ea typeface="Arial"/>
                        <a:cs typeface="Arial"/>
                        <a:sym typeface="Arial"/>
                      </a:endParaRPr>
                    </a:p>
                  </a:txBody>
                  <a:tcPr marL="55450" marR="55450" marT="28800" marB="28800" anchor="b"/>
                </a:tc>
                <a:tc>
                  <a:txBody>
                    <a:bodyPr/>
                    <a:lstStyle/>
                    <a:p>
                      <a:pPr marL="0" marR="0" lvl="0" indent="0" algn="ctr" rtl="0">
                        <a:spcBef>
                          <a:spcPts val="0"/>
                        </a:spcBef>
                        <a:spcAft>
                          <a:spcPts val="0"/>
                        </a:spcAft>
                        <a:buClr>
                          <a:schemeClr val="dk1"/>
                        </a:buClr>
                        <a:buSzPts val="1000"/>
                        <a:buFont typeface="Calibri"/>
                        <a:buNone/>
                      </a:pPr>
                      <a:endParaRPr sz="1000" b="1" u="none" strike="noStrike" cap="none">
                        <a:solidFill>
                          <a:schemeClr val="lt1"/>
                        </a:solidFill>
                        <a:latin typeface="Arial"/>
                        <a:ea typeface="Arial"/>
                        <a:cs typeface="Arial"/>
                        <a:sym typeface="Arial"/>
                      </a:endParaRPr>
                    </a:p>
                  </a:txBody>
                  <a:tcPr marL="91450" marR="55450" marT="28800" marB="28800">
                    <a:lnB w="12700" cap="flat" cmpd="sng">
                      <a:solidFill>
                        <a:schemeClr val="lt1"/>
                      </a:solidFill>
                      <a:prstDash val="solid"/>
                      <a:round/>
                      <a:headEnd type="none" w="sm" len="sm"/>
                      <a:tailEnd type="none" w="sm" len="sm"/>
                    </a:lnB>
                  </a:tcPr>
                </a:tc>
                <a:tc gridSpan="3">
                  <a:txBody>
                    <a:bodyPr/>
                    <a:lstStyle/>
                    <a:p>
                      <a:pPr marL="0" marR="0" lvl="0" indent="0" algn="ctr" rtl="0">
                        <a:spcBef>
                          <a:spcPts val="0"/>
                        </a:spcBef>
                        <a:spcAft>
                          <a:spcPts val="0"/>
                        </a:spcAft>
                        <a:buClr>
                          <a:schemeClr val="lt1"/>
                        </a:buClr>
                        <a:buSzPts val="1000"/>
                        <a:buFont typeface="Arial"/>
                        <a:buNone/>
                      </a:pPr>
                      <a:r>
                        <a:rPr lang="en-GB" sz="1000" b="1" u="none" strike="noStrike" cap="none">
                          <a:solidFill>
                            <a:schemeClr val="lt1"/>
                          </a:solidFill>
                          <a:latin typeface="Arial"/>
                          <a:ea typeface="Arial"/>
                          <a:cs typeface="Arial"/>
                          <a:sym typeface="Arial"/>
                        </a:rPr>
                        <a:t>SoC</a:t>
                      </a:r>
                      <a:endParaRPr sz="1800" u="none" strike="noStrike" cap="none">
                        <a:latin typeface="Arial"/>
                        <a:ea typeface="Arial"/>
                        <a:cs typeface="Arial"/>
                        <a:sym typeface="Arial"/>
                      </a:endParaRPr>
                    </a:p>
                  </a:txBody>
                  <a:tcPr marL="91450" marR="55450" marT="28800" marB="28800">
                    <a:lnB w="12700" cap="flat" cmpd="sng">
                      <a:solidFill>
                        <a:schemeClr val="lt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7175">
                <a:tc vMerge="1">
                  <a:txBody>
                    <a:bodyPr/>
                    <a:lstStyle/>
                    <a:p>
                      <a:endParaRPr lang="en-US"/>
                    </a:p>
                  </a:txBody>
                  <a:tcPr/>
                </a:tc>
                <a:tc>
                  <a:txBody>
                    <a:bodyPr/>
                    <a:lstStyle/>
                    <a:p>
                      <a:pPr marL="0" marR="0" lvl="0" indent="0" algn="ctr" rtl="0">
                        <a:spcBef>
                          <a:spcPts val="0"/>
                        </a:spcBef>
                        <a:spcAft>
                          <a:spcPts val="0"/>
                        </a:spcAft>
                        <a:buClr>
                          <a:schemeClr val="lt1"/>
                        </a:buClr>
                        <a:buSzPts val="1000"/>
                        <a:buFont typeface="Arial"/>
                        <a:buNone/>
                      </a:pPr>
                      <a:r>
                        <a:rPr lang="en-GB" sz="1000" b="1" u="none" strike="noStrike" cap="none">
                          <a:solidFill>
                            <a:schemeClr val="lt1"/>
                          </a:solidFill>
                          <a:latin typeface="Arial"/>
                          <a:ea typeface="Arial"/>
                          <a:cs typeface="Arial"/>
                          <a:sym typeface="Arial"/>
                        </a:rPr>
                        <a:t>Elacestrant (N=237)</a:t>
                      </a:r>
                      <a:endParaRPr sz="1800" u="none" strike="noStrike" cap="none">
                        <a:latin typeface="Arial"/>
                        <a:ea typeface="Arial"/>
                        <a:cs typeface="Arial"/>
                        <a:sym typeface="Arial"/>
                      </a:endParaRPr>
                    </a:p>
                  </a:txBody>
                  <a:tcPr marL="91450" marR="55450" marT="28800" marB="28800">
                    <a:lnL w="12700" cap="flat" cmpd="sng">
                      <a:solidFill>
                        <a:schemeClr val="lt1"/>
                      </a:solidFill>
                      <a:prstDash val="solid"/>
                      <a:round/>
                      <a:headEnd type="none" w="sm" len="sm"/>
                      <a:tailEnd type="none" w="sm" len="sm"/>
                    </a:lnL>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Clr>
                          <a:schemeClr val="lt1"/>
                        </a:buClr>
                        <a:buSzPts val="1000"/>
                        <a:buFont typeface="Arial"/>
                        <a:buNone/>
                      </a:pPr>
                      <a:r>
                        <a:rPr lang="en-GB" sz="1000" b="1" u="none" strike="noStrike" cap="none">
                          <a:solidFill>
                            <a:schemeClr val="lt1"/>
                          </a:solidFill>
                          <a:latin typeface="Arial"/>
                          <a:ea typeface="Arial"/>
                          <a:cs typeface="Arial"/>
                          <a:sym typeface="Arial"/>
                        </a:rPr>
                        <a:t>Total (N=229)</a:t>
                      </a:r>
                      <a:endParaRPr sz="1800" u="none" strike="noStrike" cap="none">
                        <a:latin typeface="Arial"/>
                        <a:ea typeface="Arial"/>
                        <a:cs typeface="Arial"/>
                        <a:sym typeface="Arial"/>
                      </a:endParaRPr>
                    </a:p>
                  </a:txBody>
                  <a:tcPr marL="91450" marR="55450" marT="28800" marB="28800">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Clr>
                          <a:schemeClr val="lt1"/>
                        </a:buClr>
                        <a:buSzPts val="1000"/>
                        <a:buFont typeface="Arial"/>
                        <a:buNone/>
                      </a:pPr>
                      <a:r>
                        <a:rPr lang="en-GB" sz="1000" b="1" u="none" strike="noStrike" cap="none">
                          <a:solidFill>
                            <a:schemeClr val="lt1"/>
                          </a:solidFill>
                          <a:latin typeface="Arial"/>
                          <a:ea typeface="Arial"/>
                          <a:cs typeface="Arial"/>
                          <a:sym typeface="Arial"/>
                        </a:rPr>
                        <a:t>Fulvestrant (N=161)</a:t>
                      </a:r>
                      <a:endParaRPr sz="1800" u="none" strike="noStrike" cap="none">
                        <a:latin typeface="Arial"/>
                        <a:ea typeface="Arial"/>
                        <a:cs typeface="Arial"/>
                        <a:sym typeface="Arial"/>
                      </a:endParaRPr>
                    </a:p>
                  </a:txBody>
                  <a:tcPr marL="91450" marR="55450" marT="28800" marB="28800">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Clr>
                          <a:schemeClr val="lt1"/>
                        </a:buClr>
                        <a:buSzPts val="1000"/>
                        <a:buFont typeface="Arial"/>
                        <a:buNone/>
                      </a:pPr>
                      <a:r>
                        <a:rPr lang="en-GB" sz="1000" b="1" u="none" strike="noStrike" cap="none">
                          <a:solidFill>
                            <a:schemeClr val="lt1"/>
                          </a:solidFill>
                          <a:latin typeface="Arial"/>
                          <a:ea typeface="Arial"/>
                          <a:cs typeface="Arial"/>
                          <a:sym typeface="Arial"/>
                        </a:rPr>
                        <a:t>AI (N=68)</a:t>
                      </a:r>
                      <a:endParaRPr sz="1800" u="none" strike="noStrike" cap="none">
                        <a:latin typeface="Arial"/>
                        <a:ea typeface="Arial"/>
                        <a:cs typeface="Arial"/>
                        <a:sym typeface="Arial"/>
                      </a:endParaRPr>
                    </a:p>
                  </a:txBody>
                  <a:tcPr marL="91450" marR="55450" marT="28800" marB="28800">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146150">
                <a:tc>
                  <a:txBody>
                    <a:bodyPr/>
                    <a:lstStyle/>
                    <a:p>
                      <a:pPr marL="0" marR="0" lvl="0" indent="0" algn="l" rtl="0">
                        <a:spcBef>
                          <a:spcPts val="0"/>
                        </a:spcBef>
                        <a:spcAft>
                          <a:spcPts val="0"/>
                        </a:spcAft>
                        <a:buClr>
                          <a:schemeClr val="dk1"/>
                        </a:buClr>
                        <a:buSzPts val="1000"/>
                        <a:buFont typeface="Arial"/>
                        <a:buNone/>
                      </a:pPr>
                      <a:r>
                        <a:rPr lang="en-GB" sz="1000" b="1" u="none" strike="noStrike" cap="none">
                          <a:latin typeface="Arial"/>
                          <a:ea typeface="Arial"/>
                          <a:cs typeface="Arial"/>
                          <a:sym typeface="Arial"/>
                        </a:rPr>
                        <a:t>Any AE</a:t>
                      </a:r>
                      <a:endParaRPr sz="1800" u="none" strike="noStrike" cap="none">
                        <a:latin typeface="Arial"/>
                        <a:ea typeface="Arial"/>
                        <a:cs typeface="Arial"/>
                        <a:sym typeface="Arial"/>
                      </a:endParaRPr>
                    </a:p>
                  </a:txBody>
                  <a:tcPr marL="55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218 (92.0)</a:t>
                      </a:r>
                      <a:endParaRPr sz="1000" u="none" strike="noStrike" cap="none" baseline="30000">
                        <a:latin typeface="Arial"/>
                        <a:ea typeface="Arial"/>
                        <a:cs typeface="Arial"/>
                        <a:sym typeface="Arial"/>
                      </a:endParaRPr>
                    </a:p>
                  </a:txBody>
                  <a:tcPr marL="91450" marR="55450" marT="28800" marB="28800">
                    <a:lnT w="38100" cap="flat" cmpd="sng">
                      <a:solidFill>
                        <a:schemeClr val="lt1"/>
                      </a:solidFill>
                      <a:prstDash val="solid"/>
                      <a:round/>
                      <a:headEnd type="none" w="sm" len="sm"/>
                      <a:tailEnd type="none" w="sm" len="sm"/>
                    </a:lnT>
                  </a:tcPr>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197 (86.0)</a:t>
                      </a:r>
                      <a:endParaRPr sz="1800" u="none" strike="noStrike" cap="none">
                        <a:latin typeface="Arial"/>
                        <a:ea typeface="Arial"/>
                        <a:cs typeface="Arial"/>
                        <a:sym typeface="Arial"/>
                      </a:endParaRPr>
                    </a:p>
                  </a:txBody>
                  <a:tcPr marL="91450" marR="55450" marT="28800" marB="28800">
                    <a:lnT w="38100" cap="flat" cmpd="sng">
                      <a:solidFill>
                        <a:schemeClr val="lt1"/>
                      </a:solidFill>
                      <a:prstDash val="solid"/>
                      <a:round/>
                      <a:headEnd type="none" w="sm" len="sm"/>
                      <a:tailEnd type="none" w="sm" len="sm"/>
                    </a:lnT>
                  </a:tcPr>
                </a:tc>
                <a:tc>
                  <a:txBody>
                    <a:bodyPr/>
                    <a:lstStyle/>
                    <a:p>
                      <a:pPr marL="0" marR="0" lvl="0" indent="0" algn="ctr" rtl="0">
                        <a:spcBef>
                          <a:spcPts val="0"/>
                        </a:spcBef>
                        <a:spcAft>
                          <a:spcPts val="0"/>
                        </a:spcAft>
                        <a:buClr>
                          <a:schemeClr val="dk1"/>
                        </a:buClr>
                        <a:buSzPts val="1000"/>
                        <a:buFont typeface="Arial"/>
                        <a:buNone/>
                      </a:pPr>
                      <a:r>
                        <a:rPr lang="en-GB" sz="1000" b="0" u="none" strike="noStrike" cap="none">
                          <a:latin typeface="Arial"/>
                          <a:ea typeface="Arial"/>
                          <a:cs typeface="Arial"/>
                          <a:sym typeface="Arial"/>
                        </a:rPr>
                        <a:t>144 (89.4)</a:t>
                      </a:r>
                      <a:endParaRPr sz="1800" u="none" strike="noStrike" cap="none">
                        <a:latin typeface="Arial"/>
                        <a:ea typeface="Arial"/>
                        <a:cs typeface="Arial"/>
                        <a:sym typeface="Arial"/>
                      </a:endParaRPr>
                    </a:p>
                  </a:txBody>
                  <a:tcPr marL="91450" marR="55450" marT="28800" marB="28800">
                    <a:lnT w="38100" cap="flat" cmpd="sng">
                      <a:solidFill>
                        <a:schemeClr val="lt1"/>
                      </a:solidFill>
                      <a:prstDash val="solid"/>
                      <a:round/>
                      <a:headEnd type="none" w="sm" len="sm"/>
                      <a:tailEnd type="none" w="sm" len="sm"/>
                    </a:lnT>
                  </a:tcPr>
                </a:tc>
                <a:tc>
                  <a:txBody>
                    <a:bodyPr/>
                    <a:lstStyle/>
                    <a:p>
                      <a:pPr marL="0" marR="0" lvl="0" indent="0" algn="ctr" rtl="0">
                        <a:spcBef>
                          <a:spcPts val="0"/>
                        </a:spcBef>
                        <a:spcAft>
                          <a:spcPts val="0"/>
                        </a:spcAft>
                        <a:buClr>
                          <a:schemeClr val="dk1"/>
                        </a:buClr>
                        <a:buSzPts val="1000"/>
                        <a:buFont typeface="Arial"/>
                        <a:buNone/>
                      </a:pPr>
                      <a:r>
                        <a:rPr lang="en-GB" sz="1000" b="0" u="none" strike="noStrike" cap="none">
                          <a:latin typeface="Arial"/>
                          <a:ea typeface="Arial"/>
                          <a:cs typeface="Arial"/>
                          <a:sym typeface="Arial"/>
                        </a:rPr>
                        <a:t>53 (77.9)</a:t>
                      </a:r>
                      <a:endParaRPr sz="1800" u="none" strike="noStrike" cap="none">
                        <a:latin typeface="Arial"/>
                        <a:ea typeface="Arial"/>
                        <a:cs typeface="Arial"/>
                        <a:sym typeface="Arial"/>
                      </a:endParaRPr>
                    </a:p>
                  </a:txBody>
                  <a:tcPr marL="91450" marR="55450" marT="28800" marB="28800">
                    <a:lnT w="38100" cap="flat" cmpd="sng">
                      <a:solidFill>
                        <a:schemeClr val="lt1"/>
                      </a:solidFill>
                      <a:prstDash val="solid"/>
                      <a:round/>
                      <a:headEnd type="none" w="sm" len="sm"/>
                      <a:tailEnd type="none" w="sm" len="sm"/>
                    </a:lnT>
                  </a:tcPr>
                </a:tc>
                <a:extLst>
                  <a:ext uri="{0D108BD9-81ED-4DB2-BD59-A6C34878D82A}">
                    <a16:rowId xmlns:a16="http://schemas.microsoft.com/office/drawing/2014/main" val="10002"/>
                  </a:ext>
                </a:extLst>
              </a:tr>
              <a:tr h="146150">
                <a:tc>
                  <a:txBody>
                    <a:bodyPr/>
                    <a:lstStyle/>
                    <a:p>
                      <a:pPr marL="0" marR="0" lvl="0" indent="0" algn="l" rtl="0">
                        <a:spcBef>
                          <a:spcPts val="0"/>
                        </a:spcBef>
                        <a:spcAft>
                          <a:spcPts val="0"/>
                        </a:spcAft>
                        <a:buClr>
                          <a:schemeClr val="dk1"/>
                        </a:buClr>
                        <a:buSzPts val="1000"/>
                        <a:buFont typeface="Arial"/>
                        <a:buNone/>
                      </a:pPr>
                      <a:r>
                        <a:rPr lang="en-GB" sz="1000" b="1" u="none" strike="noStrike" cap="none">
                          <a:latin typeface="Arial"/>
                          <a:ea typeface="Arial"/>
                          <a:cs typeface="Arial"/>
                          <a:sym typeface="Arial"/>
                        </a:rPr>
                        <a:t>Grade 3 and 4</a:t>
                      </a:r>
                      <a:r>
                        <a:rPr lang="en-GB" sz="1000" b="1" u="none" strike="noStrike" cap="none" baseline="30000">
                          <a:latin typeface="Arial"/>
                          <a:ea typeface="Arial"/>
                          <a:cs typeface="Arial"/>
                          <a:sym typeface="Arial"/>
                        </a:rPr>
                        <a:t>a</a:t>
                      </a:r>
                      <a:endParaRPr sz="1800" u="none" strike="noStrike" cap="none">
                        <a:latin typeface="Arial"/>
                        <a:ea typeface="Arial"/>
                        <a:cs typeface="Arial"/>
                        <a:sym typeface="Arial"/>
                      </a:endParaRPr>
                    </a:p>
                  </a:txBody>
                  <a:tcPr marL="55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64 (27.0)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47 (20.5)</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b="0" u="none" strike="noStrike" cap="none">
                          <a:latin typeface="Arial"/>
                          <a:ea typeface="Arial"/>
                          <a:cs typeface="Arial"/>
                          <a:sym typeface="Arial"/>
                        </a:rPr>
                        <a:t>33 (20.5)</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b="0" u="none" strike="noStrike" cap="none">
                          <a:latin typeface="Arial"/>
                          <a:ea typeface="Arial"/>
                          <a:cs typeface="Arial"/>
                          <a:sym typeface="Arial"/>
                        </a:rPr>
                        <a:t>14 (20.6)</a:t>
                      </a:r>
                      <a:endParaRPr sz="1800" u="none" strike="noStrike" cap="none">
                        <a:latin typeface="Arial"/>
                        <a:ea typeface="Arial"/>
                        <a:cs typeface="Arial"/>
                        <a:sym typeface="Arial"/>
                      </a:endParaRPr>
                    </a:p>
                  </a:txBody>
                  <a:tcPr marL="91450" marR="55450" marT="28800" marB="28800"/>
                </a:tc>
                <a:extLst>
                  <a:ext uri="{0D108BD9-81ED-4DB2-BD59-A6C34878D82A}">
                    <a16:rowId xmlns:a16="http://schemas.microsoft.com/office/drawing/2014/main" val="10003"/>
                  </a:ext>
                </a:extLst>
              </a:tr>
              <a:tr h="146150">
                <a:tc>
                  <a:txBody>
                    <a:bodyPr/>
                    <a:lstStyle/>
                    <a:p>
                      <a:pPr marL="0" marR="0" lvl="0" indent="0" algn="l" rtl="0">
                        <a:spcBef>
                          <a:spcPts val="0"/>
                        </a:spcBef>
                        <a:spcAft>
                          <a:spcPts val="0"/>
                        </a:spcAft>
                        <a:buClr>
                          <a:schemeClr val="dk1"/>
                        </a:buClr>
                        <a:buSzPts val="1000"/>
                        <a:buFont typeface="Arial"/>
                        <a:buNone/>
                      </a:pPr>
                      <a:r>
                        <a:rPr lang="en-GB" sz="1000" b="1" u="none" strike="noStrike" cap="none">
                          <a:latin typeface="Arial"/>
                          <a:ea typeface="Arial"/>
                          <a:cs typeface="Arial"/>
                          <a:sym typeface="Arial"/>
                        </a:rPr>
                        <a:t>Grade 5</a:t>
                      </a:r>
                      <a:r>
                        <a:rPr lang="en-GB" sz="1000" b="1" u="none" strike="noStrike" cap="none" baseline="30000">
                          <a:latin typeface="Arial"/>
                          <a:ea typeface="Arial"/>
                          <a:cs typeface="Arial"/>
                          <a:sym typeface="Arial"/>
                        </a:rPr>
                        <a:t>b</a:t>
                      </a:r>
                      <a:endParaRPr sz="1800" u="none" strike="noStrike" cap="none">
                        <a:latin typeface="Arial"/>
                        <a:ea typeface="Arial"/>
                        <a:cs typeface="Arial"/>
                        <a:sym typeface="Arial"/>
                      </a:endParaRPr>
                    </a:p>
                  </a:txBody>
                  <a:tcPr marL="55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4 (1.7)</a:t>
                      </a:r>
                      <a:endParaRPr sz="1000" u="none" strike="noStrike" cap="none" baseline="30000">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6 (2.6)</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b="0" u="none" strike="noStrike" cap="none">
                          <a:latin typeface="Arial"/>
                          <a:ea typeface="Arial"/>
                          <a:cs typeface="Arial"/>
                          <a:sym typeface="Arial"/>
                        </a:rPr>
                        <a:t>5 (3.1)</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b="0" u="none" strike="noStrike" cap="none">
                          <a:latin typeface="Arial"/>
                          <a:ea typeface="Arial"/>
                          <a:cs typeface="Arial"/>
                          <a:sym typeface="Arial"/>
                        </a:rPr>
                        <a:t>1 (1.5)</a:t>
                      </a:r>
                      <a:endParaRPr sz="1800" u="none" strike="noStrike" cap="none">
                        <a:latin typeface="Arial"/>
                        <a:ea typeface="Arial"/>
                        <a:cs typeface="Arial"/>
                        <a:sym typeface="Arial"/>
                      </a:endParaRPr>
                    </a:p>
                  </a:txBody>
                  <a:tcPr marL="91450" marR="55450" marT="28800" marB="28800"/>
                </a:tc>
                <a:extLst>
                  <a:ext uri="{0D108BD9-81ED-4DB2-BD59-A6C34878D82A}">
                    <a16:rowId xmlns:a16="http://schemas.microsoft.com/office/drawing/2014/main" val="10004"/>
                  </a:ext>
                </a:extLst>
              </a:tr>
              <a:tr h="146150">
                <a:tc>
                  <a:txBody>
                    <a:bodyPr/>
                    <a:lstStyle/>
                    <a:p>
                      <a:pPr marL="0" marR="0" lvl="0" indent="0" algn="l" rtl="0">
                        <a:spcBef>
                          <a:spcPts val="0"/>
                        </a:spcBef>
                        <a:spcAft>
                          <a:spcPts val="0"/>
                        </a:spcAft>
                        <a:buClr>
                          <a:schemeClr val="dk1"/>
                        </a:buClr>
                        <a:buSzPts val="1000"/>
                        <a:buFont typeface="Arial"/>
                        <a:buNone/>
                      </a:pPr>
                      <a:r>
                        <a:rPr lang="en-GB" sz="1000" b="1" u="none" strike="noStrike" cap="none">
                          <a:latin typeface="Arial"/>
                          <a:ea typeface="Arial"/>
                          <a:cs typeface="Arial"/>
                          <a:sym typeface="Arial"/>
                        </a:rPr>
                        <a:t>Leading to dose reduction</a:t>
                      </a:r>
                      <a:endParaRPr sz="1800" u="none" strike="noStrike" cap="none">
                        <a:latin typeface="Arial"/>
                        <a:ea typeface="Arial"/>
                        <a:cs typeface="Arial"/>
                        <a:sym typeface="Arial"/>
                      </a:endParaRPr>
                    </a:p>
                  </a:txBody>
                  <a:tcPr marL="55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7 (3.0)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b="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b="0" u="none" strike="noStrike" cap="none">
                          <a:latin typeface="Arial"/>
                          <a:ea typeface="Arial"/>
                          <a:cs typeface="Arial"/>
                          <a:sym typeface="Arial"/>
                        </a:rPr>
                        <a:t>Not applicable</a:t>
                      </a:r>
                      <a:endParaRPr sz="1800" u="none" strike="noStrike" cap="none">
                        <a:latin typeface="Arial"/>
                        <a:ea typeface="Arial"/>
                        <a:cs typeface="Arial"/>
                        <a:sym typeface="Arial"/>
                      </a:endParaRPr>
                    </a:p>
                  </a:txBody>
                  <a:tcPr marL="91450" marR="55450" marT="28800" marB="28800"/>
                </a:tc>
                <a:extLst>
                  <a:ext uri="{0D108BD9-81ED-4DB2-BD59-A6C34878D82A}">
                    <a16:rowId xmlns:a16="http://schemas.microsoft.com/office/drawing/2014/main" val="10005"/>
                  </a:ext>
                </a:extLst>
              </a:tr>
              <a:tr h="146150">
                <a:tc>
                  <a:txBody>
                    <a:bodyPr/>
                    <a:lstStyle/>
                    <a:p>
                      <a:pPr marL="0" marR="0" lvl="0" indent="0" algn="l" rtl="0">
                        <a:spcBef>
                          <a:spcPts val="0"/>
                        </a:spcBef>
                        <a:spcAft>
                          <a:spcPts val="0"/>
                        </a:spcAft>
                        <a:buClr>
                          <a:schemeClr val="dk1"/>
                        </a:buClr>
                        <a:buSzPts val="1000"/>
                        <a:buFont typeface="Arial"/>
                        <a:buNone/>
                      </a:pPr>
                      <a:r>
                        <a:rPr lang="en-GB" sz="1000" b="1" u="none" strike="noStrike" cap="none">
                          <a:latin typeface="Arial"/>
                          <a:ea typeface="Arial"/>
                          <a:cs typeface="Arial"/>
                          <a:sym typeface="Arial"/>
                        </a:rPr>
                        <a:t>Leading to study drug discontinuation</a:t>
                      </a:r>
                      <a:endParaRPr sz="1800" u="none" strike="noStrike" cap="none">
                        <a:latin typeface="Arial"/>
                        <a:ea typeface="Arial"/>
                        <a:cs typeface="Arial"/>
                        <a:sym typeface="Arial"/>
                      </a:endParaRPr>
                    </a:p>
                  </a:txBody>
                  <a:tcPr marL="55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15 (6.3)</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u="none" strike="noStrike" cap="none">
                          <a:latin typeface="Arial"/>
                          <a:ea typeface="Arial"/>
                          <a:cs typeface="Arial"/>
                          <a:sym typeface="Arial"/>
                        </a:rPr>
                        <a:t>10 (4.4)</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b="0" u="none" strike="noStrike" cap="none">
                          <a:latin typeface="Arial"/>
                          <a:ea typeface="Arial"/>
                          <a:cs typeface="Arial"/>
                          <a:sym typeface="Arial"/>
                        </a:rPr>
                        <a:t>6 (3.7)</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spcBef>
                          <a:spcPts val="0"/>
                        </a:spcBef>
                        <a:spcAft>
                          <a:spcPts val="0"/>
                        </a:spcAft>
                        <a:buClr>
                          <a:schemeClr val="dk1"/>
                        </a:buClr>
                        <a:buSzPts val="1000"/>
                        <a:buFont typeface="Arial"/>
                        <a:buNone/>
                      </a:pPr>
                      <a:r>
                        <a:rPr lang="en-GB" sz="1000" b="0" u="none" strike="noStrike" cap="none">
                          <a:latin typeface="Arial"/>
                          <a:ea typeface="Arial"/>
                          <a:cs typeface="Arial"/>
                          <a:sym typeface="Arial"/>
                        </a:rPr>
                        <a:t>4 (5.9)</a:t>
                      </a:r>
                      <a:endParaRPr sz="1800" u="none" strike="noStrike" cap="none">
                        <a:latin typeface="Arial"/>
                        <a:ea typeface="Arial"/>
                        <a:cs typeface="Arial"/>
                        <a:sym typeface="Arial"/>
                      </a:endParaRPr>
                    </a:p>
                  </a:txBody>
                  <a:tcPr marL="91450" marR="55450" marT="28800" marB="28800"/>
                </a:tc>
                <a:extLst>
                  <a:ext uri="{0D108BD9-81ED-4DB2-BD59-A6C34878D82A}">
                    <a16:rowId xmlns:a16="http://schemas.microsoft.com/office/drawing/2014/main" val="10006"/>
                  </a:ext>
                </a:extLst>
              </a:tr>
            </a:tbl>
          </a:graphicData>
        </a:graphic>
      </p:graphicFrame>
      <p:sp>
        <p:nvSpPr>
          <p:cNvPr id="909" name="Google Shape;909;p22"/>
          <p:cNvSpPr txBox="1"/>
          <p:nvPr/>
        </p:nvSpPr>
        <p:spPr>
          <a:xfrm>
            <a:off x="396875" y="-228600"/>
            <a:ext cx="2743200" cy="457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000"/>
              <a:buFont typeface="Calibri"/>
              <a:buNone/>
            </a:pPr>
            <a:endParaRPr sz="10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23"/>
          <p:cNvSpPr txBox="1">
            <a:spLocks noGrp="1"/>
          </p:cNvSpPr>
          <p:nvPr>
            <p:ph type="title"/>
          </p:nvPr>
        </p:nvSpPr>
        <p:spPr>
          <a:xfrm>
            <a:off x="609600" y="274638"/>
            <a:ext cx="10972800" cy="5821362"/>
          </a:xfrm>
          <a:prstGeom prst="rect">
            <a:avLst/>
          </a:prstGeom>
          <a:no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Clr>
                <a:schemeClr val="lt1"/>
              </a:buClr>
              <a:buSzPts val="4000"/>
              <a:buFont typeface="Arial"/>
              <a:buNone/>
            </a:pPr>
            <a:r>
              <a:rPr lang="en-GB"/>
              <a:t>FUTURE PERSPECTIVE &amp; CONCLUSION </a:t>
            </a:r>
            <a:endParaRPr/>
          </a:p>
        </p:txBody>
      </p:sp>
      <p:sp>
        <p:nvSpPr>
          <p:cNvPr id="917" name="Google Shape;917;p23"/>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GB"/>
              <a:t>23</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24"/>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t>FUTURE DIRECTION IN 2ND LINE POST CDK4/6I </a:t>
            </a:r>
            <a:endParaRPr/>
          </a:p>
        </p:txBody>
      </p:sp>
      <p:sp>
        <p:nvSpPr>
          <p:cNvPr id="924" name="Google Shape;924;p24"/>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24</a:t>
            </a:fld>
            <a:endParaRPr/>
          </a:p>
        </p:txBody>
      </p:sp>
      <p:sp>
        <p:nvSpPr>
          <p:cNvPr id="925" name="Google Shape;925;p24"/>
          <p:cNvSpPr txBox="1">
            <a:spLocks noGrp="1"/>
          </p:cNvSpPr>
          <p:nvPr>
            <p:ph type="body" idx="2"/>
          </p:nvPr>
        </p:nvSpPr>
        <p:spPr>
          <a:xfrm>
            <a:off x="620712" y="6112800"/>
            <a:ext cx="10844260"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1100"/>
              <a:buNone/>
            </a:pPr>
            <a:r>
              <a:rPr lang="en-GB" sz="1100"/>
              <a:t>ADCs: Antibody-Drug Conjugates; AKT: Protein Kinase B; CAPI: Capivasertib; CDK4/6i: Cyclin-Dependent Kinase 4/6 Inhibitors; ESR1m: Estrogen Receptor 1 Mutations; </a:t>
            </a:r>
            <a:br>
              <a:rPr lang="en-GB" sz="1100"/>
            </a:br>
            <a:r>
              <a:rPr lang="en-GB" sz="1100"/>
              <a:t>FUL: Fulvestrant; HR+: Hormone Receptor Positive; ITT: Intent-to-Treat; MBC: Metastatic Breast Cancer; PFS: Progression-Free Survival.</a:t>
            </a:r>
            <a:endParaRPr/>
          </a:p>
          <a:p>
            <a:pPr marL="0" lvl="0" indent="0" algn="l" rtl="0">
              <a:spcBef>
                <a:spcPts val="300"/>
              </a:spcBef>
              <a:spcAft>
                <a:spcPts val="0"/>
              </a:spcAft>
              <a:buSzPts val="1100"/>
              <a:buNone/>
            </a:pPr>
            <a:r>
              <a:rPr lang="en-GB" sz="1100"/>
              <a:t>1. Turner N.C, N Engl J Med 2023; 388:2058-2070; 2. </a:t>
            </a:r>
            <a:r>
              <a:rPr lang="en-GB" sz="1100" u="sng">
                <a:solidFill>
                  <a:schemeClr val="hlink"/>
                </a:solidFill>
                <a:hlinkClick r:id="rId3"/>
              </a:rPr>
              <a:t>https://clinicaltrials.gov/study/NCT04964934?tab=table</a:t>
            </a:r>
            <a:r>
              <a:rPr lang="en-GB" sz="1100"/>
              <a:t> (Accessed 08 August, 2023); </a:t>
            </a:r>
            <a:br>
              <a:rPr lang="en-GB" sz="1100"/>
            </a:br>
            <a:r>
              <a:rPr lang="en-GB" sz="1100"/>
              <a:t>3. </a:t>
            </a:r>
            <a:r>
              <a:rPr lang="en-GB" sz="1100" u="sng">
                <a:solidFill>
                  <a:schemeClr val="hlink"/>
                </a:solidFill>
                <a:hlinkClick r:id="rId4"/>
              </a:rPr>
              <a:t>https://classic.clinicaltrials.gov/ct2/show/NCT05306340</a:t>
            </a:r>
            <a:r>
              <a:rPr lang="en-GB" sz="1100"/>
              <a:t> (Accessed 08 August, 2023); 4. </a:t>
            </a:r>
            <a:r>
              <a:rPr lang="en-GB" sz="1100" u="sng">
                <a:solidFill>
                  <a:schemeClr val="hlink"/>
                </a:solidFill>
                <a:hlinkClick r:id="rId5"/>
              </a:rPr>
              <a:t>https://classic.clinicaltrials.gov/ct2/show/NCT04975308</a:t>
            </a:r>
            <a:r>
              <a:rPr lang="en-GB" sz="1100"/>
              <a:t> (Accessed 08 August 2023); </a:t>
            </a:r>
            <a:br>
              <a:rPr lang="en-GB" sz="1100"/>
            </a:br>
            <a:r>
              <a:rPr lang="en-GB" sz="1100"/>
              <a:t>5. </a:t>
            </a:r>
            <a:r>
              <a:rPr lang="en-GB" sz="1100" u="sng">
                <a:solidFill>
                  <a:schemeClr val="hlink"/>
                </a:solidFill>
                <a:hlinkClick r:id="rId6"/>
              </a:rPr>
              <a:t>https://classic.clinicaltrials.gov/ct2/show/NCT05840211</a:t>
            </a:r>
            <a:r>
              <a:rPr lang="en-GB" sz="1100"/>
              <a:t> (Accessed 08 August 2023); 6. </a:t>
            </a:r>
            <a:r>
              <a:rPr lang="en-GB" sz="1100" u="sng">
                <a:solidFill>
                  <a:schemeClr val="hlink"/>
                </a:solidFill>
                <a:hlinkClick r:id="rId7"/>
              </a:rPr>
              <a:t>https://classic.clinicaltrials.gov/ct2/show/NCT04494425</a:t>
            </a:r>
            <a:r>
              <a:rPr lang="en-GB" sz="1100"/>
              <a:t> (Accessed 08 August 2023) </a:t>
            </a:r>
            <a:endParaRPr/>
          </a:p>
        </p:txBody>
      </p:sp>
      <p:sp>
        <p:nvSpPr>
          <p:cNvPr id="926" name="Google Shape;926;p24"/>
          <p:cNvSpPr/>
          <p:nvPr/>
        </p:nvSpPr>
        <p:spPr>
          <a:xfrm>
            <a:off x="647823" y="1007100"/>
            <a:ext cx="2136600" cy="1978500"/>
          </a:xfrm>
          <a:prstGeom prst="ellipse">
            <a:avLst/>
          </a:prstGeom>
          <a:solidFill>
            <a:srgbClr val="C7573C"/>
          </a:solidFill>
          <a:ln>
            <a:noFill/>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chemeClr val="lt1"/>
              </a:buClr>
              <a:buSzPts val="1500"/>
              <a:buFont typeface="Arial"/>
              <a:buNone/>
            </a:pPr>
            <a:r>
              <a:rPr lang="en-GB" sz="1500" b="1" i="0" u="none" strike="noStrike" cap="none">
                <a:solidFill>
                  <a:schemeClr val="lt1"/>
                </a:solidFill>
                <a:latin typeface="Arial"/>
                <a:ea typeface="Arial"/>
                <a:cs typeface="Arial"/>
                <a:sym typeface="Arial"/>
              </a:rPr>
              <a:t>CAPITELLO-291</a:t>
            </a:r>
            <a:r>
              <a:rPr lang="en-GB" sz="1500" b="1" i="0" u="none" strike="noStrike" cap="none" baseline="30000">
                <a:solidFill>
                  <a:schemeClr val="lt1"/>
                </a:solidFill>
                <a:latin typeface="Arial"/>
                <a:ea typeface="Arial"/>
                <a:cs typeface="Arial"/>
                <a:sym typeface="Arial"/>
              </a:rPr>
              <a:t>1</a:t>
            </a:r>
            <a:endParaRPr sz="1500" b="1" i="0" u="none" strike="noStrike" cap="none" baseline="30000">
              <a:solidFill>
                <a:schemeClr val="lt1"/>
              </a:solidFill>
              <a:latin typeface="Arial"/>
              <a:ea typeface="Arial"/>
              <a:cs typeface="Arial"/>
              <a:sym typeface="Arial"/>
            </a:endParaRPr>
          </a:p>
        </p:txBody>
      </p:sp>
      <p:sp>
        <p:nvSpPr>
          <p:cNvPr id="927" name="Google Shape;927;p24"/>
          <p:cNvSpPr/>
          <p:nvPr/>
        </p:nvSpPr>
        <p:spPr>
          <a:xfrm>
            <a:off x="3594900" y="1007100"/>
            <a:ext cx="2136600" cy="1978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1500"/>
              <a:buFont typeface="Arial"/>
              <a:buNone/>
            </a:pPr>
            <a:r>
              <a:rPr lang="en-GB" sz="1500" b="1" i="0" u="none" strike="noStrike" cap="none">
                <a:solidFill>
                  <a:schemeClr val="lt1"/>
                </a:solidFill>
                <a:latin typeface="Arial"/>
                <a:ea typeface="Arial"/>
                <a:cs typeface="Arial"/>
                <a:sym typeface="Arial"/>
              </a:rPr>
              <a:t>SERENA-6</a:t>
            </a:r>
            <a:r>
              <a:rPr lang="en-GB" sz="1500" b="1" i="0" u="none" strike="noStrike" cap="none" baseline="30000">
                <a:solidFill>
                  <a:schemeClr val="lt1"/>
                </a:solidFill>
                <a:latin typeface="Arial"/>
                <a:ea typeface="Arial"/>
                <a:cs typeface="Arial"/>
                <a:sym typeface="Arial"/>
              </a:rPr>
              <a:t>2 </a:t>
            </a:r>
            <a:endParaRPr sz="1800" b="0" i="0" u="none" strike="noStrike" cap="none" baseline="30000">
              <a:solidFill>
                <a:schemeClr val="dk1"/>
              </a:solidFill>
              <a:latin typeface="Calibri"/>
              <a:ea typeface="Calibri"/>
              <a:cs typeface="Calibri"/>
              <a:sym typeface="Calibri"/>
            </a:endParaRPr>
          </a:p>
        </p:txBody>
      </p:sp>
      <p:sp>
        <p:nvSpPr>
          <p:cNvPr id="928" name="Google Shape;928;p24"/>
          <p:cNvSpPr/>
          <p:nvPr/>
        </p:nvSpPr>
        <p:spPr>
          <a:xfrm>
            <a:off x="6455950" y="1007100"/>
            <a:ext cx="2136600" cy="1978500"/>
          </a:xfrm>
          <a:prstGeom prst="ellipse">
            <a:avLst/>
          </a:prstGeom>
          <a:solidFill>
            <a:srgbClr val="F0AB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1800"/>
              <a:buFont typeface="Calibri"/>
              <a:buNone/>
            </a:pPr>
            <a:r>
              <a:rPr lang="en-GB" sz="1800" b="1" i="0" u="none" strike="noStrike" cap="none">
                <a:solidFill>
                  <a:schemeClr val="lt1"/>
                </a:solidFill>
                <a:latin typeface="Calibri"/>
                <a:ea typeface="Calibri"/>
                <a:cs typeface="Calibri"/>
                <a:sym typeface="Calibri"/>
              </a:rPr>
              <a:t>ev</a:t>
            </a:r>
            <a:r>
              <a:rPr lang="en-GB" sz="1400" b="1" i="0" u="none" strike="noStrike" cap="none">
                <a:solidFill>
                  <a:schemeClr val="lt1"/>
                </a:solidFill>
                <a:latin typeface="Arial"/>
                <a:ea typeface="Arial"/>
                <a:cs typeface="Arial"/>
                <a:sym typeface="Arial"/>
              </a:rPr>
              <a:t>ERA</a:t>
            </a:r>
            <a:r>
              <a:rPr lang="en-GB" sz="1400" b="1" i="0" u="none" strike="noStrike" cap="none" baseline="30000">
                <a:solidFill>
                  <a:schemeClr val="lt1"/>
                </a:solidFill>
                <a:latin typeface="Arial"/>
                <a:ea typeface="Arial"/>
                <a:cs typeface="Arial"/>
                <a:sym typeface="Arial"/>
              </a:rPr>
              <a:t>3</a:t>
            </a:r>
            <a:endParaRPr sz="1400" b="1" i="0" u="none" strike="noStrike" cap="none" baseline="30000">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1400"/>
              <a:buFont typeface="Arial"/>
              <a:buNone/>
            </a:pPr>
            <a:r>
              <a:rPr lang="en-GB" sz="1400" b="1" i="0" u="none" strike="noStrike" cap="none">
                <a:solidFill>
                  <a:schemeClr val="lt1"/>
                </a:solidFill>
                <a:latin typeface="Arial"/>
                <a:ea typeface="Arial"/>
                <a:cs typeface="Arial"/>
                <a:sym typeface="Arial"/>
              </a:rPr>
              <a:t>&amp;</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400"/>
              <a:buFont typeface="Arial"/>
              <a:buNone/>
            </a:pPr>
            <a:r>
              <a:rPr lang="en-GB" sz="1400" b="1" i="0" u="none" strike="noStrike" cap="none">
                <a:solidFill>
                  <a:schemeClr val="lt1"/>
                </a:solidFill>
                <a:latin typeface="Arial"/>
                <a:ea typeface="Arial"/>
                <a:cs typeface="Arial"/>
                <a:sym typeface="Arial"/>
              </a:rPr>
              <a:t>EMBER-3</a:t>
            </a:r>
            <a:r>
              <a:rPr lang="en-GB" sz="1400" b="1" i="0" u="none" strike="noStrike" cap="none" baseline="30000">
                <a:solidFill>
                  <a:schemeClr val="lt1"/>
                </a:solidFill>
                <a:latin typeface="Arial"/>
                <a:ea typeface="Arial"/>
                <a:cs typeface="Arial"/>
                <a:sym typeface="Arial"/>
              </a:rPr>
              <a:t>4</a:t>
            </a:r>
            <a:endParaRPr sz="1400" b="1" i="0" u="none" strike="noStrike" cap="none" baseline="30000">
              <a:solidFill>
                <a:schemeClr val="lt1"/>
              </a:solidFill>
              <a:latin typeface="Arial"/>
              <a:ea typeface="Arial"/>
              <a:cs typeface="Arial"/>
              <a:sym typeface="Arial"/>
            </a:endParaRPr>
          </a:p>
        </p:txBody>
      </p:sp>
      <p:sp>
        <p:nvSpPr>
          <p:cNvPr id="929" name="Google Shape;929;p24"/>
          <p:cNvSpPr/>
          <p:nvPr/>
        </p:nvSpPr>
        <p:spPr>
          <a:xfrm>
            <a:off x="9328372" y="1007100"/>
            <a:ext cx="2136600" cy="1978500"/>
          </a:xfrm>
          <a:prstGeom prst="ellipse">
            <a:avLst/>
          </a:prstGeom>
          <a:solidFill>
            <a:srgbClr val="82618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1500"/>
              <a:buFont typeface="Arial"/>
              <a:buNone/>
            </a:pPr>
            <a:r>
              <a:rPr lang="en-GB" sz="1500" b="1" i="0" u="none" strike="noStrike" cap="none">
                <a:solidFill>
                  <a:schemeClr val="lt1"/>
                </a:solidFill>
                <a:latin typeface="Arial"/>
                <a:ea typeface="Arial"/>
                <a:cs typeface="Arial"/>
                <a:sym typeface="Arial"/>
              </a:rPr>
              <a:t>ASCENT-07</a:t>
            </a:r>
            <a:r>
              <a:rPr lang="en-GB" sz="1500" b="1" i="0" u="none" strike="noStrike" cap="none" baseline="30000">
                <a:solidFill>
                  <a:schemeClr val="lt1"/>
                </a:solidFill>
                <a:latin typeface="Arial"/>
                <a:ea typeface="Arial"/>
                <a:cs typeface="Arial"/>
                <a:sym typeface="Arial"/>
              </a:rPr>
              <a:t>5</a:t>
            </a:r>
            <a:endParaRPr sz="1800" b="0" i="0" u="none" strike="noStrike" cap="none" baseline="300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500"/>
              <a:buFont typeface="Arial"/>
              <a:buNone/>
            </a:pPr>
            <a:r>
              <a:rPr lang="en-GB" sz="1500" b="1" i="0" u="none" strike="noStrike" cap="none">
                <a:solidFill>
                  <a:schemeClr val="lt1"/>
                </a:solidFill>
                <a:latin typeface="Arial"/>
                <a:ea typeface="Arial"/>
                <a:cs typeface="Arial"/>
                <a:sym typeface="Arial"/>
              </a:rPr>
              <a:t>&amp;</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500"/>
              <a:buFont typeface="Arial"/>
              <a:buNone/>
            </a:pPr>
            <a:r>
              <a:rPr lang="en-GB" sz="1500" b="1" i="0" u="none" strike="noStrike" cap="none">
                <a:solidFill>
                  <a:schemeClr val="lt1"/>
                </a:solidFill>
                <a:latin typeface="Arial"/>
                <a:ea typeface="Arial"/>
                <a:cs typeface="Arial"/>
                <a:sym typeface="Arial"/>
              </a:rPr>
              <a:t>DESTINY BREAST-06</a:t>
            </a:r>
            <a:r>
              <a:rPr lang="en-GB" sz="1500" b="1" i="0" u="none" strike="noStrike" cap="none" baseline="30000">
                <a:solidFill>
                  <a:schemeClr val="lt1"/>
                </a:solidFill>
                <a:latin typeface="Calibri"/>
                <a:ea typeface="Calibri"/>
                <a:cs typeface="Calibri"/>
                <a:sym typeface="Calibri"/>
              </a:rPr>
              <a:t>6</a:t>
            </a:r>
            <a:endParaRPr sz="1500" b="1" i="0" u="none" strike="noStrike" cap="none" baseline="30000">
              <a:solidFill>
                <a:schemeClr val="lt1"/>
              </a:solidFill>
              <a:latin typeface="Arial"/>
              <a:ea typeface="Arial"/>
              <a:cs typeface="Arial"/>
              <a:sym typeface="Arial"/>
            </a:endParaRPr>
          </a:p>
        </p:txBody>
      </p:sp>
      <p:sp>
        <p:nvSpPr>
          <p:cNvPr id="930" name="Google Shape;930;p24"/>
          <p:cNvSpPr/>
          <p:nvPr/>
        </p:nvSpPr>
        <p:spPr>
          <a:xfrm rot="-5400000">
            <a:off x="366125" y="3017503"/>
            <a:ext cx="2713800" cy="2672700"/>
          </a:xfrm>
          <a:prstGeom prst="rightArrowCallout">
            <a:avLst>
              <a:gd name="adj1" fmla="val 25000"/>
              <a:gd name="adj2" fmla="val 25000"/>
              <a:gd name="adj3" fmla="val 25000"/>
              <a:gd name="adj4" fmla="val 6497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sp>
        <p:nvSpPr>
          <p:cNvPr id="931" name="Google Shape;931;p24"/>
          <p:cNvSpPr txBox="1"/>
          <p:nvPr/>
        </p:nvSpPr>
        <p:spPr>
          <a:xfrm>
            <a:off x="432168" y="4028250"/>
            <a:ext cx="2604300" cy="1631700"/>
          </a:xfrm>
          <a:prstGeom prst="rect">
            <a:avLst/>
          </a:prstGeom>
          <a:noFill/>
          <a:ln>
            <a:noFill/>
          </a:ln>
        </p:spPr>
        <p:txBody>
          <a:bodyPr spcFirstLastPara="1" wrap="square" lIns="91425" tIns="45700" rIns="91425" bIns="45700" anchor="t" anchorCtr="0">
            <a:spAutoFit/>
          </a:bodyPr>
          <a:lstStyle/>
          <a:p>
            <a:pPr marL="180975" marR="0" lvl="0" indent="-174625" algn="l" rtl="0">
              <a:lnSpc>
                <a:spcPct val="100000"/>
              </a:lnSpc>
              <a:spcBef>
                <a:spcPts val="0"/>
              </a:spcBef>
              <a:spcAft>
                <a:spcPts val="0"/>
              </a:spcAft>
              <a:buClr>
                <a:schemeClr val="lt1"/>
              </a:buClr>
              <a:buSzPts val="1300"/>
              <a:buFont typeface="Arial"/>
              <a:buChar char="•"/>
            </a:pPr>
            <a:r>
              <a:rPr lang="en-GB" sz="1300" b="1" i="0" u="none" strike="noStrike" cap="none">
                <a:solidFill>
                  <a:schemeClr val="lt1"/>
                </a:solidFill>
                <a:latin typeface="Arial"/>
                <a:ea typeface="Arial"/>
                <a:cs typeface="Arial"/>
                <a:sym typeface="Arial"/>
              </a:rPr>
              <a:t>Objective: </a:t>
            </a:r>
            <a:r>
              <a:rPr lang="en-GB" sz="1300" b="0" i="0" u="none" strike="noStrike" cap="none">
                <a:solidFill>
                  <a:schemeClr val="lt1"/>
                </a:solidFill>
                <a:latin typeface="Arial"/>
                <a:ea typeface="Arial"/>
                <a:cs typeface="Arial"/>
                <a:sym typeface="Arial"/>
              </a:rPr>
              <a:t>Investigated Capivesertib as a novel AKT inhibitor</a:t>
            </a:r>
            <a:endParaRPr sz="1300" b="0" i="0" u="none" strike="noStrike" cap="none">
              <a:solidFill>
                <a:schemeClr val="lt1"/>
              </a:solidFill>
              <a:latin typeface="Arial"/>
              <a:ea typeface="Arial"/>
              <a:cs typeface="Arial"/>
              <a:sym typeface="Arial"/>
            </a:endParaRPr>
          </a:p>
          <a:p>
            <a:pPr marL="180975" marR="0" lvl="0" indent="-117475" algn="l" rtl="0">
              <a:lnSpc>
                <a:spcPct val="100000"/>
              </a:lnSpc>
              <a:spcBef>
                <a:spcPts val="0"/>
              </a:spcBef>
              <a:spcAft>
                <a:spcPts val="0"/>
              </a:spcAft>
              <a:buClr>
                <a:schemeClr val="dk1"/>
              </a:buClr>
              <a:buSzPts val="900"/>
              <a:buFont typeface="Arial"/>
              <a:buNone/>
            </a:pPr>
            <a:endParaRPr sz="900" b="0" i="0" u="none" strike="noStrike" cap="none">
              <a:solidFill>
                <a:schemeClr val="lt1"/>
              </a:solidFill>
              <a:latin typeface="Arial"/>
              <a:ea typeface="Arial"/>
              <a:cs typeface="Arial"/>
              <a:sym typeface="Arial"/>
            </a:endParaRPr>
          </a:p>
          <a:p>
            <a:pPr marL="180975" marR="0" lvl="0" indent="-174625" algn="l" rtl="0">
              <a:lnSpc>
                <a:spcPct val="100000"/>
              </a:lnSpc>
              <a:spcBef>
                <a:spcPts val="0"/>
              </a:spcBef>
              <a:spcAft>
                <a:spcPts val="0"/>
              </a:spcAft>
              <a:buClr>
                <a:schemeClr val="lt1"/>
              </a:buClr>
              <a:buSzPts val="1300"/>
              <a:buFont typeface="Arial"/>
              <a:buChar char="•"/>
            </a:pPr>
            <a:r>
              <a:rPr lang="en-GB" sz="1300" b="1" i="0" u="none" strike="noStrike" cap="none">
                <a:solidFill>
                  <a:schemeClr val="lt1"/>
                </a:solidFill>
                <a:latin typeface="Arial"/>
                <a:ea typeface="Arial"/>
                <a:cs typeface="Arial"/>
                <a:sym typeface="Arial"/>
              </a:rPr>
              <a:t>Results: </a:t>
            </a:r>
            <a:r>
              <a:rPr lang="en-GB" sz="1300" b="0" i="0" u="none" strike="noStrike" cap="none">
                <a:solidFill>
                  <a:schemeClr val="lt1"/>
                </a:solidFill>
                <a:latin typeface="Arial"/>
                <a:ea typeface="Arial"/>
                <a:cs typeface="Arial"/>
                <a:sym typeface="Arial"/>
              </a:rPr>
              <a:t>CAPI+ FUL Significantly improved PFS compared to FUL alone. Target Population</a:t>
            </a:r>
            <a:r>
              <a:rPr lang="en-GB" sz="1300" b="1" i="0" u="none" strike="noStrike" cap="none">
                <a:solidFill>
                  <a:schemeClr val="lt1"/>
                </a:solidFill>
                <a:latin typeface="Arial"/>
                <a:ea typeface="Arial"/>
                <a:cs typeface="Arial"/>
                <a:sym typeface="Arial"/>
              </a:rPr>
              <a:t> </a:t>
            </a:r>
            <a:r>
              <a:rPr lang="en-GB" sz="1300" b="0" i="0" u="none" strike="noStrike" cap="none">
                <a:solidFill>
                  <a:schemeClr val="lt1"/>
                </a:solidFill>
                <a:latin typeface="Arial"/>
                <a:ea typeface="Arial"/>
                <a:cs typeface="Arial"/>
                <a:sym typeface="Arial"/>
              </a:rPr>
              <a:t>is TBD</a:t>
            </a:r>
            <a:endParaRPr sz="1300" b="0" i="0" u="none" strike="noStrike" cap="none">
              <a:solidFill>
                <a:schemeClr val="lt1"/>
              </a:solidFill>
              <a:latin typeface="Arial"/>
              <a:ea typeface="Arial"/>
              <a:cs typeface="Arial"/>
              <a:sym typeface="Arial"/>
            </a:endParaRPr>
          </a:p>
        </p:txBody>
      </p:sp>
      <p:sp>
        <p:nvSpPr>
          <p:cNvPr id="932" name="Google Shape;932;p24"/>
          <p:cNvSpPr/>
          <p:nvPr/>
        </p:nvSpPr>
        <p:spPr>
          <a:xfrm rot="-5400000">
            <a:off x="3311770" y="3017503"/>
            <a:ext cx="2713800" cy="2672700"/>
          </a:xfrm>
          <a:prstGeom prst="rightArrowCallout">
            <a:avLst>
              <a:gd name="adj1" fmla="val 25000"/>
              <a:gd name="adj2" fmla="val 25000"/>
              <a:gd name="adj3" fmla="val 25000"/>
              <a:gd name="adj4" fmla="val 64977"/>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sp>
        <p:nvSpPr>
          <p:cNvPr id="933" name="Google Shape;933;p24"/>
          <p:cNvSpPr/>
          <p:nvPr/>
        </p:nvSpPr>
        <p:spPr>
          <a:xfrm rot="-5400000">
            <a:off x="6223294" y="3017502"/>
            <a:ext cx="2713800" cy="2672700"/>
          </a:xfrm>
          <a:prstGeom prst="rightArrowCallout">
            <a:avLst>
              <a:gd name="adj1" fmla="val 25000"/>
              <a:gd name="adj2" fmla="val 25000"/>
              <a:gd name="adj3" fmla="val 25000"/>
              <a:gd name="adj4" fmla="val 64977"/>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sp>
        <p:nvSpPr>
          <p:cNvPr id="934" name="Google Shape;934;p24"/>
          <p:cNvSpPr/>
          <p:nvPr/>
        </p:nvSpPr>
        <p:spPr>
          <a:xfrm rot="-5400000">
            <a:off x="9112074" y="3017503"/>
            <a:ext cx="2713800" cy="2672700"/>
          </a:xfrm>
          <a:prstGeom prst="rightArrowCallout">
            <a:avLst>
              <a:gd name="adj1" fmla="val 25000"/>
              <a:gd name="adj2" fmla="val 25000"/>
              <a:gd name="adj3" fmla="val 25000"/>
              <a:gd name="adj4" fmla="val 64977"/>
            </a:avLst>
          </a:prstGeom>
          <a:solidFill>
            <a:srgbClr val="8261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sp>
        <p:nvSpPr>
          <p:cNvPr id="935" name="Google Shape;935;p24"/>
          <p:cNvSpPr txBox="1"/>
          <p:nvPr/>
        </p:nvSpPr>
        <p:spPr>
          <a:xfrm>
            <a:off x="6243850" y="4089920"/>
            <a:ext cx="2672700" cy="1692731"/>
          </a:xfrm>
          <a:prstGeom prst="rect">
            <a:avLst/>
          </a:prstGeom>
          <a:noFill/>
          <a:ln>
            <a:noFill/>
          </a:ln>
        </p:spPr>
        <p:txBody>
          <a:bodyPr spcFirstLastPara="1" wrap="square" lIns="91425" tIns="45700" rIns="91425" bIns="45700" anchor="t" anchorCtr="0">
            <a:spAutoFit/>
          </a:bodyPr>
          <a:lstStyle/>
          <a:p>
            <a:pPr marL="180975" marR="0" lvl="0" indent="-174625" algn="l" rtl="0">
              <a:lnSpc>
                <a:spcPct val="100000"/>
              </a:lnSpc>
              <a:spcBef>
                <a:spcPts val="0"/>
              </a:spcBef>
              <a:spcAft>
                <a:spcPts val="0"/>
              </a:spcAft>
              <a:buClr>
                <a:schemeClr val="lt1"/>
              </a:buClr>
              <a:buSzPts val="1300"/>
              <a:buFont typeface="Arial"/>
              <a:buChar char="•"/>
            </a:pPr>
            <a:r>
              <a:rPr lang="en-GB" sz="1300" b="1" i="0" u="none" strike="noStrike" cap="none">
                <a:solidFill>
                  <a:schemeClr val="lt1"/>
                </a:solidFill>
                <a:latin typeface="Arial"/>
                <a:ea typeface="Arial"/>
                <a:cs typeface="Arial"/>
                <a:sym typeface="Arial"/>
              </a:rPr>
              <a:t>Objective:</a:t>
            </a:r>
            <a:r>
              <a:rPr lang="en-GB" sz="1300" b="0" i="0" u="none" strike="noStrike" cap="none">
                <a:solidFill>
                  <a:schemeClr val="lt1"/>
                </a:solidFill>
                <a:latin typeface="Arial"/>
                <a:ea typeface="Arial"/>
                <a:cs typeface="Arial"/>
                <a:sym typeface="Arial"/>
              </a:rPr>
              <a:t> Exploring combining oral SERD therapies with everolimus or abemaciclib</a:t>
            </a:r>
            <a:endParaRPr sz="1300" b="0" i="0" u="none" strike="noStrike" cap="none">
              <a:solidFill>
                <a:schemeClr val="lt1"/>
              </a:solidFill>
              <a:latin typeface="Arial"/>
              <a:ea typeface="Arial"/>
              <a:cs typeface="Arial"/>
              <a:sym typeface="Arial"/>
            </a:endParaRPr>
          </a:p>
          <a:p>
            <a:pPr marL="742950" marR="0" lvl="0" indent="-203200" algn="l" rtl="0">
              <a:lnSpc>
                <a:spcPct val="100000"/>
              </a:lnSpc>
              <a:spcBef>
                <a:spcPts val="0"/>
              </a:spcBef>
              <a:spcAft>
                <a:spcPts val="0"/>
              </a:spcAft>
              <a:buClr>
                <a:schemeClr val="dk1"/>
              </a:buClr>
              <a:buSzPts val="1300"/>
              <a:buFont typeface="Arial"/>
              <a:buNone/>
            </a:pPr>
            <a:endParaRPr sz="1300" b="1" i="0" u="none" strike="noStrike" cap="none">
              <a:solidFill>
                <a:schemeClr val="lt1"/>
              </a:solidFill>
              <a:latin typeface="Arial"/>
              <a:ea typeface="Arial"/>
              <a:cs typeface="Arial"/>
              <a:sym typeface="Arial"/>
            </a:endParaRPr>
          </a:p>
          <a:p>
            <a:pPr marL="180975" marR="0" lvl="0" indent="-174625" algn="l" rtl="0">
              <a:lnSpc>
                <a:spcPct val="100000"/>
              </a:lnSpc>
              <a:spcBef>
                <a:spcPts val="0"/>
              </a:spcBef>
              <a:spcAft>
                <a:spcPts val="0"/>
              </a:spcAft>
              <a:buClr>
                <a:schemeClr val="lt1"/>
              </a:buClr>
              <a:buSzPts val="1300"/>
              <a:buFont typeface="Arial"/>
              <a:buChar char="•"/>
            </a:pPr>
            <a:r>
              <a:rPr lang="en-GB" sz="1300" b="1" i="0" u="none" strike="noStrike" cap="none">
                <a:solidFill>
                  <a:schemeClr val="lt1"/>
                </a:solidFill>
                <a:latin typeface="Arial"/>
                <a:ea typeface="Arial"/>
                <a:cs typeface="Arial"/>
                <a:sym typeface="Arial"/>
              </a:rPr>
              <a:t>Primary Outcome:</a:t>
            </a:r>
            <a:r>
              <a:rPr lang="en-GB" sz="1300" b="0" i="0" u="none" strike="noStrike" cap="none">
                <a:solidFill>
                  <a:schemeClr val="lt1"/>
                </a:solidFill>
                <a:latin typeface="Arial"/>
                <a:ea typeface="Arial"/>
                <a:cs typeface="Arial"/>
                <a:sym typeface="Arial"/>
              </a:rPr>
              <a:t> PFS in ESR1m subpopulation &amp; ITT population </a:t>
            </a:r>
            <a:endParaRPr sz="13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300"/>
              <a:buFont typeface="Calibri"/>
              <a:buNone/>
            </a:pPr>
            <a:endParaRPr sz="1300" b="0" i="0" u="none" strike="noStrike" cap="none">
              <a:solidFill>
                <a:schemeClr val="lt1"/>
              </a:solidFill>
              <a:latin typeface="Arial"/>
              <a:ea typeface="Arial"/>
              <a:cs typeface="Arial"/>
              <a:sym typeface="Arial"/>
            </a:endParaRPr>
          </a:p>
        </p:txBody>
      </p:sp>
      <p:sp>
        <p:nvSpPr>
          <p:cNvPr id="936" name="Google Shape;936;p24"/>
          <p:cNvSpPr txBox="1"/>
          <p:nvPr/>
        </p:nvSpPr>
        <p:spPr>
          <a:xfrm>
            <a:off x="3332328" y="4087455"/>
            <a:ext cx="2672700" cy="1293000"/>
          </a:xfrm>
          <a:prstGeom prst="rect">
            <a:avLst/>
          </a:prstGeom>
          <a:noFill/>
          <a:ln>
            <a:noFill/>
          </a:ln>
        </p:spPr>
        <p:txBody>
          <a:bodyPr spcFirstLastPara="1" wrap="square" lIns="91425" tIns="45700" rIns="91425" bIns="45700" anchor="t" anchorCtr="0">
            <a:spAutoFit/>
          </a:bodyPr>
          <a:lstStyle/>
          <a:p>
            <a:pPr marL="180975" marR="0" lvl="0" indent="-174625" algn="l" rtl="0">
              <a:lnSpc>
                <a:spcPct val="100000"/>
              </a:lnSpc>
              <a:spcBef>
                <a:spcPts val="0"/>
              </a:spcBef>
              <a:spcAft>
                <a:spcPts val="0"/>
              </a:spcAft>
              <a:buClr>
                <a:schemeClr val="lt1"/>
              </a:buClr>
              <a:buSzPts val="1300"/>
              <a:buFont typeface="Arial"/>
              <a:buChar char="•"/>
            </a:pPr>
            <a:r>
              <a:rPr lang="en-GB" sz="1300" b="1" i="0" u="none" strike="noStrike" cap="none">
                <a:solidFill>
                  <a:schemeClr val="lt1"/>
                </a:solidFill>
                <a:latin typeface="Arial"/>
                <a:ea typeface="Arial"/>
                <a:cs typeface="Arial"/>
                <a:sym typeface="Arial"/>
              </a:rPr>
              <a:t>Objective </a:t>
            </a:r>
            <a:r>
              <a:rPr lang="en-GB" sz="1300" b="0" i="0" u="none" strike="noStrike" cap="none">
                <a:solidFill>
                  <a:schemeClr val="lt1"/>
                </a:solidFill>
                <a:latin typeface="Arial"/>
                <a:ea typeface="Arial"/>
                <a:cs typeface="Arial"/>
                <a:sym typeface="Arial"/>
              </a:rPr>
              <a:t>Assess AZD9833+ CDK4/​6i  in HR+/​HER2-MBC with detectable</a:t>
            </a:r>
            <a:r>
              <a:rPr lang="en-GB" sz="1300" b="0" i="1" u="none" strike="noStrike" cap="none">
                <a:solidFill>
                  <a:schemeClr val="lt1"/>
                </a:solidFill>
                <a:latin typeface="Arial"/>
                <a:ea typeface="Arial"/>
                <a:cs typeface="Arial"/>
                <a:sym typeface="Arial"/>
              </a:rPr>
              <a:t> ESR1</a:t>
            </a:r>
            <a:r>
              <a:rPr lang="en-GB" sz="1300" b="0" i="0" u="none" strike="noStrike" cap="none">
                <a:solidFill>
                  <a:schemeClr val="lt1"/>
                </a:solidFill>
                <a:latin typeface="Arial"/>
                <a:ea typeface="Arial"/>
                <a:cs typeface="Arial"/>
                <a:sym typeface="Arial"/>
              </a:rPr>
              <a:t>m Before Progression </a:t>
            </a:r>
            <a:endParaRPr sz="1300" b="0" i="0" u="none" strike="noStrike" cap="none">
              <a:solidFill>
                <a:schemeClr val="lt1"/>
              </a:solidFill>
              <a:latin typeface="Arial"/>
              <a:ea typeface="Arial"/>
              <a:cs typeface="Arial"/>
              <a:sym typeface="Arial"/>
            </a:endParaRPr>
          </a:p>
          <a:p>
            <a:pPr marL="180975" marR="0" lvl="0" indent="-92075" algn="l" rtl="0">
              <a:lnSpc>
                <a:spcPct val="100000"/>
              </a:lnSpc>
              <a:spcBef>
                <a:spcPts val="0"/>
              </a:spcBef>
              <a:spcAft>
                <a:spcPts val="0"/>
              </a:spcAft>
              <a:buClr>
                <a:schemeClr val="dk1"/>
              </a:buClr>
              <a:buSzPts val="1300"/>
              <a:buFont typeface="Arial"/>
              <a:buNone/>
            </a:pPr>
            <a:endParaRPr sz="1300" b="0" i="0" u="none" strike="noStrike" cap="none">
              <a:solidFill>
                <a:schemeClr val="lt1"/>
              </a:solidFill>
              <a:latin typeface="Arial"/>
              <a:ea typeface="Arial"/>
              <a:cs typeface="Arial"/>
              <a:sym typeface="Arial"/>
            </a:endParaRPr>
          </a:p>
          <a:p>
            <a:pPr marL="180975" marR="0" lvl="0" indent="-174625" algn="l" rtl="0">
              <a:lnSpc>
                <a:spcPct val="100000"/>
              </a:lnSpc>
              <a:spcBef>
                <a:spcPts val="0"/>
              </a:spcBef>
              <a:spcAft>
                <a:spcPts val="0"/>
              </a:spcAft>
              <a:buClr>
                <a:schemeClr val="lt1"/>
              </a:buClr>
              <a:buSzPts val="1300"/>
              <a:buFont typeface="Arial"/>
              <a:buChar char="•"/>
            </a:pPr>
            <a:r>
              <a:rPr lang="en-GB" sz="1300" b="1" i="0" u="none" strike="noStrike" cap="none">
                <a:solidFill>
                  <a:schemeClr val="lt1"/>
                </a:solidFill>
                <a:latin typeface="Arial"/>
                <a:ea typeface="Arial"/>
                <a:cs typeface="Arial"/>
                <a:sym typeface="Arial"/>
              </a:rPr>
              <a:t>Primary Outcome: </a:t>
            </a:r>
            <a:r>
              <a:rPr lang="en-GB" sz="1300" b="0" i="0" u="none" strike="noStrike" cap="none">
                <a:solidFill>
                  <a:schemeClr val="lt1"/>
                </a:solidFill>
                <a:latin typeface="Arial"/>
                <a:ea typeface="Arial"/>
                <a:cs typeface="Arial"/>
                <a:sym typeface="Arial"/>
              </a:rPr>
              <a:t>PFS </a:t>
            </a:r>
            <a:endParaRPr sz="1300" b="0" i="0" u="none" strike="noStrike" cap="none">
              <a:solidFill>
                <a:schemeClr val="lt1"/>
              </a:solidFill>
              <a:latin typeface="Arial"/>
              <a:ea typeface="Arial"/>
              <a:cs typeface="Arial"/>
              <a:sym typeface="Arial"/>
            </a:endParaRPr>
          </a:p>
        </p:txBody>
      </p:sp>
      <p:sp>
        <p:nvSpPr>
          <p:cNvPr id="937" name="Google Shape;937;p24"/>
          <p:cNvSpPr txBox="1"/>
          <p:nvPr/>
        </p:nvSpPr>
        <p:spPr>
          <a:xfrm>
            <a:off x="9155359" y="4028259"/>
            <a:ext cx="2618100" cy="1293000"/>
          </a:xfrm>
          <a:prstGeom prst="rect">
            <a:avLst/>
          </a:prstGeom>
          <a:noFill/>
          <a:ln>
            <a:noFill/>
          </a:ln>
        </p:spPr>
        <p:txBody>
          <a:bodyPr spcFirstLastPara="1" wrap="square" lIns="91425" tIns="45700" rIns="91425" bIns="45700" anchor="t" anchorCtr="0">
            <a:spAutoFit/>
          </a:bodyPr>
          <a:lstStyle/>
          <a:p>
            <a:pPr marL="180975" marR="0" lvl="0" indent="-174625" algn="l" rtl="0">
              <a:lnSpc>
                <a:spcPct val="100000"/>
              </a:lnSpc>
              <a:spcBef>
                <a:spcPts val="0"/>
              </a:spcBef>
              <a:spcAft>
                <a:spcPts val="0"/>
              </a:spcAft>
              <a:buClr>
                <a:schemeClr val="lt1"/>
              </a:buClr>
              <a:buSzPts val="1300"/>
              <a:buFont typeface="Arial"/>
              <a:buChar char="•"/>
            </a:pPr>
            <a:r>
              <a:rPr lang="en-GB" sz="1300" b="1" i="0" u="none" strike="noStrike" cap="none">
                <a:solidFill>
                  <a:schemeClr val="lt1"/>
                </a:solidFill>
                <a:latin typeface="Arial"/>
                <a:ea typeface="Arial"/>
                <a:cs typeface="Arial"/>
                <a:sym typeface="Arial"/>
              </a:rPr>
              <a:t>Objective:</a:t>
            </a:r>
            <a:r>
              <a:rPr lang="en-GB" sz="1300" b="0" i="0" u="none" strike="noStrike" cap="none">
                <a:solidFill>
                  <a:schemeClr val="lt1"/>
                </a:solidFill>
                <a:latin typeface="Arial"/>
                <a:ea typeface="Arial"/>
                <a:cs typeface="Arial"/>
                <a:sym typeface="Arial"/>
              </a:rPr>
              <a:t> Investigating ADCs as a front-line chemotherapy choice</a:t>
            </a:r>
            <a:endParaRPr sz="1300" b="0" i="0" u="none" strike="noStrike" cap="none">
              <a:solidFill>
                <a:schemeClr val="lt1"/>
              </a:solidFill>
              <a:latin typeface="Arial"/>
              <a:ea typeface="Arial"/>
              <a:cs typeface="Arial"/>
              <a:sym typeface="Arial"/>
            </a:endParaRPr>
          </a:p>
          <a:p>
            <a:pPr marL="180975" marR="0" lvl="0" indent="-92075" algn="l" rtl="0">
              <a:lnSpc>
                <a:spcPct val="100000"/>
              </a:lnSpc>
              <a:spcBef>
                <a:spcPts val="0"/>
              </a:spcBef>
              <a:spcAft>
                <a:spcPts val="0"/>
              </a:spcAft>
              <a:buClr>
                <a:schemeClr val="lt1"/>
              </a:buClr>
              <a:buSzPts val="1300"/>
              <a:buFont typeface="Arial"/>
              <a:buNone/>
            </a:pPr>
            <a:endParaRPr sz="1300" b="0" i="0" u="none" strike="noStrike" cap="none">
              <a:solidFill>
                <a:schemeClr val="lt1"/>
              </a:solidFill>
              <a:latin typeface="Arial"/>
              <a:ea typeface="Arial"/>
              <a:cs typeface="Arial"/>
              <a:sym typeface="Arial"/>
            </a:endParaRPr>
          </a:p>
          <a:p>
            <a:pPr marL="180975" marR="0" lvl="0" indent="-174625" algn="l" rtl="0">
              <a:lnSpc>
                <a:spcPct val="100000"/>
              </a:lnSpc>
              <a:spcBef>
                <a:spcPts val="0"/>
              </a:spcBef>
              <a:spcAft>
                <a:spcPts val="0"/>
              </a:spcAft>
              <a:buClr>
                <a:schemeClr val="lt1"/>
              </a:buClr>
              <a:buSzPts val="1300"/>
              <a:buFont typeface="Arial"/>
              <a:buChar char="•"/>
            </a:pPr>
            <a:r>
              <a:rPr lang="en-GB" sz="1300" b="1" i="0" u="none" strike="noStrike" cap="none">
                <a:solidFill>
                  <a:schemeClr val="lt1"/>
                </a:solidFill>
                <a:latin typeface="Arial"/>
                <a:ea typeface="Arial"/>
                <a:cs typeface="Arial"/>
                <a:sym typeface="Arial"/>
              </a:rPr>
              <a:t>Primary Outcomes: </a:t>
            </a:r>
            <a:r>
              <a:rPr lang="en-GB" sz="1300" b="0" i="0" u="none" strike="noStrike" cap="none">
                <a:solidFill>
                  <a:schemeClr val="lt1"/>
                </a:solidFill>
                <a:latin typeface="Arial"/>
                <a:ea typeface="Arial"/>
                <a:cs typeface="Arial"/>
                <a:sym typeface="Arial"/>
              </a:rPr>
              <a:t>PFS </a:t>
            </a:r>
            <a:endParaRPr sz="1300" b="0" i="0" u="none" strike="noStrike" cap="none">
              <a:solidFill>
                <a:schemeClr val="dk1"/>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Courier New"/>
              <a:buNone/>
            </a:pPr>
            <a:endParaRPr sz="1300" b="0" i="0" u="none" strike="noStrike" cap="none">
              <a:solidFill>
                <a:schemeClr val="lt1"/>
              </a:solidFill>
              <a:latin typeface="Arial"/>
              <a:ea typeface="Arial"/>
              <a:cs typeface="Arial"/>
              <a:sym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25"/>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t>CLINICAL TAKEAWAYS </a:t>
            </a:r>
            <a:endParaRPr/>
          </a:p>
        </p:txBody>
      </p:sp>
      <p:sp>
        <p:nvSpPr>
          <p:cNvPr id="943" name="Google Shape;943;p25"/>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25</a:t>
            </a:fld>
            <a:endParaRPr/>
          </a:p>
        </p:txBody>
      </p:sp>
      <p:sp>
        <p:nvSpPr>
          <p:cNvPr id="944" name="Google Shape;944;p25"/>
          <p:cNvSpPr txBox="1">
            <a:spLocks noGrp="1"/>
          </p:cNvSpPr>
          <p:nvPr>
            <p:ph type="body" idx="2"/>
          </p:nvPr>
        </p:nvSpPr>
        <p:spPr>
          <a:xfrm>
            <a:off x="620183" y="6356351"/>
            <a:ext cx="10180339" cy="365125"/>
          </a:xfrm>
          <a:prstGeom prst="rect">
            <a:avLst/>
          </a:prstGeom>
          <a:noFill/>
          <a:ln>
            <a:noFill/>
          </a:ln>
        </p:spPr>
        <p:txBody>
          <a:bodyPr spcFirstLastPara="1" wrap="square" lIns="0" tIns="0" rIns="0" bIns="0" anchor="ctr" anchorCtr="0">
            <a:noAutofit/>
          </a:bodyPr>
          <a:lstStyle/>
          <a:p>
            <a:pPr marL="0" lvl="0" indent="0" algn="l" rtl="0">
              <a:spcBef>
                <a:spcPts val="300"/>
              </a:spcBef>
              <a:spcAft>
                <a:spcPts val="0"/>
              </a:spcAft>
              <a:buSzPts val="1200"/>
              <a:buNone/>
            </a:pPr>
            <a:r>
              <a:rPr lang="en-GB"/>
              <a:t>AKT, Protein Kinase B; CDK4/6, Cyclin-Dependent Kinase 4/6; ESR1, Estrogen Receptor 1; FDA, U.S. Food and Drug Administration; </a:t>
            </a:r>
            <a:br>
              <a:rPr lang="en-GB"/>
            </a:br>
            <a:r>
              <a:rPr lang="en-GB"/>
              <a:t>HER2, Human Epidermal Growth Factor Receptor 2; PI3K, Phosphoinositide 3-Kinase; SERD, Selective Estrogen Receptor Degrader.</a:t>
            </a:r>
            <a:endParaRPr/>
          </a:p>
        </p:txBody>
      </p:sp>
      <p:sp>
        <p:nvSpPr>
          <p:cNvPr id="945" name="Google Shape;945;p25"/>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p>
            <a:pPr marL="357188" lvl="0" indent="-357188" algn="l" rtl="0">
              <a:spcBef>
                <a:spcPts val="0"/>
              </a:spcBef>
              <a:spcAft>
                <a:spcPts val="0"/>
              </a:spcAft>
              <a:buSzPts val="2000"/>
              <a:buChar char="•"/>
            </a:pPr>
            <a:r>
              <a:rPr lang="en-GB"/>
              <a:t>To optimize treatment selection, molecular characterization should be conducted for each patient, taking into account 'stable' characteristics and ‘labile’ traits which are often associated with resistance to endocrine therapy</a:t>
            </a:r>
            <a:endParaRPr/>
          </a:p>
          <a:p>
            <a:pPr marL="357188" lvl="0" indent="-357188" algn="l" rtl="0">
              <a:spcBef>
                <a:spcPts val="1200"/>
              </a:spcBef>
              <a:spcAft>
                <a:spcPts val="0"/>
              </a:spcAft>
              <a:buSzPts val="2000"/>
              <a:buChar char="•"/>
            </a:pPr>
            <a:r>
              <a:rPr lang="en-GB" i="1"/>
              <a:t>ESR1</a:t>
            </a:r>
            <a:r>
              <a:rPr lang="en-GB"/>
              <a:t> mutation testing should be done with a liquid biopsy platform at the time of progression on an aromatase inhibitor as well as after subsequent lines of progression</a:t>
            </a:r>
            <a:endParaRPr/>
          </a:p>
          <a:p>
            <a:pPr marL="357188" lvl="0" indent="-357188" algn="l" rtl="0">
              <a:spcBef>
                <a:spcPts val="1200"/>
              </a:spcBef>
              <a:spcAft>
                <a:spcPts val="0"/>
              </a:spcAft>
              <a:buSzPts val="2000"/>
              <a:buChar char="•"/>
            </a:pPr>
            <a:r>
              <a:rPr lang="en-GB"/>
              <a:t>Elacestrant is the 1st oral SERD to be FDA approved (January 2023), with optimal efficacy and manageable safety for patients with</a:t>
            </a:r>
            <a:r>
              <a:rPr lang="en-GB" i="1"/>
              <a:t> ESR1 </a:t>
            </a:r>
            <a:r>
              <a:rPr lang="en-GB"/>
              <a:t>mutated ER+/HER2- advanced or metastatic breast cancer</a:t>
            </a:r>
            <a:endParaRPr/>
          </a:p>
          <a:p>
            <a:pPr marL="357188" lvl="0" indent="-357188" algn="l" rtl="0">
              <a:spcBef>
                <a:spcPts val="1200"/>
              </a:spcBef>
              <a:spcAft>
                <a:spcPts val="0"/>
              </a:spcAft>
              <a:buSzPts val="2000"/>
              <a:buChar char="•"/>
            </a:pPr>
            <a:r>
              <a:rPr lang="en-GB"/>
              <a:t>Oral SERDs are being studied as a monotherapy and in combination with targeted therapies (i.e. CDK4/6, mTOR and AKT inhibitors), offering promising prospects for their integration into clinical practice</a:t>
            </a:r>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
          <p:cNvSpPr txBox="1">
            <a:spLocks noGrp="1"/>
          </p:cNvSpPr>
          <p:nvPr>
            <p:ph type="title"/>
          </p:nvPr>
        </p:nvSpPr>
        <p:spPr>
          <a:xfrm>
            <a:off x="609600" y="274638"/>
            <a:ext cx="10972800" cy="5821362"/>
          </a:xfrm>
          <a:prstGeom prst="rect">
            <a:avLst/>
          </a:prstGeom>
          <a:no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Clr>
                <a:schemeClr val="lt1"/>
              </a:buClr>
              <a:buSzPts val="3600"/>
              <a:buFont typeface="Arial"/>
              <a:buNone/>
            </a:pPr>
            <a:r>
              <a:rPr lang="en-GB" sz="3600">
                <a:latin typeface="Arial"/>
                <a:ea typeface="Arial"/>
                <a:cs typeface="Arial"/>
                <a:sym typeface="Arial"/>
              </a:rPr>
              <a:t>BREAST CANCER CONNECT</a:t>
            </a:r>
            <a:br>
              <a:rPr lang="en-GB" sz="3600"/>
            </a:br>
            <a:r>
              <a:rPr lang="en-GB" sz="3600">
                <a:latin typeface="Arial"/>
                <a:ea typeface="Arial"/>
                <a:cs typeface="Arial"/>
                <a:sym typeface="Arial"/>
              </a:rPr>
              <a:t>ANIMATED VIDEO</a:t>
            </a:r>
            <a:br>
              <a:rPr lang="en-GB"/>
            </a:br>
            <a:br>
              <a:rPr lang="en-GB" sz="2400"/>
            </a:br>
            <a:r>
              <a:rPr lang="en-GB" sz="3600">
                <a:latin typeface="Arial"/>
                <a:ea typeface="Arial"/>
                <a:cs typeface="Arial"/>
                <a:sym typeface="Arial"/>
              </a:rPr>
              <a:t>OPTIMIZING TREATMENT SELECTION AND MAKE APPROPRIATE SEQUENCING DECISIONS FOR PATIENTS WITH ER+/HER2- MBC PREVIOUSLY TREATED WITH CDK4/6 INHIBITORS </a:t>
            </a:r>
            <a:br>
              <a:rPr lang="en-GB"/>
            </a:br>
            <a:br>
              <a:rPr lang="en-GB" sz="2400"/>
            </a:br>
            <a:r>
              <a:rPr lang="en-GB" sz="3200" cap="none">
                <a:latin typeface="Arial"/>
                <a:ea typeface="Arial"/>
                <a:cs typeface="Arial"/>
                <a:sym typeface="Arial"/>
              </a:rPr>
              <a:t>Prof. Francois-Clement Bidard</a:t>
            </a:r>
            <a:br>
              <a:rPr lang="en-GB" sz="2400" cap="none">
                <a:latin typeface="Arial"/>
                <a:ea typeface="Arial"/>
                <a:cs typeface="Arial"/>
                <a:sym typeface="Arial"/>
              </a:rPr>
            </a:br>
            <a:r>
              <a:rPr lang="en-GB" sz="2200" cap="none">
                <a:latin typeface="Arial"/>
                <a:ea typeface="Arial"/>
                <a:cs typeface="Arial"/>
                <a:sym typeface="Arial"/>
              </a:rPr>
              <a:t>University of Versailles/Paris-Saclay, Paris, France </a:t>
            </a:r>
            <a:br>
              <a:rPr lang="en-GB" sz="2200"/>
            </a:br>
            <a:br>
              <a:rPr lang="en-GB" sz="3200"/>
            </a:br>
            <a:r>
              <a:rPr lang="en-GB" sz="2400" cap="none">
                <a:latin typeface="Arial"/>
                <a:ea typeface="Arial"/>
                <a:cs typeface="Arial"/>
                <a:sym typeface="Arial"/>
              </a:rPr>
              <a:t>September 2023</a:t>
            </a:r>
            <a:endParaRPr sz="2400"/>
          </a:p>
        </p:txBody>
      </p:sp>
      <p:sp>
        <p:nvSpPr>
          <p:cNvPr id="203" name="Google Shape;203;p3"/>
          <p:cNvSpPr txBox="1">
            <a:spLocks noGrp="1"/>
          </p:cNvSpPr>
          <p:nvPr>
            <p:ph type="sldNum" idx="12"/>
          </p:nvPr>
        </p:nvSpPr>
        <p:spPr>
          <a:xfrm>
            <a:off x="10512491" y="6356351"/>
            <a:ext cx="1069909" cy="365125"/>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100"/>
              <a:buFont typeface="Arial"/>
              <a:buNone/>
            </a:pPr>
            <a:fld id="{00000000-1234-1234-1234-123412341234}" type="slidenum">
              <a:rPr lang="en-GB" sz="1100" b="0" i="0" u="none" strike="noStrike" cap="none">
                <a:solidFill>
                  <a:schemeClr val="lt1"/>
                </a:solidFill>
                <a:latin typeface="Arial"/>
                <a:ea typeface="Arial"/>
                <a:cs typeface="Arial"/>
                <a:sym typeface="Arial"/>
              </a:rPr>
              <a:t>3</a:t>
            </a:fld>
            <a:endParaRPr sz="1100" b="0" i="0" u="none" strike="noStrike" cap="none">
              <a:solidFill>
                <a:schemeClr val="lt1"/>
              </a:solidFill>
              <a:latin typeface="Arial"/>
              <a:ea typeface="Arial"/>
              <a:cs typeface="Arial"/>
              <a:sym typeface="Arial"/>
            </a:endParaRPr>
          </a:p>
        </p:txBody>
      </p:sp>
      <p:sp>
        <p:nvSpPr>
          <p:cNvPr id="204" name="Google Shape;204;p3"/>
          <p:cNvSpPr txBox="1"/>
          <p:nvPr/>
        </p:nvSpPr>
        <p:spPr>
          <a:xfrm>
            <a:off x="619200" y="6307200"/>
            <a:ext cx="10423303" cy="461624"/>
          </a:xfrm>
          <a:prstGeom prst="rect">
            <a:avLst/>
          </a:prstGeom>
          <a:noFill/>
          <a:ln>
            <a:noFill/>
          </a:ln>
        </p:spPr>
        <p:txBody>
          <a:bodyPr spcFirstLastPara="1" wrap="square" lIns="0" tIns="45700" rIns="91425" bIns="45700" anchor="ctr"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Arial"/>
                <a:ea typeface="Arial"/>
                <a:cs typeface="Arial"/>
                <a:sym typeface="Arial"/>
              </a:rPr>
              <a:t>CDK4/6, Cyclin-Dependent Kinase 4/6; ER+, Estrogen Receptor Positive; HER2-, Human Epidermal Growth Factor Receptor 2 Negative; </a:t>
            </a:r>
            <a:br>
              <a:rPr lang="en-GB" sz="1200" b="0" i="0" u="none" strike="noStrike" cap="none">
                <a:solidFill>
                  <a:schemeClr val="lt1"/>
                </a:solidFill>
                <a:latin typeface="Arial"/>
                <a:ea typeface="Arial"/>
                <a:cs typeface="Arial"/>
                <a:sym typeface="Arial"/>
              </a:rPr>
            </a:br>
            <a:r>
              <a:rPr lang="en-GB" sz="1200" b="0" i="0" u="none" strike="noStrike" cap="none">
                <a:solidFill>
                  <a:schemeClr val="lt1"/>
                </a:solidFill>
                <a:latin typeface="Arial"/>
                <a:ea typeface="Arial"/>
                <a:cs typeface="Arial"/>
                <a:sym typeface="Arial"/>
              </a:rPr>
              <a:t>MBC, Metastatic Breast Cancer</a:t>
            </a:r>
            <a:endParaRPr sz="1200" b="0" i="0" u="none" strike="noStrike" cap="none">
              <a:solidFill>
                <a:schemeClr val="lt1"/>
              </a:solidFill>
              <a:latin typeface="Arial"/>
              <a:ea typeface="Arial"/>
              <a:cs typeface="Arial"/>
              <a:sym typeface="Arial"/>
            </a:endParaRPr>
          </a:p>
        </p:txBody>
      </p:sp>
      <p:sp>
        <p:nvSpPr>
          <p:cNvPr id="205" name="Google Shape;205;p3"/>
          <p:cNvSpPr txBox="1"/>
          <p:nvPr/>
        </p:nvSpPr>
        <p:spPr>
          <a:xfrm>
            <a:off x="3048000" y="3244334"/>
            <a:ext cx="6096000"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100"/>
              <a:buFont typeface="Arial"/>
              <a:buNone/>
            </a:pPr>
            <a:fld id="{00000000-1234-1234-1234-123412341234}" type="slidenum">
              <a:rPr lang="en-GB" sz="1800" b="0" i="0" u="none" strike="noStrike" cap="none">
                <a:solidFill>
                  <a:schemeClr val="dk1"/>
                </a:solidFill>
                <a:latin typeface="Calibri"/>
                <a:ea typeface="Calibri"/>
                <a:cs typeface="Calibri"/>
                <a:sym typeface="Calibri"/>
              </a:rPr>
              <a:t>3</a:t>
            </a:fld>
            <a:endParaRPr sz="18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p>
            <a:pPr marL="357188" lvl="0" indent="-357188" algn="l" rtl="0">
              <a:spcBef>
                <a:spcPts val="0"/>
              </a:spcBef>
              <a:spcAft>
                <a:spcPts val="0"/>
              </a:spcAft>
              <a:buSzPts val="2000"/>
              <a:buChar char="•"/>
            </a:pPr>
            <a:r>
              <a:rPr lang="en-GB"/>
              <a:t>To optimize treatment selection, molecular characterization should be conducted for each patient, taking into account 'stable' characteristics and 'labile' traits which are often associated with resistance to endocrine therapy</a:t>
            </a:r>
            <a:endParaRPr/>
          </a:p>
          <a:p>
            <a:pPr marL="357188" lvl="0" indent="-357188" algn="l" rtl="0">
              <a:spcBef>
                <a:spcPts val="1200"/>
              </a:spcBef>
              <a:spcAft>
                <a:spcPts val="0"/>
              </a:spcAft>
              <a:buSzPts val="2000"/>
              <a:buChar char="•"/>
            </a:pPr>
            <a:r>
              <a:rPr lang="en-GB" i="1"/>
              <a:t>ESR1</a:t>
            </a:r>
            <a:r>
              <a:rPr lang="en-GB"/>
              <a:t> mutation testing should be done with a liquid biopsy platform at the time of progression on an aromatase inhibitor as well as after subsequent lines of progression</a:t>
            </a:r>
            <a:endParaRPr/>
          </a:p>
          <a:p>
            <a:pPr marL="357188" lvl="0" indent="-357188" algn="l" rtl="0">
              <a:spcBef>
                <a:spcPts val="1200"/>
              </a:spcBef>
              <a:spcAft>
                <a:spcPts val="0"/>
              </a:spcAft>
              <a:buSzPts val="2000"/>
              <a:buChar char="•"/>
            </a:pPr>
            <a:r>
              <a:rPr lang="en-GB"/>
              <a:t>Elacestrant was the 1st oral SERD to be FDA approved (January 2023), with optimal efficacy and manageable safety for patients with </a:t>
            </a:r>
            <a:r>
              <a:rPr lang="en-GB" i="1"/>
              <a:t>ESR1</a:t>
            </a:r>
            <a:r>
              <a:rPr lang="en-GB"/>
              <a:t> mutated ER+/HER2- advanced or metastatic breast cancer</a:t>
            </a:r>
            <a:endParaRPr/>
          </a:p>
          <a:p>
            <a:pPr marL="357188" lvl="0" indent="-357188" algn="l" rtl="0">
              <a:spcBef>
                <a:spcPts val="1200"/>
              </a:spcBef>
              <a:spcAft>
                <a:spcPts val="0"/>
              </a:spcAft>
              <a:buSzPts val="2000"/>
              <a:buChar char="•"/>
            </a:pPr>
            <a:r>
              <a:rPr lang="en-GB"/>
              <a:t>Oral SERDs are being studied as a monotherapy and in combination with targeted therapies (i.e. CDK4/6, PI3K and AKT inhibitors), offering promising prospects for their integration into clinical practice</a:t>
            </a:r>
            <a:endParaRPr/>
          </a:p>
        </p:txBody>
      </p:sp>
      <p:sp>
        <p:nvSpPr>
          <p:cNvPr id="211" name="Google Shape;211;p4"/>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t>CLINICAL TAKEAWAYS </a:t>
            </a:r>
            <a:endParaRPr/>
          </a:p>
        </p:txBody>
      </p:sp>
      <p:sp>
        <p:nvSpPr>
          <p:cNvPr id="212" name="Google Shape;212;p4"/>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4</a:t>
            </a:fld>
            <a:endParaRPr/>
          </a:p>
        </p:txBody>
      </p:sp>
      <p:sp>
        <p:nvSpPr>
          <p:cNvPr id="213" name="Google Shape;213;p4"/>
          <p:cNvSpPr txBox="1">
            <a:spLocks noGrp="1"/>
          </p:cNvSpPr>
          <p:nvPr>
            <p:ph type="body" idx="2"/>
          </p:nvPr>
        </p:nvSpPr>
        <p:spPr>
          <a:xfrm>
            <a:off x="620183" y="6356351"/>
            <a:ext cx="10180339"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1200"/>
              <a:buNone/>
            </a:pPr>
            <a:r>
              <a:rPr lang="en-GB"/>
              <a:t>AKT, Protein Kinase B; CDK4/6, Cyclin-Dependent Kinase 4/6; ESR1, Estrogen Receptor 1; FDA, U.S. Food and Drug Administration; HER2, </a:t>
            </a:r>
            <a:endParaRPr/>
          </a:p>
          <a:p>
            <a:pPr marL="0" lvl="0" indent="0" algn="l" rtl="0">
              <a:spcBef>
                <a:spcPts val="300"/>
              </a:spcBef>
              <a:spcAft>
                <a:spcPts val="0"/>
              </a:spcAft>
              <a:buSzPts val="1200"/>
              <a:buNone/>
            </a:pPr>
            <a:r>
              <a:rPr lang="en-GB"/>
              <a:t>Human Epidermal Growth Factor Receptor 2; PI3K, Phosphoinositide 3-Kinase; SERD, Selective Estrogen Receptor Degrader.</a:t>
            </a:r>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5"/>
          <p:cNvSpPr txBox="1">
            <a:spLocks noGrp="1"/>
          </p:cNvSpPr>
          <p:nvPr>
            <p:ph type="title"/>
          </p:nvPr>
        </p:nvSpPr>
        <p:spPr>
          <a:xfrm>
            <a:off x="609600" y="274638"/>
            <a:ext cx="10972800" cy="5821362"/>
          </a:xfrm>
          <a:prstGeom prst="rect">
            <a:avLst/>
          </a:prstGeom>
          <a:no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Clr>
                <a:schemeClr val="lt1"/>
              </a:buClr>
              <a:buSzPts val="4000"/>
              <a:buFont typeface="Arial"/>
              <a:buNone/>
            </a:pPr>
            <a:endParaRPr/>
          </a:p>
          <a:p>
            <a:pPr marL="0" lvl="0" indent="0" algn="ctr" rtl="0">
              <a:lnSpc>
                <a:spcPct val="100000"/>
              </a:lnSpc>
              <a:spcBef>
                <a:spcPts val="0"/>
              </a:spcBef>
              <a:spcAft>
                <a:spcPts val="0"/>
              </a:spcAft>
              <a:buClr>
                <a:schemeClr val="lt1"/>
              </a:buClr>
              <a:buSzPts val="4000"/>
              <a:buFont typeface="Arial"/>
              <a:buNone/>
            </a:pPr>
            <a:r>
              <a:rPr lang="en-GB"/>
              <a:t>CLINICAL SCENARIO</a:t>
            </a:r>
            <a:endParaRPr/>
          </a:p>
          <a:p>
            <a:pPr marL="0" lvl="0" indent="0" algn="l" rtl="0">
              <a:lnSpc>
                <a:spcPct val="100000"/>
              </a:lnSpc>
              <a:spcBef>
                <a:spcPts val="0"/>
              </a:spcBef>
              <a:spcAft>
                <a:spcPts val="0"/>
              </a:spcAft>
              <a:buClr>
                <a:schemeClr val="lt1"/>
              </a:buClr>
              <a:buSzPts val="4000"/>
              <a:buFont typeface="Arial"/>
              <a:buNone/>
            </a:pPr>
            <a:endParaRPr/>
          </a:p>
        </p:txBody>
      </p:sp>
      <p:sp>
        <p:nvSpPr>
          <p:cNvPr id="221" name="Google Shape;221;p5"/>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GB"/>
              <a:t>5</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9" name="Google Shape;229;p6"/>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t>PATIENT CASE: </a:t>
            </a:r>
            <a:r>
              <a:rPr lang="en-GB" i="1"/>
              <a:t>DE NOVO </a:t>
            </a:r>
            <a:r>
              <a:rPr lang="en-GB"/>
              <a:t>METASTATIC BREAST CANCER </a:t>
            </a:r>
            <a:endParaRPr/>
          </a:p>
        </p:txBody>
      </p:sp>
      <p:sp>
        <p:nvSpPr>
          <p:cNvPr id="230" name="Google Shape;230;p6"/>
          <p:cNvSpPr txBox="1">
            <a:spLocks noGrp="1"/>
          </p:cNvSpPr>
          <p:nvPr>
            <p:ph type="body" idx="2"/>
          </p:nvPr>
        </p:nvSpPr>
        <p:spPr>
          <a:xfrm>
            <a:off x="620712" y="6356350"/>
            <a:ext cx="10803879"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1200"/>
              <a:buNone/>
            </a:pPr>
            <a:r>
              <a:rPr lang="en-GB" dirty="0"/>
              <a:t>BMI, Body Mass Index; ER+, </a:t>
            </a:r>
            <a:r>
              <a:rPr lang="en-GB" dirty="0" err="1"/>
              <a:t>Estrogen</a:t>
            </a:r>
            <a:r>
              <a:rPr lang="en-GB" dirty="0"/>
              <a:t> Receptor; FH, Family History; HER2, Human Epidermal Growth Factor Receptor 2; NST, No Special Type;  </a:t>
            </a:r>
            <a:r>
              <a:rPr lang="en-GB" dirty="0" err="1"/>
              <a:t>y.o</a:t>
            </a:r>
            <a:r>
              <a:rPr lang="en-GB" dirty="0"/>
              <a:t>, years old</a:t>
            </a:r>
            <a:endParaRPr dirty="0"/>
          </a:p>
        </p:txBody>
      </p:sp>
      <p:sp>
        <p:nvSpPr>
          <p:cNvPr id="249" name="Google Shape;249;p6"/>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6</a:t>
            </a:fld>
            <a:endParaRPr/>
          </a:p>
        </p:txBody>
      </p:sp>
      <p:pic>
        <p:nvPicPr>
          <p:cNvPr id="6" name="Picture 5">
            <a:extLst>
              <a:ext uri="{FF2B5EF4-FFF2-40B4-BE49-F238E27FC236}">
                <a16:creationId xmlns:a16="http://schemas.microsoft.com/office/drawing/2014/main" id="{A3348899-8F92-3BDB-F3FD-2FCF4B0129A4}"/>
              </a:ext>
            </a:extLst>
          </p:cNvPr>
          <p:cNvPicPr>
            <a:picLocks noChangeAspect="1"/>
          </p:cNvPicPr>
          <p:nvPr/>
        </p:nvPicPr>
        <p:blipFill>
          <a:blip r:embed="rId3"/>
          <a:srcRect/>
          <a:stretch/>
        </p:blipFill>
        <p:spPr>
          <a:xfrm>
            <a:off x="1194483" y="1041649"/>
            <a:ext cx="9606040" cy="4591898"/>
          </a:xfrm>
          <a:prstGeom prst="rect">
            <a:avLst/>
          </a:prstGeom>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7"/>
          <p:cNvSpPr txBox="1">
            <a:spLocks noGrp="1"/>
          </p:cNvSpPr>
          <p:nvPr>
            <p:ph type="title"/>
          </p:nvPr>
        </p:nvSpPr>
        <p:spPr>
          <a:xfrm>
            <a:off x="609600" y="274638"/>
            <a:ext cx="10972800" cy="5821500"/>
          </a:xfrm>
          <a:prstGeom prst="rect">
            <a:avLst/>
          </a:prstGeom>
          <a:no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Clr>
                <a:schemeClr val="lt1"/>
              </a:buClr>
              <a:buSzPts val="4000"/>
              <a:buFont typeface="Arial"/>
              <a:buNone/>
            </a:pPr>
            <a:r>
              <a:rPr lang="en-GB"/>
              <a:t>MOLECULAR CHARACTERISATION</a:t>
            </a:r>
            <a:endParaRPr/>
          </a:p>
        </p:txBody>
      </p:sp>
      <p:sp>
        <p:nvSpPr>
          <p:cNvPr id="257" name="Google Shape;257;p7"/>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GB"/>
              <a:t>7</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8"/>
          <p:cNvSpPr/>
          <p:nvPr/>
        </p:nvSpPr>
        <p:spPr>
          <a:xfrm>
            <a:off x="5001875" y="1222462"/>
            <a:ext cx="3505200" cy="6366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8"/>
          <p:cNvSpPr/>
          <p:nvPr/>
        </p:nvSpPr>
        <p:spPr>
          <a:xfrm>
            <a:off x="1588000" y="1222462"/>
            <a:ext cx="3414000" cy="636600"/>
          </a:xfrm>
          <a:prstGeom prst="roundRect">
            <a:avLst>
              <a:gd name="adj" fmla="val 16667"/>
            </a:avLst>
          </a:prstGeom>
          <a:solidFill>
            <a:srgbClr val="9BB4C2"/>
          </a:solidFill>
          <a:ln w="9525" cap="flat" cmpd="sng">
            <a:solidFill>
              <a:srgbClr val="9BB4C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8"/>
          <p:cNvSpPr/>
          <p:nvPr/>
        </p:nvSpPr>
        <p:spPr>
          <a:xfrm>
            <a:off x="1036350" y="1799112"/>
            <a:ext cx="10119300" cy="4150168"/>
          </a:xfrm>
          <a:prstGeom prst="roundRect">
            <a:avLst>
              <a:gd name="adj" fmla="val 16667"/>
            </a:avLst>
          </a:prstGeom>
          <a:solidFill>
            <a:srgbClr val="9BB4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8"/>
          <p:cNvSpPr txBox="1"/>
          <p:nvPr/>
        </p:nvSpPr>
        <p:spPr>
          <a:xfrm>
            <a:off x="5222825" y="1340662"/>
            <a:ext cx="3063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chemeClr val="dk1"/>
                </a:solidFill>
                <a:latin typeface="Arial"/>
                <a:ea typeface="Arial"/>
                <a:cs typeface="Arial"/>
                <a:sym typeface="Arial"/>
              </a:rPr>
              <a:t>‘LABILE’ BC CHARACTERISTICS </a:t>
            </a:r>
            <a:endParaRPr sz="1400" b="1" i="0" u="none" strike="noStrike" cap="none" dirty="0">
              <a:solidFill>
                <a:schemeClr val="dk1"/>
              </a:solidFill>
              <a:latin typeface="Arial"/>
              <a:ea typeface="Arial"/>
              <a:cs typeface="Arial"/>
              <a:sym typeface="Arial"/>
            </a:endParaRPr>
          </a:p>
        </p:txBody>
      </p:sp>
      <p:sp>
        <p:nvSpPr>
          <p:cNvPr id="267" name="Google Shape;267;p8"/>
          <p:cNvSpPr txBox="1"/>
          <p:nvPr/>
        </p:nvSpPr>
        <p:spPr>
          <a:xfrm>
            <a:off x="1763350" y="1340662"/>
            <a:ext cx="3299782"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chemeClr val="dk1"/>
                </a:solidFill>
                <a:latin typeface="Arial"/>
                <a:ea typeface="Arial"/>
                <a:cs typeface="Arial"/>
                <a:sym typeface="Arial"/>
              </a:rPr>
              <a:t>‘STABLE’ BC CHARACTERISTICS </a:t>
            </a:r>
            <a:endParaRPr sz="1400" b="1" i="0" u="none" strike="noStrike" cap="none" dirty="0">
              <a:solidFill>
                <a:schemeClr val="dk1"/>
              </a:solidFill>
              <a:latin typeface="Arial"/>
              <a:ea typeface="Arial"/>
              <a:cs typeface="Arial"/>
              <a:sym typeface="Arial"/>
            </a:endParaRPr>
          </a:p>
        </p:txBody>
      </p:sp>
      <p:sp>
        <p:nvSpPr>
          <p:cNvPr id="268" name="Google Shape;268;p8"/>
          <p:cNvSpPr txBox="1">
            <a:spLocks noGrp="1"/>
          </p:cNvSpPr>
          <p:nvPr>
            <p:ph type="title"/>
          </p:nvPr>
        </p:nvSpPr>
        <p:spPr>
          <a:xfrm>
            <a:off x="619125" y="258763"/>
            <a:ext cx="11453539" cy="865187"/>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dirty="0"/>
              <a:t>MOLECULAR CHARACTERISATION: ‘STABLE’ BC CHARACTERISTICS </a:t>
            </a:r>
            <a:endParaRPr dirty="0"/>
          </a:p>
        </p:txBody>
      </p:sp>
      <p:sp>
        <p:nvSpPr>
          <p:cNvPr id="269" name="Google Shape;269;p8"/>
          <p:cNvSpPr txBox="1">
            <a:spLocks noGrp="1"/>
          </p:cNvSpPr>
          <p:nvPr>
            <p:ph type="body" idx="2"/>
          </p:nvPr>
        </p:nvSpPr>
        <p:spPr>
          <a:xfrm>
            <a:off x="620712" y="6356350"/>
            <a:ext cx="10961687" cy="36512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SzPts val="1200"/>
              <a:buNone/>
            </a:pPr>
            <a:r>
              <a:rPr lang="en-GB" dirty="0"/>
              <a:t>BRCA1/2, Germline mutations in Breast Cancer Susceptibility Genes 1 and 2; gBRCA1/2mut, Germline mutations in Breast Cancer Susceptibility Genes 1 and 2;</a:t>
            </a:r>
            <a:br>
              <a:rPr lang="en-GB"/>
            </a:br>
            <a:r>
              <a:rPr lang="en-GB" dirty="0"/>
              <a:t>gPALB2mut, Germline mutations in Partner and Localizer of BRCA2; PIK3CA, Phosphatidylinositol-4,5-bisphosphate 3-kinase catalytic subunit alpha (gene); </a:t>
            </a:r>
            <a:br>
              <a:rPr lang="en-GB"/>
            </a:br>
            <a:r>
              <a:rPr lang="en-GB" dirty="0"/>
              <a:t>sBRCA1/2mut, Somatic mutations in Breast Cancer Susceptibility Genes 1 and 2; sPIK3CAmut, Somatic mutations in Phosphatidylinositol-4,5-bisphosphate 3-kinase catalytic subunit alpha (gene); TP53, </a:t>
            </a:r>
            <a:r>
              <a:rPr lang="en-GB" dirty="0" err="1"/>
              <a:t>Tumor</a:t>
            </a:r>
            <a:r>
              <a:rPr lang="en-GB" dirty="0"/>
              <a:t> Protein 53</a:t>
            </a:r>
            <a:endParaRPr dirty="0"/>
          </a:p>
        </p:txBody>
      </p:sp>
      <p:sp>
        <p:nvSpPr>
          <p:cNvPr id="270" name="Google Shape;270;p8"/>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8</a:t>
            </a:fld>
            <a:endParaRPr/>
          </a:p>
        </p:txBody>
      </p:sp>
      <p:sp>
        <p:nvSpPr>
          <p:cNvPr id="271" name="Google Shape;271;p8"/>
          <p:cNvSpPr/>
          <p:nvPr/>
        </p:nvSpPr>
        <p:spPr>
          <a:xfrm>
            <a:off x="1420599" y="2132857"/>
            <a:ext cx="9379163" cy="3672407"/>
          </a:xfrm>
          <a:prstGeom prst="roundRect">
            <a:avLst>
              <a:gd name="adj" fmla="val 12107"/>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16E6F4AE-268A-245B-9DCE-FF86A90B524C}"/>
              </a:ext>
            </a:extLst>
          </p:cNvPr>
          <p:cNvPicPr>
            <a:picLocks noChangeAspect="1"/>
          </p:cNvPicPr>
          <p:nvPr/>
        </p:nvPicPr>
        <p:blipFill>
          <a:blip r:embed="rId3"/>
          <a:srcRect/>
          <a:stretch/>
        </p:blipFill>
        <p:spPr>
          <a:xfrm>
            <a:off x="2806842" y="2183309"/>
            <a:ext cx="6588342" cy="3473959"/>
          </a:xfrm>
          <a:prstGeom prst="rect">
            <a:avLst/>
          </a:prstGeom>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9"/>
          <p:cNvSpPr/>
          <p:nvPr/>
        </p:nvSpPr>
        <p:spPr>
          <a:xfrm>
            <a:off x="1588000" y="1222462"/>
            <a:ext cx="3414000" cy="636600"/>
          </a:xfrm>
          <a:prstGeom prst="roundRect">
            <a:avLst>
              <a:gd name="adj" fmla="val 16667"/>
            </a:avLst>
          </a:prstGeom>
          <a:solidFill>
            <a:srgbClr val="9BB4C2"/>
          </a:solidFill>
          <a:ln w="9525" cap="flat" cmpd="sng">
            <a:solidFill>
              <a:srgbClr val="9BB4C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9"/>
          <p:cNvSpPr/>
          <p:nvPr/>
        </p:nvSpPr>
        <p:spPr>
          <a:xfrm>
            <a:off x="1036350" y="1799112"/>
            <a:ext cx="10119300" cy="44382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9"/>
          <p:cNvSpPr/>
          <p:nvPr/>
        </p:nvSpPr>
        <p:spPr>
          <a:xfrm>
            <a:off x="5001875" y="1222462"/>
            <a:ext cx="3505200" cy="6366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9"/>
          <p:cNvSpPr txBox="1"/>
          <p:nvPr/>
        </p:nvSpPr>
        <p:spPr>
          <a:xfrm>
            <a:off x="5222825" y="1340662"/>
            <a:ext cx="3063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‘LABILE’ BC CHARACTERISTICS </a:t>
            </a:r>
            <a:endParaRPr sz="1400" b="1" i="0" u="none" strike="noStrike" cap="none">
              <a:solidFill>
                <a:schemeClr val="dk1"/>
              </a:solidFill>
              <a:latin typeface="Arial"/>
              <a:ea typeface="Arial"/>
              <a:cs typeface="Arial"/>
              <a:sym typeface="Arial"/>
            </a:endParaRPr>
          </a:p>
        </p:txBody>
      </p:sp>
      <p:sp>
        <p:nvSpPr>
          <p:cNvPr id="293" name="Google Shape;293;p9"/>
          <p:cNvSpPr txBox="1"/>
          <p:nvPr/>
        </p:nvSpPr>
        <p:spPr>
          <a:xfrm>
            <a:off x="1763350" y="1340662"/>
            <a:ext cx="3299782"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accent6"/>
                </a:solidFill>
                <a:latin typeface="Arial"/>
                <a:ea typeface="Arial"/>
                <a:cs typeface="Arial"/>
                <a:sym typeface="Arial"/>
              </a:rPr>
              <a:t>‘STABLE’ BC CHARACTERISTICS </a:t>
            </a:r>
            <a:endParaRPr sz="1400" b="1" i="0" u="none" strike="noStrike" cap="none">
              <a:solidFill>
                <a:schemeClr val="accent6"/>
              </a:solidFill>
              <a:latin typeface="Arial"/>
              <a:ea typeface="Arial"/>
              <a:cs typeface="Arial"/>
              <a:sym typeface="Arial"/>
            </a:endParaRPr>
          </a:p>
        </p:txBody>
      </p:sp>
      <p:sp>
        <p:nvSpPr>
          <p:cNvPr id="294" name="Google Shape;294;p9"/>
          <p:cNvSpPr/>
          <p:nvPr/>
        </p:nvSpPr>
        <p:spPr>
          <a:xfrm>
            <a:off x="1420599" y="2495019"/>
            <a:ext cx="9379163" cy="3564831"/>
          </a:xfrm>
          <a:prstGeom prst="roundRect">
            <a:avLst>
              <a:gd name="adj" fmla="val 12107"/>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295" name="Google Shape;295;p9"/>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t>MOLECULAR CHARACTERISATION: ‘LABILE’ BC CHARACTERISTICS</a:t>
            </a:r>
            <a:endParaRPr/>
          </a:p>
        </p:txBody>
      </p:sp>
      <p:sp>
        <p:nvSpPr>
          <p:cNvPr id="296" name="Google Shape;296;p9"/>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9</a:t>
            </a:fld>
            <a:endParaRPr/>
          </a:p>
        </p:txBody>
      </p:sp>
      <p:sp>
        <p:nvSpPr>
          <p:cNvPr id="297" name="Google Shape;297;p9"/>
          <p:cNvSpPr txBox="1">
            <a:spLocks noGrp="1"/>
          </p:cNvSpPr>
          <p:nvPr>
            <p:ph type="body" idx="2"/>
          </p:nvPr>
        </p:nvSpPr>
        <p:spPr>
          <a:xfrm>
            <a:off x="620183" y="6356351"/>
            <a:ext cx="10180339"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1200"/>
              <a:buNone/>
            </a:pPr>
            <a:r>
              <a:rPr lang="en-GB"/>
              <a:t>18F-FES PET/CT, 18F-Fluoroestradiol Positron Emission Tomography/Computed Tomography</a:t>
            </a:r>
            <a:endParaRPr/>
          </a:p>
        </p:txBody>
      </p:sp>
      <p:sp>
        <p:nvSpPr>
          <p:cNvPr id="298" name="Google Shape;298;p9"/>
          <p:cNvSpPr/>
          <p:nvPr/>
        </p:nvSpPr>
        <p:spPr>
          <a:xfrm>
            <a:off x="3413241" y="2947325"/>
            <a:ext cx="582300" cy="528300"/>
          </a:xfrm>
          <a:prstGeom prst="downArrow">
            <a:avLst>
              <a:gd name="adj1" fmla="val 50000"/>
              <a:gd name="adj2" fmla="val 50000"/>
            </a:avLst>
          </a:prstGeom>
          <a:solidFill>
            <a:srgbClr val="C7573C"/>
          </a:solidFill>
          <a:ln w="9525" cap="flat" cmpd="sng">
            <a:solidFill>
              <a:srgbClr val="C7573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9"/>
          <p:cNvSpPr txBox="1"/>
          <p:nvPr/>
        </p:nvSpPr>
        <p:spPr>
          <a:xfrm>
            <a:off x="2159525" y="2532962"/>
            <a:ext cx="3187200" cy="415468"/>
          </a:xfrm>
          <a:prstGeom prst="rect">
            <a:avLst/>
          </a:prstGeom>
          <a:noFill/>
          <a:ln>
            <a:noFill/>
          </a:ln>
        </p:spPr>
        <p:txBody>
          <a:bodyPr spcFirstLastPara="1" wrap="square" lIns="91425" tIns="91425" rIns="91425" bIns="91425" anchor="t" anchorCtr="0">
            <a:spAutoFit/>
          </a:bodyPr>
          <a:lstStyle/>
          <a:p>
            <a:pPr marL="457200" marR="0" lvl="0" indent="-323850" algn="l" rtl="0">
              <a:lnSpc>
                <a:spcPct val="100000"/>
              </a:lnSpc>
              <a:spcBef>
                <a:spcPts val="0"/>
              </a:spcBef>
              <a:spcAft>
                <a:spcPts val="0"/>
              </a:spcAft>
              <a:buClr>
                <a:schemeClr val="dk1"/>
              </a:buClr>
              <a:buSzPts val="1500"/>
              <a:buFont typeface="Arial"/>
              <a:buChar char="➔"/>
            </a:pPr>
            <a:r>
              <a:rPr lang="en-GB" sz="1500" b="1" i="0" u="none" strike="noStrike" cap="none">
                <a:solidFill>
                  <a:schemeClr val="dk1"/>
                </a:solidFill>
                <a:latin typeface="Arial"/>
                <a:ea typeface="Arial"/>
                <a:cs typeface="Arial"/>
                <a:sym typeface="Arial"/>
              </a:rPr>
              <a:t>Loss of Estrogen Receptor</a:t>
            </a:r>
            <a:endParaRPr sz="1500" b="1" i="0" u="none" strike="noStrike" cap="none">
              <a:solidFill>
                <a:schemeClr val="dk1"/>
              </a:solidFill>
              <a:latin typeface="Arial"/>
              <a:ea typeface="Arial"/>
              <a:cs typeface="Arial"/>
              <a:sym typeface="Arial"/>
            </a:endParaRPr>
          </a:p>
        </p:txBody>
      </p:sp>
      <p:sp>
        <p:nvSpPr>
          <p:cNvPr id="302" name="Google Shape;302;p9"/>
          <p:cNvSpPr txBox="1"/>
          <p:nvPr/>
        </p:nvSpPr>
        <p:spPr>
          <a:xfrm>
            <a:off x="6352375" y="2532962"/>
            <a:ext cx="3187200" cy="4155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rgbClr val="BFBFBF"/>
              </a:buClr>
              <a:buSzPts val="1400"/>
              <a:buFont typeface="Arial"/>
              <a:buChar char="➔"/>
            </a:pPr>
            <a:r>
              <a:rPr lang="en-GB" sz="1500" b="1" i="1" u="none" strike="noStrike" cap="none">
                <a:solidFill>
                  <a:srgbClr val="BFBFBF"/>
                </a:solidFill>
                <a:latin typeface="Arial"/>
                <a:ea typeface="Arial"/>
                <a:cs typeface="Arial"/>
                <a:sym typeface="Arial"/>
              </a:rPr>
              <a:t>ESR1 </a:t>
            </a:r>
            <a:r>
              <a:rPr lang="en-GB" sz="1500" b="1" i="0" u="none" strike="noStrike" cap="none">
                <a:solidFill>
                  <a:srgbClr val="BFBFBF"/>
                </a:solidFill>
                <a:latin typeface="Arial"/>
                <a:ea typeface="Arial"/>
                <a:cs typeface="Arial"/>
                <a:sym typeface="Arial"/>
              </a:rPr>
              <a:t>mutation</a:t>
            </a:r>
            <a:endParaRPr sz="1100" b="1" i="0" u="none" strike="noStrike" cap="none">
              <a:solidFill>
                <a:srgbClr val="BFBFBF"/>
              </a:solidFill>
              <a:latin typeface="Arial"/>
              <a:ea typeface="Arial"/>
              <a:cs typeface="Arial"/>
              <a:sym typeface="Arial"/>
            </a:endParaRPr>
          </a:p>
        </p:txBody>
      </p:sp>
      <p:pic>
        <p:nvPicPr>
          <p:cNvPr id="4" name="Picture 3" descr="A close-up of a syringe&#10;&#10;Description automatically generated">
            <a:extLst>
              <a:ext uri="{FF2B5EF4-FFF2-40B4-BE49-F238E27FC236}">
                <a16:creationId xmlns:a16="http://schemas.microsoft.com/office/drawing/2014/main" id="{A1108C82-5090-D18A-8A26-7AD70D64F1D8}"/>
              </a:ext>
            </a:extLst>
          </p:cNvPr>
          <p:cNvPicPr>
            <a:picLocks noChangeAspect="1"/>
          </p:cNvPicPr>
          <p:nvPr/>
        </p:nvPicPr>
        <p:blipFill>
          <a:blip r:embed="rId3"/>
          <a:stretch>
            <a:fillRect/>
          </a:stretch>
        </p:blipFill>
        <p:spPr>
          <a:xfrm>
            <a:off x="2362251" y="3504894"/>
            <a:ext cx="2781747" cy="252568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4176</Words>
  <Application>Microsoft Office PowerPoint</Application>
  <PresentationFormat>Widescreen</PresentationFormat>
  <Paragraphs>785</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Courier New</vt:lpstr>
      <vt:lpstr>Merriweather Sans</vt:lpstr>
      <vt:lpstr>PT Sans Narrow</vt:lpstr>
      <vt:lpstr>Times New Roman</vt:lpstr>
      <vt:lpstr>Thème Office</vt:lpstr>
      <vt:lpstr>PowerPoint Presentation</vt:lpstr>
      <vt:lpstr>DEVELOPED BY BREAST CANCER CONNECT</vt:lpstr>
      <vt:lpstr>BREAST CANCER CONNECT ANIMATED VIDEO  OPTIMIZING TREATMENT SELECTION AND MAKE APPROPRIATE SEQUENCING DECISIONS FOR PATIENTS WITH ER+/HER2- MBC PREVIOUSLY TREATED WITH CDK4/6 INHIBITORS   Prof. Francois-Clement Bidard University of Versailles/Paris-Saclay, Paris, France   September 2023</vt:lpstr>
      <vt:lpstr>CLINICAL TAKEAWAYS </vt:lpstr>
      <vt:lpstr> CLINICAL SCENARIO </vt:lpstr>
      <vt:lpstr>PATIENT CASE: DE NOVO METASTATIC BREAST CANCER </vt:lpstr>
      <vt:lpstr>MOLECULAR CHARACTERISATION</vt:lpstr>
      <vt:lpstr>MOLECULAR CHARACTERISATION: ‘STABLE’ BC CHARACTERISTICS </vt:lpstr>
      <vt:lpstr>MOLECULAR CHARACTERISATION: ‘LABILE’ BC CHARACTERISTICS</vt:lpstr>
      <vt:lpstr>MOLECULAR CHARACTERISATION: ‘LABILE’ BC CHARACTERISTICS</vt:lpstr>
      <vt:lpstr>MOLECULAR CHARACTERISATION </vt:lpstr>
      <vt:lpstr> UPDATED CLINICAL SCENARIO </vt:lpstr>
      <vt:lpstr>PATIENT CASE: ER+/HER2- METASTATIC BREAST CANCER </vt:lpstr>
      <vt:lpstr>TREATMENT OPTIONS:  PATIENT CASE SPECIFIC </vt:lpstr>
      <vt:lpstr>ESMO TREATMENT GUIDELINES FOR ER+/HER2- MBC</vt:lpstr>
      <vt:lpstr>AVAILABLE CURRENT TREATMENT OPTIONS: CASE SPECIFIC</vt:lpstr>
      <vt:lpstr>ELACESTRANT &amp; THE EMERALD TRIAL </vt:lpstr>
      <vt:lpstr>JANUARY 2023: ELACESTRANT (ORSERDU) APPROVAL</vt:lpstr>
      <vt:lpstr>PHASE 3 EMERALD: STUDY DESIGN</vt:lpstr>
      <vt:lpstr>EMERALD: PFS RATE AT 6 &amp; 12 MONTHS ALL PATIENTS AND mESR1 GROUP  </vt:lpstr>
      <vt:lpstr>EMERALD: PFS BY DURATION OF CDK4/6i (mESR1) </vt:lpstr>
      <vt:lpstr>ELACESTRANT VS SOC: ADVERSE EVENTS</vt:lpstr>
      <vt:lpstr>FUTURE PERSPECTIVE &amp; CONCLUSION </vt:lpstr>
      <vt:lpstr>FUTURE DIRECTION IN 2ND LINE POST CDK4/6I </vt:lpstr>
      <vt:lpstr>CLINICAL TAKEAWAYS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Utilisateur de Microsoft Office</dc:creator>
  <cp:lastModifiedBy>Selina Gill</cp:lastModifiedBy>
  <cp:revision>125</cp:revision>
  <dcterms:created xsi:type="dcterms:W3CDTF">2016-10-14T09:38:18Z</dcterms:created>
  <dcterms:modified xsi:type="dcterms:W3CDTF">2023-10-16T15:07:57Z</dcterms:modified>
</cp:coreProperties>
</file>